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2"/>
  </p:notesMasterIdLst>
  <p:sldIdLst>
    <p:sldId id="256" r:id="rId2"/>
    <p:sldId id="260" r:id="rId3"/>
    <p:sldId id="410" r:id="rId4"/>
    <p:sldId id="417" r:id="rId5"/>
    <p:sldId id="418" r:id="rId6"/>
    <p:sldId id="419" r:id="rId7"/>
    <p:sldId id="420" r:id="rId8"/>
    <p:sldId id="421" r:id="rId9"/>
    <p:sldId id="261" r:id="rId10"/>
    <p:sldId id="265" r:id="rId11"/>
    <p:sldId id="422" r:id="rId12"/>
    <p:sldId id="423" r:id="rId13"/>
    <p:sldId id="424" r:id="rId14"/>
    <p:sldId id="264" r:id="rId15"/>
    <p:sldId id="425" r:id="rId16"/>
    <p:sldId id="426" r:id="rId17"/>
    <p:sldId id="427" r:id="rId18"/>
    <p:sldId id="428" r:id="rId19"/>
    <p:sldId id="266" r:id="rId20"/>
    <p:sldId id="429" r:id="rId2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81320-350F-4D0E-9F32-3F7011D5C12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4007E480-5473-470F-ADD5-A082A74B8D25}">
      <dgm:prSet phldrT="[Texto]"/>
      <dgm:spPr/>
      <dgm:t>
        <a:bodyPr/>
        <a:lstStyle/>
        <a:p>
          <a:r>
            <a:rPr lang="es-EC" b="1" dirty="0"/>
            <a:t>1. Señales Verticales</a:t>
          </a:r>
        </a:p>
        <a:p>
          <a:r>
            <a:rPr lang="es-EC" dirty="0"/>
            <a:t>Preventivas</a:t>
          </a:r>
        </a:p>
        <a:p>
          <a:r>
            <a:rPr lang="es-EC" dirty="0"/>
            <a:t>Restrictivas</a:t>
          </a:r>
        </a:p>
        <a:p>
          <a:r>
            <a:rPr lang="es-EC" dirty="0"/>
            <a:t>Informativas</a:t>
          </a:r>
        </a:p>
        <a:p>
          <a:r>
            <a:rPr lang="es-EC" dirty="0"/>
            <a:t>Turísticas y de servicios</a:t>
          </a:r>
        </a:p>
        <a:p>
          <a:r>
            <a:rPr lang="es-EC" dirty="0"/>
            <a:t>Señales diversas</a:t>
          </a:r>
        </a:p>
      </dgm:t>
    </dgm:pt>
    <dgm:pt modelId="{5E42FF9E-7282-4253-ABDA-2AA494623D71}" type="parTrans" cxnId="{D33D0FDC-845E-4167-9F7C-D049A84EF13A}">
      <dgm:prSet/>
      <dgm:spPr/>
      <dgm:t>
        <a:bodyPr/>
        <a:lstStyle/>
        <a:p>
          <a:endParaRPr lang="es-EC"/>
        </a:p>
      </dgm:t>
    </dgm:pt>
    <dgm:pt modelId="{3F6AF98E-9A6F-4AF1-8DAC-C8FE425699E4}" type="sibTrans" cxnId="{D33D0FDC-845E-4167-9F7C-D049A84EF13A}">
      <dgm:prSet/>
      <dgm:spPr/>
      <dgm:t>
        <a:bodyPr/>
        <a:lstStyle/>
        <a:p>
          <a:endParaRPr lang="es-EC"/>
        </a:p>
      </dgm:t>
    </dgm:pt>
    <dgm:pt modelId="{BD00D262-660F-4125-9334-B99EABD2895B}">
      <dgm:prSet phldrT="[Texto]"/>
      <dgm:spPr/>
      <dgm:t>
        <a:bodyPr/>
        <a:lstStyle/>
        <a:p>
          <a:r>
            <a:rPr lang="es-EC" b="1" dirty="0"/>
            <a:t>2. Señales Horizontales</a:t>
          </a:r>
        </a:p>
        <a:p>
          <a:r>
            <a:rPr lang="es-EC" dirty="0"/>
            <a:t>Rayas</a:t>
          </a:r>
        </a:p>
        <a:p>
          <a:r>
            <a:rPr lang="es-EC" dirty="0"/>
            <a:t>Marcas</a:t>
          </a:r>
        </a:p>
        <a:p>
          <a:r>
            <a:rPr lang="es-EC" dirty="0"/>
            <a:t>Botones</a:t>
          </a:r>
        </a:p>
      </dgm:t>
    </dgm:pt>
    <dgm:pt modelId="{465DE327-2DF8-448F-933C-30430D6E1AB5}" type="parTrans" cxnId="{BC0360F8-A147-4D2B-9CA1-D098CA98B6A4}">
      <dgm:prSet/>
      <dgm:spPr/>
      <dgm:t>
        <a:bodyPr/>
        <a:lstStyle/>
        <a:p>
          <a:endParaRPr lang="es-EC"/>
        </a:p>
      </dgm:t>
    </dgm:pt>
    <dgm:pt modelId="{F96986E4-BB57-484E-B93F-EEB80CBDC277}" type="sibTrans" cxnId="{BC0360F8-A147-4D2B-9CA1-D098CA98B6A4}">
      <dgm:prSet/>
      <dgm:spPr/>
      <dgm:t>
        <a:bodyPr/>
        <a:lstStyle/>
        <a:p>
          <a:endParaRPr lang="es-EC"/>
        </a:p>
      </dgm:t>
    </dgm:pt>
    <dgm:pt modelId="{1C14079A-7897-4D72-939F-855CF50F4117}">
      <dgm:prSet phldrT="[Texto]"/>
      <dgm:spPr/>
      <dgm:t>
        <a:bodyPr/>
        <a:lstStyle/>
        <a:p>
          <a:r>
            <a:rPr lang="es-EC" b="1" dirty="0"/>
            <a:t>3. Dispositivos para protección de obras</a:t>
          </a:r>
        </a:p>
        <a:p>
          <a:r>
            <a:rPr lang="es-EC" dirty="0"/>
            <a:t>Señales horizontales</a:t>
          </a:r>
        </a:p>
        <a:p>
          <a:r>
            <a:rPr lang="es-EC" dirty="0"/>
            <a:t>Señales verticales</a:t>
          </a:r>
        </a:p>
        <a:p>
          <a:r>
            <a:rPr lang="es-EC" dirty="0"/>
            <a:t>Barreras levadizas</a:t>
          </a:r>
        </a:p>
        <a:p>
          <a:r>
            <a:rPr lang="es-EC" dirty="0"/>
            <a:t>Barreras fijas</a:t>
          </a:r>
        </a:p>
        <a:p>
          <a:r>
            <a:rPr lang="es-EC" dirty="0"/>
            <a:t>Conos</a:t>
          </a:r>
        </a:p>
        <a:p>
          <a:r>
            <a:rPr lang="es-EC" dirty="0"/>
            <a:t>Tambos</a:t>
          </a:r>
        </a:p>
        <a:p>
          <a:r>
            <a:rPr lang="es-EC" dirty="0"/>
            <a:t>Dispositivos luminosos</a:t>
          </a:r>
        </a:p>
        <a:p>
          <a:r>
            <a:rPr lang="es-EC" dirty="0"/>
            <a:t>Señales manuales</a:t>
          </a:r>
        </a:p>
      </dgm:t>
    </dgm:pt>
    <dgm:pt modelId="{E59D5E8D-EDC7-4B01-A0E5-A06DEFB4A42A}" type="parTrans" cxnId="{3926E407-F7F3-43B8-AE27-A7224CBEF4D8}">
      <dgm:prSet/>
      <dgm:spPr/>
      <dgm:t>
        <a:bodyPr/>
        <a:lstStyle/>
        <a:p>
          <a:endParaRPr lang="es-EC"/>
        </a:p>
      </dgm:t>
    </dgm:pt>
    <dgm:pt modelId="{33D56C20-42FE-4C83-82FD-92301BFBDBA8}" type="sibTrans" cxnId="{3926E407-F7F3-43B8-AE27-A7224CBEF4D8}">
      <dgm:prSet/>
      <dgm:spPr/>
      <dgm:t>
        <a:bodyPr/>
        <a:lstStyle/>
        <a:p>
          <a:endParaRPr lang="es-EC"/>
        </a:p>
      </dgm:t>
    </dgm:pt>
    <dgm:pt modelId="{8E4A6BD1-FD3F-417B-BD8C-23527FB74225}">
      <dgm:prSet phldrT="[Texto]"/>
      <dgm:spPr/>
      <dgm:t>
        <a:bodyPr/>
        <a:lstStyle/>
        <a:p>
          <a:r>
            <a:rPr lang="es-EC" b="1" dirty="0"/>
            <a:t>4, Semáforos</a:t>
          </a:r>
        </a:p>
        <a:p>
          <a:r>
            <a:rPr lang="es-EC" dirty="0"/>
            <a:t>No accionados por el tránsito</a:t>
          </a:r>
        </a:p>
        <a:p>
          <a:r>
            <a:rPr lang="es-EC" dirty="0"/>
            <a:t>Accionados por el tránsito</a:t>
          </a:r>
        </a:p>
        <a:p>
          <a:r>
            <a:rPr lang="es-EC" dirty="0"/>
            <a:t>Para pasos peatonales</a:t>
          </a:r>
        </a:p>
        <a:p>
          <a:r>
            <a:rPr lang="es-EC" dirty="0"/>
            <a:t>Especiales</a:t>
          </a:r>
        </a:p>
      </dgm:t>
    </dgm:pt>
    <dgm:pt modelId="{778F6C1B-CA17-4D5D-A3BF-1C00B9306157}" type="parTrans" cxnId="{0EB14262-A47A-4732-86B5-775EE866B850}">
      <dgm:prSet/>
      <dgm:spPr/>
      <dgm:t>
        <a:bodyPr/>
        <a:lstStyle/>
        <a:p>
          <a:endParaRPr lang="es-EC"/>
        </a:p>
      </dgm:t>
    </dgm:pt>
    <dgm:pt modelId="{688C3C81-9FCD-428E-80CA-40993B490D87}" type="sibTrans" cxnId="{0EB14262-A47A-4732-86B5-775EE866B850}">
      <dgm:prSet/>
      <dgm:spPr/>
      <dgm:t>
        <a:bodyPr/>
        <a:lstStyle/>
        <a:p>
          <a:endParaRPr lang="es-EC"/>
        </a:p>
      </dgm:t>
    </dgm:pt>
    <dgm:pt modelId="{B4A88BCF-1623-4C7B-BD72-C8DD03279A2E}">
      <dgm:prSet phldrT="[Texto]"/>
      <dgm:spPr/>
      <dgm:t>
        <a:bodyPr/>
        <a:lstStyle/>
        <a:p>
          <a:r>
            <a:rPr lang="es-EC" b="1" dirty="0"/>
            <a:t>5, Dispositivos de Seguridad</a:t>
          </a:r>
        </a:p>
        <a:p>
          <a:r>
            <a:rPr lang="es-EC" dirty="0"/>
            <a:t>Barreras de protección</a:t>
          </a:r>
        </a:p>
        <a:p>
          <a:r>
            <a:rPr lang="es-EC" dirty="0"/>
            <a:t>Alertadores de salida de la vialidad</a:t>
          </a:r>
        </a:p>
        <a:p>
          <a:r>
            <a:rPr lang="es-EC" dirty="0" err="1"/>
            <a:t>Amoritguadores</a:t>
          </a:r>
          <a:r>
            <a:rPr lang="es-EC" dirty="0"/>
            <a:t> de impacto</a:t>
          </a:r>
        </a:p>
      </dgm:t>
    </dgm:pt>
    <dgm:pt modelId="{1AC58481-8417-422E-B7D6-3D61F34A0BBA}" type="parTrans" cxnId="{42ADDEF5-7EAE-4A39-B5C8-B888183CFE17}">
      <dgm:prSet/>
      <dgm:spPr/>
      <dgm:t>
        <a:bodyPr/>
        <a:lstStyle/>
        <a:p>
          <a:endParaRPr lang="es-EC"/>
        </a:p>
      </dgm:t>
    </dgm:pt>
    <dgm:pt modelId="{534EA0A5-08B6-4324-9AC4-B8C40198EEE2}" type="sibTrans" cxnId="{42ADDEF5-7EAE-4A39-B5C8-B888183CFE17}">
      <dgm:prSet/>
      <dgm:spPr/>
      <dgm:t>
        <a:bodyPr/>
        <a:lstStyle/>
        <a:p>
          <a:endParaRPr lang="es-EC"/>
        </a:p>
      </dgm:t>
    </dgm:pt>
    <dgm:pt modelId="{6C565479-0A87-4E2C-8AF7-126F7DD54980}" type="pres">
      <dgm:prSet presAssocID="{B2081320-350F-4D0E-9F32-3F7011D5C12E}" presName="diagram" presStyleCnt="0">
        <dgm:presLayoutVars>
          <dgm:dir/>
          <dgm:resizeHandles val="exact"/>
        </dgm:presLayoutVars>
      </dgm:prSet>
      <dgm:spPr/>
    </dgm:pt>
    <dgm:pt modelId="{C1053545-4F30-4ACA-8DC8-188A25A6BB5E}" type="pres">
      <dgm:prSet presAssocID="{4007E480-5473-470F-ADD5-A082A74B8D25}" presName="node" presStyleLbl="node1" presStyleIdx="0" presStyleCnt="5">
        <dgm:presLayoutVars>
          <dgm:bulletEnabled val="1"/>
        </dgm:presLayoutVars>
      </dgm:prSet>
      <dgm:spPr/>
    </dgm:pt>
    <dgm:pt modelId="{DB5EFCF1-6502-4B38-AD38-A3EE3D79A15F}" type="pres">
      <dgm:prSet presAssocID="{3F6AF98E-9A6F-4AF1-8DAC-C8FE425699E4}" presName="sibTrans" presStyleCnt="0"/>
      <dgm:spPr/>
    </dgm:pt>
    <dgm:pt modelId="{AB71359C-8BA8-4E87-BAFE-370614612DAB}" type="pres">
      <dgm:prSet presAssocID="{BD00D262-660F-4125-9334-B99EABD2895B}" presName="node" presStyleLbl="node1" presStyleIdx="1" presStyleCnt="5">
        <dgm:presLayoutVars>
          <dgm:bulletEnabled val="1"/>
        </dgm:presLayoutVars>
      </dgm:prSet>
      <dgm:spPr/>
    </dgm:pt>
    <dgm:pt modelId="{829F8573-E6F9-4CD8-9C3C-1162ADC2A3DA}" type="pres">
      <dgm:prSet presAssocID="{F96986E4-BB57-484E-B93F-EEB80CBDC277}" presName="sibTrans" presStyleCnt="0"/>
      <dgm:spPr/>
    </dgm:pt>
    <dgm:pt modelId="{5B7D6485-3884-4F29-AD50-D8A8D932C276}" type="pres">
      <dgm:prSet presAssocID="{1C14079A-7897-4D72-939F-855CF50F4117}" presName="node" presStyleLbl="node1" presStyleIdx="2" presStyleCnt="5">
        <dgm:presLayoutVars>
          <dgm:bulletEnabled val="1"/>
        </dgm:presLayoutVars>
      </dgm:prSet>
      <dgm:spPr/>
    </dgm:pt>
    <dgm:pt modelId="{724D8C36-8F53-40CC-BD26-FAFC6AFCCF59}" type="pres">
      <dgm:prSet presAssocID="{33D56C20-42FE-4C83-82FD-92301BFBDBA8}" presName="sibTrans" presStyleCnt="0"/>
      <dgm:spPr/>
    </dgm:pt>
    <dgm:pt modelId="{4943F59B-6998-4DC7-A3F5-E3BF20E6839C}" type="pres">
      <dgm:prSet presAssocID="{8E4A6BD1-FD3F-417B-BD8C-23527FB74225}" presName="node" presStyleLbl="node1" presStyleIdx="3" presStyleCnt="5">
        <dgm:presLayoutVars>
          <dgm:bulletEnabled val="1"/>
        </dgm:presLayoutVars>
      </dgm:prSet>
      <dgm:spPr/>
    </dgm:pt>
    <dgm:pt modelId="{17EBF9EE-83C2-41F6-ABFF-A1435029AB6A}" type="pres">
      <dgm:prSet presAssocID="{688C3C81-9FCD-428E-80CA-40993B490D87}" presName="sibTrans" presStyleCnt="0"/>
      <dgm:spPr/>
    </dgm:pt>
    <dgm:pt modelId="{AF95BA49-AA9D-482B-BBB5-C9265721D4BE}" type="pres">
      <dgm:prSet presAssocID="{B4A88BCF-1623-4C7B-BD72-C8DD03279A2E}" presName="node" presStyleLbl="node1" presStyleIdx="4" presStyleCnt="5">
        <dgm:presLayoutVars>
          <dgm:bulletEnabled val="1"/>
        </dgm:presLayoutVars>
      </dgm:prSet>
      <dgm:spPr/>
    </dgm:pt>
  </dgm:ptLst>
  <dgm:cxnLst>
    <dgm:cxn modelId="{3926E407-F7F3-43B8-AE27-A7224CBEF4D8}" srcId="{B2081320-350F-4D0E-9F32-3F7011D5C12E}" destId="{1C14079A-7897-4D72-939F-855CF50F4117}" srcOrd="2" destOrd="0" parTransId="{E59D5E8D-EDC7-4B01-A0E5-A06DEFB4A42A}" sibTransId="{33D56C20-42FE-4C83-82FD-92301BFBDBA8}"/>
    <dgm:cxn modelId="{D6883916-9764-43BC-BB71-8416E087BECA}" type="presOf" srcId="{8E4A6BD1-FD3F-417B-BD8C-23527FB74225}" destId="{4943F59B-6998-4DC7-A3F5-E3BF20E6839C}" srcOrd="0" destOrd="0" presId="urn:microsoft.com/office/officeart/2005/8/layout/default"/>
    <dgm:cxn modelId="{0EB14262-A47A-4732-86B5-775EE866B850}" srcId="{B2081320-350F-4D0E-9F32-3F7011D5C12E}" destId="{8E4A6BD1-FD3F-417B-BD8C-23527FB74225}" srcOrd="3" destOrd="0" parTransId="{778F6C1B-CA17-4D5D-A3BF-1C00B9306157}" sibTransId="{688C3C81-9FCD-428E-80CA-40993B490D87}"/>
    <dgm:cxn modelId="{5D065E77-CB1A-4DE8-B1D0-B2CD3854BA6A}" type="presOf" srcId="{B2081320-350F-4D0E-9F32-3F7011D5C12E}" destId="{6C565479-0A87-4E2C-8AF7-126F7DD54980}" srcOrd="0" destOrd="0" presId="urn:microsoft.com/office/officeart/2005/8/layout/default"/>
    <dgm:cxn modelId="{5FBB05A6-AC6D-4882-A271-6AAED41C22E7}" type="presOf" srcId="{B4A88BCF-1623-4C7B-BD72-C8DD03279A2E}" destId="{AF95BA49-AA9D-482B-BBB5-C9265721D4BE}" srcOrd="0" destOrd="0" presId="urn:microsoft.com/office/officeart/2005/8/layout/default"/>
    <dgm:cxn modelId="{778537BC-05AF-4B26-9556-50E007DF7B56}" type="presOf" srcId="{BD00D262-660F-4125-9334-B99EABD2895B}" destId="{AB71359C-8BA8-4E87-BAFE-370614612DAB}" srcOrd="0" destOrd="0" presId="urn:microsoft.com/office/officeart/2005/8/layout/default"/>
    <dgm:cxn modelId="{D33D0FDC-845E-4167-9F7C-D049A84EF13A}" srcId="{B2081320-350F-4D0E-9F32-3F7011D5C12E}" destId="{4007E480-5473-470F-ADD5-A082A74B8D25}" srcOrd="0" destOrd="0" parTransId="{5E42FF9E-7282-4253-ABDA-2AA494623D71}" sibTransId="{3F6AF98E-9A6F-4AF1-8DAC-C8FE425699E4}"/>
    <dgm:cxn modelId="{10D39FDC-848E-4CE0-AC58-20796453F40B}" type="presOf" srcId="{1C14079A-7897-4D72-939F-855CF50F4117}" destId="{5B7D6485-3884-4F29-AD50-D8A8D932C276}" srcOrd="0" destOrd="0" presId="urn:microsoft.com/office/officeart/2005/8/layout/default"/>
    <dgm:cxn modelId="{42ADDEF5-7EAE-4A39-B5C8-B888183CFE17}" srcId="{B2081320-350F-4D0E-9F32-3F7011D5C12E}" destId="{B4A88BCF-1623-4C7B-BD72-C8DD03279A2E}" srcOrd="4" destOrd="0" parTransId="{1AC58481-8417-422E-B7D6-3D61F34A0BBA}" sibTransId="{534EA0A5-08B6-4324-9AC4-B8C40198EEE2}"/>
    <dgm:cxn modelId="{92E331F6-5CBD-4516-BDF4-51A4ED70D95E}" type="presOf" srcId="{4007E480-5473-470F-ADD5-A082A74B8D25}" destId="{C1053545-4F30-4ACA-8DC8-188A25A6BB5E}" srcOrd="0" destOrd="0" presId="urn:microsoft.com/office/officeart/2005/8/layout/default"/>
    <dgm:cxn modelId="{BC0360F8-A147-4D2B-9CA1-D098CA98B6A4}" srcId="{B2081320-350F-4D0E-9F32-3F7011D5C12E}" destId="{BD00D262-660F-4125-9334-B99EABD2895B}" srcOrd="1" destOrd="0" parTransId="{465DE327-2DF8-448F-933C-30430D6E1AB5}" sibTransId="{F96986E4-BB57-484E-B93F-EEB80CBDC277}"/>
    <dgm:cxn modelId="{5ED55ABC-3323-4F15-9488-24A48BDFA42D}" type="presParOf" srcId="{6C565479-0A87-4E2C-8AF7-126F7DD54980}" destId="{C1053545-4F30-4ACA-8DC8-188A25A6BB5E}" srcOrd="0" destOrd="0" presId="urn:microsoft.com/office/officeart/2005/8/layout/default"/>
    <dgm:cxn modelId="{E155D74E-4EB7-4500-A6FD-7AB13B00A983}" type="presParOf" srcId="{6C565479-0A87-4E2C-8AF7-126F7DD54980}" destId="{DB5EFCF1-6502-4B38-AD38-A3EE3D79A15F}" srcOrd="1" destOrd="0" presId="urn:microsoft.com/office/officeart/2005/8/layout/default"/>
    <dgm:cxn modelId="{3F2AB3E9-FB29-4F28-8D22-F2CAAB1F0F63}" type="presParOf" srcId="{6C565479-0A87-4E2C-8AF7-126F7DD54980}" destId="{AB71359C-8BA8-4E87-BAFE-370614612DAB}" srcOrd="2" destOrd="0" presId="urn:microsoft.com/office/officeart/2005/8/layout/default"/>
    <dgm:cxn modelId="{F38E0C94-1384-41EE-805E-7E16483A5B8B}" type="presParOf" srcId="{6C565479-0A87-4E2C-8AF7-126F7DD54980}" destId="{829F8573-E6F9-4CD8-9C3C-1162ADC2A3DA}" srcOrd="3" destOrd="0" presId="urn:microsoft.com/office/officeart/2005/8/layout/default"/>
    <dgm:cxn modelId="{B961EC8A-F3CC-4ED5-A334-0D9F8457849E}" type="presParOf" srcId="{6C565479-0A87-4E2C-8AF7-126F7DD54980}" destId="{5B7D6485-3884-4F29-AD50-D8A8D932C276}" srcOrd="4" destOrd="0" presId="urn:microsoft.com/office/officeart/2005/8/layout/default"/>
    <dgm:cxn modelId="{CE828815-4754-468F-8BAA-A0E56E2F02BF}" type="presParOf" srcId="{6C565479-0A87-4E2C-8AF7-126F7DD54980}" destId="{724D8C36-8F53-40CC-BD26-FAFC6AFCCF59}" srcOrd="5" destOrd="0" presId="urn:microsoft.com/office/officeart/2005/8/layout/default"/>
    <dgm:cxn modelId="{4D59851E-63DC-4A4D-966C-430E5731F111}" type="presParOf" srcId="{6C565479-0A87-4E2C-8AF7-126F7DD54980}" destId="{4943F59B-6998-4DC7-A3F5-E3BF20E6839C}" srcOrd="6" destOrd="0" presId="urn:microsoft.com/office/officeart/2005/8/layout/default"/>
    <dgm:cxn modelId="{FD4C5AB3-B58A-430C-A316-7422B6AB3583}" type="presParOf" srcId="{6C565479-0A87-4E2C-8AF7-126F7DD54980}" destId="{17EBF9EE-83C2-41F6-ABFF-A1435029AB6A}" srcOrd="7" destOrd="0" presId="urn:microsoft.com/office/officeart/2005/8/layout/default"/>
    <dgm:cxn modelId="{B0CB8A31-94D2-42DF-A27A-4A9FAB5C73A7}" type="presParOf" srcId="{6C565479-0A87-4E2C-8AF7-126F7DD54980}" destId="{AF95BA49-AA9D-482B-BBB5-C9265721D4B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53545-4F30-4ACA-8DC8-188A25A6BB5E}">
      <dsp:nvSpPr>
        <dsp:cNvPr id="0" name=""/>
        <dsp:cNvSpPr/>
      </dsp:nvSpPr>
      <dsp:spPr>
        <a:xfrm>
          <a:off x="0" y="376885"/>
          <a:ext cx="3287141" cy="19722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b="1" kern="1200" dirty="0"/>
            <a:t>1. Señales Verticales</a:t>
          </a:r>
        </a:p>
        <a:p>
          <a:pPr marL="0" lvl="0" indent="0" algn="ctr" defTabSz="488950">
            <a:lnSpc>
              <a:spcPct val="90000"/>
            </a:lnSpc>
            <a:spcBef>
              <a:spcPct val="0"/>
            </a:spcBef>
            <a:spcAft>
              <a:spcPct val="35000"/>
            </a:spcAft>
            <a:buNone/>
          </a:pPr>
          <a:r>
            <a:rPr lang="es-EC" sz="1100" kern="1200" dirty="0"/>
            <a:t>Preventivas</a:t>
          </a:r>
        </a:p>
        <a:p>
          <a:pPr marL="0" lvl="0" indent="0" algn="ctr" defTabSz="488950">
            <a:lnSpc>
              <a:spcPct val="90000"/>
            </a:lnSpc>
            <a:spcBef>
              <a:spcPct val="0"/>
            </a:spcBef>
            <a:spcAft>
              <a:spcPct val="35000"/>
            </a:spcAft>
            <a:buNone/>
          </a:pPr>
          <a:r>
            <a:rPr lang="es-EC" sz="1100" kern="1200" dirty="0"/>
            <a:t>Restrictivas</a:t>
          </a:r>
        </a:p>
        <a:p>
          <a:pPr marL="0" lvl="0" indent="0" algn="ctr" defTabSz="488950">
            <a:lnSpc>
              <a:spcPct val="90000"/>
            </a:lnSpc>
            <a:spcBef>
              <a:spcPct val="0"/>
            </a:spcBef>
            <a:spcAft>
              <a:spcPct val="35000"/>
            </a:spcAft>
            <a:buNone/>
          </a:pPr>
          <a:r>
            <a:rPr lang="es-EC" sz="1100" kern="1200" dirty="0"/>
            <a:t>Informativas</a:t>
          </a:r>
        </a:p>
        <a:p>
          <a:pPr marL="0" lvl="0" indent="0" algn="ctr" defTabSz="488950">
            <a:lnSpc>
              <a:spcPct val="90000"/>
            </a:lnSpc>
            <a:spcBef>
              <a:spcPct val="0"/>
            </a:spcBef>
            <a:spcAft>
              <a:spcPct val="35000"/>
            </a:spcAft>
            <a:buNone/>
          </a:pPr>
          <a:r>
            <a:rPr lang="es-EC" sz="1100" kern="1200" dirty="0"/>
            <a:t>Turísticas y de servicios</a:t>
          </a:r>
        </a:p>
        <a:p>
          <a:pPr marL="0" lvl="0" indent="0" algn="ctr" defTabSz="488950">
            <a:lnSpc>
              <a:spcPct val="90000"/>
            </a:lnSpc>
            <a:spcBef>
              <a:spcPct val="0"/>
            </a:spcBef>
            <a:spcAft>
              <a:spcPct val="35000"/>
            </a:spcAft>
            <a:buNone/>
          </a:pPr>
          <a:r>
            <a:rPr lang="es-EC" sz="1100" kern="1200" dirty="0"/>
            <a:t>Señales diversas</a:t>
          </a:r>
        </a:p>
      </dsp:txBody>
      <dsp:txXfrm>
        <a:off x="0" y="376885"/>
        <a:ext cx="3287141" cy="1972285"/>
      </dsp:txXfrm>
    </dsp:sp>
    <dsp:sp modelId="{AB71359C-8BA8-4E87-BAFE-370614612DAB}">
      <dsp:nvSpPr>
        <dsp:cNvPr id="0" name=""/>
        <dsp:cNvSpPr/>
      </dsp:nvSpPr>
      <dsp:spPr>
        <a:xfrm>
          <a:off x="3615856" y="376885"/>
          <a:ext cx="3287141" cy="19722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b="1" kern="1200" dirty="0"/>
            <a:t>2. Señales Horizontales</a:t>
          </a:r>
        </a:p>
        <a:p>
          <a:pPr marL="0" lvl="0" indent="0" algn="ctr" defTabSz="488950">
            <a:lnSpc>
              <a:spcPct val="90000"/>
            </a:lnSpc>
            <a:spcBef>
              <a:spcPct val="0"/>
            </a:spcBef>
            <a:spcAft>
              <a:spcPct val="35000"/>
            </a:spcAft>
            <a:buNone/>
          </a:pPr>
          <a:r>
            <a:rPr lang="es-EC" sz="1100" kern="1200" dirty="0"/>
            <a:t>Rayas</a:t>
          </a:r>
        </a:p>
        <a:p>
          <a:pPr marL="0" lvl="0" indent="0" algn="ctr" defTabSz="488950">
            <a:lnSpc>
              <a:spcPct val="90000"/>
            </a:lnSpc>
            <a:spcBef>
              <a:spcPct val="0"/>
            </a:spcBef>
            <a:spcAft>
              <a:spcPct val="35000"/>
            </a:spcAft>
            <a:buNone/>
          </a:pPr>
          <a:r>
            <a:rPr lang="es-EC" sz="1100" kern="1200" dirty="0"/>
            <a:t>Marcas</a:t>
          </a:r>
        </a:p>
        <a:p>
          <a:pPr marL="0" lvl="0" indent="0" algn="ctr" defTabSz="488950">
            <a:lnSpc>
              <a:spcPct val="90000"/>
            </a:lnSpc>
            <a:spcBef>
              <a:spcPct val="0"/>
            </a:spcBef>
            <a:spcAft>
              <a:spcPct val="35000"/>
            </a:spcAft>
            <a:buNone/>
          </a:pPr>
          <a:r>
            <a:rPr lang="es-EC" sz="1100" kern="1200" dirty="0"/>
            <a:t>Botones</a:t>
          </a:r>
        </a:p>
      </dsp:txBody>
      <dsp:txXfrm>
        <a:off x="3615856" y="376885"/>
        <a:ext cx="3287141" cy="1972285"/>
      </dsp:txXfrm>
    </dsp:sp>
    <dsp:sp modelId="{5B7D6485-3884-4F29-AD50-D8A8D932C276}">
      <dsp:nvSpPr>
        <dsp:cNvPr id="0" name=""/>
        <dsp:cNvSpPr/>
      </dsp:nvSpPr>
      <dsp:spPr>
        <a:xfrm>
          <a:off x="7231712" y="376885"/>
          <a:ext cx="3287141" cy="19722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b="1" kern="1200" dirty="0"/>
            <a:t>3. Dispositivos para protección de obras</a:t>
          </a:r>
        </a:p>
        <a:p>
          <a:pPr marL="0" lvl="0" indent="0" algn="ctr" defTabSz="488950">
            <a:lnSpc>
              <a:spcPct val="90000"/>
            </a:lnSpc>
            <a:spcBef>
              <a:spcPct val="0"/>
            </a:spcBef>
            <a:spcAft>
              <a:spcPct val="35000"/>
            </a:spcAft>
            <a:buNone/>
          </a:pPr>
          <a:r>
            <a:rPr lang="es-EC" sz="1100" kern="1200" dirty="0"/>
            <a:t>Señales horizontales</a:t>
          </a:r>
        </a:p>
        <a:p>
          <a:pPr marL="0" lvl="0" indent="0" algn="ctr" defTabSz="488950">
            <a:lnSpc>
              <a:spcPct val="90000"/>
            </a:lnSpc>
            <a:spcBef>
              <a:spcPct val="0"/>
            </a:spcBef>
            <a:spcAft>
              <a:spcPct val="35000"/>
            </a:spcAft>
            <a:buNone/>
          </a:pPr>
          <a:r>
            <a:rPr lang="es-EC" sz="1100" kern="1200" dirty="0"/>
            <a:t>Señales verticales</a:t>
          </a:r>
        </a:p>
        <a:p>
          <a:pPr marL="0" lvl="0" indent="0" algn="ctr" defTabSz="488950">
            <a:lnSpc>
              <a:spcPct val="90000"/>
            </a:lnSpc>
            <a:spcBef>
              <a:spcPct val="0"/>
            </a:spcBef>
            <a:spcAft>
              <a:spcPct val="35000"/>
            </a:spcAft>
            <a:buNone/>
          </a:pPr>
          <a:r>
            <a:rPr lang="es-EC" sz="1100" kern="1200" dirty="0"/>
            <a:t>Barreras levadizas</a:t>
          </a:r>
        </a:p>
        <a:p>
          <a:pPr marL="0" lvl="0" indent="0" algn="ctr" defTabSz="488950">
            <a:lnSpc>
              <a:spcPct val="90000"/>
            </a:lnSpc>
            <a:spcBef>
              <a:spcPct val="0"/>
            </a:spcBef>
            <a:spcAft>
              <a:spcPct val="35000"/>
            </a:spcAft>
            <a:buNone/>
          </a:pPr>
          <a:r>
            <a:rPr lang="es-EC" sz="1100" kern="1200" dirty="0"/>
            <a:t>Barreras fijas</a:t>
          </a:r>
        </a:p>
        <a:p>
          <a:pPr marL="0" lvl="0" indent="0" algn="ctr" defTabSz="488950">
            <a:lnSpc>
              <a:spcPct val="90000"/>
            </a:lnSpc>
            <a:spcBef>
              <a:spcPct val="0"/>
            </a:spcBef>
            <a:spcAft>
              <a:spcPct val="35000"/>
            </a:spcAft>
            <a:buNone/>
          </a:pPr>
          <a:r>
            <a:rPr lang="es-EC" sz="1100" kern="1200" dirty="0"/>
            <a:t>Conos</a:t>
          </a:r>
        </a:p>
        <a:p>
          <a:pPr marL="0" lvl="0" indent="0" algn="ctr" defTabSz="488950">
            <a:lnSpc>
              <a:spcPct val="90000"/>
            </a:lnSpc>
            <a:spcBef>
              <a:spcPct val="0"/>
            </a:spcBef>
            <a:spcAft>
              <a:spcPct val="35000"/>
            </a:spcAft>
            <a:buNone/>
          </a:pPr>
          <a:r>
            <a:rPr lang="es-EC" sz="1100" kern="1200" dirty="0"/>
            <a:t>Tambos</a:t>
          </a:r>
        </a:p>
        <a:p>
          <a:pPr marL="0" lvl="0" indent="0" algn="ctr" defTabSz="488950">
            <a:lnSpc>
              <a:spcPct val="90000"/>
            </a:lnSpc>
            <a:spcBef>
              <a:spcPct val="0"/>
            </a:spcBef>
            <a:spcAft>
              <a:spcPct val="35000"/>
            </a:spcAft>
            <a:buNone/>
          </a:pPr>
          <a:r>
            <a:rPr lang="es-EC" sz="1100" kern="1200" dirty="0"/>
            <a:t>Dispositivos luminosos</a:t>
          </a:r>
        </a:p>
        <a:p>
          <a:pPr marL="0" lvl="0" indent="0" algn="ctr" defTabSz="488950">
            <a:lnSpc>
              <a:spcPct val="90000"/>
            </a:lnSpc>
            <a:spcBef>
              <a:spcPct val="0"/>
            </a:spcBef>
            <a:spcAft>
              <a:spcPct val="35000"/>
            </a:spcAft>
            <a:buNone/>
          </a:pPr>
          <a:r>
            <a:rPr lang="es-EC" sz="1100" kern="1200" dirty="0"/>
            <a:t>Señales manuales</a:t>
          </a:r>
        </a:p>
      </dsp:txBody>
      <dsp:txXfrm>
        <a:off x="7231712" y="376885"/>
        <a:ext cx="3287141" cy="1972285"/>
      </dsp:txXfrm>
    </dsp:sp>
    <dsp:sp modelId="{4943F59B-6998-4DC7-A3F5-E3BF20E6839C}">
      <dsp:nvSpPr>
        <dsp:cNvPr id="0" name=""/>
        <dsp:cNvSpPr/>
      </dsp:nvSpPr>
      <dsp:spPr>
        <a:xfrm>
          <a:off x="1807928" y="2677884"/>
          <a:ext cx="3287141" cy="19722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b="1" kern="1200" dirty="0"/>
            <a:t>4, Semáforos</a:t>
          </a:r>
        </a:p>
        <a:p>
          <a:pPr marL="0" lvl="0" indent="0" algn="ctr" defTabSz="488950">
            <a:lnSpc>
              <a:spcPct val="90000"/>
            </a:lnSpc>
            <a:spcBef>
              <a:spcPct val="0"/>
            </a:spcBef>
            <a:spcAft>
              <a:spcPct val="35000"/>
            </a:spcAft>
            <a:buNone/>
          </a:pPr>
          <a:r>
            <a:rPr lang="es-EC" sz="1100" kern="1200" dirty="0"/>
            <a:t>No accionados por el tránsito</a:t>
          </a:r>
        </a:p>
        <a:p>
          <a:pPr marL="0" lvl="0" indent="0" algn="ctr" defTabSz="488950">
            <a:lnSpc>
              <a:spcPct val="90000"/>
            </a:lnSpc>
            <a:spcBef>
              <a:spcPct val="0"/>
            </a:spcBef>
            <a:spcAft>
              <a:spcPct val="35000"/>
            </a:spcAft>
            <a:buNone/>
          </a:pPr>
          <a:r>
            <a:rPr lang="es-EC" sz="1100" kern="1200" dirty="0"/>
            <a:t>Accionados por el tránsito</a:t>
          </a:r>
        </a:p>
        <a:p>
          <a:pPr marL="0" lvl="0" indent="0" algn="ctr" defTabSz="488950">
            <a:lnSpc>
              <a:spcPct val="90000"/>
            </a:lnSpc>
            <a:spcBef>
              <a:spcPct val="0"/>
            </a:spcBef>
            <a:spcAft>
              <a:spcPct val="35000"/>
            </a:spcAft>
            <a:buNone/>
          </a:pPr>
          <a:r>
            <a:rPr lang="es-EC" sz="1100" kern="1200" dirty="0"/>
            <a:t>Para pasos peatonales</a:t>
          </a:r>
        </a:p>
        <a:p>
          <a:pPr marL="0" lvl="0" indent="0" algn="ctr" defTabSz="488950">
            <a:lnSpc>
              <a:spcPct val="90000"/>
            </a:lnSpc>
            <a:spcBef>
              <a:spcPct val="0"/>
            </a:spcBef>
            <a:spcAft>
              <a:spcPct val="35000"/>
            </a:spcAft>
            <a:buNone/>
          </a:pPr>
          <a:r>
            <a:rPr lang="es-EC" sz="1100" kern="1200" dirty="0"/>
            <a:t>Especiales</a:t>
          </a:r>
        </a:p>
      </dsp:txBody>
      <dsp:txXfrm>
        <a:off x="1807928" y="2677884"/>
        <a:ext cx="3287141" cy="1972285"/>
      </dsp:txXfrm>
    </dsp:sp>
    <dsp:sp modelId="{AF95BA49-AA9D-482B-BBB5-C9265721D4BE}">
      <dsp:nvSpPr>
        <dsp:cNvPr id="0" name=""/>
        <dsp:cNvSpPr/>
      </dsp:nvSpPr>
      <dsp:spPr>
        <a:xfrm>
          <a:off x="5423784" y="2677884"/>
          <a:ext cx="3287141" cy="19722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b="1" kern="1200" dirty="0"/>
            <a:t>5, Dispositivos de Seguridad</a:t>
          </a:r>
        </a:p>
        <a:p>
          <a:pPr marL="0" lvl="0" indent="0" algn="ctr" defTabSz="488950">
            <a:lnSpc>
              <a:spcPct val="90000"/>
            </a:lnSpc>
            <a:spcBef>
              <a:spcPct val="0"/>
            </a:spcBef>
            <a:spcAft>
              <a:spcPct val="35000"/>
            </a:spcAft>
            <a:buNone/>
          </a:pPr>
          <a:r>
            <a:rPr lang="es-EC" sz="1100" kern="1200" dirty="0"/>
            <a:t>Barreras de protección</a:t>
          </a:r>
        </a:p>
        <a:p>
          <a:pPr marL="0" lvl="0" indent="0" algn="ctr" defTabSz="488950">
            <a:lnSpc>
              <a:spcPct val="90000"/>
            </a:lnSpc>
            <a:spcBef>
              <a:spcPct val="0"/>
            </a:spcBef>
            <a:spcAft>
              <a:spcPct val="35000"/>
            </a:spcAft>
            <a:buNone/>
          </a:pPr>
          <a:r>
            <a:rPr lang="es-EC" sz="1100" kern="1200" dirty="0"/>
            <a:t>Alertadores de salida de la vialidad</a:t>
          </a:r>
        </a:p>
        <a:p>
          <a:pPr marL="0" lvl="0" indent="0" algn="ctr" defTabSz="488950">
            <a:lnSpc>
              <a:spcPct val="90000"/>
            </a:lnSpc>
            <a:spcBef>
              <a:spcPct val="0"/>
            </a:spcBef>
            <a:spcAft>
              <a:spcPct val="35000"/>
            </a:spcAft>
            <a:buNone/>
          </a:pPr>
          <a:r>
            <a:rPr lang="es-EC" sz="1100" kern="1200" dirty="0" err="1"/>
            <a:t>Amoritguadores</a:t>
          </a:r>
          <a:r>
            <a:rPr lang="es-EC" sz="1100" kern="1200" dirty="0"/>
            <a:t> de impacto</a:t>
          </a:r>
        </a:p>
      </dsp:txBody>
      <dsp:txXfrm>
        <a:off x="5423784" y="2677884"/>
        <a:ext cx="3287141" cy="19722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C0209-AD60-4F7E-95E0-B344FE2E97C7}" type="datetimeFigureOut">
              <a:rPr lang="es-EC" smtClean="0"/>
              <a:t>6/11/2022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E2131-33D2-4C8C-8188-F68B8826AD5D}" type="slidenum">
              <a:rPr lang="es-EC" smtClean="0"/>
              <a:t>‹Nº›</a:t>
            </a:fld>
            <a:endParaRPr lang="es-EC"/>
          </a:p>
        </p:txBody>
      </p:sp>
    </p:spTree>
    <p:extLst>
      <p:ext uri="{BB962C8B-B14F-4D97-AF65-F5344CB8AC3E}">
        <p14:creationId xmlns:p14="http://schemas.microsoft.com/office/powerpoint/2010/main" val="221423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2DE2131-33D2-4C8C-8188-F68B8826AD5D}" type="slidenum">
              <a:rPr lang="es-EC" smtClean="0"/>
              <a:t>1</a:t>
            </a:fld>
            <a:endParaRPr lang="es-EC"/>
          </a:p>
        </p:txBody>
      </p:sp>
    </p:spTree>
    <p:extLst>
      <p:ext uri="{BB962C8B-B14F-4D97-AF65-F5344CB8AC3E}">
        <p14:creationId xmlns:p14="http://schemas.microsoft.com/office/powerpoint/2010/main" val="161770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2DE2131-33D2-4C8C-8188-F68B8826AD5D}" type="slidenum">
              <a:rPr lang="es-EC" smtClean="0"/>
              <a:t>14</a:t>
            </a:fld>
            <a:endParaRPr lang="es-EC"/>
          </a:p>
        </p:txBody>
      </p:sp>
    </p:spTree>
    <p:extLst>
      <p:ext uri="{BB962C8B-B14F-4D97-AF65-F5344CB8AC3E}">
        <p14:creationId xmlns:p14="http://schemas.microsoft.com/office/powerpoint/2010/main" val="9448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2DE2131-33D2-4C8C-8188-F68B8826AD5D}" type="slidenum">
              <a:rPr lang="es-EC" smtClean="0"/>
              <a:t>15</a:t>
            </a:fld>
            <a:endParaRPr lang="es-EC"/>
          </a:p>
        </p:txBody>
      </p:sp>
    </p:spTree>
    <p:extLst>
      <p:ext uri="{BB962C8B-B14F-4D97-AF65-F5344CB8AC3E}">
        <p14:creationId xmlns:p14="http://schemas.microsoft.com/office/powerpoint/2010/main" val="350806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2DE2131-33D2-4C8C-8188-F68B8826AD5D}" type="slidenum">
              <a:rPr lang="es-EC" smtClean="0"/>
              <a:t>16</a:t>
            </a:fld>
            <a:endParaRPr lang="es-EC"/>
          </a:p>
        </p:txBody>
      </p:sp>
    </p:spTree>
    <p:extLst>
      <p:ext uri="{BB962C8B-B14F-4D97-AF65-F5344CB8AC3E}">
        <p14:creationId xmlns:p14="http://schemas.microsoft.com/office/powerpoint/2010/main" val="241125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2DE2131-33D2-4C8C-8188-F68B8826AD5D}" type="slidenum">
              <a:rPr lang="es-EC" smtClean="0"/>
              <a:t>17</a:t>
            </a:fld>
            <a:endParaRPr lang="es-EC"/>
          </a:p>
        </p:txBody>
      </p:sp>
    </p:spTree>
    <p:extLst>
      <p:ext uri="{BB962C8B-B14F-4D97-AF65-F5344CB8AC3E}">
        <p14:creationId xmlns:p14="http://schemas.microsoft.com/office/powerpoint/2010/main" val="368359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3694C4-B295-4DD8-BE1E-CD7BFD7A4C60}" type="datetime1">
              <a:rPr lang="es-EC" smtClean="0"/>
              <a:t>6/11/2022</a:t>
            </a:fld>
            <a:endParaRPr lang="es-EC"/>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s-EC"/>
              <a:t>Ing.Ronny Cruz Msc.</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67062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35DF6C-0813-4053-9800-4BCD2C5F9677}" type="datetime1">
              <a:rPr lang="es-EC" smtClean="0"/>
              <a:t>6/11/2022</a:t>
            </a:fld>
            <a:endParaRPr lang="es-EC"/>
          </a:p>
        </p:txBody>
      </p:sp>
      <p:sp>
        <p:nvSpPr>
          <p:cNvPr id="5" name="Footer Placeholder 4"/>
          <p:cNvSpPr>
            <a:spLocks noGrp="1"/>
          </p:cNvSpPr>
          <p:nvPr>
            <p:ph type="ftr" sz="quarter" idx="11"/>
          </p:nvPr>
        </p:nvSpPr>
        <p:spPr/>
        <p:txBody>
          <a:bodyPr/>
          <a:lstStyle/>
          <a:p>
            <a:r>
              <a:rPr lang="es-EC"/>
              <a:t>Ing.Ronny Cruz Msc.</a:t>
            </a:r>
          </a:p>
        </p:txBody>
      </p:sp>
      <p:sp>
        <p:nvSpPr>
          <p:cNvPr id="6" name="Slide Number Placeholder 5"/>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287735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36AEACB-7E1F-4A4C-A4A9-3845D81F3592}" type="datetime1">
              <a:rPr lang="es-EC" smtClean="0"/>
              <a:t>6/11/2022</a:t>
            </a:fld>
            <a:endParaRPr lang="es-EC"/>
          </a:p>
        </p:txBody>
      </p:sp>
      <p:sp>
        <p:nvSpPr>
          <p:cNvPr id="5" name="Footer Placeholder 4"/>
          <p:cNvSpPr>
            <a:spLocks noGrp="1"/>
          </p:cNvSpPr>
          <p:nvPr>
            <p:ph type="ftr" sz="quarter" idx="11"/>
          </p:nvPr>
        </p:nvSpPr>
        <p:spPr>
          <a:xfrm>
            <a:off x="774923" y="5951811"/>
            <a:ext cx="7896279" cy="365125"/>
          </a:xfrm>
        </p:spPr>
        <p:txBody>
          <a:bodyPr/>
          <a:lstStyle/>
          <a:p>
            <a:r>
              <a:rPr lang="es-EC"/>
              <a:t>Ing.Ronny Cruz Msc.</a:t>
            </a: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401992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5AD7F4-CE9C-4DC3-8CD0-2D9671454419}" type="datetime1">
              <a:rPr lang="es-EC" smtClean="0"/>
              <a:t>6/11/2022</a:t>
            </a:fld>
            <a:endParaRPr lang="es-EC"/>
          </a:p>
        </p:txBody>
      </p:sp>
      <p:sp>
        <p:nvSpPr>
          <p:cNvPr id="5" name="Footer Placeholder 4"/>
          <p:cNvSpPr>
            <a:spLocks noGrp="1"/>
          </p:cNvSpPr>
          <p:nvPr>
            <p:ph type="ftr" sz="quarter" idx="11"/>
          </p:nvPr>
        </p:nvSpPr>
        <p:spPr/>
        <p:txBody>
          <a:bodyPr/>
          <a:lstStyle/>
          <a:p>
            <a:r>
              <a:rPr lang="es-EC"/>
              <a:t>Ing.Ronny Cruz Msc.</a:t>
            </a:r>
          </a:p>
        </p:txBody>
      </p:sp>
      <p:sp>
        <p:nvSpPr>
          <p:cNvPr id="6" name="Slide Number Placeholder 5"/>
          <p:cNvSpPr>
            <a:spLocks noGrp="1"/>
          </p:cNvSpPr>
          <p:nvPr>
            <p:ph type="sldNum" sz="quarter" idx="12"/>
          </p:nvPr>
        </p:nvSpPr>
        <p:spPr>
          <a:xfrm>
            <a:off x="10558300" y="5956137"/>
            <a:ext cx="1052508" cy="365125"/>
          </a:xfrm>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02982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0770F70-E3A5-43C1-A1DF-7BD35CEB5E23}" type="datetime1">
              <a:rPr lang="es-EC" smtClean="0"/>
              <a:t>6/11/2022</a:t>
            </a:fld>
            <a:endParaRPr lang="es-EC"/>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s-EC"/>
              <a:t>Ing.Ronny Cruz Msc.</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30904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EED383-2A1D-4BF4-A15C-E67FA53456D2}" type="datetime1">
              <a:rPr lang="es-EC" smtClean="0"/>
              <a:t>6/11/2022</a:t>
            </a:fld>
            <a:endParaRPr lang="es-EC"/>
          </a:p>
        </p:txBody>
      </p:sp>
      <p:sp>
        <p:nvSpPr>
          <p:cNvPr id="6" name="Footer Placeholder 5"/>
          <p:cNvSpPr>
            <a:spLocks noGrp="1"/>
          </p:cNvSpPr>
          <p:nvPr>
            <p:ph type="ftr" sz="quarter" idx="11"/>
          </p:nvPr>
        </p:nvSpPr>
        <p:spPr/>
        <p:txBody>
          <a:bodyPr/>
          <a:lstStyle/>
          <a:p>
            <a:r>
              <a:rPr lang="es-EC"/>
              <a:t>Ing.Ronny Cruz Msc.</a:t>
            </a:r>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313242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6C1B5F-AB2D-4AA2-8519-8BA4C3C0881E}" type="datetime1">
              <a:rPr lang="es-EC" smtClean="0"/>
              <a:t>6/11/2022</a:t>
            </a:fld>
            <a:endParaRPr lang="es-EC"/>
          </a:p>
        </p:txBody>
      </p:sp>
      <p:sp>
        <p:nvSpPr>
          <p:cNvPr id="8" name="Footer Placeholder 7"/>
          <p:cNvSpPr>
            <a:spLocks noGrp="1"/>
          </p:cNvSpPr>
          <p:nvPr>
            <p:ph type="ftr" sz="quarter" idx="11"/>
          </p:nvPr>
        </p:nvSpPr>
        <p:spPr/>
        <p:txBody>
          <a:bodyPr/>
          <a:lstStyle/>
          <a:p>
            <a:r>
              <a:rPr lang="es-EC"/>
              <a:t>Ing.Ronny Cruz Msc.</a:t>
            </a:r>
          </a:p>
        </p:txBody>
      </p:sp>
      <p:sp>
        <p:nvSpPr>
          <p:cNvPr id="9" name="Slide Number Placeholder 8"/>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35150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4AF432-CD37-4607-9292-7251C18C2BEA}" type="datetime1">
              <a:rPr lang="es-EC" smtClean="0"/>
              <a:t>6/11/2022</a:t>
            </a:fld>
            <a:endParaRPr lang="es-EC"/>
          </a:p>
        </p:txBody>
      </p:sp>
      <p:sp>
        <p:nvSpPr>
          <p:cNvPr id="4" name="Footer Placeholder 3"/>
          <p:cNvSpPr>
            <a:spLocks noGrp="1"/>
          </p:cNvSpPr>
          <p:nvPr>
            <p:ph type="ftr" sz="quarter" idx="11"/>
          </p:nvPr>
        </p:nvSpPr>
        <p:spPr/>
        <p:txBody>
          <a:bodyPr/>
          <a:lstStyle/>
          <a:p>
            <a:r>
              <a:rPr lang="es-EC"/>
              <a:t>Ing.Ronny Cruz Msc.</a:t>
            </a:r>
          </a:p>
        </p:txBody>
      </p:sp>
      <p:sp>
        <p:nvSpPr>
          <p:cNvPr id="5" name="Slide Number Placeholder 4"/>
          <p:cNvSpPr>
            <a:spLocks noGrp="1"/>
          </p:cNvSpPr>
          <p:nvPr>
            <p:ph type="sldNum" sz="quarter" idx="12"/>
          </p:nvPr>
        </p:nvSpPr>
        <p:spPr/>
        <p:txBody>
          <a:bodyPr/>
          <a:lstStyle/>
          <a:p>
            <a:fld id="{11D76B93-FD95-48A9-B710-2DE92ADF6007}" type="slidenum">
              <a:rPr lang="es-EC" smtClean="0"/>
              <a:t>‹Nº›</a:t>
            </a:fld>
            <a:endParaRPr lang="es-EC"/>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23142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AC085-5E1C-41C1-B6D3-176FD28E90DC}" type="datetime1">
              <a:rPr lang="es-EC" smtClean="0"/>
              <a:t>6/11/2022</a:t>
            </a:fld>
            <a:endParaRPr lang="es-EC"/>
          </a:p>
        </p:txBody>
      </p:sp>
      <p:sp>
        <p:nvSpPr>
          <p:cNvPr id="3" name="Footer Placeholder 2"/>
          <p:cNvSpPr>
            <a:spLocks noGrp="1"/>
          </p:cNvSpPr>
          <p:nvPr>
            <p:ph type="ftr" sz="quarter" idx="11"/>
          </p:nvPr>
        </p:nvSpPr>
        <p:spPr/>
        <p:txBody>
          <a:bodyPr/>
          <a:lstStyle/>
          <a:p>
            <a:r>
              <a:rPr lang="es-EC"/>
              <a:t>Ing.Ronny Cruz Msc.</a:t>
            </a:r>
          </a:p>
        </p:txBody>
      </p:sp>
      <p:sp>
        <p:nvSpPr>
          <p:cNvPr id="4" name="Slide Number Placeholder 3"/>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9447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D60D0B9-9D7D-4F3D-965C-8513728CE96E}" type="datetime1">
              <a:rPr lang="es-EC" smtClean="0"/>
              <a:t>6/11/2022</a:t>
            </a:fld>
            <a:endParaRPr lang="es-EC"/>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s-EC"/>
              <a:t>Ing.Ronny Cruz Msc.</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250116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4A0A8C-951E-4A81-B49E-1F2336449D7B}" type="datetime1">
              <a:rPr lang="es-EC" smtClean="0"/>
              <a:t>6/11/2022</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51201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1BB5D4C-E620-4921-8830-DDDE297AA0B4}" type="datetime1">
              <a:rPr lang="es-EC" smtClean="0"/>
              <a:t>6/11/2022</a:t>
            </a:fld>
            <a:endParaRPr lang="es-EC"/>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s-EC"/>
              <a:t>Ing.Ronny Cruz Msc.</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1D76B93-FD95-48A9-B710-2DE92ADF6007}" type="slidenum">
              <a:rPr lang="es-EC" smtClean="0"/>
              <a:t>‹Nº›</a:t>
            </a:fld>
            <a:endParaRPr lang="es-EC"/>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882035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10118" y="544576"/>
            <a:ext cx="8633138" cy="198515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UNIVERSIDAD NACIONAL DE CHIMBORAZO</a:t>
            </a:r>
            <a:b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FACULTAD DE INGENIERÍA</a:t>
            </a:r>
            <a:b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TRÁNSITO Y TRANSPORTES</a:t>
            </a:r>
            <a:br>
              <a:rPr kumimoji="0" lang="es-MX" sz="24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br>
              <a:rPr kumimoji="0" lang="es-EC" sz="24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endParaRPr kumimoji="0" lang="es-EC" sz="1800" b="0" i="0" u="none" strike="noStrike" kern="0" cap="none" spc="0" normalizeH="0" baseline="0" noProof="0" dirty="0">
              <a:ln>
                <a:noFill/>
              </a:ln>
              <a:solidFill>
                <a:sysClr val="windowText" lastClr="000000"/>
              </a:solidFill>
              <a:effectLst/>
              <a:uLnTx/>
              <a:uFillTx/>
            </a:endParaRP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692" y="744678"/>
            <a:ext cx="1447166" cy="1064895"/>
          </a:xfrm>
          <a:prstGeom prst="rect">
            <a:avLst/>
          </a:prstGeom>
          <a:noFill/>
        </p:spPr>
      </p:pic>
      <p:pic>
        <p:nvPicPr>
          <p:cNvPr id="6" name="Imagen 5"/>
          <p:cNvPicPr>
            <a:picLocks noChangeAspect="1"/>
          </p:cNvPicPr>
          <p:nvPr/>
        </p:nvPicPr>
        <p:blipFill>
          <a:blip r:embed="rId4"/>
          <a:stretch>
            <a:fillRect/>
          </a:stretch>
        </p:blipFill>
        <p:spPr>
          <a:xfrm>
            <a:off x="10115349" y="918357"/>
            <a:ext cx="1414395" cy="1237595"/>
          </a:xfrm>
          <a:prstGeom prst="rect">
            <a:avLst/>
          </a:prstGeom>
        </p:spPr>
      </p:pic>
      <p:sp>
        <p:nvSpPr>
          <p:cNvPr id="7" name="Rectángulo 6"/>
          <p:cNvSpPr/>
          <p:nvPr/>
        </p:nvSpPr>
        <p:spPr>
          <a:xfrm>
            <a:off x="1767841" y="2718036"/>
            <a:ext cx="8071618" cy="1421928"/>
          </a:xfrm>
          <a:prstGeom prst="rect">
            <a:avLst/>
          </a:prstGeom>
        </p:spPr>
        <p:txBody>
          <a:bodyPr wrap="square">
            <a:spAutoFit/>
          </a:bodyPr>
          <a:lstStyle/>
          <a:p>
            <a:pPr lvl="0" algn="ctr">
              <a:lnSpc>
                <a:spcPct val="90000"/>
              </a:lnSpc>
              <a:spcBef>
                <a:spcPts val="1000"/>
              </a:spcBef>
            </a:pPr>
            <a:r>
              <a:rPr lang="es-MX" sz="4800" dirty="0">
                <a:solidFill>
                  <a:prstClr val="black"/>
                </a:solidFill>
                <a:latin typeface="Calibri" panose="020F0502020204030204"/>
              </a:rPr>
              <a:t>Capítulo II. Dispositivos para el Control de Tránsito</a:t>
            </a:r>
          </a:p>
        </p:txBody>
      </p:sp>
      <p:pic>
        <p:nvPicPr>
          <p:cNvPr id="8" name="Imagen 7"/>
          <p:cNvPicPr>
            <a:picLocks noChangeAspect="1"/>
          </p:cNvPicPr>
          <p:nvPr/>
        </p:nvPicPr>
        <p:blipFill rotWithShape="1">
          <a:blip r:embed="rId5"/>
          <a:srcRect l="2578" t="2886" r="73464" b="71854"/>
          <a:stretch/>
        </p:blipFill>
        <p:spPr>
          <a:xfrm>
            <a:off x="783464" y="4372433"/>
            <a:ext cx="1661375" cy="1313645"/>
          </a:xfrm>
          <a:prstGeom prst="rect">
            <a:avLst/>
          </a:prstGeom>
        </p:spPr>
      </p:pic>
      <p:pic>
        <p:nvPicPr>
          <p:cNvPr id="9" name="Imagen 8"/>
          <p:cNvPicPr>
            <a:picLocks noChangeAspect="1"/>
          </p:cNvPicPr>
          <p:nvPr/>
        </p:nvPicPr>
        <p:blipFill rotWithShape="1">
          <a:blip r:embed="rId5"/>
          <a:srcRect l="77055" t="67768" r="9016" b="9449"/>
          <a:stretch/>
        </p:blipFill>
        <p:spPr>
          <a:xfrm>
            <a:off x="9078600" y="4231098"/>
            <a:ext cx="1249249" cy="1532412"/>
          </a:xfrm>
          <a:prstGeom prst="rect">
            <a:avLst/>
          </a:prstGeom>
        </p:spPr>
      </p:pic>
      <p:pic>
        <p:nvPicPr>
          <p:cNvPr id="10" name="Imagen 9"/>
          <p:cNvPicPr>
            <a:picLocks noChangeAspect="1"/>
          </p:cNvPicPr>
          <p:nvPr/>
        </p:nvPicPr>
        <p:blipFill rotWithShape="1">
          <a:blip r:embed="rId5"/>
          <a:srcRect l="70739" t="4124" r="10688" b="71804"/>
          <a:stretch/>
        </p:blipFill>
        <p:spPr>
          <a:xfrm>
            <a:off x="2820473" y="4377741"/>
            <a:ext cx="1287888" cy="1251831"/>
          </a:xfrm>
          <a:prstGeom prst="rect">
            <a:avLst/>
          </a:prstGeom>
        </p:spPr>
      </p:pic>
      <p:pic>
        <p:nvPicPr>
          <p:cNvPr id="11" name="Picture 2" descr="Resultado de imagen para Dispositivos de Control de trÃ¡nsito"/>
          <p:cNvPicPr>
            <a:picLocks noChangeAspect="1" noChangeArrowheads="1"/>
          </p:cNvPicPr>
          <p:nvPr/>
        </p:nvPicPr>
        <p:blipFill rotWithShape="1">
          <a:blip r:embed="rId6">
            <a:extLst>
              <a:ext uri="{28A0092B-C50C-407E-A947-70E740481C1C}">
                <a14:useLocalDpi xmlns:a14="http://schemas.microsoft.com/office/drawing/2010/main" val="0"/>
              </a:ext>
            </a:extLst>
          </a:blip>
          <a:srcRect l="6485" t="65476" r="76242" b="5302"/>
          <a:stretch/>
        </p:blipFill>
        <p:spPr bwMode="auto">
          <a:xfrm>
            <a:off x="6619741" y="4243802"/>
            <a:ext cx="1197735" cy="1519708"/>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pie de página 1"/>
          <p:cNvSpPr>
            <a:spLocks noGrp="1"/>
          </p:cNvSpPr>
          <p:nvPr>
            <p:ph type="ftr" sz="quarter" idx="11"/>
          </p:nvPr>
        </p:nvSpPr>
        <p:spPr>
          <a:xfrm>
            <a:off x="9313386" y="6049466"/>
            <a:ext cx="2028926" cy="365125"/>
          </a:xfrm>
        </p:spPr>
        <p:txBody>
          <a:bodyPr/>
          <a:lstStyle/>
          <a:p>
            <a:r>
              <a:rPr lang="es-EC" dirty="0">
                <a:solidFill>
                  <a:schemeClr val="tx1"/>
                </a:solidFill>
              </a:rPr>
              <a:t>Ing. ANGEL PAREDES GARCÍA </a:t>
            </a:r>
            <a:r>
              <a:rPr lang="es-EC" dirty="0" err="1">
                <a:solidFill>
                  <a:schemeClr val="tx1"/>
                </a:solidFill>
              </a:rPr>
              <a:t>Msc</a:t>
            </a:r>
            <a:r>
              <a:rPr lang="es-EC" dirty="0">
                <a:solidFill>
                  <a:schemeClr val="tx1"/>
                </a:solidFill>
              </a:rPr>
              <a:t>.</a:t>
            </a:r>
          </a:p>
        </p:txBody>
      </p:sp>
    </p:spTree>
    <p:extLst>
      <p:ext uri="{BB962C8B-B14F-4D97-AF65-F5344CB8AC3E}">
        <p14:creationId xmlns:p14="http://schemas.microsoft.com/office/powerpoint/2010/main" val="326436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80858" y="847720"/>
            <a:ext cx="4139485" cy="573652"/>
          </a:xfrm>
        </p:spPr>
        <p:txBody>
          <a:bodyPr>
            <a:normAutofit fontScale="90000"/>
          </a:bodyPr>
          <a:lstStyle/>
          <a:p>
            <a:r>
              <a:rPr lang="es-EC" b="1" cap="none" dirty="0">
                <a:solidFill>
                  <a:prstClr val="black"/>
                </a:solidFill>
                <a:latin typeface="Arial" panose="020B0604020202020204" pitchFamily="34" charset="0"/>
                <a:cs typeface="Arial" panose="020B0604020202020204" pitchFamily="34" charset="0"/>
              </a:rPr>
              <a:t>Señales preventivas SP</a:t>
            </a:r>
            <a:endParaRPr lang="es-EC" dirty="0">
              <a:latin typeface="Arial" panose="020B0604020202020204" pitchFamily="34" charset="0"/>
              <a:cs typeface="Arial" panose="020B0604020202020204" pitchFamily="34" charset="0"/>
            </a:endParaRPr>
          </a:p>
        </p:txBody>
      </p:sp>
      <p:sp>
        <p:nvSpPr>
          <p:cNvPr id="3" name="Marcador de contenido 2"/>
          <p:cNvSpPr>
            <a:spLocks noGrp="1"/>
          </p:cNvSpPr>
          <p:nvPr>
            <p:ph idx="4294967295"/>
          </p:nvPr>
        </p:nvSpPr>
        <p:spPr>
          <a:xfrm>
            <a:off x="581192" y="1421372"/>
            <a:ext cx="11029950" cy="2007628"/>
          </a:xfrm>
        </p:spPr>
        <p:txBody>
          <a:bodyPr/>
          <a:lstStyle/>
          <a:p>
            <a:pPr marL="0" lvl="0" indent="0" algn="just">
              <a:lnSpc>
                <a:spcPct val="100000"/>
              </a:lnSpc>
              <a:spcBef>
                <a:spcPts val="0"/>
              </a:spcBef>
              <a:buClrTx/>
              <a:buSzTx/>
              <a:buNone/>
            </a:pPr>
            <a:r>
              <a:rPr lang="es-EC" sz="2400" dirty="0">
                <a:solidFill>
                  <a:prstClr val="black"/>
                </a:solidFill>
                <a:latin typeface="Arial" panose="020B0604020202020204" pitchFamily="34" charset="0"/>
                <a:cs typeface="Arial" panose="020B0604020202020204" pitchFamily="34" charset="0"/>
              </a:rPr>
              <a:t>Las señales preventivas, son tableros con símbolos y leyendas, que tienen como función dar al usuario un aviso anticipado para prevenirlo de la existencia, sobre o a un lado de la calle o carretera de un peligro potencial y su naturaleza.</a:t>
            </a:r>
          </a:p>
          <a:p>
            <a:pPr marL="0" lvl="0" indent="0" algn="just">
              <a:lnSpc>
                <a:spcPct val="100000"/>
              </a:lnSpc>
              <a:spcBef>
                <a:spcPts val="0"/>
              </a:spcBef>
              <a:buClrTx/>
              <a:buSzTx/>
              <a:buNone/>
            </a:pPr>
            <a:endParaRPr lang="es-EC" sz="2400" dirty="0">
              <a:solidFill>
                <a:prstClr val="black"/>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5099217" y="3518082"/>
            <a:ext cx="1993565" cy="2438611"/>
          </a:xfrm>
          <a:prstGeom prst="rect">
            <a:avLst/>
          </a:prstGeom>
        </p:spPr>
      </p:pic>
    </p:spTree>
    <p:extLst>
      <p:ext uri="{BB962C8B-B14F-4D97-AF65-F5344CB8AC3E}">
        <p14:creationId xmlns:p14="http://schemas.microsoft.com/office/powerpoint/2010/main" val="31985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80858" y="847720"/>
            <a:ext cx="4139485" cy="573652"/>
          </a:xfrm>
        </p:spPr>
        <p:txBody>
          <a:bodyPr>
            <a:normAutofit fontScale="90000"/>
          </a:bodyPr>
          <a:lstStyle/>
          <a:p>
            <a:r>
              <a:rPr lang="es-EC" b="1" cap="none" dirty="0">
                <a:solidFill>
                  <a:prstClr val="black"/>
                </a:solidFill>
                <a:latin typeface="Arial" panose="020B0604020202020204" pitchFamily="34" charset="0"/>
                <a:cs typeface="Arial" panose="020B0604020202020204" pitchFamily="34" charset="0"/>
              </a:rPr>
              <a:t>Señales preventivas SP</a:t>
            </a:r>
            <a:endParaRPr lang="es-EC" dirty="0">
              <a:latin typeface="Arial" panose="020B0604020202020204" pitchFamily="34" charset="0"/>
              <a:cs typeface="Arial" panose="020B0604020202020204" pitchFamily="34" charset="0"/>
            </a:endParaRPr>
          </a:p>
        </p:txBody>
      </p:sp>
      <p:sp>
        <p:nvSpPr>
          <p:cNvPr id="3" name="Marcador de contenido 2"/>
          <p:cNvSpPr>
            <a:spLocks noGrp="1"/>
          </p:cNvSpPr>
          <p:nvPr>
            <p:ph idx="4294967295"/>
          </p:nvPr>
        </p:nvSpPr>
        <p:spPr>
          <a:xfrm>
            <a:off x="580858" y="1573772"/>
            <a:ext cx="11029950" cy="5284228"/>
          </a:xfrm>
        </p:spPr>
        <p:txBody>
          <a:bodyPr>
            <a:normAutofit fontScale="92500" lnSpcReduction="10000"/>
          </a:bodyPr>
          <a:lstStyle/>
          <a:p>
            <a:pPr marL="0" lvl="0" indent="0" algn="just">
              <a:lnSpc>
                <a:spcPct val="100000"/>
              </a:lnSpc>
              <a:spcBef>
                <a:spcPts val="0"/>
              </a:spcBef>
              <a:buClrTx/>
              <a:buSzTx/>
              <a:buNone/>
            </a:pPr>
            <a:r>
              <a:rPr lang="es-EC" sz="2400" dirty="0">
                <a:solidFill>
                  <a:prstClr val="black"/>
                </a:solidFill>
                <a:latin typeface="Arial" panose="020B0604020202020204" pitchFamily="34" charset="0"/>
                <a:cs typeface="Arial" panose="020B0604020202020204" pitchFamily="34" charset="0"/>
              </a:rPr>
              <a:t>Las señales preventivas deberán instalarse siempre que una investigación o estudio de tránsito indique que existe una condición de peligro potencial. Las características que pueden justificar el uso son las siguientes:</a:t>
            </a:r>
          </a:p>
          <a:p>
            <a:pPr lvl="0" algn="just">
              <a:lnSpc>
                <a:spcPct val="100000"/>
              </a:lnSpc>
              <a:spcBef>
                <a:spcPts val="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Cambios en el alineamiento horizontal y vertical por la presencia de curvas.</a:t>
            </a:r>
          </a:p>
          <a:p>
            <a:pPr lvl="0" algn="just">
              <a:lnSpc>
                <a:spcPct val="100000"/>
              </a:lnSpc>
              <a:spcBef>
                <a:spcPts val="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Presencia de intersecciones con carreteras o calles, y pasos a nivel con vías de ferrocarril.</a:t>
            </a:r>
          </a:p>
          <a:p>
            <a:pPr lvl="0" algn="just">
              <a:lnSpc>
                <a:spcPct val="100000"/>
              </a:lnSpc>
              <a:spcBef>
                <a:spcPts val="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Reducción o aumento del número de carriles y cambios de anchura de la calzada o corona.</a:t>
            </a:r>
          </a:p>
          <a:p>
            <a:pPr lvl="0" algn="just">
              <a:lnSpc>
                <a:spcPct val="100000"/>
              </a:lnSpc>
              <a:spcBef>
                <a:spcPts val="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Pendientes peligrosas</a:t>
            </a:r>
          </a:p>
          <a:p>
            <a:pPr lvl="0" algn="just">
              <a:lnSpc>
                <a:spcPct val="100000"/>
              </a:lnSpc>
              <a:spcBef>
                <a:spcPts val="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Proximidad de un crucero donde existe un semáforo o donde se debe hacer un alto.</a:t>
            </a:r>
          </a:p>
          <a:p>
            <a:pPr lvl="0" algn="just">
              <a:lnSpc>
                <a:spcPct val="100000"/>
              </a:lnSpc>
              <a:spcBef>
                <a:spcPts val="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Pasos peatonales, cruces escolares y cruces de ciclo rutas.</a:t>
            </a:r>
          </a:p>
          <a:p>
            <a:pPr lvl="0" algn="just">
              <a:lnSpc>
                <a:spcPct val="100000"/>
              </a:lnSpc>
              <a:spcBef>
                <a:spcPts val="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Condiciones deficientes en la superficie de la carretera o calle.</a:t>
            </a:r>
          </a:p>
          <a:p>
            <a:pPr lvl="0" algn="just">
              <a:lnSpc>
                <a:spcPct val="100000"/>
              </a:lnSpc>
              <a:spcBef>
                <a:spcPts val="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Presencia de derrumbes, grava suelta, etc.</a:t>
            </a:r>
          </a:p>
          <a:p>
            <a:pPr lvl="0" algn="just">
              <a:lnSpc>
                <a:spcPct val="100000"/>
              </a:lnSpc>
              <a:spcBef>
                <a:spcPts val="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Aviso anticipado de dispositivos de control por obras en construcción.</a:t>
            </a:r>
          </a:p>
          <a:p>
            <a:pPr lvl="0" algn="just">
              <a:lnSpc>
                <a:spcPct val="100000"/>
              </a:lnSpc>
              <a:spcBef>
                <a:spcPts val="0"/>
              </a:spcBef>
              <a:buClrTx/>
              <a:buSzTx/>
              <a:buFont typeface="Arial" panose="020B0604020202020204" pitchFamily="34" charset="0"/>
              <a:buChar char="•"/>
            </a:pPr>
            <a:endParaRPr lang="es-EC" dirty="0"/>
          </a:p>
        </p:txBody>
      </p:sp>
    </p:spTree>
    <p:extLst>
      <p:ext uri="{BB962C8B-B14F-4D97-AF65-F5344CB8AC3E}">
        <p14:creationId xmlns:p14="http://schemas.microsoft.com/office/powerpoint/2010/main" val="2872676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idx="4294967295"/>
          </p:nvPr>
        </p:nvSpPr>
        <p:spPr>
          <a:xfrm>
            <a:off x="581192" y="702156"/>
            <a:ext cx="11029616" cy="1013800"/>
          </a:xfrm>
        </p:spPr>
        <p:txBody>
          <a:bodyPr vert="horz" lIns="91440" tIns="45720" rIns="91440" bIns="45720" rtlCol="0" anchor="b">
            <a:normAutofit/>
          </a:bodyPr>
          <a:lstStyle/>
          <a:p>
            <a:r>
              <a:rPr lang="en-US"/>
              <a:t>Señales preventivas SP</a:t>
            </a:r>
          </a:p>
        </p:txBody>
      </p:sp>
      <p:sp>
        <p:nvSpPr>
          <p:cNvPr id="18" name="Rectangle 17">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Dibujo en fondo blanco&#10;&#10;Descripción generada automáticamente con confianza media">
            <a:extLst>
              <a:ext uri="{FF2B5EF4-FFF2-40B4-BE49-F238E27FC236}">
                <a16:creationId xmlns:a16="http://schemas.microsoft.com/office/drawing/2014/main" id="{8C7A82C0-EE6A-AED7-3CFF-F08A70A06E65}"/>
              </a:ext>
            </a:extLst>
          </p:cNvPr>
          <p:cNvPicPr>
            <a:picLocks noChangeAspect="1"/>
          </p:cNvPicPr>
          <p:nvPr/>
        </p:nvPicPr>
        <p:blipFill>
          <a:blip r:embed="rId2"/>
          <a:stretch>
            <a:fillRect/>
          </a:stretch>
        </p:blipFill>
        <p:spPr>
          <a:xfrm>
            <a:off x="657225" y="2406929"/>
            <a:ext cx="4962525" cy="3557472"/>
          </a:xfrm>
          <a:prstGeom prst="rect">
            <a:avLst/>
          </a:prstGeom>
        </p:spPr>
      </p:pic>
      <p:sp>
        <p:nvSpPr>
          <p:cNvPr id="3" name="Marcador de contenido 2"/>
          <p:cNvSpPr>
            <a:spLocks noGrp="1"/>
          </p:cNvSpPr>
          <p:nvPr>
            <p:ph idx="4294967295"/>
          </p:nvPr>
        </p:nvSpPr>
        <p:spPr>
          <a:xfrm>
            <a:off x="6335805" y="2180496"/>
            <a:ext cx="5275001" cy="4045683"/>
          </a:xfrm>
        </p:spPr>
        <p:txBody>
          <a:bodyPr vert="horz" lIns="91440" tIns="45720" rIns="91440" bIns="45720" rtlCol="0" anchor="ctr">
            <a:normAutofit fontScale="92500" lnSpcReduction="20000"/>
          </a:bodyPr>
          <a:lstStyle/>
          <a:p>
            <a:pPr marL="0" lvl="0" indent="0" algn="just">
              <a:buNone/>
            </a:pPr>
            <a:r>
              <a:rPr lang="en-US" sz="2400" dirty="0">
                <a:latin typeface="Arial" panose="020B0604020202020204" pitchFamily="34" charset="0"/>
                <a:cs typeface="Arial" panose="020B0604020202020204" pitchFamily="34" charset="0"/>
              </a:rPr>
              <a:t>El </a:t>
            </a:r>
            <a:r>
              <a:rPr lang="es-EC" sz="2400" dirty="0">
                <a:latin typeface="Arial" panose="020B0604020202020204" pitchFamily="34" charset="0"/>
                <a:cs typeface="Arial" panose="020B0604020202020204" pitchFamily="34" charset="0"/>
              </a:rPr>
              <a:t>tablero</a:t>
            </a:r>
            <a:r>
              <a:rPr lang="en-US" sz="2400" dirty="0">
                <a:latin typeface="Arial" panose="020B0604020202020204" pitchFamily="34" charset="0"/>
                <a:cs typeface="Arial" panose="020B0604020202020204" pitchFamily="34" charset="0"/>
              </a:rPr>
              <a:t> de las </a:t>
            </a:r>
            <a:r>
              <a:rPr lang="es-EC" sz="2400" dirty="0">
                <a:latin typeface="Arial" panose="020B0604020202020204" pitchFamily="34" charset="0"/>
                <a:cs typeface="Arial" panose="020B0604020202020204" pitchFamily="34" charset="0"/>
              </a:rPr>
              <a:t>señales</a:t>
            </a:r>
            <a:r>
              <a:rPr lang="en-US" sz="2400" dirty="0">
                <a:latin typeface="Arial" panose="020B0604020202020204" pitchFamily="34" charset="0"/>
                <a:cs typeface="Arial" panose="020B0604020202020204" pitchFamily="34" charset="0"/>
              </a:rPr>
              <a:t> </a:t>
            </a:r>
            <a:r>
              <a:rPr lang="es-EC" sz="2400" dirty="0">
                <a:latin typeface="Arial" panose="020B0604020202020204" pitchFamily="34" charset="0"/>
                <a:cs typeface="Arial" panose="020B0604020202020204" pitchFamily="34" charset="0"/>
              </a:rPr>
              <a:t>preventivas</a:t>
            </a:r>
            <a:r>
              <a:rPr lang="en-US" sz="2400" dirty="0">
                <a:latin typeface="Arial" panose="020B0604020202020204" pitchFamily="34" charset="0"/>
                <a:cs typeface="Arial" panose="020B0604020202020204" pitchFamily="34" charset="0"/>
              </a:rPr>
              <a:t> será de forma cuadrada, de esquinas redondeadas, que se colocará con una de sus diagonales en sentido  vertical tomando la forma de diamante. Las señales que requieran una explicación complementaria, además del símbolo, llevará un tablero adicional en su parte inferior de forma rectangular con su mayor dimensión en posición horizontal y con las esquinas redondeadas, con leyendas de anchos, alturas, distancias, que se presenta la situación que se señala, formando así un conjunto.</a:t>
            </a:r>
          </a:p>
          <a:p>
            <a:pPr lvl="0"/>
            <a:endParaRPr lang="en-US" dirty="0"/>
          </a:p>
        </p:txBody>
      </p:sp>
    </p:spTree>
    <p:extLst>
      <p:ext uri="{BB962C8B-B14F-4D97-AF65-F5344CB8AC3E}">
        <p14:creationId xmlns:p14="http://schemas.microsoft.com/office/powerpoint/2010/main" val="4236164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idx="4294967295"/>
          </p:nvPr>
        </p:nvSpPr>
        <p:spPr>
          <a:xfrm>
            <a:off x="581192" y="1143000"/>
            <a:ext cx="4341328" cy="572956"/>
          </a:xfrm>
        </p:spPr>
        <p:txBody>
          <a:bodyPr vert="horz" lIns="91440" tIns="45720" rIns="91440" bIns="45720" rtlCol="0" anchor="b">
            <a:normAutofit/>
          </a:bodyPr>
          <a:lstStyle/>
          <a:p>
            <a:r>
              <a:rPr lang="en-US"/>
              <a:t>Señales preventivas SP</a:t>
            </a:r>
            <a:endParaRPr lang="en-US" dirty="0"/>
          </a:p>
        </p:txBody>
      </p:sp>
      <p:sp>
        <p:nvSpPr>
          <p:cNvPr id="18" name="Rectangle 17">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020ADCEB-C65E-6F8C-70A9-FD598366A70B}"/>
              </a:ext>
            </a:extLst>
          </p:cNvPr>
          <p:cNvPicPr>
            <a:picLocks noChangeAspect="1"/>
          </p:cNvPicPr>
          <p:nvPr/>
        </p:nvPicPr>
        <p:blipFill>
          <a:blip r:embed="rId2"/>
          <a:stretch>
            <a:fillRect/>
          </a:stretch>
        </p:blipFill>
        <p:spPr>
          <a:xfrm>
            <a:off x="5940068" y="2180495"/>
            <a:ext cx="5805399" cy="4063097"/>
          </a:xfrm>
          <a:prstGeom prst="rect">
            <a:avLst/>
          </a:prstGeom>
        </p:spPr>
      </p:pic>
      <p:pic>
        <p:nvPicPr>
          <p:cNvPr id="8" name="Imagen 7">
            <a:extLst>
              <a:ext uri="{FF2B5EF4-FFF2-40B4-BE49-F238E27FC236}">
                <a16:creationId xmlns:a16="http://schemas.microsoft.com/office/drawing/2014/main" id="{D413A91C-2699-DF94-7200-010429AD07CC}"/>
              </a:ext>
            </a:extLst>
          </p:cNvPr>
          <p:cNvPicPr>
            <a:picLocks noChangeAspect="1"/>
          </p:cNvPicPr>
          <p:nvPr/>
        </p:nvPicPr>
        <p:blipFill>
          <a:blip r:embed="rId3"/>
          <a:stretch>
            <a:fillRect/>
          </a:stretch>
        </p:blipFill>
        <p:spPr>
          <a:xfrm>
            <a:off x="437466" y="2180496"/>
            <a:ext cx="5404639" cy="4086257"/>
          </a:xfrm>
          <a:prstGeom prst="rect">
            <a:avLst/>
          </a:prstGeom>
        </p:spPr>
      </p:pic>
    </p:spTree>
    <p:extLst>
      <p:ext uri="{BB962C8B-B14F-4D97-AF65-F5344CB8AC3E}">
        <p14:creationId xmlns:p14="http://schemas.microsoft.com/office/powerpoint/2010/main" val="348260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701675"/>
            <a:ext cx="11029950" cy="1014413"/>
          </a:xfrm>
        </p:spPr>
        <p:txBody>
          <a:bodyPr>
            <a:normAutofit/>
          </a:bodyPr>
          <a:lstStyle/>
          <a:p>
            <a:pPr marL="228600" lvl="0" indent="-228600">
              <a:spcBef>
                <a:spcPts val="1000"/>
              </a:spcBef>
            </a:pPr>
            <a:br>
              <a:rPr lang="es-EC" sz="2200" cap="none" dirty="0">
                <a:solidFill>
                  <a:prstClr val="black">
                    <a:lumMod val="85000"/>
                    <a:lumOff val="15000"/>
                  </a:prstClr>
                </a:solidFill>
                <a:latin typeface="Calibri" panose="020F0502020204030204"/>
                <a:ea typeface="+mn-ea"/>
                <a:cs typeface="+mn-cs"/>
              </a:rPr>
            </a:br>
            <a:endParaRPr lang="es-EC" dirty="0"/>
          </a:p>
        </p:txBody>
      </p:sp>
      <p:sp>
        <p:nvSpPr>
          <p:cNvPr id="3" name="Marcador de contenido 2"/>
          <p:cNvSpPr>
            <a:spLocks noGrp="1"/>
          </p:cNvSpPr>
          <p:nvPr>
            <p:ph idx="4294967295"/>
          </p:nvPr>
        </p:nvSpPr>
        <p:spPr>
          <a:xfrm>
            <a:off x="581192" y="1302014"/>
            <a:ext cx="11029950" cy="3678238"/>
          </a:xfrm>
        </p:spPr>
        <p:txBody>
          <a:bodyPr>
            <a:normAutofit lnSpcReduction="10000"/>
          </a:bodyPr>
          <a:lstStyle/>
          <a:p>
            <a:pPr marL="0" indent="0" algn="just">
              <a:buNone/>
            </a:pPr>
            <a:r>
              <a:rPr lang="es-EC" sz="2400" dirty="0">
                <a:solidFill>
                  <a:prstClr val="black">
                    <a:lumMod val="85000"/>
                    <a:lumOff val="15000"/>
                  </a:prstClr>
                </a:solidFill>
                <a:latin typeface="Arial" panose="020B0604020202020204" pitchFamily="34" charset="0"/>
                <a:ea typeface="+mj-ea"/>
                <a:cs typeface="Arial" panose="020B0604020202020204" pitchFamily="34" charset="0"/>
              </a:rPr>
              <a:t>Son tableros con símbolos y/o leyendas, que tienen como función expresar en la calle o carretera alguna fase del Reglamento del Tránsito, para su cumplimiento por parte del usuario. En general, tienden a restringir algún movimiento del mismo, recordándole la existencia de alguna prohibición o limitación reglamentada. Infringir las indicaciones de una señal restrictiva acarreará las sanciones previstas por las autoridades de tránsito.</a:t>
            </a:r>
          </a:p>
          <a:p>
            <a:pPr marL="0" indent="0" algn="just">
              <a:buNone/>
            </a:pPr>
            <a:r>
              <a:rPr lang="es-EC" sz="2400" dirty="0">
                <a:solidFill>
                  <a:prstClr val="black">
                    <a:lumMod val="85000"/>
                    <a:lumOff val="15000"/>
                  </a:prstClr>
                </a:solidFill>
                <a:latin typeface="Arial" panose="020B0604020202020204" pitchFamily="34" charset="0"/>
                <a:ea typeface="+mj-ea"/>
                <a:cs typeface="Arial" panose="020B0604020202020204" pitchFamily="34" charset="0"/>
              </a:rPr>
              <a:t>Las señales compuestas básicamente por una orla circular roja significan una restricción o prohibición y pertenecen al grupo de las señales RESTRICTIVAS. </a:t>
            </a:r>
            <a:br>
              <a:rPr lang="es-EC" sz="2400" dirty="0">
                <a:solidFill>
                  <a:prstClr val="black">
                    <a:lumMod val="85000"/>
                    <a:lumOff val="15000"/>
                  </a:prstClr>
                </a:solidFill>
                <a:latin typeface="Arial" panose="020B0604020202020204" pitchFamily="34" charset="0"/>
                <a:ea typeface="+mj-ea"/>
                <a:cs typeface="Arial" panose="020B0604020202020204" pitchFamily="34" charset="0"/>
              </a:rPr>
            </a:br>
            <a:r>
              <a:rPr lang="es-EC" sz="2400" dirty="0">
                <a:solidFill>
                  <a:prstClr val="black">
                    <a:lumMod val="85000"/>
                    <a:lumOff val="15000"/>
                  </a:prstClr>
                </a:solidFill>
                <a:latin typeface="Arial" panose="020B0604020202020204" pitchFamily="34" charset="0"/>
                <a:ea typeface="+mj-ea"/>
                <a:cs typeface="Arial" panose="020B0604020202020204" pitchFamily="34" charset="0"/>
              </a:rPr>
              <a:t>Las señales de PARE y CEDA EL PASO son las únicas señales restrictivas que tienen forma distinta para resaltar su importancia</a:t>
            </a:r>
            <a:r>
              <a:rPr lang="es-EC" sz="2400" dirty="0">
                <a:solidFill>
                  <a:prstClr val="black">
                    <a:lumMod val="85000"/>
                    <a:lumOff val="15000"/>
                  </a:prstClr>
                </a:solidFill>
                <a:latin typeface="Times New Roman" panose="02020603050405020304" pitchFamily="18" charset="0"/>
                <a:ea typeface="+mj-ea"/>
                <a:cs typeface="Times New Roman" panose="02020603050405020304" pitchFamily="18" charset="0"/>
              </a:rPr>
              <a:t>.</a:t>
            </a:r>
            <a:endParaRPr lang="es-EC" sz="24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4359257" y="5103727"/>
            <a:ext cx="2609314" cy="1213209"/>
          </a:xfrm>
          <a:prstGeom prst="rect">
            <a:avLst/>
          </a:prstGeom>
        </p:spPr>
      </p:pic>
      <p:sp>
        <p:nvSpPr>
          <p:cNvPr id="5" name="Rectángulo 4"/>
          <p:cNvSpPr/>
          <p:nvPr/>
        </p:nvSpPr>
        <p:spPr>
          <a:xfrm>
            <a:off x="581192" y="639981"/>
            <a:ext cx="4326088" cy="523220"/>
          </a:xfrm>
          <a:prstGeom prst="rect">
            <a:avLst/>
          </a:prstGeom>
        </p:spPr>
        <p:txBody>
          <a:bodyPr wrap="square">
            <a:spAutoFit/>
          </a:bodyPr>
          <a:lstStyle/>
          <a:p>
            <a:r>
              <a:rPr lang="es-EC" sz="2800" b="1" dirty="0">
                <a:solidFill>
                  <a:prstClr val="black"/>
                </a:solidFill>
                <a:latin typeface="Arial" panose="020B0604020202020204" pitchFamily="34" charset="0"/>
                <a:ea typeface="+mj-ea"/>
                <a:cs typeface="Arial" panose="020B0604020202020204" pitchFamily="34" charset="0"/>
              </a:rPr>
              <a:t>Señales Restrictivas SR</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61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701675"/>
            <a:ext cx="11029950" cy="1014413"/>
          </a:xfrm>
        </p:spPr>
        <p:txBody>
          <a:bodyPr>
            <a:normAutofit/>
          </a:bodyPr>
          <a:lstStyle/>
          <a:p>
            <a:pPr marL="228600" lvl="0" indent="-228600">
              <a:spcBef>
                <a:spcPts val="1000"/>
              </a:spcBef>
            </a:pPr>
            <a:br>
              <a:rPr lang="es-EC" sz="2200" cap="none" dirty="0">
                <a:solidFill>
                  <a:prstClr val="black">
                    <a:lumMod val="85000"/>
                    <a:lumOff val="15000"/>
                  </a:prstClr>
                </a:solidFill>
                <a:latin typeface="Calibri" panose="020F0502020204030204"/>
                <a:ea typeface="+mn-ea"/>
                <a:cs typeface="+mn-cs"/>
              </a:rPr>
            </a:br>
            <a:endParaRPr lang="es-EC" dirty="0"/>
          </a:p>
        </p:txBody>
      </p:sp>
      <p:sp>
        <p:nvSpPr>
          <p:cNvPr id="3" name="Marcador de contenido 2"/>
          <p:cNvSpPr>
            <a:spLocks noGrp="1"/>
          </p:cNvSpPr>
          <p:nvPr>
            <p:ph idx="4294967295"/>
          </p:nvPr>
        </p:nvSpPr>
        <p:spPr>
          <a:xfrm>
            <a:off x="581192" y="1163201"/>
            <a:ext cx="11029950" cy="5669280"/>
          </a:xfrm>
        </p:spPr>
        <p:txBody>
          <a:bodyPr>
            <a:normAutofit fontScale="92500" lnSpcReduction="10000"/>
          </a:bodyPr>
          <a:lstStyle/>
          <a:p>
            <a:pPr marL="0" indent="0" algn="just">
              <a:buNone/>
            </a:pPr>
            <a:r>
              <a:rPr lang="es-EC" sz="2400" dirty="0">
                <a:solidFill>
                  <a:prstClr val="black">
                    <a:lumMod val="85000"/>
                    <a:lumOff val="15000"/>
                  </a:prstClr>
                </a:solidFill>
                <a:latin typeface="Arial" panose="020B0604020202020204" pitchFamily="34" charset="0"/>
                <a:ea typeface="+mj-ea"/>
                <a:cs typeface="Arial" panose="020B0604020202020204" pitchFamily="34" charset="0"/>
              </a:rPr>
              <a:t>Las señales restrictivas de acuerdo a su uso se clasifican en los siguientes grupos:</a:t>
            </a:r>
          </a:p>
          <a:p>
            <a:pPr algn="just">
              <a:buFont typeface="Arial" panose="020B0604020202020204" pitchFamily="34" charset="0"/>
              <a:buChar char="•"/>
            </a:pPr>
            <a:r>
              <a:rPr lang="es-EC" sz="2400" dirty="0">
                <a:solidFill>
                  <a:prstClr val="black">
                    <a:lumMod val="85000"/>
                    <a:lumOff val="15000"/>
                  </a:prstClr>
                </a:solidFill>
                <a:latin typeface="Arial" panose="020B0604020202020204" pitchFamily="34" charset="0"/>
                <a:ea typeface="+mj-ea"/>
                <a:cs typeface="Arial" panose="020B0604020202020204" pitchFamily="34" charset="0"/>
              </a:rPr>
              <a:t>De derecho de paso o de vía.</a:t>
            </a:r>
          </a:p>
          <a:p>
            <a:pPr algn="just">
              <a:buFont typeface="Arial" panose="020B0604020202020204" pitchFamily="34" charset="0"/>
              <a:buChar char="•"/>
            </a:pPr>
            <a:r>
              <a:rPr lang="es-EC" sz="2400" dirty="0">
                <a:solidFill>
                  <a:prstClr val="black">
                    <a:lumMod val="85000"/>
                    <a:lumOff val="15000"/>
                  </a:prstClr>
                </a:solidFill>
                <a:latin typeface="Arial" panose="020B0604020202020204" pitchFamily="34" charset="0"/>
                <a:ea typeface="+mj-ea"/>
                <a:cs typeface="Arial" panose="020B0604020202020204" pitchFamily="34" charset="0"/>
              </a:rPr>
              <a:t>De inspección.</a:t>
            </a:r>
          </a:p>
          <a:p>
            <a:pPr algn="just">
              <a:buFont typeface="Arial" panose="020B0604020202020204" pitchFamily="34" charset="0"/>
              <a:buChar char="•"/>
            </a:pPr>
            <a:r>
              <a:rPr lang="es-EC" sz="2400" dirty="0">
                <a:solidFill>
                  <a:prstClr val="black">
                    <a:lumMod val="85000"/>
                    <a:lumOff val="15000"/>
                  </a:prstClr>
                </a:solidFill>
                <a:latin typeface="Arial" panose="020B0604020202020204" pitchFamily="34" charset="0"/>
                <a:ea typeface="+mj-ea"/>
                <a:cs typeface="Arial" panose="020B0604020202020204" pitchFamily="34" charset="0"/>
              </a:rPr>
              <a:t>De velocidad.</a:t>
            </a:r>
          </a:p>
          <a:p>
            <a:pPr algn="just">
              <a:buFont typeface="Arial" panose="020B0604020202020204" pitchFamily="34" charset="0"/>
              <a:buChar char="•"/>
            </a:pPr>
            <a:r>
              <a:rPr lang="es-EC" sz="2400" dirty="0">
                <a:solidFill>
                  <a:prstClr val="black">
                    <a:lumMod val="85000"/>
                    <a:lumOff val="15000"/>
                  </a:prstClr>
                </a:solidFill>
                <a:latin typeface="Arial" panose="020B0604020202020204" pitchFamily="34" charset="0"/>
                <a:ea typeface="+mj-ea"/>
                <a:cs typeface="Arial" panose="020B0604020202020204" pitchFamily="34" charset="0"/>
              </a:rPr>
              <a:t>De circulación o de dirección.</a:t>
            </a:r>
          </a:p>
          <a:p>
            <a:pPr algn="just">
              <a:buFont typeface="Arial" panose="020B0604020202020204" pitchFamily="34" charset="0"/>
              <a:buChar char="•"/>
            </a:pPr>
            <a:r>
              <a:rPr lang="es-EC" sz="2400" dirty="0">
                <a:solidFill>
                  <a:prstClr val="black">
                    <a:lumMod val="85000"/>
                    <a:lumOff val="15000"/>
                  </a:prstClr>
                </a:solidFill>
                <a:latin typeface="Arial" panose="020B0604020202020204" pitchFamily="34" charset="0"/>
                <a:ea typeface="+mj-ea"/>
                <a:cs typeface="Arial" panose="020B0604020202020204" pitchFamily="34" charset="0"/>
              </a:rPr>
              <a:t>De mandato por restricciones y prohibiciones.</a:t>
            </a:r>
          </a:p>
          <a:p>
            <a:pPr algn="just">
              <a:buFont typeface="Arial" panose="020B0604020202020204" pitchFamily="34" charset="0"/>
              <a:buChar char="•"/>
            </a:pPr>
            <a:r>
              <a:rPr lang="es-EC" sz="2400" dirty="0">
                <a:solidFill>
                  <a:prstClr val="black">
                    <a:lumMod val="85000"/>
                    <a:lumOff val="15000"/>
                  </a:prstClr>
                </a:solidFill>
                <a:latin typeface="Arial" panose="020B0604020202020204" pitchFamily="34" charset="0"/>
                <a:ea typeface="+mj-ea"/>
                <a:cs typeface="Arial" panose="020B0604020202020204" pitchFamily="34" charset="0"/>
              </a:rPr>
              <a:t>De estacionamiento.</a:t>
            </a:r>
          </a:p>
          <a:p>
            <a:pPr marL="0" indent="0" algn="just">
              <a:buNone/>
            </a:pPr>
            <a:endParaRPr lang="es-EC" sz="2400" dirty="0">
              <a:solidFill>
                <a:prstClr val="black">
                  <a:lumMod val="85000"/>
                  <a:lumOff val="15000"/>
                </a:prstClr>
              </a:solidFill>
              <a:latin typeface="Arial" panose="020B0604020202020204" pitchFamily="34" charset="0"/>
              <a:ea typeface="+mj-ea"/>
              <a:cs typeface="Arial" panose="020B0604020202020204" pitchFamily="34" charset="0"/>
            </a:endParaRPr>
          </a:p>
          <a:p>
            <a:pPr marL="0" indent="0" algn="just">
              <a:buNone/>
            </a:pPr>
            <a:r>
              <a:rPr lang="es-EC" sz="2400" dirty="0">
                <a:solidFill>
                  <a:prstClr val="black">
                    <a:lumMod val="85000"/>
                    <a:lumOff val="15000"/>
                  </a:prstClr>
                </a:solidFill>
                <a:latin typeface="Arial" panose="020B0604020202020204" pitchFamily="34" charset="0"/>
                <a:ea typeface="+mj-ea"/>
                <a:cs typeface="Arial" panose="020B0604020202020204" pitchFamily="34" charset="0"/>
              </a:rPr>
              <a:t>El tablero será de forma cuadrada, con dos de sus lados en posición horizontal y las esquinas redondeadas, excepto la señal de “ALTO”, que tendrá forma octogonal con dos de sus lados en posición horizontal; la señal de “CEDA EL PASO”, que tendrá forma triangular con los tres lados iguales, con uno de sus vértices hacia abajo y con las esquinas redondeadas; y la señal de “SENTIDO DE CIRCULACIÓN”, que tendrá forma rectangular, con su mayor dimensión horizontal y con las esquinas redondeadas.</a:t>
            </a:r>
          </a:p>
        </p:txBody>
      </p:sp>
      <p:sp>
        <p:nvSpPr>
          <p:cNvPr id="5" name="Rectángulo 4"/>
          <p:cNvSpPr/>
          <p:nvPr/>
        </p:nvSpPr>
        <p:spPr>
          <a:xfrm>
            <a:off x="581192" y="639981"/>
            <a:ext cx="4326088" cy="523220"/>
          </a:xfrm>
          <a:prstGeom prst="rect">
            <a:avLst/>
          </a:prstGeom>
        </p:spPr>
        <p:txBody>
          <a:bodyPr wrap="square">
            <a:spAutoFit/>
          </a:bodyPr>
          <a:lstStyle/>
          <a:p>
            <a:r>
              <a:rPr lang="es-EC" sz="2800" b="1" dirty="0">
                <a:solidFill>
                  <a:prstClr val="black"/>
                </a:solidFill>
                <a:latin typeface="Arial" panose="020B0604020202020204" pitchFamily="34" charset="0"/>
                <a:ea typeface="+mj-ea"/>
                <a:cs typeface="Arial" panose="020B0604020202020204" pitchFamily="34" charset="0"/>
              </a:rPr>
              <a:t>Señales Restrictivas SR</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451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701675"/>
            <a:ext cx="11029950" cy="1014413"/>
          </a:xfrm>
        </p:spPr>
        <p:txBody>
          <a:bodyPr>
            <a:normAutofit/>
          </a:bodyPr>
          <a:lstStyle/>
          <a:p>
            <a:pPr marL="228600" lvl="0" indent="-228600">
              <a:spcBef>
                <a:spcPts val="1000"/>
              </a:spcBef>
            </a:pPr>
            <a:br>
              <a:rPr lang="es-EC" sz="2200" cap="none" dirty="0">
                <a:solidFill>
                  <a:prstClr val="black">
                    <a:lumMod val="85000"/>
                    <a:lumOff val="15000"/>
                  </a:prstClr>
                </a:solidFill>
                <a:latin typeface="Calibri" panose="020F0502020204030204"/>
                <a:ea typeface="+mn-ea"/>
                <a:cs typeface="+mn-cs"/>
              </a:rPr>
            </a:br>
            <a:endParaRPr lang="es-EC" dirty="0"/>
          </a:p>
        </p:txBody>
      </p:sp>
      <p:sp>
        <p:nvSpPr>
          <p:cNvPr id="3" name="Marcador de contenido 2"/>
          <p:cNvSpPr>
            <a:spLocks noGrp="1"/>
          </p:cNvSpPr>
          <p:nvPr>
            <p:ph idx="4294967295"/>
          </p:nvPr>
        </p:nvSpPr>
        <p:spPr>
          <a:xfrm>
            <a:off x="581192" y="1163201"/>
            <a:ext cx="11029950" cy="5669280"/>
          </a:xfrm>
        </p:spPr>
        <p:txBody>
          <a:bodyPr>
            <a:normAutofit/>
          </a:bodyPr>
          <a:lstStyle/>
          <a:p>
            <a:pPr marL="0" indent="0" algn="just">
              <a:buNone/>
            </a:pPr>
            <a:r>
              <a:rPr lang="es-EC" sz="2400" dirty="0">
                <a:solidFill>
                  <a:prstClr val="black">
                    <a:lumMod val="85000"/>
                    <a:lumOff val="15000"/>
                  </a:prstClr>
                </a:solidFill>
                <a:latin typeface="Arial" panose="020B0604020202020204" pitchFamily="34" charset="0"/>
                <a:ea typeface="+mj-ea"/>
                <a:cs typeface="Arial" panose="020B0604020202020204" pitchFamily="34" charset="0"/>
              </a:rPr>
              <a:t>Las señales restrictivas que requieren una explicación complementaria, además del símbolo llevarán un tablero adicional de forma rectangular, con su mayor dimensión en posición horizontal y con las esquinas redondeadas, colocado en su parte inferior formando un conjunto. El tablero adicional podrá tener, entre otras, las leyendas “ADUANA” o “SALIDA”.</a:t>
            </a:r>
          </a:p>
          <a:p>
            <a:pPr marL="0" indent="0" algn="just">
              <a:buNone/>
            </a:pPr>
            <a:r>
              <a:rPr lang="es-EC" sz="2400" dirty="0">
                <a:solidFill>
                  <a:prstClr val="black">
                    <a:lumMod val="85000"/>
                    <a:lumOff val="15000"/>
                  </a:prstClr>
                </a:solidFill>
                <a:latin typeface="Arial" panose="020B0604020202020204" pitchFamily="34" charset="0"/>
                <a:ea typeface="+mj-ea"/>
                <a:cs typeface="Arial" panose="020B0604020202020204" pitchFamily="34" charset="0"/>
              </a:rPr>
              <a:t>El color del fondo de las señales restrictivas será blanco en acabado reflejante. El anillo y la franja diagonal en rojo, y el símbolo, letras y filete en negro, excepto las señales de “ALTO”, “CEDA EL PASO” y “SENTIDO DE CIRCULACIÓN”. La señal de “ALTO” llevará fondo rojo con letras y filete en blanco. La señal de “CEDA EL PASO” llevará fondo blanco, con letras en negro y el contorno en rojo. La señal de “SENTIDO DE CIRCULACIÓN” llevará fondo de color negro y la flecha de color blanco reflejante.</a:t>
            </a:r>
          </a:p>
        </p:txBody>
      </p:sp>
      <p:sp>
        <p:nvSpPr>
          <p:cNvPr id="5" name="Rectángulo 4"/>
          <p:cNvSpPr/>
          <p:nvPr/>
        </p:nvSpPr>
        <p:spPr>
          <a:xfrm>
            <a:off x="580858" y="901591"/>
            <a:ext cx="4326088" cy="523220"/>
          </a:xfrm>
          <a:prstGeom prst="rect">
            <a:avLst/>
          </a:prstGeom>
        </p:spPr>
        <p:txBody>
          <a:bodyPr wrap="square">
            <a:spAutoFit/>
          </a:bodyPr>
          <a:lstStyle/>
          <a:p>
            <a:r>
              <a:rPr lang="es-EC" sz="2800" b="1" dirty="0">
                <a:solidFill>
                  <a:prstClr val="black"/>
                </a:solidFill>
                <a:latin typeface="Arial" panose="020B0604020202020204" pitchFamily="34" charset="0"/>
                <a:ea typeface="+mj-ea"/>
                <a:cs typeface="Arial" panose="020B0604020202020204" pitchFamily="34" charset="0"/>
              </a:rPr>
              <a:t>Señales Restrictivas SR</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399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701675"/>
            <a:ext cx="11029950" cy="1014413"/>
          </a:xfrm>
        </p:spPr>
        <p:txBody>
          <a:bodyPr>
            <a:normAutofit/>
          </a:bodyPr>
          <a:lstStyle/>
          <a:p>
            <a:pPr marL="228600" lvl="0" indent="-228600">
              <a:spcBef>
                <a:spcPts val="1000"/>
              </a:spcBef>
            </a:pPr>
            <a:br>
              <a:rPr lang="es-EC" sz="2200" cap="none" dirty="0">
                <a:solidFill>
                  <a:prstClr val="black">
                    <a:lumMod val="85000"/>
                    <a:lumOff val="15000"/>
                  </a:prstClr>
                </a:solidFill>
                <a:latin typeface="Calibri" panose="020F0502020204030204"/>
                <a:ea typeface="+mn-ea"/>
                <a:cs typeface="+mn-cs"/>
              </a:rPr>
            </a:br>
            <a:endParaRPr lang="es-EC" dirty="0"/>
          </a:p>
        </p:txBody>
      </p:sp>
      <p:sp>
        <p:nvSpPr>
          <p:cNvPr id="5" name="Rectángulo 4"/>
          <p:cNvSpPr/>
          <p:nvPr/>
        </p:nvSpPr>
        <p:spPr>
          <a:xfrm>
            <a:off x="535138" y="657612"/>
            <a:ext cx="4326088" cy="523220"/>
          </a:xfrm>
          <a:prstGeom prst="rect">
            <a:avLst/>
          </a:prstGeom>
        </p:spPr>
        <p:txBody>
          <a:bodyPr wrap="square">
            <a:spAutoFit/>
          </a:bodyPr>
          <a:lstStyle/>
          <a:p>
            <a:r>
              <a:rPr lang="es-EC" sz="2800" b="1" dirty="0">
                <a:solidFill>
                  <a:prstClr val="black"/>
                </a:solidFill>
                <a:latin typeface="Arial" panose="020B0604020202020204" pitchFamily="34" charset="0"/>
                <a:ea typeface="+mj-ea"/>
                <a:cs typeface="Arial" panose="020B0604020202020204" pitchFamily="34" charset="0"/>
              </a:rPr>
              <a:t>Señales Restrictivas SR</a:t>
            </a:r>
            <a:endParaRPr lang="es-EC" sz="28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846E4550-4664-9B3A-A8BF-84D284F9D5FE}"/>
              </a:ext>
            </a:extLst>
          </p:cNvPr>
          <p:cNvPicPr>
            <a:picLocks noChangeAspect="1"/>
          </p:cNvPicPr>
          <p:nvPr/>
        </p:nvPicPr>
        <p:blipFill>
          <a:blip r:embed="rId3"/>
          <a:stretch>
            <a:fillRect/>
          </a:stretch>
        </p:blipFill>
        <p:spPr>
          <a:xfrm>
            <a:off x="997683" y="1331575"/>
            <a:ext cx="10196633" cy="5389265"/>
          </a:xfrm>
          <a:prstGeom prst="rect">
            <a:avLst/>
          </a:prstGeom>
        </p:spPr>
      </p:pic>
    </p:spTree>
    <p:extLst>
      <p:ext uri="{BB962C8B-B14F-4D97-AF65-F5344CB8AC3E}">
        <p14:creationId xmlns:p14="http://schemas.microsoft.com/office/powerpoint/2010/main" val="6450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idx="4294967295"/>
          </p:nvPr>
        </p:nvSpPr>
        <p:spPr>
          <a:xfrm>
            <a:off x="581192" y="1143000"/>
            <a:ext cx="4341328" cy="572956"/>
          </a:xfrm>
        </p:spPr>
        <p:txBody>
          <a:bodyPr vert="horz" lIns="91440" tIns="45720" rIns="91440" bIns="45720" rtlCol="0" anchor="b">
            <a:normAutofit/>
          </a:bodyPr>
          <a:lstStyle/>
          <a:p>
            <a:r>
              <a:rPr lang="en-US"/>
              <a:t>Señales preventivas SP</a:t>
            </a:r>
            <a:endParaRPr lang="en-US" dirty="0"/>
          </a:p>
        </p:txBody>
      </p:sp>
      <p:sp>
        <p:nvSpPr>
          <p:cNvPr id="18" name="Rectangle 17">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78AFB89E-94D8-5EE7-ADD8-9D32C231FD56}"/>
              </a:ext>
            </a:extLst>
          </p:cNvPr>
          <p:cNvPicPr>
            <a:picLocks noChangeAspect="1"/>
          </p:cNvPicPr>
          <p:nvPr/>
        </p:nvPicPr>
        <p:blipFill>
          <a:blip r:embed="rId2"/>
          <a:stretch>
            <a:fillRect/>
          </a:stretch>
        </p:blipFill>
        <p:spPr>
          <a:xfrm>
            <a:off x="6088917" y="2658909"/>
            <a:ext cx="5580128" cy="3088853"/>
          </a:xfrm>
          <a:prstGeom prst="rect">
            <a:avLst/>
          </a:prstGeom>
        </p:spPr>
      </p:pic>
      <p:pic>
        <p:nvPicPr>
          <p:cNvPr id="7" name="Imagen 6">
            <a:extLst>
              <a:ext uri="{FF2B5EF4-FFF2-40B4-BE49-F238E27FC236}">
                <a16:creationId xmlns:a16="http://schemas.microsoft.com/office/drawing/2014/main" id="{FEAB8AD6-D495-6D7D-C89E-DA5874E68E51}"/>
              </a:ext>
            </a:extLst>
          </p:cNvPr>
          <p:cNvPicPr>
            <a:picLocks noChangeAspect="1"/>
          </p:cNvPicPr>
          <p:nvPr/>
        </p:nvPicPr>
        <p:blipFill>
          <a:blip r:embed="rId3"/>
          <a:stretch>
            <a:fillRect/>
          </a:stretch>
        </p:blipFill>
        <p:spPr>
          <a:xfrm>
            <a:off x="440286" y="1961164"/>
            <a:ext cx="5518554" cy="4683476"/>
          </a:xfrm>
          <a:prstGeom prst="rect">
            <a:avLst/>
          </a:prstGeom>
        </p:spPr>
      </p:pic>
    </p:spTree>
    <p:extLst>
      <p:ext uri="{BB962C8B-B14F-4D97-AF65-F5344CB8AC3E}">
        <p14:creationId xmlns:p14="http://schemas.microsoft.com/office/powerpoint/2010/main" val="302927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81192" y="541064"/>
            <a:ext cx="3932564" cy="507207"/>
          </a:xfrm>
        </p:spPr>
        <p:txBody>
          <a:bodyPr>
            <a:normAutofit fontScale="90000"/>
          </a:bodyPr>
          <a:lstStyle/>
          <a:p>
            <a:pPr lvl="0">
              <a:lnSpc>
                <a:spcPct val="100000"/>
              </a:lnSpc>
              <a:spcBef>
                <a:spcPts val="0"/>
              </a:spcBef>
            </a:pPr>
            <a:r>
              <a:rPr lang="es-EC" b="1" cap="none" dirty="0">
                <a:solidFill>
                  <a:prstClr val="black"/>
                </a:solidFill>
                <a:latin typeface="Arial" panose="020B0604020202020204" pitchFamily="34" charset="0"/>
                <a:ea typeface="+mn-ea"/>
                <a:cs typeface="Arial" panose="020B0604020202020204" pitchFamily="34" charset="0"/>
              </a:rPr>
              <a:t>Señales informativas SI</a:t>
            </a:r>
            <a:endParaRPr lang="es-EC" dirty="0"/>
          </a:p>
        </p:txBody>
      </p:sp>
      <p:sp>
        <p:nvSpPr>
          <p:cNvPr id="3" name="Marcador de contenido 2"/>
          <p:cNvSpPr>
            <a:spLocks noGrp="1"/>
          </p:cNvSpPr>
          <p:nvPr>
            <p:ph idx="4294967295"/>
          </p:nvPr>
        </p:nvSpPr>
        <p:spPr>
          <a:xfrm>
            <a:off x="581025" y="1215911"/>
            <a:ext cx="11029950" cy="3678238"/>
          </a:xfrm>
        </p:spPr>
        <p:txBody>
          <a:bodyPr/>
          <a:lstStyle/>
          <a:p>
            <a:pPr marL="0" lvl="0" indent="0" algn="just">
              <a:spcBef>
                <a:spcPts val="1000"/>
              </a:spcBef>
              <a:buClrTx/>
              <a:buSzTx/>
              <a:buNone/>
            </a:pPr>
            <a:r>
              <a:rPr lang="es-EC" sz="2400" dirty="0">
                <a:solidFill>
                  <a:prstClr val="black"/>
                </a:solidFill>
                <a:latin typeface="Arial" panose="020B0604020202020204" pitchFamily="34" charset="0"/>
                <a:cs typeface="Arial" panose="020B0604020202020204" pitchFamily="34" charset="0"/>
              </a:rPr>
              <a:t>Son tableros con leyendas, escudos, flechas y pictogramas, que tienen como función guiar al usuario a lo largo de su itinerario por </a:t>
            </a:r>
            <a:r>
              <a:rPr lang="es-EC" sz="2400" dirty="0" err="1">
                <a:solidFill>
                  <a:prstClr val="black"/>
                </a:solidFill>
                <a:latin typeface="Arial" panose="020B0604020202020204" pitchFamily="34" charset="0"/>
                <a:cs typeface="Arial" panose="020B0604020202020204" pitchFamily="34" charset="0"/>
              </a:rPr>
              <a:t>carrreteras</a:t>
            </a:r>
            <a:r>
              <a:rPr lang="es-EC" sz="2400" dirty="0">
                <a:solidFill>
                  <a:prstClr val="black"/>
                </a:solidFill>
                <a:latin typeface="Arial" panose="020B0604020202020204" pitchFamily="34" charset="0"/>
                <a:cs typeface="Arial" panose="020B0604020202020204" pitchFamily="34" charset="0"/>
              </a:rPr>
              <a:t> y vialidades urbanas, e informarle sobre nombres y ubicación de las ciudades, lugares de interés, las distancias en kilómetros y ciertas recomendaciones que conviene observar.</a:t>
            </a:r>
          </a:p>
          <a:p>
            <a:pPr marL="0" lvl="0" indent="0" algn="just">
              <a:spcBef>
                <a:spcPts val="1000"/>
              </a:spcBef>
              <a:buClrTx/>
              <a:buSzTx/>
              <a:buNone/>
            </a:pPr>
            <a:r>
              <a:rPr lang="es-EC" sz="2400" dirty="0">
                <a:solidFill>
                  <a:prstClr val="black"/>
                </a:solidFill>
                <a:latin typeface="Arial" panose="020B0604020202020204" pitchFamily="34" charset="0"/>
                <a:cs typeface="Arial" panose="020B0604020202020204" pitchFamily="34" charset="0"/>
              </a:rPr>
              <a:t>Las señales compuestas están por un rectángulo significan una información y pertenecen al grupo de las señales INFORMATIVAS. Estas señales tienen dos colores básicos; el color azul que significa información general y el color blanco o verde que significa información de identificación y destinos de las carreteras</a:t>
            </a:r>
          </a:p>
          <a:p>
            <a:endParaRPr lang="es-EC" dirty="0"/>
          </a:p>
        </p:txBody>
      </p:sp>
      <p:pic>
        <p:nvPicPr>
          <p:cNvPr id="4" name="Imagen 3"/>
          <p:cNvPicPr>
            <a:picLocks noChangeAspect="1"/>
          </p:cNvPicPr>
          <p:nvPr/>
        </p:nvPicPr>
        <p:blipFill>
          <a:blip r:embed="rId2"/>
          <a:stretch>
            <a:fillRect/>
          </a:stretch>
        </p:blipFill>
        <p:spPr>
          <a:xfrm>
            <a:off x="3843138" y="4744565"/>
            <a:ext cx="1341236" cy="2036240"/>
          </a:xfrm>
          <a:prstGeom prst="rect">
            <a:avLst/>
          </a:prstGeom>
        </p:spPr>
      </p:pic>
      <p:pic>
        <p:nvPicPr>
          <p:cNvPr id="5" name="Imagen 4"/>
          <p:cNvPicPr>
            <a:picLocks noChangeAspect="1"/>
          </p:cNvPicPr>
          <p:nvPr/>
        </p:nvPicPr>
        <p:blipFill>
          <a:blip r:embed="rId3"/>
          <a:stretch>
            <a:fillRect/>
          </a:stretch>
        </p:blipFill>
        <p:spPr>
          <a:xfrm>
            <a:off x="6583680" y="4688710"/>
            <a:ext cx="1984662" cy="2092095"/>
          </a:xfrm>
          <a:prstGeom prst="rect">
            <a:avLst/>
          </a:prstGeom>
        </p:spPr>
      </p:pic>
    </p:spTree>
    <p:extLst>
      <p:ext uri="{BB962C8B-B14F-4D97-AF65-F5344CB8AC3E}">
        <p14:creationId xmlns:p14="http://schemas.microsoft.com/office/powerpoint/2010/main" val="136047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81192" y="899160"/>
            <a:ext cx="8821888" cy="745354"/>
          </a:xfrm>
        </p:spPr>
        <p:txBody>
          <a:bodyPr>
            <a:normAutofit/>
          </a:bodyPr>
          <a:lstStyle/>
          <a:p>
            <a:r>
              <a:rPr lang="es-EC" sz="3200" b="1" cap="none" dirty="0">
                <a:solidFill>
                  <a:prstClr val="black">
                    <a:lumMod val="85000"/>
                    <a:lumOff val="15000"/>
                  </a:prstClr>
                </a:solidFill>
                <a:latin typeface="Arial" panose="020B0604020202020204" pitchFamily="34" charset="0"/>
                <a:cs typeface="Arial" panose="020B0604020202020204" pitchFamily="34" charset="0"/>
              </a:rPr>
              <a:t>Clasificación de los dispositivos de control</a:t>
            </a:r>
            <a:endParaRPr lang="es-EC" sz="3200" b="1"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82A442E-212D-3B52-90B8-45BDF3599E83}"/>
              </a:ext>
            </a:extLst>
          </p:cNvPr>
          <p:cNvSpPr/>
          <p:nvPr/>
        </p:nvSpPr>
        <p:spPr>
          <a:xfrm>
            <a:off x="581192" y="2086474"/>
            <a:ext cx="11029616" cy="3416320"/>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Se denominan dispositivos para el control del tránsito a las señales, marcas, semáforos y cualquier otro dispositivo, que se colocan sobre o adyacente a las calles y carreteras por una autoridad pública, para prevenir, regular y guiar a los usuarios de la misma.</a:t>
            </a:r>
          </a:p>
          <a:p>
            <a:pPr algn="just"/>
            <a:endParaRPr lang="es-EC" sz="2400" dirty="0">
              <a:latin typeface="Arial" panose="020B0604020202020204" pitchFamily="34" charset="0"/>
              <a:cs typeface="Arial" panose="020B0604020202020204" pitchFamily="34" charset="0"/>
            </a:endParaRPr>
          </a:p>
          <a:p>
            <a:pPr algn="just"/>
            <a:r>
              <a:rPr lang="es-EC" sz="2400" dirty="0">
                <a:latin typeface="Arial" panose="020B0604020202020204" pitchFamily="34" charset="0"/>
                <a:cs typeface="Arial" panose="020B0604020202020204" pitchFamily="34" charset="0"/>
              </a:rPr>
              <a:t>Los dispositivos de control indican a los usuarios las precauciones (prevenciones) que deben tener en cuenta, las limitaciones (restricciones) que gobiernan el tramo de circulación y las informaciones (guías) estrictamente necesarias, dadas las condiciones específicas de la calle o carretera.</a:t>
            </a:r>
          </a:p>
        </p:txBody>
      </p:sp>
    </p:spTree>
    <p:extLst>
      <p:ext uri="{BB962C8B-B14F-4D97-AF65-F5344CB8AC3E}">
        <p14:creationId xmlns:p14="http://schemas.microsoft.com/office/powerpoint/2010/main" val="1041570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81025" y="839389"/>
            <a:ext cx="3932564" cy="507207"/>
          </a:xfrm>
        </p:spPr>
        <p:txBody>
          <a:bodyPr>
            <a:normAutofit fontScale="90000"/>
          </a:bodyPr>
          <a:lstStyle/>
          <a:p>
            <a:pPr lvl="0">
              <a:lnSpc>
                <a:spcPct val="100000"/>
              </a:lnSpc>
              <a:spcBef>
                <a:spcPts val="0"/>
              </a:spcBef>
            </a:pPr>
            <a:r>
              <a:rPr lang="es-EC" b="1" cap="none" dirty="0">
                <a:solidFill>
                  <a:prstClr val="black"/>
                </a:solidFill>
                <a:latin typeface="Arial" panose="020B0604020202020204" pitchFamily="34" charset="0"/>
                <a:ea typeface="+mn-ea"/>
                <a:cs typeface="Arial" panose="020B0604020202020204" pitchFamily="34" charset="0"/>
              </a:rPr>
              <a:t>Señales informativas SI</a:t>
            </a:r>
            <a:endParaRPr lang="es-EC" dirty="0"/>
          </a:p>
        </p:txBody>
      </p:sp>
      <p:sp>
        <p:nvSpPr>
          <p:cNvPr id="3" name="Marcador de contenido 2"/>
          <p:cNvSpPr>
            <a:spLocks noGrp="1"/>
          </p:cNvSpPr>
          <p:nvPr>
            <p:ph idx="4294967295"/>
          </p:nvPr>
        </p:nvSpPr>
        <p:spPr>
          <a:xfrm>
            <a:off x="581025" y="1783080"/>
            <a:ext cx="11029950" cy="3707607"/>
          </a:xfrm>
        </p:spPr>
        <p:txBody>
          <a:bodyPr>
            <a:normAutofit lnSpcReduction="10000"/>
          </a:bodyPr>
          <a:lstStyle/>
          <a:p>
            <a:pPr marL="0" lvl="0" indent="0" algn="just">
              <a:spcBef>
                <a:spcPts val="1000"/>
              </a:spcBef>
              <a:buClrTx/>
              <a:buSzTx/>
              <a:buNone/>
            </a:pPr>
            <a:r>
              <a:rPr lang="es-EC" sz="2400" dirty="0">
                <a:solidFill>
                  <a:prstClr val="black"/>
                </a:solidFill>
                <a:latin typeface="Arial" panose="020B0604020202020204" pitchFamily="34" charset="0"/>
                <a:cs typeface="Arial" panose="020B0604020202020204" pitchFamily="34" charset="0"/>
              </a:rPr>
              <a:t>Las señales informativas, de acuerdo a la información que proporcionan, se clasifican en:</a:t>
            </a:r>
          </a:p>
          <a:p>
            <a:pPr lvl="0" algn="just">
              <a:spcBef>
                <a:spcPts val="100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De identificación.</a:t>
            </a:r>
          </a:p>
          <a:p>
            <a:pPr lvl="0" algn="just">
              <a:spcBef>
                <a:spcPts val="100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De destino.</a:t>
            </a:r>
          </a:p>
          <a:p>
            <a:pPr lvl="0" algn="just">
              <a:spcBef>
                <a:spcPts val="100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De recomendación.</a:t>
            </a:r>
          </a:p>
          <a:p>
            <a:pPr lvl="0" algn="just">
              <a:spcBef>
                <a:spcPts val="100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De información general.</a:t>
            </a:r>
          </a:p>
          <a:p>
            <a:pPr lvl="0" algn="just">
              <a:spcBef>
                <a:spcPts val="1000"/>
              </a:spcBef>
              <a:buClrTx/>
              <a:buSzTx/>
              <a:buFont typeface="Arial" panose="020B0604020202020204" pitchFamily="34" charset="0"/>
              <a:buChar char="•"/>
            </a:pPr>
            <a:r>
              <a:rPr lang="es-EC" sz="2400" dirty="0">
                <a:solidFill>
                  <a:prstClr val="black"/>
                </a:solidFill>
                <a:latin typeface="Arial" panose="020B0604020202020204" pitchFamily="34" charset="0"/>
                <a:cs typeface="Arial" panose="020B0604020202020204" pitchFamily="34" charset="0"/>
              </a:rPr>
              <a:t>De servicios y turísticas.</a:t>
            </a:r>
            <a:endParaRPr lang="es-EC" dirty="0"/>
          </a:p>
          <a:p>
            <a:pPr marL="0" lvl="0" indent="0" algn="just">
              <a:spcBef>
                <a:spcPts val="1000"/>
              </a:spcBef>
              <a:buClrTx/>
              <a:buSzTx/>
              <a:buNone/>
            </a:pPr>
            <a:endParaRPr lang="es-EC" dirty="0"/>
          </a:p>
        </p:txBody>
      </p:sp>
    </p:spTree>
    <p:extLst>
      <p:ext uri="{BB962C8B-B14F-4D97-AF65-F5344CB8AC3E}">
        <p14:creationId xmlns:p14="http://schemas.microsoft.com/office/powerpoint/2010/main" val="377845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914400" y="1182477"/>
            <a:ext cx="10119359" cy="4951896"/>
          </a:xfrm>
          <a:prstGeom prst="rect">
            <a:avLst/>
          </a:prstGeom>
        </p:spPr>
      </p:pic>
    </p:spTree>
    <p:extLst>
      <p:ext uri="{BB962C8B-B14F-4D97-AF65-F5344CB8AC3E}">
        <p14:creationId xmlns:p14="http://schemas.microsoft.com/office/powerpoint/2010/main" val="1052400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007319" y="941033"/>
            <a:ext cx="7417589" cy="543683"/>
          </a:xfrm>
        </p:spPr>
        <p:txBody>
          <a:bodyPr>
            <a:normAutofit fontScale="90000"/>
          </a:bodyPr>
          <a:lstStyle/>
          <a:p>
            <a:r>
              <a:rPr lang="es-EC" b="1" cap="none" dirty="0">
                <a:solidFill>
                  <a:prstClr val="black">
                    <a:lumMod val="85000"/>
                    <a:lumOff val="15000"/>
                  </a:prstClr>
                </a:solidFill>
                <a:latin typeface="Arial" panose="020B0604020202020204" pitchFamily="34" charset="0"/>
                <a:cs typeface="Arial" panose="020B0604020202020204" pitchFamily="34" charset="0"/>
              </a:rPr>
              <a:t>Clasificación de los dispositivos de control</a:t>
            </a:r>
            <a:endParaRPr lang="es-EC" b="1" dirty="0">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DA5CA82D-93C3-5768-9C5A-13438A16CC5B}"/>
              </a:ext>
            </a:extLst>
          </p:cNvPr>
          <p:cNvGraphicFramePr/>
          <p:nvPr>
            <p:extLst>
              <p:ext uri="{D42A27DB-BD31-4B8C-83A1-F6EECF244321}">
                <p14:modId xmlns:p14="http://schemas.microsoft.com/office/powerpoint/2010/main" val="2391608058"/>
              </p:ext>
            </p:extLst>
          </p:nvPr>
        </p:nvGraphicFramePr>
        <p:xfrm>
          <a:off x="1091954" y="1644514"/>
          <a:ext cx="10518854" cy="5027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79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81192" y="899160"/>
            <a:ext cx="8821888" cy="745354"/>
          </a:xfrm>
        </p:spPr>
        <p:txBody>
          <a:bodyPr>
            <a:normAutofit/>
          </a:bodyPr>
          <a:lstStyle/>
          <a:p>
            <a:r>
              <a:rPr lang="es-EC" sz="3200" b="1" cap="none" dirty="0">
                <a:solidFill>
                  <a:prstClr val="black">
                    <a:lumMod val="85000"/>
                    <a:lumOff val="15000"/>
                  </a:prstClr>
                </a:solidFill>
                <a:latin typeface="Arial" panose="020B0604020202020204" pitchFamily="34" charset="0"/>
                <a:cs typeface="Arial" panose="020B0604020202020204" pitchFamily="34" charset="0"/>
              </a:rPr>
              <a:t>Requisitos</a:t>
            </a:r>
            <a:endParaRPr lang="es-EC" sz="3200" b="1"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82A442E-212D-3B52-90B8-45BDF3599E83}"/>
              </a:ext>
            </a:extLst>
          </p:cNvPr>
          <p:cNvSpPr/>
          <p:nvPr/>
        </p:nvSpPr>
        <p:spPr>
          <a:xfrm>
            <a:off x="581192" y="2086474"/>
            <a:ext cx="11029616" cy="3416320"/>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Cualquier dispositivo para el control del tránsito debe llenar los siguientes requisitos fundamentales:</a:t>
            </a:r>
          </a:p>
          <a:p>
            <a:pPr algn="just"/>
            <a:endParaRPr lang="es-EC"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C" sz="2400" dirty="0">
                <a:latin typeface="Arial" panose="020B0604020202020204" pitchFamily="34" charset="0"/>
                <a:cs typeface="Arial" panose="020B0604020202020204" pitchFamily="34" charset="0"/>
              </a:rPr>
              <a:t>Satisfacer una necesidad importante para la circulación vial.</a:t>
            </a:r>
          </a:p>
          <a:p>
            <a:pPr marL="342900" indent="-342900" algn="just">
              <a:buFont typeface="Arial" panose="020B0604020202020204" pitchFamily="34" charset="0"/>
              <a:buChar char="•"/>
            </a:pPr>
            <a:r>
              <a:rPr lang="es-EC" sz="2400" dirty="0">
                <a:latin typeface="Arial" panose="020B0604020202020204" pitchFamily="34" charset="0"/>
                <a:cs typeface="Arial" panose="020B0604020202020204" pitchFamily="34" charset="0"/>
              </a:rPr>
              <a:t>Llamar la atención de los usuarios que transitan por carreteras y calles.</a:t>
            </a:r>
          </a:p>
          <a:p>
            <a:pPr marL="342900" indent="-342900" algn="just">
              <a:buFont typeface="Arial" panose="020B0604020202020204" pitchFamily="34" charset="0"/>
              <a:buChar char="•"/>
            </a:pPr>
            <a:r>
              <a:rPr lang="es-EC" sz="2400" dirty="0">
                <a:latin typeface="Arial" panose="020B0604020202020204" pitchFamily="34" charset="0"/>
                <a:cs typeface="Arial" panose="020B0604020202020204" pitchFamily="34" charset="0"/>
              </a:rPr>
              <a:t>Transmitir un mensaje claro y conciso al usuario.</a:t>
            </a:r>
          </a:p>
          <a:p>
            <a:pPr marL="342900" indent="-342900" algn="just">
              <a:buFont typeface="Arial" panose="020B0604020202020204" pitchFamily="34" charset="0"/>
              <a:buChar char="•"/>
            </a:pPr>
            <a:r>
              <a:rPr lang="es-EC" sz="2400" dirty="0">
                <a:latin typeface="Arial" panose="020B0604020202020204" pitchFamily="34" charset="0"/>
                <a:cs typeface="Arial" panose="020B0604020202020204" pitchFamily="34" charset="0"/>
              </a:rPr>
              <a:t>Imponer respeto a los usuarios de las calles y carreteras.</a:t>
            </a:r>
          </a:p>
          <a:p>
            <a:pPr marL="342900" indent="-342900" algn="just">
              <a:buFont typeface="Arial" panose="020B0604020202020204" pitchFamily="34" charset="0"/>
              <a:buChar char="•"/>
            </a:pPr>
            <a:r>
              <a:rPr lang="es-EC" sz="2400" dirty="0">
                <a:latin typeface="Arial" panose="020B0604020202020204" pitchFamily="34" charset="0"/>
                <a:cs typeface="Arial" panose="020B0604020202020204" pitchFamily="34" charset="0"/>
              </a:rPr>
              <a:t>Estar ubicado en el lugar apropiado con el fin de dar tiempo al usuario para reaccionar en casos de emergencia.</a:t>
            </a:r>
          </a:p>
        </p:txBody>
      </p:sp>
    </p:spTree>
    <p:extLst>
      <p:ext uri="{BB962C8B-B14F-4D97-AF65-F5344CB8AC3E}">
        <p14:creationId xmlns:p14="http://schemas.microsoft.com/office/powerpoint/2010/main" val="90371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81192" y="716280"/>
            <a:ext cx="4219408" cy="745354"/>
          </a:xfrm>
        </p:spPr>
        <p:txBody>
          <a:bodyPr>
            <a:normAutofit/>
          </a:bodyPr>
          <a:lstStyle/>
          <a:p>
            <a:r>
              <a:rPr lang="es-EC" sz="3200" b="1" cap="none" dirty="0">
                <a:solidFill>
                  <a:prstClr val="black">
                    <a:lumMod val="85000"/>
                    <a:lumOff val="15000"/>
                  </a:prstClr>
                </a:solidFill>
                <a:latin typeface="Arial" panose="020B0604020202020204" pitchFamily="34" charset="0"/>
                <a:cs typeface="Arial" panose="020B0604020202020204" pitchFamily="34" charset="0"/>
              </a:rPr>
              <a:t>Requisitos técnicos</a:t>
            </a:r>
            <a:endParaRPr lang="es-EC" sz="3200" b="1"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82A442E-212D-3B52-90B8-45BDF3599E83}"/>
              </a:ext>
            </a:extLst>
          </p:cNvPr>
          <p:cNvSpPr/>
          <p:nvPr/>
        </p:nvSpPr>
        <p:spPr>
          <a:xfrm>
            <a:off x="581192" y="1888354"/>
            <a:ext cx="11029616" cy="4524315"/>
          </a:xfrm>
          <a:prstGeom prst="rect">
            <a:avLst/>
          </a:prstGeom>
        </p:spPr>
        <p:txBody>
          <a:bodyPr wrap="square">
            <a:spAutoFit/>
          </a:bodyPr>
          <a:lstStyle/>
          <a:p>
            <a:pPr marL="342900" indent="-342900" algn="just">
              <a:buFont typeface="Arial" panose="020B0604020202020204" pitchFamily="34" charset="0"/>
              <a:buChar char="•"/>
            </a:pPr>
            <a:r>
              <a:rPr lang="es-EC" sz="2400" b="1" dirty="0">
                <a:latin typeface="Arial" panose="020B0604020202020204" pitchFamily="34" charset="0"/>
                <a:cs typeface="Arial" panose="020B0604020202020204" pitchFamily="34" charset="0"/>
              </a:rPr>
              <a:t>Forma:</a:t>
            </a:r>
            <a:r>
              <a:rPr lang="es-EC" sz="2400" dirty="0">
                <a:latin typeface="Arial" panose="020B0604020202020204" pitchFamily="34" charset="0"/>
                <a:cs typeface="Arial" panose="020B0604020202020204" pitchFamily="34" charset="0"/>
              </a:rPr>
              <a:t> cada tipo de señal debe tener asociada una forma o conjunto de formas para facilitar al usuario la interpretación de los mensajes que se pretende transmitir.</a:t>
            </a:r>
          </a:p>
          <a:p>
            <a:pPr marL="342900" indent="-342900" algn="just">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C" sz="2400" b="1" dirty="0">
                <a:latin typeface="Arial" panose="020B0604020202020204" pitchFamily="34" charset="0"/>
                <a:cs typeface="Arial" panose="020B0604020202020204" pitchFamily="34" charset="0"/>
              </a:rPr>
              <a:t>Color:</a:t>
            </a:r>
            <a:r>
              <a:rPr lang="es-EC" sz="2400" dirty="0">
                <a:latin typeface="Arial" panose="020B0604020202020204" pitchFamily="34" charset="0"/>
                <a:cs typeface="Arial" panose="020B0604020202020204" pitchFamily="34" charset="0"/>
              </a:rPr>
              <a:t> para cada tipo de señal, debe existir un color característico de los elementos que componen a la señalización.</a:t>
            </a:r>
          </a:p>
          <a:p>
            <a:pPr marL="342900" indent="-342900" algn="just">
              <a:buFont typeface="Arial" panose="020B0604020202020204" pitchFamily="34" charset="0"/>
              <a:buChar char="•"/>
            </a:pPr>
            <a:endParaRPr lang="es-EC" sz="24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C" sz="2400" b="1" dirty="0">
                <a:latin typeface="Arial" panose="020B0604020202020204" pitchFamily="34" charset="0"/>
                <a:cs typeface="Arial" panose="020B0604020202020204" pitchFamily="34" charset="0"/>
              </a:rPr>
              <a:t>Dimensiones:</a:t>
            </a:r>
            <a:r>
              <a:rPr lang="es-EC" sz="2400" dirty="0">
                <a:latin typeface="Arial" panose="020B0604020202020204" pitchFamily="34" charset="0"/>
                <a:cs typeface="Arial" panose="020B0604020202020204" pitchFamily="34" charset="0"/>
              </a:rPr>
              <a:t> se deben asociar al tipo de vialidad donde se instalan.</a:t>
            </a:r>
          </a:p>
          <a:p>
            <a:pPr marL="342900" indent="-342900" algn="just">
              <a:buFont typeface="Arial" panose="020B0604020202020204" pitchFamily="34" charset="0"/>
              <a:buChar char="•"/>
            </a:pPr>
            <a:endParaRPr lang="es-EC" sz="24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C" sz="2400" b="1" dirty="0">
                <a:latin typeface="Arial" panose="020B0604020202020204" pitchFamily="34" charset="0"/>
                <a:cs typeface="Arial" panose="020B0604020202020204" pitchFamily="34" charset="0"/>
              </a:rPr>
              <a:t>Reflexión:</a:t>
            </a:r>
            <a:r>
              <a:rPr lang="es-EC" sz="2400" dirty="0">
                <a:latin typeface="Arial" panose="020B0604020202020204" pitchFamily="34" charset="0"/>
                <a:cs typeface="Arial" panose="020B0604020202020204" pitchFamily="34" charset="0"/>
              </a:rPr>
              <a:t> toda la señalización debe cumplir con un nivel de reflexión para que, durante los periodos de baja visibilidad, pueda ser claramente observada.</a:t>
            </a:r>
          </a:p>
        </p:txBody>
      </p:sp>
    </p:spTree>
    <p:extLst>
      <p:ext uri="{BB962C8B-B14F-4D97-AF65-F5344CB8AC3E}">
        <p14:creationId xmlns:p14="http://schemas.microsoft.com/office/powerpoint/2010/main" val="253408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81192" y="990600"/>
            <a:ext cx="10787848" cy="1447800"/>
          </a:xfrm>
        </p:spPr>
        <p:txBody>
          <a:bodyPr>
            <a:normAutofit fontScale="90000"/>
          </a:bodyPr>
          <a:lstStyle/>
          <a:p>
            <a:pPr algn="just"/>
            <a:r>
              <a:rPr lang="es-EC" sz="3200" b="1" cap="none" dirty="0">
                <a:solidFill>
                  <a:prstClr val="black">
                    <a:lumMod val="85000"/>
                    <a:lumOff val="15000"/>
                  </a:prstClr>
                </a:solidFill>
                <a:latin typeface="Arial" panose="020B0604020202020204" pitchFamily="34" charset="0"/>
                <a:cs typeface="Arial" panose="020B0604020202020204" pitchFamily="34" charset="0"/>
              </a:rPr>
              <a:t>Consideraciones básicas: </a:t>
            </a:r>
            <a:r>
              <a:rPr lang="es-EC" sz="2400" cap="none" dirty="0">
                <a:solidFill>
                  <a:prstClr val="black">
                    <a:lumMod val="85000"/>
                    <a:lumOff val="15000"/>
                  </a:prstClr>
                </a:solidFill>
                <a:latin typeface="Arial" panose="020B0604020202020204" pitchFamily="34" charset="0"/>
                <a:cs typeface="Arial" panose="020B0604020202020204" pitchFamily="34" charset="0"/>
              </a:rPr>
              <a:t>El ingeniero de tránsito usualmente es el encargado de determinar la necesidad de los dispositivos de control, para asegurarse que sean efectivos, entendibles y satisfagan los requisitos fundamentales.</a:t>
            </a:r>
            <a:endParaRPr lang="es-EC" sz="3200" b="1"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82A442E-212D-3B52-90B8-45BDF3599E83}"/>
              </a:ext>
            </a:extLst>
          </p:cNvPr>
          <p:cNvSpPr/>
          <p:nvPr/>
        </p:nvSpPr>
        <p:spPr>
          <a:xfrm>
            <a:off x="581192" y="3094732"/>
            <a:ext cx="11029616" cy="3046988"/>
          </a:xfrm>
          <a:prstGeom prst="rect">
            <a:avLst/>
          </a:prstGeom>
        </p:spPr>
        <p:txBody>
          <a:bodyPr wrap="square">
            <a:spAutoFit/>
          </a:bodyPr>
          <a:lstStyle/>
          <a:p>
            <a:pPr marL="342900" indent="-342900" algn="just">
              <a:buFont typeface="Arial" panose="020B0604020202020204" pitchFamily="34" charset="0"/>
              <a:buChar char="•"/>
            </a:pPr>
            <a:r>
              <a:rPr lang="es-EC" sz="2400" b="1" dirty="0">
                <a:latin typeface="Arial" panose="020B0604020202020204" pitchFamily="34" charset="0"/>
                <a:cs typeface="Arial" panose="020B0604020202020204" pitchFamily="34" charset="0"/>
              </a:rPr>
              <a:t>Diseño:</a:t>
            </a:r>
            <a:r>
              <a:rPr lang="es-EC" sz="2400" dirty="0">
                <a:latin typeface="Arial" panose="020B0604020202020204" pitchFamily="34" charset="0"/>
                <a:cs typeface="Arial" panose="020B0604020202020204" pitchFamily="34" charset="0"/>
              </a:rPr>
              <a:t> la combinación de las características tales como forma, tamaño, color, contraste, composición, iluminación o efecto reflejante, deberán llamar la atención del usuario y transmitir un mensaje simple y claro.</a:t>
            </a:r>
          </a:p>
          <a:p>
            <a:pPr marL="342900" indent="-342900" algn="just">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C" sz="2400" b="1" dirty="0">
                <a:latin typeface="Arial" panose="020B0604020202020204" pitchFamily="34" charset="0"/>
                <a:cs typeface="Arial" panose="020B0604020202020204" pitchFamily="34" charset="0"/>
              </a:rPr>
              <a:t>Ubicación:</a:t>
            </a:r>
            <a:r>
              <a:rPr lang="es-EC" sz="2400" dirty="0">
                <a:latin typeface="Arial" panose="020B0604020202020204" pitchFamily="34" charset="0"/>
                <a:cs typeface="Arial" panose="020B0604020202020204" pitchFamily="34" charset="0"/>
              </a:rPr>
              <a:t> el dispositivo de control deberá estar ubicado dentro del cono visual del conductor, para llamar la atención, facilitar su lectura e interpretación, de acuerdo con la velocidad de su vehículo y dar el tiempo adecuado para una respuesta apropiada.</a:t>
            </a:r>
          </a:p>
        </p:txBody>
      </p:sp>
    </p:spTree>
    <p:extLst>
      <p:ext uri="{BB962C8B-B14F-4D97-AF65-F5344CB8AC3E}">
        <p14:creationId xmlns:p14="http://schemas.microsoft.com/office/powerpoint/2010/main" val="200835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82A442E-212D-3B52-90B8-45BDF3599E83}"/>
              </a:ext>
            </a:extLst>
          </p:cNvPr>
          <p:cNvSpPr/>
          <p:nvPr/>
        </p:nvSpPr>
        <p:spPr>
          <a:xfrm>
            <a:off x="581192" y="1096413"/>
            <a:ext cx="11029616" cy="4893647"/>
          </a:xfrm>
          <a:prstGeom prst="rect">
            <a:avLst/>
          </a:prstGeom>
        </p:spPr>
        <p:txBody>
          <a:bodyPr wrap="square">
            <a:spAutoFit/>
          </a:bodyPr>
          <a:lstStyle/>
          <a:p>
            <a:pPr marL="342900" indent="-342900" algn="just">
              <a:buFont typeface="Arial" panose="020B0604020202020204" pitchFamily="34" charset="0"/>
              <a:buChar char="•"/>
            </a:pPr>
            <a:r>
              <a:rPr lang="es-EC" sz="2400" b="1" dirty="0">
                <a:latin typeface="Arial" panose="020B0604020202020204" pitchFamily="34" charset="0"/>
                <a:cs typeface="Arial" panose="020B0604020202020204" pitchFamily="34" charset="0"/>
              </a:rPr>
              <a:t>Uniformidad:</a:t>
            </a:r>
            <a:r>
              <a:rPr lang="es-EC" sz="2400" dirty="0">
                <a:latin typeface="Arial" panose="020B0604020202020204" pitchFamily="34" charset="0"/>
                <a:cs typeface="Arial" panose="020B0604020202020204" pitchFamily="34" charset="0"/>
              </a:rPr>
              <a:t> los mismos dispositivos de control o similares deberán aplicarse de manera consistente, con el fin de encontrar igual interpretación de las situaciones que se presentan en las vialidades a lo largo de una ruta.</a:t>
            </a:r>
          </a:p>
          <a:p>
            <a:pPr marL="342900" indent="-342900" algn="just">
              <a:buFont typeface="Arial" panose="020B0604020202020204" pitchFamily="34" charset="0"/>
              <a:buChar char="•"/>
            </a:pPr>
            <a:r>
              <a:rPr lang="es-EC" sz="2400" b="1" dirty="0">
                <a:latin typeface="Arial" panose="020B0604020202020204" pitchFamily="34" charset="0"/>
                <a:cs typeface="Arial" panose="020B0604020202020204" pitchFamily="34" charset="0"/>
              </a:rPr>
              <a:t>Conservación:</a:t>
            </a:r>
            <a:r>
              <a:rPr lang="es-EC" sz="2400" dirty="0">
                <a:latin typeface="Arial" panose="020B0604020202020204" pitchFamily="34" charset="0"/>
                <a:cs typeface="Arial" panose="020B0604020202020204" pitchFamily="34" charset="0"/>
              </a:rPr>
              <a:t> los dispositivos deberán mantenerse física y funcionalmente conservados, esto es, limpios, legibles y visibles, lo mismo que deberán colocarse o retirarse tan pronto como se vea la necesidad de ello.</a:t>
            </a:r>
          </a:p>
          <a:p>
            <a:pPr marL="342900" indent="-342900" algn="just">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algn="just"/>
            <a:endParaRPr lang="es-EC" sz="2400" dirty="0">
              <a:latin typeface="Arial" panose="020B0604020202020204" pitchFamily="34" charset="0"/>
              <a:cs typeface="Arial" panose="020B0604020202020204" pitchFamily="34" charset="0"/>
            </a:endParaRPr>
          </a:p>
          <a:p>
            <a:pPr algn="just"/>
            <a:endParaRPr lang="es-EC" sz="2400" dirty="0">
              <a:latin typeface="Arial" panose="020B0604020202020204" pitchFamily="34" charset="0"/>
              <a:cs typeface="Arial" panose="020B0604020202020204" pitchFamily="34" charset="0"/>
            </a:endParaRPr>
          </a:p>
          <a:p>
            <a:pPr algn="just"/>
            <a:r>
              <a:rPr lang="es-EC" sz="2400" dirty="0">
                <a:latin typeface="Arial" panose="020B0604020202020204" pitchFamily="34" charset="0"/>
                <a:cs typeface="Arial" panose="020B0604020202020204" pitchFamily="34" charset="0"/>
              </a:rPr>
              <a:t>Por lo tanto, al proyectar dispositivos de control del tránsito, lo más importante es lograr la uniformidad de formas, tamaños, símbolos, colores, ubicación, etc., de manera que satisfagan una necesidad, llamen la atención, impongan respeto y transmitan un mensaje claro y legible. </a:t>
            </a:r>
          </a:p>
        </p:txBody>
      </p:sp>
    </p:spTree>
    <p:extLst>
      <p:ext uri="{BB962C8B-B14F-4D97-AF65-F5344CB8AC3E}">
        <p14:creationId xmlns:p14="http://schemas.microsoft.com/office/powerpoint/2010/main" val="251827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8591" r="444" b="7277"/>
          <a:stretch/>
        </p:blipFill>
        <p:spPr>
          <a:xfrm>
            <a:off x="3413800" y="874046"/>
            <a:ext cx="4663360" cy="2884867"/>
          </a:xfrm>
          <a:prstGeom prst="rect">
            <a:avLst/>
          </a:prstGeom>
        </p:spPr>
      </p:pic>
      <p:sp>
        <p:nvSpPr>
          <p:cNvPr id="3" name="Marcador de contenido 2">
            <a:extLst>
              <a:ext uri="{FF2B5EF4-FFF2-40B4-BE49-F238E27FC236}">
                <a16:creationId xmlns:a16="http://schemas.microsoft.com/office/drawing/2014/main" id="{5646348B-859B-2F38-DDA9-D8103A7BBEAB}"/>
              </a:ext>
            </a:extLst>
          </p:cNvPr>
          <p:cNvSpPr txBox="1">
            <a:spLocks/>
          </p:cNvSpPr>
          <p:nvPr/>
        </p:nvSpPr>
        <p:spPr>
          <a:xfrm>
            <a:off x="986709" y="3894517"/>
            <a:ext cx="10218581" cy="2649855"/>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28600" indent="-228600" algn="just">
              <a:spcBef>
                <a:spcPts val="1000"/>
              </a:spcBef>
              <a:buClrTx/>
              <a:buSzTx/>
              <a:buFont typeface="Arial" panose="020B0604020202020204" pitchFamily="34" charset="0"/>
              <a:buChar char="•"/>
            </a:pPr>
            <a:r>
              <a:rPr lang="es-EC" sz="2800">
                <a:solidFill>
                  <a:prstClr val="black"/>
                </a:solidFill>
                <a:latin typeface="Calibri" panose="020F0502020204030204"/>
              </a:rPr>
              <a:t>Es fácil diferenciar los grupos de señales por su forma y color. Las formas de las señales son CIRCULARES, CUADRADAS y RECTANGULARES y sus colores son</a:t>
            </a:r>
          </a:p>
          <a:p>
            <a:pPr marL="228600" indent="-228600" algn="just">
              <a:spcBef>
                <a:spcPts val="1000"/>
              </a:spcBef>
              <a:buClrTx/>
              <a:buSzTx/>
              <a:buFont typeface="Arial" panose="020B0604020202020204" pitchFamily="34" charset="0"/>
              <a:buChar char="•"/>
            </a:pPr>
            <a:r>
              <a:rPr lang="es-EC" sz="2800">
                <a:solidFill>
                  <a:prstClr val="black"/>
                </a:solidFill>
                <a:latin typeface="Calibri" panose="020F0502020204030204"/>
              </a:rPr>
              <a:t>ROJO, AMARILLO, AZUL y VERDE.</a:t>
            </a:r>
          </a:p>
          <a:p>
            <a:pPr marL="0" indent="0">
              <a:buFont typeface="Wingdings 2" panose="05020102010507070707" pitchFamily="18" charset="2"/>
              <a:buNone/>
            </a:pPr>
            <a:endParaRPr lang="es-EC" dirty="0"/>
          </a:p>
        </p:txBody>
      </p:sp>
    </p:spTree>
    <p:extLst>
      <p:ext uri="{BB962C8B-B14F-4D97-AF65-F5344CB8AC3E}">
        <p14:creationId xmlns:p14="http://schemas.microsoft.com/office/powerpoint/2010/main" val="2559509608"/>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TM03457464[[fn=Dividendo]]</Template>
  <TotalTime>13836</TotalTime>
  <Words>1551</Words>
  <Application>Microsoft Office PowerPoint</Application>
  <PresentationFormat>Panorámica</PresentationFormat>
  <Paragraphs>117</Paragraphs>
  <Slides>20</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Book Antiqua</vt:lpstr>
      <vt:lpstr>Calibri</vt:lpstr>
      <vt:lpstr>Gill Sans MT</vt:lpstr>
      <vt:lpstr>Times New Roman</vt:lpstr>
      <vt:lpstr>Wingdings 2</vt:lpstr>
      <vt:lpstr>Dividendo</vt:lpstr>
      <vt:lpstr>Presentación de PowerPoint</vt:lpstr>
      <vt:lpstr>Clasificación de los dispositivos de control</vt:lpstr>
      <vt:lpstr>Presentación de PowerPoint</vt:lpstr>
      <vt:lpstr>Clasificación de los dispositivos de control</vt:lpstr>
      <vt:lpstr>Requisitos</vt:lpstr>
      <vt:lpstr>Requisitos técnicos</vt:lpstr>
      <vt:lpstr>Consideraciones básicas: El ingeniero de tránsito usualmente es el encargado de determinar la necesidad de los dispositivos de control, para asegurarse que sean efectivos, entendibles y satisfagan los requisitos fundamentales.</vt:lpstr>
      <vt:lpstr>Presentación de PowerPoint</vt:lpstr>
      <vt:lpstr>Presentación de PowerPoint</vt:lpstr>
      <vt:lpstr>Señales preventivas SP</vt:lpstr>
      <vt:lpstr>Señales preventivas SP</vt:lpstr>
      <vt:lpstr>Señales preventivas SP</vt:lpstr>
      <vt:lpstr>Señales preventivas SP</vt:lpstr>
      <vt:lpstr> </vt:lpstr>
      <vt:lpstr> </vt:lpstr>
      <vt:lpstr> </vt:lpstr>
      <vt:lpstr> </vt:lpstr>
      <vt:lpstr>Señales preventivas SP</vt:lpstr>
      <vt:lpstr>Señales informativas SI</vt:lpstr>
      <vt:lpstr>Señales informativas 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SYSTEMarket</dc:creator>
  <cp:lastModifiedBy>Angel Edmundo Paredes Garcia</cp:lastModifiedBy>
  <cp:revision>57</cp:revision>
  <dcterms:created xsi:type="dcterms:W3CDTF">2018-05-06T04:10:44Z</dcterms:created>
  <dcterms:modified xsi:type="dcterms:W3CDTF">2022-11-06T22:54:56Z</dcterms:modified>
</cp:coreProperties>
</file>