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99" r:id="rId2"/>
    <p:sldId id="300" r:id="rId3"/>
    <p:sldId id="301" r:id="rId4"/>
    <p:sldId id="257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02" r:id="rId40"/>
    <p:sldId id="303" r:id="rId41"/>
    <p:sldId id="304" r:id="rId42"/>
    <p:sldId id="305" r:id="rId43"/>
  </p:sldIdLst>
  <p:sldSz cx="8102600" cy="6070600"/>
  <p:notesSz cx="8102600" cy="6070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1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589463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45E20-1CEB-44FB-9A91-11302683E13C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758825"/>
            <a:ext cx="2736850" cy="204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09625" y="2921000"/>
            <a:ext cx="6483350" cy="239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589463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888DB-3526-4C3C-978B-7FBDB4F2B9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739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9352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7831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25151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6901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2218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9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825" y="1879580"/>
            <a:ext cx="6076950" cy="1227387"/>
          </a:xfrm>
        </p:spPr>
        <p:txBody>
          <a:bodyPr anchor="b"/>
          <a:lstStyle>
            <a:lvl1pPr algn="ctr">
              <a:defRPr sz="3988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2825" y="3188471"/>
            <a:ext cx="6076950" cy="245452"/>
          </a:xfrm>
        </p:spPr>
        <p:txBody>
          <a:bodyPr/>
          <a:lstStyle>
            <a:lvl1pPr marL="0" indent="0" algn="ctr">
              <a:buNone/>
              <a:defRPr sz="1595"/>
            </a:lvl1pPr>
            <a:lvl2pPr marL="303855" indent="0" algn="ctr">
              <a:buNone/>
              <a:defRPr sz="1329"/>
            </a:lvl2pPr>
            <a:lvl3pPr marL="607710" indent="0" algn="ctr">
              <a:buNone/>
              <a:defRPr sz="1196"/>
            </a:lvl3pPr>
            <a:lvl4pPr marL="911565" indent="0" algn="ctr">
              <a:buNone/>
              <a:defRPr sz="1063"/>
            </a:lvl4pPr>
            <a:lvl5pPr marL="1215420" indent="0" algn="ctr">
              <a:buNone/>
              <a:defRPr sz="1063"/>
            </a:lvl5pPr>
            <a:lvl6pPr marL="1519276" indent="0" algn="ctr">
              <a:buNone/>
              <a:defRPr sz="1063"/>
            </a:lvl6pPr>
            <a:lvl7pPr marL="1823131" indent="0" algn="ctr">
              <a:buNone/>
              <a:defRPr sz="1063"/>
            </a:lvl7pPr>
            <a:lvl8pPr marL="2126986" indent="0" algn="ctr">
              <a:buNone/>
              <a:defRPr sz="1063"/>
            </a:lvl8pPr>
            <a:lvl9pPr marL="2430841" indent="0" algn="ctr">
              <a:buNone/>
              <a:defRPr sz="1063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05130" y="5645658"/>
            <a:ext cx="1863598" cy="276999"/>
          </a:xfrm>
        </p:spPr>
        <p:txBody>
          <a:bodyPr/>
          <a:lstStyle/>
          <a:p>
            <a:fld id="{97990203-4D65-4043-BA3C-749044CBF726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54884" y="5645658"/>
            <a:ext cx="2592832" cy="276999"/>
          </a:xfr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33872" y="5645658"/>
            <a:ext cx="1863598" cy="276999"/>
          </a:xfrm>
        </p:spPr>
        <p:txBody>
          <a:bodyPr/>
          <a:lstStyle/>
          <a:p>
            <a:fld id="{DFA6E4BC-8890-40BB-ACE4-CF70E14FE9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696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242824"/>
            <a:ext cx="7292340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1331405" y="5185088"/>
            <a:ext cx="4195190" cy="30712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9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69628" y="17484"/>
            <a:ext cx="309662" cy="605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2607454" y="896623"/>
            <a:ext cx="3053254" cy="13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16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50"/>
              </a:spcBef>
              <a:buClr>
                <a:srgbClr val="000000"/>
              </a:buClr>
              <a:buSzTx/>
              <a:buNone/>
            </a:pPr>
            <a:r>
              <a:rPr lang="es-ES" altLang="es-EC" sz="1396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50"/>
              </a:spcBef>
              <a:buClr>
                <a:srgbClr val="000000"/>
              </a:buClr>
              <a:buSzTx/>
              <a:buNone/>
            </a:pPr>
            <a:r>
              <a:rPr lang="es-ES" altLang="es-EC" sz="1396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50"/>
              </a:spcBef>
              <a:buClr>
                <a:srgbClr val="000000"/>
              </a:buClr>
              <a:buSzTx/>
              <a:buNone/>
            </a:pPr>
            <a:endParaRPr lang="es-ES" altLang="es-EC" sz="1795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50"/>
              </a:spcBef>
              <a:buClr>
                <a:srgbClr val="000000"/>
              </a:buClr>
              <a:buSzTx/>
              <a:buNone/>
            </a:pPr>
            <a:endParaRPr lang="es-ES" altLang="es-EC" sz="1795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50"/>
              </a:spcBef>
              <a:buClr>
                <a:srgbClr val="000000"/>
              </a:buClr>
              <a:buSzTx/>
              <a:buNone/>
            </a:pPr>
            <a:endParaRPr lang="es-ES" altLang="es-EC" sz="1795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1552559" y="1676114"/>
            <a:ext cx="5212609" cy="3293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400" dirty="0"/>
              <a:t>BIOTECNOLOGÍA</a:t>
            </a:r>
          </a:p>
          <a:p>
            <a:pPr algn="ctr">
              <a:defRPr/>
            </a:pPr>
            <a:endParaRPr lang="es-EC" sz="1400" dirty="0"/>
          </a:p>
          <a:p>
            <a:pPr algn="ctr">
              <a:defRPr/>
            </a:pPr>
            <a:r>
              <a:rPr lang="es-EC" sz="1400" dirty="0"/>
              <a:t> </a:t>
            </a:r>
            <a:endParaRPr lang="es-EC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 1</a:t>
            </a:r>
            <a:r>
              <a:rPr lang="es-EC" sz="1400" dirty="0"/>
              <a:t>GENERALIDADES YPRINCIPIOS DE LA    BIOTECNOLOGÍA </a:t>
            </a:r>
          </a:p>
          <a:p>
            <a:pPr algn="ctr">
              <a:defRPr/>
            </a:pPr>
            <a:endParaRPr lang="es-EC" sz="1400" b="1" dirty="0"/>
          </a:p>
          <a:p>
            <a:pPr algn="ctr">
              <a:defRPr/>
            </a:pPr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1: </a:t>
            </a:r>
            <a:r>
              <a:rPr lang="es-EC" sz="1400" dirty="0"/>
              <a:t>Definiciones, Generalidades Y Características </a:t>
            </a:r>
          </a:p>
          <a:p>
            <a:pPr algn="ctr">
              <a:defRPr/>
            </a:pPr>
            <a:r>
              <a:rPr lang="es-EC" sz="1400" dirty="0"/>
              <a:t>1.2.Desarrollo histórico y relación de la biotecnología con otras ciencias</a:t>
            </a:r>
          </a:p>
          <a:p>
            <a:pPr algn="ctr">
              <a:defRPr/>
            </a:pPr>
            <a:r>
              <a:rPr lang="es-EC" sz="1400" dirty="0"/>
              <a:t>• 1.2.1 Fundamentos conceptuales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s-EC" sz="1400" dirty="0"/>
              <a:t>1.2.2.Desarrollo histórico </a:t>
            </a:r>
          </a:p>
          <a:p>
            <a:pPr algn="ctr">
              <a:defRPr/>
            </a:pPr>
            <a:r>
              <a:rPr lang="es-EC" sz="1400" dirty="0"/>
              <a:t>• 1.2.3. Biotecnología una ciencia de muchas disciplinas </a:t>
            </a:r>
          </a:p>
          <a:p>
            <a:pPr algn="ctr">
              <a:defRPr/>
            </a:pPr>
            <a:r>
              <a:rPr lang="es-EC" sz="1400" dirty="0"/>
              <a:t>• 1.2.4. Relación de la biotecnología con otras ciencias</a:t>
            </a:r>
            <a:endParaRPr lang="es-EC" sz="1200" b="1" dirty="0"/>
          </a:p>
          <a:p>
            <a:pPr algn="ctr">
              <a:defRPr/>
            </a:pPr>
            <a:endParaRPr lang="es-EC" sz="1400" b="1" dirty="0"/>
          </a:p>
          <a:p>
            <a:pPr algn="ctr">
              <a:defRPr/>
            </a:pPr>
            <a:endParaRPr lang="es-EC" sz="1202" b="1" dirty="0"/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3736197" y="5359589"/>
            <a:ext cx="795767" cy="307119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897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897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2040807" y="316148"/>
            <a:ext cx="4194134" cy="6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795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795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9700"/>
            <a:ext cx="821740" cy="82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5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5" t="23627" r="39458" b="15934"/>
          <a:stretch/>
        </p:blipFill>
        <p:spPr>
          <a:xfrm>
            <a:off x="2403" y="9953"/>
            <a:ext cx="8100197" cy="61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789" t="23627" r="38287" b="8242"/>
          <a:stretch/>
        </p:blipFill>
        <p:spPr>
          <a:xfrm>
            <a:off x="0" y="0"/>
            <a:ext cx="8102600" cy="60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5" t="31319" r="38287" b="9341"/>
          <a:stretch/>
        </p:blipFill>
        <p:spPr>
          <a:xfrm>
            <a:off x="0" y="63500"/>
            <a:ext cx="8231953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960" t="26923" r="38287" b="13736"/>
          <a:stretch/>
        </p:blipFill>
        <p:spPr>
          <a:xfrm>
            <a:off x="31235" y="0"/>
            <a:ext cx="8206553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960" t="24725" r="38873" b="18132"/>
          <a:stretch/>
        </p:blipFill>
        <p:spPr>
          <a:xfrm>
            <a:off x="0" y="0"/>
            <a:ext cx="8405448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6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5" t="31318" r="38872" b="8243"/>
          <a:stretch/>
        </p:blipFill>
        <p:spPr>
          <a:xfrm>
            <a:off x="14759" y="0"/>
            <a:ext cx="8087841" cy="60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5" t="28023" r="38872" b="11537"/>
          <a:stretch/>
        </p:blipFill>
        <p:spPr>
          <a:xfrm>
            <a:off x="0" y="0"/>
            <a:ext cx="8102600" cy="61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3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789" t="24725" r="38287" b="14836"/>
          <a:stretch/>
        </p:blipFill>
        <p:spPr>
          <a:xfrm>
            <a:off x="343" y="114187"/>
            <a:ext cx="8102257" cy="59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416" t="23679" r="38737" b="20154"/>
          <a:stretch/>
        </p:blipFill>
        <p:spPr>
          <a:xfrm>
            <a:off x="35353" y="0"/>
            <a:ext cx="8053045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11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4" t="30219" r="38873" b="9341"/>
          <a:stretch/>
        </p:blipFill>
        <p:spPr>
          <a:xfrm>
            <a:off x="142789" y="0"/>
            <a:ext cx="7937500" cy="59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4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54018" y="4079728"/>
            <a:ext cx="7810010" cy="197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31800" y="0"/>
            <a:ext cx="270800" cy="605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8" y="63500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841500" y="890017"/>
            <a:ext cx="5017340" cy="211078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800" dirty="0"/>
          </a:p>
          <a:p>
            <a:pPr>
              <a:defRPr/>
            </a:pPr>
            <a:r>
              <a:rPr lang="es-EC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8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8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br>
              <a:rPr lang="es-EC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 dirty="0"/>
          </a:p>
          <a:p>
            <a:pPr algn="ctr">
              <a:lnSpc>
                <a:spcPct val="126315"/>
              </a:lnSpc>
              <a:defRPr/>
            </a:pPr>
            <a:endParaRPr sz="946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834"/>
              </a:spcBef>
              <a:defRPr/>
            </a:pPr>
            <a:endParaRPr sz="946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54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4" t="25824" r="38873" b="14835"/>
          <a:stretch/>
        </p:blipFill>
        <p:spPr>
          <a:xfrm>
            <a:off x="-1" y="0"/>
            <a:ext cx="8120709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546" t="24725" r="38873" b="19231"/>
          <a:stretch/>
        </p:blipFill>
        <p:spPr>
          <a:xfrm>
            <a:off x="88900" y="-1"/>
            <a:ext cx="8013700" cy="60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3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961" t="31319" r="38872" b="20330"/>
          <a:stretch/>
        </p:blipFill>
        <p:spPr>
          <a:xfrm>
            <a:off x="12700" y="0"/>
            <a:ext cx="80899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883" t="36024" r="39541" b="20701"/>
          <a:stretch/>
        </p:blipFill>
        <p:spPr>
          <a:xfrm>
            <a:off x="1201125" y="881617"/>
            <a:ext cx="5897209" cy="4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825" y="2493273"/>
            <a:ext cx="6076950" cy="613694"/>
          </a:xfrm>
        </p:spPr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280" t="26923" r="39541" b="34631"/>
          <a:stretch/>
        </p:blipFill>
        <p:spPr>
          <a:xfrm>
            <a:off x="950059" y="936184"/>
            <a:ext cx="646210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8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825" y="2493273"/>
            <a:ext cx="6076950" cy="613694"/>
          </a:xfrm>
        </p:spPr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883" t="31381" r="39838" b="37046"/>
          <a:stretch/>
        </p:blipFill>
        <p:spPr>
          <a:xfrm>
            <a:off x="890145" y="1252871"/>
            <a:ext cx="6770236" cy="36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6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825" y="2493273"/>
            <a:ext cx="6076950" cy="613694"/>
          </a:xfrm>
        </p:spPr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883" t="31381" r="39838" b="37046"/>
          <a:stretch/>
        </p:blipFill>
        <p:spPr>
          <a:xfrm>
            <a:off x="890145" y="1252871"/>
            <a:ext cx="6770236" cy="36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747" t="26365" r="37165" b="26831"/>
          <a:stretch/>
        </p:blipFill>
        <p:spPr>
          <a:xfrm>
            <a:off x="668322" y="811840"/>
            <a:ext cx="7146835" cy="44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5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477" t="23022" r="39739" b="34260"/>
          <a:stretch/>
        </p:blipFill>
        <p:spPr>
          <a:xfrm>
            <a:off x="1206831" y="832507"/>
            <a:ext cx="5957122" cy="44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825" y="2493273"/>
            <a:ext cx="6076950" cy="613694"/>
          </a:xfrm>
        </p:spPr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280" t="25994" r="40234" b="31474"/>
          <a:stretch/>
        </p:blipFill>
        <p:spPr>
          <a:xfrm>
            <a:off x="718963" y="756443"/>
            <a:ext cx="6444991" cy="4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5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1223043"/>
            <a:ext cx="2100233" cy="333400"/>
          </a:xfrm>
        </p:spPr>
        <p:txBody>
          <a:bodyPr wrap="square" lIns="0" tIns="6326" rIns="0" bIns="0" rtlCol="0">
            <a:spAutoFit/>
          </a:bodyPr>
          <a:lstStyle/>
          <a:p>
            <a:pPr marL="6326">
              <a:spcBef>
                <a:spcPts val="50"/>
              </a:spcBef>
              <a:defRPr/>
            </a:pPr>
            <a:r>
              <a:rPr sz="2125" spc="-90" dirty="0">
                <a:latin typeface="Verdana"/>
                <a:cs typeface="Verdana"/>
              </a:rPr>
              <a:t>OBJETIVO</a:t>
            </a:r>
            <a:endParaRPr sz="2125" dirty="0">
              <a:latin typeface="Verdana"/>
              <a:cs typeface="Verdana"/>
            </a:endParaRPr>
          </a:p>
        </p:txBody>
      </p:sp>
      <p:pic>
        <p:nvPicPr>
          <p:cNvPr id="5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88901" y="4094487"/>
            <a:ext cx="7848599" cy="197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1447799" cy="1447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27100" y="2197100"/>
            <a:ext cx="6337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40C28"/>
                </a:solidFill>
                <a:latin typeface="Google Sans"/>
              </a:rPr>
              <a:t>O</a:t>
            </a:r>
            <a:r>
              <a:rPr lang="es-EC" b="0" i="0" dirty="0">
                <a:solidFill>
                  <a:srgbClr val="040C28"/>
                </a:solidFill>
                <a:effectLst/>
                <a:latin typeface="Google Sans"/>
              </a:rPr>
              <a:t>btener o modificar un producto, mejorar una planta o un animal o desarrollar un microorganismo para utilizarlo con un propósito específico</a:t>
            </a:r>
            <a:r>
              <a:rPr lang="es-EC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2095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379" t="29709" r="39640" b="24787"/>
          <a:stretch/>
        </p:blipFill>
        <p:spPr>
          <a:xfrm>
            <a:off x="1012825" y="756444"/>
            <a:ext cx="5820177" cy="45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06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647" t="24880" r="36571" b="16987"/>
          <a:stretch/>
        </p:blipFill>
        <p:spPr>
          <a:xfrm>
            <a:off x="1275304" y="756444"/>
            <a:ext cx="5828737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825" y="2493273"/>
            <a:ext cx="6076950" cy="613694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784" t="33610" r="40432" b="33145"/>
          <a:stretch/>
        </p:blipFill>
        <p:spPr>
          <a:xfrm>
            <a:off x="0" y="756443"/>
            <a:ext cx="8028421" cy="45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43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825" y="2493273"/>
            <a:ext cx="6076950" cy="613694"/>
          </a:xfrm>
        </p:spPr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142" t="24137" r="35978" b="24230"/>
          <a:stretch/>
        </p:blipFill>
        <p:spPr>
          <a:xfrm>
            <a:off x="952912" y="790305"/>
            <a:ext cx="6670380" cy="44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6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835" t="29709" r="37067" b="12529"/>
          <a:stretch/>
        </p:blipFill>
        <p:spPr>
          <a:xfrm>
            <a:off x="1412250" y="855257"/>
            <a:ext cx="5537727" cy="43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6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48" t="20979" r="36373" b="20516"/>
          <a:stretch/>
        </p:blipFill>
        <p:spPr>
          <a:xfrm>
            <a:off x="1283862" y="766499"/>
            <a:ext cx="5991360" cy="45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6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440" t="26738" r="37066" b="14757"/>
          <a:stretch/>
        </p:blipFill>
        <p:spPr>
          <a:xfrm>
            <a:off x="1012826" y="756444"/>
            <a:ext cx="6051272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825" y="2493273"/>
            <a:ext cx="6076950" cy="613694"/>
          </a:xfrm>
        </p:spPr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845" t="22280" r="36274" b="23487"/>
          <a:stretch/>
        </p:blipFill>
        <p:spPr>
          <a:xfrm>
            <a:off x="530664" y="766023"/>
            <a:ext cx="6744559" cy="47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0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153" t="23580" r="36175" b="18473"/>
          <a:stretch/>
        </p:blipFill>
        <p:spPr>
          <a:xfrm>
            <a:off x="1001413" y="756443"/>
            <a:ext cx="6136864" cy="45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7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73246" y="4112075"/>
            <a:ext cx="7917844" cy="197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921710" y="5763480"/>
            <a:ext cx="4189912" cy="30712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9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20464" y="0"/>
            <a:ext cx="27234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6" y="229454"/>
            <a:ext cx="820881" cy="82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594100" y="650225"/>
            <a:ext cx="3036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2000" b="1" dirty="0"/>
              <a:t>VIDEO</a:t>
            </a:r>
            <a:endParaRPr lang="es-EC" altLang="es-EC" sz="1395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28250A-E5B5-E4E9-60B2-25BBB4B34533}"/>
              </a:ext>
            </a:extLst>
          </p:cNvPr>
          <p:cNvSpPr txBox="1"/>
          <p:nvPr/>
        </p:nvSpPr>
        <p:spPr>
          <a:xfrm>
            <a:off x="994127" y="4804894"/>
            <a:ext cx="6438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https://youtu.be/Pkpa925Z768?si=lGBi3NQdBzQH_epF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EF9D2B-6D56-0BF2-944A-BA49DC870F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17" t="21577" r="34013" b="8747"/>
          <a:stretch/>
        </p:blipFill>
        <p:spPr>
          <a:xfrm>
            <a:off x="1409269" y="1254460"/>
            <a:ext cx="5175173" cy="29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789" t="32417" r="38873" b="9341"/>
          <a:stretch/>
        </p:blipFill>
        <p:spPr>
          <a:xfrm>
            <a:off x="0" y="0"/>
            <a:ext cx="8475934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06413" y="3928227"/>
            <a:ext cx="7982179" cy="197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564557" y="5750781"/>
            <a:ext cx="4190968" cy="307119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9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24568" y="0"/>
            <a:ext cx="264026" cy="590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7" y="215900"/>
            <a:ext cx="820881" cy="82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213100" y="632175"/>
            <a:ext cx="3036367" cy="5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1600" dirty="0"/>
          </a:p>
          <a:p>
            <a:pPr>
              <a:defRPr/>
            </a:pPr>
            <a:endParaRPr lang="es-EC" altLang="es-EC" sz="1395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A2E351-BB6C-9081-AD82-BC009CF726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46" t="21578" r="22871" b="12695"/>
          <a:stretch/>
        </p:blipFill>
        <p:spPr>
          <a:xfrm>
            <a:off x="2102785" y="1185403"/>
            <a:ext cx="4560367" cy="2819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91F9514-89B4-8245-0BC5-8329EF518F0E}"/>
              </a:ext>
            </a:extLst>
          </p:cNvPr>
          <p:cNvSpPr txBox="1"/>
          <p:nvPr/>
        </p:nvSpPr>
        <p:spPr>
          <a:xfrm>
            <a:off x="1817318" y="4269952"/>
            <a:ext cx="8383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https://sinia.minam.gob.pe/sites/default/files/siar-puno/archivos/public/docs/copia_de_thiebiot.pdf</a:t>
            </a:r>
          </a:p>
        </p:txBody>
      </p:sp>
    </p:spTree>
    <p:extLst>
      <p:ext uri="{BB962C8B-B14F-4D97-AF65-F5344CB8AC3E}">
        <p14:creationId xmlns:p14="http://schemas.microsoft.com/office/powerpoint/2010/main" val="2443545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" y="3568700"/>
            <a:ext cx="8088593" cy="250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882356" y="5763138"/>
            <a:ext cx="4190968" cy="307119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9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17148" y="0"/>
            <a:ext cx="271446" cy="60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9700"/>
            <a:ext cx="820881" cy="82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429000" y="568332"/>
            <a:ext cx="3036367" cy="5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BIBLIOGRAFIA</a:t>
            </a:r>
            <a:endParaRPr lang="es-EC" altLang="es-EC" dirty="0"/>
          </a:p>
          <a:p>
            <a:pPr>
              <a:defRPr/>
            </a:pPr>
            <a:endParaRPr lang="es-EC" altLang="es-EC" sz="1395" b="1" dirty="0"/>
          </a:p>
        </p:txBody>
      </p:sp>
      <p:sp>
        <p:nvSpPr>
          <p:cNvPr id="4" name="Rectángulo 3"/>
          <p:cNvSpPr/>
          <p:nvPr/>
        </p:nvSpPr>
        <p:spPr>
          <a:xfrm>
            <a:off x="1155700" y="1596757"/>
            <a:ext cx="621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C" b="0" i="0" dirty="0">
              <a:solidFill>
                <a:srgbClr val="000000"/>
              </a:solidFill>
              <a:effectLst/>
              <a:latin typeface="ff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49762" y="1366423"/>
            <a:ext cx="5791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Curtis, H. y Barnes, N. S. (1996). </a:t>
            </a:r>
            <a:r>
              <a:rPr lang="es-EC" b="0" i="1" dirty="0">
                <a:solidFill>
                  <a:srgbClr val="58595B"/>
                </a:solidFill>
                <a:effectLst/>
                <a:latin typeface="Istok Web"/>
              </a:rPr>
              <a:t>Invitación a la Biología</a:t>
            </a: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. Editorial Médica Panamericana, Madrid: España.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 err="1">
                <a:solidFill>
                  <a:srgbClr val="58595B"/>
                </a:solidFill>
                <a:effectLst/>
                <a:latin typeface="Istok Web"/>
              </a:rPr>
              <a:t>Purves</a:t>
            </a: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, W. y cols. (2001). </a:t>
            </a:r>
            <a:r>
              <a:rPr lang="es-EC" b="0" i="1" dirty="0">
                <a:solidFill>
                  <a:srgbClr val="58595B"/>
                </a:solidFill>
                <a:effectLst/>
                <a:latin typeface="Istok Web"/>
              </a:rPr>
              <a:t>Vida. La Ciencia de la Biología</a:t>
            </a: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. Editorial Médica Panamericana. Buenos Aires: Argentina.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Reyes, L., Hernández, M. y </a:t>
            </a:r>
            <a:r>
              <a:rPr lang="es-EC" b="0" i="0" dirty="0" err="1">
                <a:solidFill>
                  <a:srgbClr val="58595B"/>
                </a:solidFill>
                <a:effectLst/>
                <a:latin typeface="Istok Web"/>
              </a:rPr>
              <a:t>Mayek</a:t>
            </a: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, P. (2010) </a:t>
            </a:r>
            <a:r>
              <a:rPr lang="es-EC" b="0" i="1" dirty="0">
                <a:solidFill>
                  <a:srgbClr val="58595B"/>
                </a:solidFill>
                <a:effectLst/>
                <a:latin typeface="Istok Web"/>
              </a:rPr>
              <a:t>Fundamentos de la Biotecnología Genómica</a:t>
            </a: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. Plaza y Valdés Editores. Distrito Federal: México.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 err="1">
                <a:solidFill>
                  <a:srgbClr val="58595B"/>
                </a:solidFill>
                <a:effectLst/>
                <a:latin typeface="Istok Web"/>
              </a:rPr>
              <a:t>Soberón</a:t>
            </a: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, M. (2000). </a:t>
            </a:r>
            <a:r>
              <a:rPr lang="es-EC" b="0" i="1" dirty="0">
                <a:solidFill>
                  <a:srgbClr val="58595B"/>
                </a:solidFill>
                <a:effectLst/>
                <a:latin typeface="Istok Web"/>
              </a:rPr>
              <a:t>La Ingeniería Genética y la Nueva Biotecnología</a:t>
            </a:r>
            <a:r>
              <a:rPr lang="es-EC" b="0" i="0" dirty="0">
                <a:solidFill>
                  <a:srgbClr val="58595B"/>
                </a:solidFill>
                <a:effectLst/>
                <a:latin typeface="Istok Web"/>
              </a:rPr>
              <a:t>. Fondo de Cultura Económica. Colección La ciencia para todos. México.</a:t>
            </a:r>
          </a:p>
        </p:txBody>
      </p:sp>
    </p:spTree>
    <p:extLst>
      <p:ext uri="{BB962C8B-B14F-4D97-AF65-F5344CB8AC3E}">
        <p14:creationId xmlns:p14="http://schemas.microsoft.com/office/powerpoint/2010/main" val="2183993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375" t="29121" r="38872" b="11538"/>
          <a:stretch/>
        </p:blipFill>
        <p:spPr>
          <a:xfrm>
            <a:off x="0" y="0"/>
            <a:ext cx="8206553" cy="60706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r="5080" b="15903"/>
          <a:stretch/>
        </p:blipFill>
        <p:spPr>
          <a:xfrm>
            <a:off x="3429000" y="3776095"/>
            <a:ext cx="4673600" cy="229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9912" t="29121" r="17789" b="41208"/>
          <a:stretch/>
        </p:blipFill>
        <p:spPr>
          <a:xfrm>
            <a:off x="241300" y="139700"/>
            <a:ext cx="2667000" cy="3428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763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5" t="28023" r="38287" b="11537"/>
          <a:stretch/>
        </p:blipFill>
        <p:spPr>
          <a:xfrm>
            <a:off x="0" y="0"/>
            <a:ext cx="8102600" cy="60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5" t="28023" r="38872" b="11537"/>
          <a:stretch/>
        </p:blipFill>
        <p:spPr>
          <a:xfrm>
            <a:off x="37414" y="36726"/>
            <a:ext cx="8065186" cy="60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2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5" t="35714" r="38287" b="8242"/>
          <a:stretch/>
        </p:blipFill>
        <p:spPr>
          <a:xfrm>
            <a:off x="0" y="5834"/>
            <a:ext cx="8154896" cy="60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3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75" t="29121" r="38287" b="9340"/>
          <a:stretch/>
        </p:blipFill>
        <p:spPr>
          <a:xfrm>
            <a:off x="0" y="0"/>
            <a:ext cx="8102600" cy="61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2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960" t="26923" r="38873" b="12637"/>
          <a:stretch/>
        </p:blipFill>
        <p:spPr>
          <a:xfrm>
            <a:off x="-12014" y="0"/>
            <a:ext cx="8114614" cy="61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310</Words>
  <Application>Microsoft Office PowerPoint</Application>
  <PresentationFormat>Personalizado</PresentationFormat>
  <Paragraphs>40</Paragraphs>
  <Slides>42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Calibri</vt:lpstr>
      <vt:lpstr>ff4</vt:lpstr>
      <vt:lpstr>Google Sans</vt:lpstr>
      <vt:lpstr>Istok Web</vt:lpstr>
      <vt:lpstr>Trebuchet MS</vt:lpstr>
      <vt:lpstr>Verdana</vt:lpstr>
      <vt:lpstr>Office Theme</vt:lpstr>
      <vt:lpstr>Presentación de PowerPoint</vt:lpstr>
      <vt:lpstr>Presentación de PowerPoint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Castro</dc:creator>
  <cp:lastModifiedBy>Jose Antonio Escobar Machado</cp:lastModifiedBy>
  <cp:revision>9</cp:revision>
  <dcterms:created xsi:type="dcterms:W3CDTF">2024-07-20T03:51:30Z</dcterms:created>
  <dcterms:modified xsi:type="dcterms:W3CDTF">2025-06-04T00:40:06Z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2024-07-20T00:00:00Z</vt:filetime>
  </property>
  <property fmtid="{D5CDD505-2E9C-101B-9397-08002B2CF9AE}" pid="3" name="Producer">
    <vt:lpwstr>3-Heights(TM) PDF Security Shell 4.8.25.2 (http://www.pdf-tools.com)</vt:lpwstr>
  </property>
</Properties>
</file>