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320" r:id="rId2"/>
    <p:sldId id="26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68" r:id="rId13"/>
    <p:sldId id="269" r:id="rId14"/>
    <p:sldId id="270" r:id="rId15"/>
    <p:sldId id="318" r:id="rId16"/>
    <p:sldId id="271" r:id="rId17"/>
    <p:sldId id="272" r:id="rId18"/>
    <p:sldId id="294" r:id="rId19"/>
    <p:sldId id="295" r:id="rId20"/>
    <p:sldId id="296" r:id="rId21"/>
    <p:sldId id="297" r:id="rId22"/>
    <p:sldId id="298" r:id="rId23"/>
    <p:sldId id="306" r:id="rId24"/>
    <p:sldId id="299" r:id="rId25"/>
    <p:sldId id="300" r:id="rId26"/>
    <p:sldId id="301" r:id="rId27"/>
    <p:sldId id="302" r:id="rId28"/>
    <p:sldId id="308" r:id="rId29"/>
    <p:sldId id="303" r:id="rId30"/>
    <p:sldId id="279" r:id="rId31"/>
    <p:sldId id="280" r:id="rId32"/>
    <p:sldId id="281" r:id="rId33"/>
    <p:sldId id="309" r:id="rId34"/>
    <p:sldId id="305" r:id="rId35"/>
  </p:sldIdLst>
  <p:sldSz cx="12192000" cy="6858000"/>
  <p:notesSz cx="12192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B6D896D-6170-423B-B122-EA1B0E27BBF3}">
          <p14:sldIdLst>
            <p14:sldId id="320"/>
            <p14:sldId id="267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68"/>
            <p14:sldId id="269"/>
            <p14:sldId id="270"/>
            <p14:sldId id="318"/>
            <p14:sldId id="271"/>
            <p14:sldId id="272"/>
            <p14:sldId id="294"/>
            <p14:sldId id="295"/>
            <p14:sldId id="296"/>
          </p14:sldIdLst>
        </p14:section>
        <p14:section name="Sección sin título" id="{C92C3FBD-F511-4B84-B8BD-F5A9EB392680}">
          <p14:sldIdLst>
            <p14:sldId id="297"/>
            <p14:sldId id="298"/>
            <p14:sldId id="306"/>
            <p14:sldId id="299"/>
            <p14:sldId id="300"/>
            <p14:sldId id="301"/>
            <p14:sldId id="302"/>
            <p14:sldId id="308"/>
            <p14:sldId id="303"/>
            <p14:sldId id="279"/>
            <p14:sldId id="280"/>
            <p14:sldId id="281"/>
            <p14:sldId id="309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C8ABE-07CD-4BB4-BA0B-346414860353}" type="datetimeFigureOut">
              <a:rPr lang="es-ES" smtClean="0"/>
              <a:t>24/06/2024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AC821-F112-44F7-86A6-E1861A7C8C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01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AC821-F112-44F7-86A6-E1861A7C8C2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47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AC821-F112-44F7-86A6-E1861A7C8C2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49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AC821-F112-44F7-86A6-E1861A7C8C2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312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AC821-F112-44F7-86A6-E1861A7C8C2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06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038E4-B9A0-4A8E-BD17-39A0C1423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AC9465-FDBF-494F-885A-BE6C35038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FF28BD-B166-4302-9426-F6DAE07C6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9062-887A-4008-AF7F-31C6FDE2FE2B}" type="datetimeFigureOut">
              <a:rPr lang="es-ES" smtClean="0"/>
              <a:t>24/06/2024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76BBFC-1464-42C5-971A-F9329EA6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0B9379-DBCD-4BEB-BF63-272B43E19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28B8-F418-42D6-ADC6-A1E1832570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29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82797" y="392379"/>
            <a:ext cx="6026404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7617" y="1764029"/>
            <a:ext cx="9776764" cy="3983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uestionpro.com/blog/es/estadistica-descriptiv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25944F1-C396-4A8A-8641-178FBCCA9CA5}"/>
              </a:ext>
            </a:extLst>
          </p:cNvPr>
          <p:cNvSpPr txBox="1"/>
          <p:nvPr/>
        </p:nvSpPr>
        <p:spPr>
          <a:xfrm>
            <a:off x="2057400" y="2743200"/>
            <a:ext cx="7420333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S" sz="2800" b="1" dirty="0"/>
          </a:p>
          <a:p>
            <a:pPr algn="ctr"/>
            <a:r>
              <a:rPr lang="es-ES" sz="2800" b="1" dirty="0"/>
              <a:t>Medidas de dispersión</a:t>
            </a:r>
          </a:p>
          <a:p>
            <a:pPr algn="ctr"/>
            <a:endParaRPr lang="es-ES" sz="2800" b="1" dirty="0"/>
          </a:p>
          <a:p>
            <a:pPr algn="ctr"/>
            <a:r>
              <a:rPr lang="es-ES" sz="2400" b="1" dirty="0"/>
              <a:t>Percentiles y Cuartiles</a:t>
            </a:r>
          </a:p>
          <a:p>
            <a:pPr algn="ctr"/>
            <a:endParaRPr lang="es-EC" sz="2800" b="1" dirty="0"/>
          </a:p>
          <a:p>
            <a:pPr algn="ctr"/>
            <a:r>
              <a:rPr lang="es-EC" sz="2800" b="1" dirty="0"/>
              <a:t>PhD. Francisco Javier Ustáriz Fajardo</a:t>
            </a:r>
            <a:endParaRPr lang="es-VE" sz="2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66613D4-BAEC-4B4F-9DEF-4BABE0FBEE1D}"/>
              </a:ext>
            </a:extLst>
          </p:cNvPr>
          <p:cNvSpPr txBox="1"/>
          <p:nvPr/>
        </p:nvSpPr>
        <p:spPr>
          <a:xfrm>
            <a:off x="2698377" y="641448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UNIVERSIDAD NACIONAL DE CHIMBORAZO</a:t>
            </a:r>
          </a:p>
          <a:p>
            <a:pPr algn="ctr"/>
            <a:r>
              <a:rPr lang="es-EC" sz="24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FACULTAD DE CIENCIAS DE LA SALUD</a:t>
            </a:r>
          </a:p>
          <a:p>
            <a:pPr algn="ctr"/>
            <a:r>
              <a:rPr lang="es-EC" sz="24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Carrera  de Enfermería</a:t>
            </a:r>
          </a:p>
          <a:p>
            <a:pPr algn="ctr"/>
            <a:r>
              <a:rPr lang="es-EC" sz="24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Asignatura: </a:t>
            </a:r>
            <a:r>
              <a:rPr lang="es-VE" sz="24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Bioestadística </a:t>
            </a:r>
          </a:p>
        </p:txBody>
      </p:sp>
    </p:spTree>
    <p:extLst>
      <p:ext uri="{BB962C8B-B14F-4D97-AF65-F5344CB8AC3E}">
        <p14:creationId xmlns:p14="http://schemas.microsoft.com/office/powerpoint/2010/main" val="935609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5C1C2BA-46CD-404F-9D0B-56FCF7B2C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165664"/>
            <a:ext cx="10287000" cy="45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73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FF0320A-AA1A-4B1C-866B-8F3B0565B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66800"/>
            <a:ext cx="10744200" cy="553259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0052773-8F13-468C-AFE7-B76691D7B855}"/>
              </a:ext>
            </a:extLst>
          </p:cNvPr>
          <p:cNvSpPr txBox="1"/>
          <p:nvPr/>
        </p:nvSpPr>
        <p:spPr>
          <a:xfrm>
            <a:off x="2667000" y="381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Pasos 3,4 y 5</a:t>
            </a:r>
          </a:p>
        </p:txBody>
      </p:sp>
    </p:spTree>
    <p:extLst>
      <p:ext uri="{BB962C8B-B14F-4D97-AF65-F5344CB8AC3E}">
        <p14:creationId xmlns:p14="http://schemas.microsoft.com/office/powerpoint/2010/main" val="391369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1497" y="124714"/>
            <a:ext cx="80498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Desviación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estándar</a:t>
            </a:r>
            <a:r>
              <a:rPr sz="3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típica</a:t>
            </a:r>
            <a:r>
              <a:rPr sz="32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(DS, DE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ó</a:t>
            </a:r>
            <a:r>
              <a:rPr sz="32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SD)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0745" y="1415237"/>
            <a:ext cx="9633585" cy="5139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2455"/>
              </a:lnSpc>
              <a:spcBef>
                <a:spcPts val="105"/>
              </a:spcBef>
            </a:pPr>
            <a:r>
              <a:rPr sz="2300" spc="-5" dirty="0">
                <a:solidFill>
                  <a:srgbClr val="2D2D2D"/>
                </a:solidFill>
                <a:latin typeface="Calibri"/>
                <a:cs typeface="Calibri"/>
              </a:rPr>
              <a:t>Ejemplo</a:t>
            </a:r>
            <a:r>
              <a:rPr sz="23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2D2D2D"/>
                </a:solidFill>
                <a:latin typeface="Calibri"/>
                <a:cs typeface="Calibri"/>
              </a:rPr>
              <a:t>(Media</a:t>
            </a:r>
            <a:r>
              <a:rPr sz="23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2D2D2D"/>
                </a:solidFill>
                <a:latin typeface="Calibri"/>
                <a:cs typeface="Calibri"/>
              </a:rPr>
              <a:t>X</a:t>
            </a:r>
            <a:r>
              <a:rPr sz="2300" spc="-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2D2D2D"/>
                </a:solidFill>
                <a:latin typeface="Calibri"/>
                <a:cs typeface="Calibri"/>
              </a:rPr>
              <a:t>y</a:t>
            </a:r>
            <a:r>
              <a:rPr sz="2300" spc="-5" dirty="0">
                <a:solidFill>
                  <a:srgbClr val="2D2D2D"/>
                </a:solidFill>
                <a:latin typeface="Calibri"/>
                <a:cs typeface="Calibri"/>
              </a:rPr>
              <a:t> DE):</a:t>
            </a:r>
            <a:endParaRPr sz="2300" dirty="0">
              <a:latin typeface="Calibri"/>
              <a:cs typeface="Calibri"/>
            </a:endParaRPr>
          </a:p>
          <a:p>
            <a:pPr marL="342900" indent="-229235" algn="just">
              <a:lnSpc>
                <a:spcPts val="3535"/>
              </a:lnSpc>
              <a:buFont typeface="Arial MT"/>
              <a:buChar char="•"/>
              <a:tabLst>
                <a:tab pos="343535" algn="l"/>
              </a:tabLst>
            </a:pP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Raíz</a:t>
            </a:r>
            <a:r>
              <a:rPr sz="3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cuadrada 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la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varianza.</a:t>
            </a:r>
            <a:endParaRPr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41300" marR="4440555" indent="-241300" algn="just">
              <a:lnSpc>
                <a:spcPct val="14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Dispersión</a:t>
            </a:r>
            <a:r>
              <a:rPr sz="3200" spc="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3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distribución</a:t>
            </a:r>
            <a:r>
              <a:rPr sz="3200" spc="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 </a:t>
            </a:r>
            <a:r>
              <a:rPr sz="3200" spc="-7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 </a:t>
            </a:r>
            <a:r>
              <a:rPr sz="3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expresa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 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las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mismas </a:t>
            </a:r>
            <a:r>
              <a:rPr sz="32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unidades</a:t>
            </a:r>
            <a:r>
              <a:rPr sz="32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medida</a:t>
            </a:r>
            <a:r>
              <a:rPr sz="32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3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lang="es-VE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variable.</a:t>
            </a:r>
            <a:endParaRPr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14655" marR="4610100" lvl="1" indent="-113030" algn="just">
              <a:lnSpc>
                <a:spcPct val="140100"/>
              </a:lnSpc>
              <a:spcBef>
                <a:spcPts val="1005"/>
              </a:spcBef>
              <a:buFont typeface="Arial MT"/>
              <a:buChar char="•"/>
              <a:tabLst>
                <a:tab pos="530860" algn="l"/>
              </a:tabLst>
            </a:pP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medida 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sz="3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dispersión 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más</a:t>
            </a:r>
            <a:r>
              <a:rPr sz="32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utilizada</a:t>
            </a:r>
            <a:r>
              <a:rPr sz="3200" spc="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32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estadística.</a:t>
            </a:r>
            <a:endParaRPr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4724" y="1861574"/>
            <a:ext cx="4940076" cy="46933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9717" y="575817"/>
            <a:ext cx="5895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Como</a:t>
            </a:r>
            <a:r>
              <a:rPr sz="32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medidas</a:t>
            </a:r>
            <a:r>
              <a:rPr sz="3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variabilidad</a:t>
            </a:r>
            <a:r>
              <a:rPr sz="3600" spc="-5" dirty="0">
                <a:solidFill>
                  <a:srgbClr val="2D2D2D"/>
                </a:solidFill>
                <a:latin typeface="Calibri"/>
                <a:cs typeface="Calibri"/>
              </a:rPr>
              <a:t>: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432" y="2209800"/>
            <a:ext cx="10963910" cy="20037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7135" indent="-2292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77770" algn="l"/>
              </a:tabLst>
            </a:pP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Describen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variabilidad</a:t>
            </a:r>
            <a:r>
              <a:rPr sz="3200" spc="3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dispersión.</a:t>
            </a:r>
            <a:endParaRPr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37185" lvl="1" indent="-229235">
              <a:lnSpc>
                <a:spcPct val="100000"/>
              </a:lnSpc>
              <a:spcBef>
                <a:spcPts val="2530"/>
              </a:spcBef>
              <a:buFont typeface="Arial MT"/>
              <a:buChar char="•"/>
              <a:tabLst>
                <a:tab pos="337820" algn="l"/>
              </a:tabLst>
            </a:pP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 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aumentar</a:t>
            </a:r>
            <a:r>
              <a:rPr sz="32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32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tamaño</a:t>
            </a:r>
            <a:r>
              <a:rPr sz="32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32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muestra,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disminuye</a:t>
            </a:r>
            <a:r>
              <a:rPr sz="3200" spc="4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varianza</a:t>
            </a:r>
            <a:r>
              <a:rPr sz="3200" spc="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32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endParaRPr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930015">
              <a:lnSpc>
                <a:spcPct val="100000"/>
              </a:lnSpc>
              <a:spcBef>
                <a:spcPts val="1540"/>
              </a:spcBef>
            </a:pP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desviación</a:t>
            </a:r>
            <a:r>
              <a:rPr sz="32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4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estándar.</a:t>
            </a:r>
            <a:endParaRPr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762000"/>
            <a:ext cx="10723905" cy="460933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94945" marR="32384" indent="-21590">
              <a:lnSpc>
                <a:spcPct val="136900"/>
              </a:lnSpc>
              <a:spcBef>
                <a:spcPts val="295"/>
              </a:spcBef>
              <a:buFont typeface="Arial MT"/>
              <a:buChar char="•"/>
              <a:tabLst>
                <a:tab pos="403225" algn="l"/>
              </a:tabLst>
            </a:pPr>
            <a:r>
              <a:rPr sz="2800" b="1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Coeficiente</a:t>
            </a:r>
            <a:r>
              <a:rPr sz="2800" b="1" spc="3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b="1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b="1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b="1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variación</a:t>
            </a:r>
            <a:r>
              <a:rPr sz="2800" b="1" spc="3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b="1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(CV):</a:t>
            </a:r>
            <a:r>
              <a:rPr sz="2800" b="1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División</a:t>
            </a:r>
            <a:r>
              <a:rPr sz="28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8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sz="28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muestral</a:t>
            </a:r>
            <a:r>
              <a:rPr sz="2800" spc="-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por 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8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media</a:t>
            </a:r>
            <a:r>
              <a:rPr sz="28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 </a:t>
            </a:r>
            <a:r>
              <a:rPr sz="28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multiplicando</a:t>
            </a:r>
            <a:r>
              <a:rPr sz="28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 </a:t>
            </a:r>
            <a:r>
              <a:rPr sz="28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cociente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por</a:t>
            </a:r>
            <a:r>
              <a:rPr sz="2800" spc="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100.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Permite</a:t>
            </a:r>
            <a:r>
              <a:rPr sz="28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comparar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dispersión</a:t>
            </a:r>
            <a:r>
              <a:rPr sz="28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 err="1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variabilidad</a:t>
            </a:r>
            <a:r>
              <a:rPr lang="es-VE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dos</a:t>
            </a:r>
            <a:r>
              <a:rPr sz="28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sz="2800" spc="-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más</a:t>
            </a:r>
            <a:r>
              <a:rPr sz="2800" spc="-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grupos.</a:t>
            </a:r>
            <a:endParaRPr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69545" marR="5080" indent="-157480" algn="just">
              <a:lnSpc>
                <a:spcPct val="140100"/>
              </a:lnSpc>
              <a:buClr>
                <a:srgbClr val="2D2D2D"/>
              </a:buClr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28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Por 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ejemplo: </a:t>
            </a:r>
            <a:r>
              <a:rPr sz="28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peso de </a:t>
            </a:r>
            <a:r>
              <a:rPr sz="28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 </a:t>
            </a:r>
            <a:r>
              <a:rPr sz="2800" spc="-1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pacientes </a:t>
            </a:r>
            <a:r>
              <a:rPr sz="28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(70, 60, 56, </a:t>
            </a:r>
            <a:r>
              <a:rPr sz="28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83 y 79 Kg) </a:t>
            </a:r>
            <a:r>
              <a:rPr sz="2800" spc="-1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cuya </a:t>
            </a:r>
            <a:r>
              <a:rPr sz="28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media es </a:t>
            </a:r>
            <a:r>
              <a:rPr sz="28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69,6 </a:t>
            </a:r>
            <a:r>
              <a:rPr sz="28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kg. y </a:t>
            </a:r>
            <a:r>
              <a:rPr sz="28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 DE </a:t>
            </a:r>
            <a:r>
              <a:rPr sz="28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= </a:t>
            </a:r>
            <a:r>
              <a:rPr sz="28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10,44 </a:t>
            </a:r>
            <a:r>
              <a:rPr sz="28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 la </a:t>
            </a:r>
            <a:r>
              <a:rPr lang="es-ES" sz="2800" spc="-7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Presión Arterial </a:t>
            </a:r>
            <a:r>
              <a:rPr sz="2800" spc="-7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s-ES" sz="2800" spc="-70" dirty="0" err="1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anguínea</a:t>
            </a:r>
            <a:r>
              <a:rPr sz="2800" spc="-7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28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(PAS) </a:t>
            </a:r>
            <a:r>
              <a:rPr sz="28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los </a:t>
            </a:r>
            <a:r>
              <a:rPr sz="2800" spc="-5" dirty="0" err="1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mismos</a:t>
            </a:r>
            <a:r>
              <a:rPr lang="es-ES" sz="28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(150, </a:t>
            </a:r>
            <a:r>
              <a:rPr sz="28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170, 135, 180 </a:t>
            </a:r>
            <a:r>
              <a:rPr sz="28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 </a:t>
            </a:r>
            <a:r>
              <a:rPr sz="28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195 </a:t>
            </a:r>
            <a:r>
              <a:rPr sz="28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mmHg) </a:t>
            </a:r>
            <a:r>
              <a:rPr sz="2800" spc="-10" dirty="0" err="1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cuya</a:t>
            </a:r>
            <a:r>
              <a:rPr sz="2800" spc="-1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media</a:t>
            </a:r>
            <a:r>
              <a:rPr sz="2800" spc="-1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 </a:t>
            </a:r>
            <a:r>
              <a:rPr sz="28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166 </a:t>
            </a:r>
            <a:r>
              <a:rPr sz="28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mmHg</a:t>
            </a:r>
            <a:r>
              <a:rPr sz="2800" spc="-3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 </a:t>
            </a:r>
            <a:r>
              <a:rPr sz="28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</a:t>
            </a:r>
            <a:r>
              <a:rPr sz="2800" spc="-1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spc="-1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21,3.</a:t>
            </a:r>
            <a:r>
              <a:rPr sz="2800" spc="-1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¿Qué</a:t>
            </a:r>
            <a:r>
              <a:rPr sz="2800" spc="-1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distribución</a:t>
            </a:r>
            <a:r>
              <a:rPr sz="2800" spc="-2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 más</a:t>
            </a:r>
            <a:r>
              <a:rPr sz="2800" spc="-2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dispersa,</a:t>
            </a:r>
            <a:r>
              <a:rPr sz="28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 err="1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lang="es-ES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peso</a:t>
            </a:r>
            <a:r>
              <a:rPr sz="2800" spc="-3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sz="2800" spc="-3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800" spc="-2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2800" spc="-5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sz="2800" spc="-5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AS?</a:t>
            </a:r>
            <a:endParaRPr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4047" y="1981200"/>
            <a:ext cx="10723905" cy="159518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53060" marR="196850" lvl="1" algn="just">
              <a:lnSpc>
                <a:spcPct val="140000"/>
              </a:lnSpc>
              <a:spcBef>
                <a:spcPts val="1000"/>
              </a:spcBef>
              <a:tabLst>
                <a:tab pos="582930" algn="l"/>
              </a:tabLst>
            </a:pP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DE de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lang="es-ES" sz="2400" spc="-7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sz="2400" spc="-7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 mucho 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mayor;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sin 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embargo,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 podemos 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comparar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dos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variables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que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tienen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escalas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medidas 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diferentes,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por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lo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 </a:t>
            </a:r>
            <a:r>
              <a:rPr sz="2400" spc="-5" dirty="0" err="1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calculamos</a:t>
            </a:r>
            <a:r>
              <a:rPr sz="2400" spc="-3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lang="es-VE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 err="1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coeficientes</a:t>
            </a:r>
            <a:r>
              <a:rPr sz="2400" spc="-4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-3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variación: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45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4575781"/>
            <a:ext cx="10653457" cy="1120177"/>
          </a:xfrm>
          <a:prstGeom prst="rect">
            <a:avLst/>
          </a:prstGeom>
        </p:spPr>
        <p:txBody>
          <a:bodyPr vert="horz" wrap="square" lIns="0" tIns="25590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01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la</a:t>
            </a:r>
            <a:r>
              <a:rPr sz="28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vista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los</a:t>
            </a:r>
            <a:r>
              <a:rPr sz="28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resultados,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observamos</a:t>
            </a:r>
            <a:r>
              <a:rPr sz="28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la</a:t>
            </a:r>
            <a:r>
              <a:rPr sz="28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variable</a:t>
            </a:r>
            <a:r>
              <a:rPr sz="28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peso</a:t>
            </a:r>
            <a:r>
              <a:rPr lang="es-ES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 err="1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tiene</a:t>
            </a:r>
            <a:r>
              <a:rPr sz="28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mayor</a:t>
            </a:r>
            <a:r>
              <a:rPr sz="2800" spc="-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dispersión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2600" y="1524000"/>
            <a:ext cx="397065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CV</a:t>
            </a:r>
            <a:r>
              <a:rPr sz="28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8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variable</a:t>
            </a:r>
            <a:r>
              <a:rPr sz="28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2800" spc="-8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sz="2800" spc="-8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</a:t>
            </a:r>
            <a:r>
              <a:rPr sz="28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=</a:t>
            </a:r>
            <a:endParaRPr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6625" y="3129047"/>
            <a:ext cx="417195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CV</a:t>
            </a:r>
            <a:r>
              <a:rPr sz="2800" spc="-3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8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variable peso</a:t>
            </a:r>
            <a:r>
              <a:rPr sz="28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=</a:t>
            </a:r>
            <a:endParaRPr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8575" y="3041142"/>
            <a:ext cx="1362454" cy="7757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2600" y="1447800"/>
            <a:ext cx="1705355" cy="8801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1" y="446659"/>
            <a:ext cx="10626216" cy="616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20160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820795" algn="l"/>
              </a:tabLst>
            </a:pPr>
            <a:r>
              <a:rPr sz="2400" b="1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Cuartiles</a:t>
            </a:r>
            <a:r>
              <a:rPr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y</a:t>
            </a:r>
            <a:r>
              <a:rPr sz="2400" b="1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b="1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percentiles: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810" algn="ctr">
              <a:lnSpc>
                <a:spcPct val="100000"/>
              </a:lnSpc>
              <a:spcBef>
                <a:spcPts val="1860"/>
              </a:spcBef>
            </a:pP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</a:t>
            </a:r>
            <a:r>
              <a:rPr sz="28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son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medidas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de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tendencia</a:t>
            </a:r>
            <a:r>
              <a:rPr sz="28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central</a:t>
            </a:r>
            <a:r>
              <a:rPr sz="2800" spc="-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sino</a:t>
            </a:r>
            <a:r>
              <a:rPr sz="28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medidas</a:t>
            </a:r>
            <a:r>
              <a:rPr sz="2800" spc="-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posición.</a:t>
            </a:r>
            <a:endParaRPr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endParaRPr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8130" indent="-229870" algn="just">
              <a:lnSpc>
                <a:spcPct val="100000"/>
              </a:lnSpc>
              <a:buFont typeface="Arial MT"/>
              <a:buChar char="•"/>
              <a:tabLst>
                <a:tab pos="278765" algn="l"/>
              </a:tabLst>
            </a:pPr>
            <a:r>
              <a:rPr sz="2800" b="1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Percentil:</a:t>
            </a:r>
            <a:r>
              <a:rPr sz="2800" b="1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2800" b="0" i="0" dirty="0">
                <a:solidFill>
                  <a:srgbClr val="202124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 una medida de posición usada en estadística que indica, una vez ordenados los datos de menor a mayor, el valor de la variable por debajo del cual se encuentra un porcentaje dado de observaciones en un grupo. </a:t>
            </a:r>
          </a:p>
          <a:p>
            <a:pPr marL="278130" indent="-229870">
              <a:lnSpc>
                <a:spcPct val="100000"/>
              </a:lnSpc>
              <a:buFont typeface="Arial MT"/>
              <a:buChar char="•"/>
              <a:tabLst>
                <a:tab pos="278765" algn="l"/>
              </a:tabLst>
            </a:pPr>
            <a:endParaRPr lang="es-ES" sz="2800" spc="-15" dirty="0">
              <a:solidFill>
                <a:srgbClr val="202124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8130" indent="-229870" algn="just">
              <a:lnSpc>
                <a:spcPct val="100000"/>
              </a:lnSpc>
              <a:buFont typeface="Arial MT"/>
              <a:buChar char="•"/>
              <a:tabLst>
                <a:tab pos="278765" algn="l"/>
              </a:tabLst>
            </a:pPr>
            <a:r>
              <a:rPr sz="2800" b="1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Por </a:t>
            </a:r>
            <a:r>
              <a:rPr sz="2800" b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ejemplo</a:t>
            </a:r>
            <a:r>
              <a:rPr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es-ES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2800" b="0" i="0" dirty="0">
                <a:solidFill>
                  <a:srgbClr val="4D5156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Cuándo el bebé está en el percentil 75 de peso, estamos queriendo decir que es </a:t>
            </a:r>
            <a:r>
              <a:rPr lang="es-ES" sz="2800" b="0" i="0" dirty="0">
                <a:solidFill>
                  <a:srgbClr val="040C28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ligeramente superior al de la media de la población de su misma edad y sexo</a:t>
            </a:r>
            <a:r>
              <a:rPr lang="es-ES" sz="2800" b="0" i="0" dirty="0">
                <a:solidFill>
                  <a:srgbClr val="4D5156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es decir, de 100 niños hay 75 niños con menos peso y 25 con más peso</a:t>
            </a:r>
            <a:endParaRPr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4087" y="1371600"/>
            <a:ext cx="10283825" cy="29006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21945" indent="-229235" algn="just">
              <a:lnSpc>
                <a:spcPct val="150000"/>
              </a:lnSpc>
              <a:buFont typeface="Arial MT"/>
              <a:buChar char="•"/>
              <a:tabLst>
                <a:tab pos="322580" algn="l"/>
              </a:tabLst>
            </a:pPr>
            <a:r>
              <a:rPr sz="2800" b="1" spc="-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Cuartiles</a:t>
            </a:r>
            <a:r>
              <a:rPr sz="2800" b="1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es-ES" sz="28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son valores que dividen una muestra de datos en cuatro partes iguales. Utilizando cuartiles puede evaluar rápidamente la dispersión y la tendencia central de un conjunto de datos, que son los pasos iniciales importantes para comprender sus datos.</a:t>
            </a:r>
            <a:endParaRPr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08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91A885E-6406-49ED-9206-181463A9E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09600"/>
            <a:ext cx="9677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8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5957" y="609676"/>
            <a:ext cx="526859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Medidas</a:t>
            </a:r>
            <a:r>
              <a:rPr sz="32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32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dispersión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6597CA-3B26-49B1-965F-A56EB3EC9862}"/>
              </a:ext>
            </a:extLst>
          </p:cNvPr>
          <p:cNvSpPr txBox="1"/>
          <p:nvPr/>
        </p:nvSpPr>
        <p:spPr>
          <a:xfrm>
            <a:off x="1104900" y="1676400"/>
            <a:ext cx="9982200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 </a:t>
            </a:r>
            <a:r>
              <a:rPr lang="es-ES" sz="28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varianza</a:t>
            </a:r>
            <a:r>
              <a:rPr lang="es-ES" sz="28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es la </a:t>
            </a:r>
            <a:r>
              <a:rPr lang="es-ES" sz="28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medida de dispersión más utilizada</a:t>
            </a:r>
            <a:r>
              <a:rPr lang="es-ES" sz="28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junto con </a:t>
            </a:r>
            <a:r>
              <a:rPr lang="es-ES" sz="28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desviación estándar</a:t>
            </a:r>
            <a:r>
              <a:rPr lang="es-ES" sz="28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Es una medida fiable a la hora de </a:t>
            </a:r>
            <a:r>
              <a:rPr lang="es-ES" sz="28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analizar los datos de una distribución</a:t>
            </a:r>
            <a:r>
              <a:rPr lang="es-ES" sz="28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Al compararlo con </a:t>
            </a:r>
            <a:r>
              <a:rPr lang="es-ES" sz="28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media</a:t>
            </a:r>
            <a:r>
              <a:rPr lang="es-ES" sz="28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se puede reconocer </a:t>
            </a:r>
            <a:r>
              <a:rPr lang="es-ES" sz="28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presencia de valores </a:t>
            </a:r>
            <a:r>
              <a:rPr lang="es-ES" sz="28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atípicos o datos distantes.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1E76F60-36F8-47AE-95EA-FCD940217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10134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49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3537C4-76F4-4CCC-AAAA-77C89AFF6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91318"/>
            <a:ext cx="8991600" cy="603328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B731C41-968F-4177-A9C8-D3B804A87CB8}"/>
              </a:ext>
            </a:extLst>
          </p:cNvPr>
          <p:cNvSpPr txBox="1"/>
          <p:nvPr/>
        </p:nvSpPr>
        <p:spPr>
          <a:xfrm>
            <a:off x="10134600" y="1752600"/>
            <a:ext cx="198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k  corresponde al </a:t>
            </a:r>
            <a:r>
              <a:rPr lang="es-ES" i="1" dirty="0" err="1"/>
              <a:t>cuatil</a:t>
            </a:r>
            <a:r>
              <a:rPr lang="es-ES" i="1" dirty="0"/>
              <a:t> 1,2 o 3 </a:t>
            </a:r>
          </a:p>
          <a:p>
            <a:endParaRPr lang="es-ES" i="1" dirty="0"/>
          </a:p>
          <a:p>
            <a:r>
              <a:rPr lang="es-ES" i="1" dirty="0"/>
              <a:t>N número de datos </a:t>
            </a:r>
          </a:p>
          <a:p>
            <a:endParaRPr lang="es-ES" i="1" dirty="0"/>
          </a:p>
          <a:p>
            <a:r>
              <a:rPr lang="es-ES" i="1" dirty="0"/>
              <a:t>4 cuatro cuartiles totales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F89DC27-10C0-4B09-8DA1-5410987D1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388867"/>
            <a:ext cx="2956816" cy="31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7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84D8F74-4823-4147-94FC-17D8EE4CF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"/>
            <a:ext cx="7879763" cy="32007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DD8C7B7-C316-48F6-9A27-F64E4316D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743200"/>
            <a:ext cx="6096000" cy="37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10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09E344C-92B8-4183-8D23-0CFC2CA8D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98014"/>
            <a:ext cx="8649067" cy="40215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2293DED-AF44-4A2B-9CC9-C453F923A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572000"/>
            <a:ext cx="7582557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41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585271-F647-415D-ABE3-94CA63412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981" y="914400"/>
            <a:ext cx="8276037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49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86FA386-FF32-4B10-9AB9-8819D566B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12319"/>
            <a:ext cx="10210800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43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1A7ABD-F3FB-4382-8A2D-4C25677CA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476" y="685800"/>
            <a:ext cx="6096000" cy="502201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962B624-9FA5-48B7-A047-C01D41175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371418"/>
            <a:ext cx="4876800" cy="4115157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7DF624CB-4FE4-4116-B31E-6F459F0849C8}"/>
              </a:ext>
            </a:extLst>
          </p:cNvPr>
          <p:cNvSpPr/>
          <p:nvPr/>
        </p:nvSpPr>
        <p:spPr>
          <a:xfrm>
            <a:off x="6934200" y="1981200"/>
            <a:ext cx="228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F3606D9-44BB-4E2E-9DB8-79D38BDE464D}"/>
              </a:ext>
            </a:extLst>
          </p:cNvPr>
          <p:cNvSpPr/>
          <p:nvPr/>
        </p:nvSpPr>
        <p:spPr>
          <a:xfrm>
            <a:off x="10439400" y="1981200"/>
            <a:ext cx="304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6940421-997D-4894-BA36-9A0364222A87}"/>
              </a:ext>
            </a:extLst>
          </p:cNvPr>
          <p:cNvSpPr/>
          <p:nvPr/>
        </p:nvSpPr>
        <p:spPr>
          <a:xfrm>
            <a:off x="9525000" y="2405842"/>
            <a:ext cx="304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69B236-E555-4B83-AD4B-CC4A121B26D4}"/>
              </a:ext>
            </a:extLst>
          </p:cNvPr>
          <p:cNvSpPr txBox="1"/>
          <p:nvPr/>
        </p:nvSpPr>
        <p:spPr>
          <a:xfrm>
            <a:off x="2658688" y="3105830"/>
            <a:ext cx="229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Intervalo entre los datos es siempre 10 </a:t>
            </a:r>
          </a:p>
        </p:txBody>
      </p:sp>
    </p:spTree>
    <p:extLst>
      <p:ext uri="{BB962C8B-B14F-4D97-AF65-F5344CB8AC3E}">
        <p14:creationId xmlns:p14="http://schemas.microsoft.com/office/powerpoint/2010/main" val="3312991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3F14083-4F6F-455D-BF1B-12B747E5A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21425"/>
            <a:ext cx="8405588" cy="35282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490C973-A187-407C-80B7-93083229A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99164"/>
            <a:ext cx="874089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8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3F14083-4F6F-455D-BF1B-12B747E5A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47749"/>
            <a:ext cx="8405588" cy="35282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490C973-A187-407C-80B7-93083229A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99164"/>
            <a:ext cx="874089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28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F553C7-04B6-441D-A5C5-9351A935D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81000"/>
            <a:ext cx="8657070" cy="352065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3F0D40C-F78B-45BF-B5AB-260065CA1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901653"/>
            <a:ext cx="8443692" cy="26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5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3D06C66-B7DC-4439-A0BD-E6BF124E8880}"/>
              </a:ext>
            </a:extLst>
          </p:cNvPr>
          <p:cNvSpPr txBox="1"/>
          <p:nvPr/>
        </p:nvSpPr>
        <p:spPr>
          <a:xfrm>
            <a:off x="762000" y="381000"/>
            <a:ext cx="10972800" cy="5196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sz="28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Ventajas y desventajas de la varianza</a:t>
            </a:r>
          </a:p>
          <a:p>
            <a:pPr algn="l">
              <a:lnSpc>
                <a:spcPct val="150000"/>
              </a:lnSpc>
            </a:pPr>
            <a:endParaRPr lang="es-ES" sz="2800" b="0" i="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s-ES" sz="28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varianza se utiliza para ver cómo se relacionan los números individuales dentro de un conjunto de datos, en lugar de utilizar técnicas matemáticas más amplias. </a:t>
            </a:r>
          </a:p>
          <a:p>
            <a:pPr algn="l">
              <a:lnSpc>
                <a:spcPct val="150000"/>
              </a:lnSpc>
            </a:pPr>
            <a:r>
              <a:rPr lang="es-ES" sz="28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Sin embargo, un inconveniente es que da más peso a los valores atípicos. Estos son números alejados de la media. Elevar al cuadrado estos números puede sesgar los datos. </a:t>
            </a:r>
          </a:p>
        </p:txBody>
      </p:sp>
    </p:spTree>
    <p:extLst>
      <p:ext uri="{BB962C8B-B14F-4D97-AF65-F5344CB8AC3E}">
        <p14:creationId xmlns:p14="http://schemas.microsoft.com/office/powerpoint/2010/main" val="2676699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400" y="457200"/>
            <a:ext cx="602640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Medidas</a:t>
            </a:r>
            <a:r>
              <a:rPr sz="3200" spc="-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3200" spc="-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frecuencia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38200" y="1447800"/>
            <a:ext cx="10668000" cy="25306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3204" indent="-228600" algn="just">
              <a:lnSpc>
                <a:spcPct val="150000"/>
              </a:lnSpc>
              <a:spcBef>
                <a:spcPts val="95"/>
              </a:spcBef>
              <a:buFont typeface="Arial MT"/>
              <a:buChar char="•"/>
              <a:tabLst>
                <a:tab pos="243840" algn="l"/>
              </a:tabLst>
            </a:pPr>
            <a:r>
              <a:rPr sz="2800" b="1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Prevalencia:</a:t>
            </a:r>
            <a:r>
              <a:rPr sz="2800" b="1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proporción</a:t>
            </a:r>
            <a:r>
              <a:rPr sz="28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 indica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8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frecuencia</a:t>
            </a:r>
            <a:r>
              <a:rPr sz="28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</a:t>
            </a:r>
            <a:r>
              <a:rPr lang="es-ES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2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evento</a:t>
            </a:r>
            <a:r>
              <a:rPr sz="28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general,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define como la proporción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sz="2800" spc="-7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población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 padece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enfermedad</a:t>
            </a:r>
            <a:r>
              <a:rPr sz="28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estudio</a:t>
            </a:r>
            <a:r>
              <a:rPr sz="28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 </a:t>
            </a:r>
            <a:r>
              <a:rPr sz="2800" spc="-7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momento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dado,</a:t>
            </a:r>
            <a:r>
              <a:rPr sz="28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denomina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únicamente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como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prevalencia</a:t>
            </a:r>
            <a:r>
              <a:rPr sz="28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(p).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6622" y="632206"/>
            <a:ext cx="10286365" cy="298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prevalencia</a:t>
            </a:r>
            <a:r>
              <a:rPr sz="2800" spc="-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una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enfermedad</a:t>
            </a:r>
            <a:r>
              <a:rPr sz="2800" spc="-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aumenta como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consecuencia</a:t>
            </a:r>
            <a:r>
              <a:rPr sz="2800" spc="-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de: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mayor</a:t>
            </a:r>
            <a:endParaRPr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12090" marR="5080" indent="-1270" algn="just">
              <a:lnSpc>
                <a:spcPct val="170000"/>
              </a:lnSpc>
            </a:pP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duración</a:t>
            </a:r>
            <a:r>
              <a:rPr sz="2800" spc="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800" spc="4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enfermedad, prolongación</a:t>
            </a:r>
            <a:r>
              <a:rPr sz="2800" spc="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800" spc="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vida</a:t>
            </a:r>
            <a:r>
              <a:rPr sz="2800" spc="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2800" spc="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pacientes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sin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éstos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 curen,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aumento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casos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nuevos,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inmigración de casos,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sz="2800" spc="-57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emigración</a:t>
            </a:r>
            <a:r>
              <a:rPr sz="28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sanos.</a:t>
            </a:r>
            <a:endParaRPr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877" y="4114800"/>
            <a:ext cx="10362240" cy="18850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</a:t>
            </a:r>
            <a:r>
              <a:rPr sz="28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proporcionan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pruebas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claras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de</a:t>
            </a:r>
            <a:r>
              <a:rPr sz="28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causalidad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aunque</a:t>
            </a:r>
            <a:r>
              <a:rPr sz="2800" spc="-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sz="28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veces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puedan</a:t>
            </a:r>
            <a:r>
              <a:rPr lang="es-ES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sugerirla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Son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útiles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para</a:t>
            </a:r>
            <a:r>
              <a:rPr sz="28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valorar</a:t>
            </a:r>
            <a:r>
              <a:rPr sz="28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8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necesidad</a:t>
            </a:r>
            <a:r>
              <a:rPr sz="2800" spc="-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asistencia</a:t>
            </a:r>
            <a:r>
              <a:rPr sz="28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sanitaria,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planificar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28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servicios</a:t>
            </a:r>
            <a:r>
              <a:rPr sz="28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salud</a:t>
            </a:r>
            <a:r>
              <a:rPr sz="28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estimar</a:t>
            </a:r>
            <a:r>
              <a:rPr sz="28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las</a:t>
            </a:r>
            <a:r>
              <a:rPr sz="28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necesidades</a:t>
            </a:r>
            <a:r>
              <a:rPr sz="2800" spc="-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asistenciales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295400"/>
            <a:ext cx="10906125" cy="3914533"/>
          </a:xfrm>
          <a:prstGeom prst="rect">
            <a:avLst/>
          </a:prstGeom>
        </p:spPr>
        <p:txBody>
          <a:bodyPr vert="horz" wrap="square" lIns="0" tIns="234315" rIns="0" bIns="0" rtlCol="0">
            <a:spAutoFit/>
          </a:bodyPr>
          <a:lstStyle/>
          <a:p>
            <a:pPr marL="250190" indent="-229235" algn="just">
              <a:lnSpc>
                <a:spcPct val="100000"/>
              </a:lnSpc>
              <a:spcBef>
                <a:spcPts val="1845"/>
              </a:spcBef>
              <a:buFont typeface="Arial MT"/>
              <a:buChar char="•"/>
              <a:tabLst>
                <a:tab pos="250825" algn="l"/>
              </a:tabLst>
            </a:pPr>
            <a:r>
              <a:rPr sz="2800" b="1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Incidencia:</a:t>
            </a:r>
            <a:r>
              <a:rPr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medición</a:t>
            </a:r>
            <a:r>
              <a:rPr sz="2800" spc="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del</a:t>
            </a:r>
            <a:r>
              <a:rPr sz="28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flujo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28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establece</a:t>
            </a:r>
            <a:r>
              <a:rPr sz="28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entre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la</a:t>
            </a:r>
            <a:r>
              <a:rPr sz="28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salud</a:t>
            </a:r>
            <a:r>
              <a:rPr sz="28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 la</a:t>
            </a:r>
            <a:r>
              <a:rPr sz="28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enfermedad,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</a:t>
            </a:r>
            <a:r>
              <a:rPr sz="28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decir,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la</a:t>
            </a:r>
            <a:r>
              <a:rPr sz="28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aparición</a:t>
            </a:r>
            <a:r>
              <a:rPr sz="2800" spc="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spc="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casos</a:t>
            </a:r>
            <a:r>
              <a:rPr lang="es-ES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nuevos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sz="28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indicando</a:t>
            </a:r>
            <a:r>
              <a:rPr sz="2800" spc="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8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frecuencia</a:t>
            </a:r>
            <a:r>
              <a:rPr sz="2800" spc="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ocurren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nuevos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eventos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s-ES"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50190" indent="-229235" algn="just">
              <a:lnSpc>
                <a:spcPct val="100000"/>
              </a:lnSpc>
              <a:spcBef>
                <a:spcPts val="1845"/>
              </a:spcBef>
              <a:buFont typeface="Arial MT"/>
              <a:buChar char="•"/>
              <a:tabLst>
                <a:tab pos="250825" algn="l"/>
              </a:tabLst>
            </a:pPr>
            <a:r>
              <a:rPr sz="2800" spc="-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Indican</a:t>
            </a:r>
            <a:r>
              <a:rPr sz="28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28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volumen final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casos</a:t>
            </a:r>
            <a:r>
              <a:rPr sz="28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nuevos aparecidos</a:t>
            </a:r>
            <a:r>
              <a:rPr sz="28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durante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seguimiento.</a:t>
            </a:r>
            <a:endParaRPr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algn="just">
              <a:lnSpc>
                <a:spcPct val="100000"/>
              </a:lnSpc>
              <a:buFont typeface="Arial MT"/>
              <a:buChar char="•"/>
            </a:pPr>
            <a:endParaRPr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41300" indent="-229235" algn="just">
              <a:lnSpc>
                <a:spcPct val="100000"/>
              </a:lnSpc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Permiten</a:t>
            </a:r>
            <a:r>
              <a:rPr sz="2800" spc="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establecer</a:t>
            </a:r>
            <a:r>
              <a:rPr sz="2800" spc="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relaciones</a:t>
            </a:r>
            <a:r>
              <a:rPr sz="2800" spc="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causa-efecto</a:t>
            </a:r>
            <a:r>
              <a:rPr sz="28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entre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determinadas</a:t>
            </a:r>
            <a:r>
              <a:rPr sz="2800" spc="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características</a:t>
            </a:r>
            <a:r>
              <a:rPr sz="2800" spc="4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800" spc="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población</a:t>
            </a:r>
            <a:r>
              <a:rPr sz="2800" spc="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enfermedades</a:t>
            </a:r>
            <a:r>
              <a:rPr lang="es-ES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específicas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38187" y="990600"/>
            <a:ext cx="10715625" cy="51038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7010" algn="ctr">
              <a:lnSpc>
                <a:spcPct val="100000"/>
              </a:lnSpc>
              <a:spcBef>
                <a:spcPts val="100"/>
              </a:spcBef>
            </a:pPr>
            <a:endParaRPr lang="es-ES" sz="1800" b="1" dirty="0">
              <a:latin typeface="Calibri"/>
              <a:cs typeface="Calibri"/>
            </a:endParaRPr>
          </a:p>
          <a:p>
            <a:pPr marR="207010" algn="just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800" b="1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b="1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incidencia</a:t>
            </a:r>
            <a:r>
              <a:rPr sz="2800" b="1" spc="-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b="1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una</a:t>
            </a:r>
            <a:r>
              <a:rPr sz="2800" b="1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enfermedad</a:t>
            </a:r>
            <a:r>
              <a:rPr sz="2800" b="1" spc="-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puede</a:t>
            </a:r>
            <a:r>
              <a:rPr sz="2800" b="1" spc="-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b="1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medirse</a:t>
            </a:r>
            <a:r>
              <a:rPr sz="2800" b="1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b="1" spc="-4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dos</a:t>
            </a:r>
            <a:r>
              <a:rPr sz="2800" b="1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b="1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formas:</a:t>
            </a:r>
            <a:endParaRPr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</a:pPr>
            <a:endParaRPr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01320" indent="-228600" algn="just">
              <a:lnSpc>
                <a:spcPct val="100000"/>
              </a:lnSpc>
              <a:buFont typeface="Arial MT"/>
              <a:buChar char="•"/>
              <a:tabLst>
                <a:tab pos="400685" algn="l"/>
                <a:tab pos="401320" algn="l"/>
              </a:tabLst>
            </a:pP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800" spc="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b="1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tasa</a:t>
            </a:r>
            <a:r>
              <a:rPr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de</a:t>
            </a:r>
            <a:r>
              <a:rPr sz="2800" b="1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incidencia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sz="28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ocurrencia</a:t>
            </a:r>
            <a:r>
              <a:rPr sz="2800" spc="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spc="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enfermedad</a:t>
            </a:r>
            <a:r>
              <a:rPr sz="2800" spc="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entre</a:t>
            </a:r>
            <a:r>
              <a:rPr sz="28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800" spc="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población</a:t>
            </a:r>
            <a:r>
              <a:rPr sz="2800" spc="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2800" spc="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relación</a:t>
            </a:r>
            <a:r>
              <a:rPr sz="2800" spc="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unidades</a:t>
            </a:r>
            <a:r>
              <a:rPr sz="2800" spc="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tiempo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persona,</a:t>
            </a:r>
            <a:r>
              <a:rPr sz="28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por</a:t>
            </a:r>
            <a:r>
              <a:rPr sz="28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</a:t>
            </a:r>
            <a:r>
              <a:rPr sz="28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2800" spc="4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mide</a:t>
            </a:r>
            <a:r>
              <a:rPr sz="28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velocidad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ocurrencia</a:t>
            </a:r>
            <a:r>
              <a:rPr sz="2800" spc="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8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enfermedad.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sz="2800" spc="-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Mide</a:t>
            </a:r>
            <a:r>
              <a:rPr sz="2800" spc="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casos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por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unidad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spc="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tiempo</a:t>
            </a:r>
            <a:r>
              <a:rPr lang="es-ES"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marR="5080" indent="27305" algn="just">
              <a:lnSpc>
                <a:spcPct val="150000"/>
              </a:lnSpc>
              <a:spcBef>
                <a:spcPts val="1010"/>
              </a:spcBef>
              <a:buFont typeface="Arial MT"/>
              <a:buChar char="•"/>
              <a:tabLst>
                <a:tab pos="268605" algn="l"/>
                <a:tab pos="269240" algn="l"/>
              </a:tabLst>
            </a:pP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8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b="1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incidencia</a:t>
            </a:r>
            <a:r>
              <a:rPr sz="2800" b="1" spc="-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acumulada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sz="2800" spc="-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volumen</a:t>
            </a:r>
            <a:r>
              <a:rPr sz="28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casos nuevos ocurridos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una población</a:t>
            </a:r>
            <a:r>
              <a:rPr sz="2800" spc="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durante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un</a:t>
            </a:r>
            <a:r>
              <a:rPr sz="28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periodo,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 mide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probabilidad</a:t>
            </a:r>
            <a:r>
              <a:rPr sz="2800" spc="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2800" spc="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individuo</a:t>
            </a:r>
            <a:r>
              <a:rPr sz="2800" spc="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desarrolle</a:t>
            </a:r>
            <a:r>
              <a:rPr sz="28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28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evento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2800" spc="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estudio.</a:t>
            </a:r>
            <a:r>
              <a:rPr sz="28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incidencia</a:t>
            </a:r>
            <a:r>
              <a:rPr sz="2800" spc="4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acumulada,</a:t>
            </a:r>
            <a:r>
              <a:rPr sz="2800" spc="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por</a:t>
            </a:r>
            <a:r>
              <a:rPr sz="28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esta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razón,</a:t>
            </a:r>
            <a:r>
              <a:rPr sz="28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tambié</a:t>
            </a:r>
            <a:r>
              <a:rPr lang="es-ES"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 </a:t>
            </a:r>
            <a:r>
              <a:rPr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</a:t>
            </a:r>
            <a:r>
              <a:rPr sz="2800" spc="-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denominada </a:t>
            </a:r>
            <a:r>
              <a:rPr sz="2800" b="1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riesgo.</a:t>
            </a:r>
            <a:endParaRPr sz="28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2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27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68B1A82-49ED-4B60-95EB-46FB0AF8DA72}"/>
              </a:ext>
            </a:extLst>
          </p:cNvPr>
          <p:cNvSpPr txBox="1"/>
          <p:nvPr/>
        </p:nvSpPr>
        <p:spPr>
          <a:xfrm>
            <a:off x="1524000" y="381000"/>
            <a:ext cx="9525000" cy="584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sz="28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Cómo se calcula la varianza</a:t>
            </a:r>
          </a:p>
          <a:p>
            <a:pPr algn="l">
              <a:lnSpc>
                <a:spcPct val="150000"/>
              </a:lnSpc>
            </a:pPr>
            <a:r>
              <a:rPr lang="es-ES" sz="28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Siga estos pasos para calcular la varianza: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Calcula la media de los datos.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Encuentra la diferencia de cada punto de datos con respecto al valor medio.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Eleva al cuadrado cada uno de estos valores.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Suma todos los valores elevados al cuadrado.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Divide esta suma de cuadrados entre n – 1 (para una muestra) o N (para la población).</a:t>
            </a:r>
          </a:p>
        </p:txBody>
      </p:sp>
    </p:spTree>
    <p:extLst>
      <p:ext uri="{BB962C8B-B14F-4D97-AF65-F5344CB8AC3E}">
        <p14:creationId xmlns:p14="http://schemas.microsoft.com/office/powerpoint/2010/main" val="2914379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5EBE923-51B7-4807-AAE9-C1FDB4A7A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7848600" cy="57912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8B1615F-E633-4106-AB9A-8F80B1118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914400"/>
            <a:ext cx="413442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2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D6597CA-3B26-49B1-965F-A56EB3EC9862}"/>
              </a:ext>
            </a:extLst>
          </p:cNvPr>
          <p:cNvSpPr txBox="1"/>
          <p:nvPr/>
        </p:nvSpPr>
        <p:spPr>
          <a:xfrm>
            <a:off x="1104900" y="1284494"/>
            <a:ext cx="9982200" cy="2528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b="0" i="0" dirty="0">
                <a:effectLst/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Conclusión</a:t>
            </a:r>
          </a:p>
          <a:p>
            <a:pPr algn="just">
              <a:lnSpc>
                <a:spcPct val="150000"/>
              </a:lnSpc>
            </a:pPr>
            <a:r>
              <a:rPr lang="es-ES" sz="2800" b="0" i="0" dirty="0">
                <a:effectLst/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La varianza se utiliza en </a:t>
            </a:r>
            <a:r>
              <a:rPr lang="es-ES" sz="2800" b="1" i="0" dirty="0">
                <a:effectLst/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estadística y probabilidad </a:t>
            </a:r>
            <a:r>
              <a:rPr lang="es-ES" sz="2800" b="0" i="0" dirty="0">
                <a:effectLst/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como </a:t>
            </a:r>
            <a:r>
              <a:rPr lang="es-ES" sz="2800" b="1" i="0" dirty="0">
                <a:effectLst/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medida para caracterizar la dispersión de una distribución o muestra</a:t>
            </a:r>
            <a:r>
              <a:rPr lang="es-ES" sz="2800" b="0" i="0" dirty="0">
                <a:effectLst/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2800" b="0" i="0" dirty="0">
              <a:effectLst/>
              <a:latin typeface="+mj-lt"/>
            </a:endParaRPr>
          </a:p>
          <a:p>
            <a:pPr algn="l">
              <a:lnSpc>
                <a:spcPct val="150000"/>
              </a:lnSpc>
            </a:pPr>
            <a:endParaRPr lang="es-ES" sz="2400" b="0" i="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7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D6597CA-3B26-49B1-965F-A56EB3EC9862}"/>
              </a:ext>
            </a:extLst>
          </p:cNvPr>
          <p:cNvSpPr txBox="1"/>
          <p:nvPr/>
        </p:nvSpPr>
        <p:spPr>
          <a:xfrm>
            <a:off x="990600" y="417386"/>
            <a:ext cx="10363200" cy="6406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es-ES" sz="28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esviación estándar</a:t>
            </a:r>
          </a:p>
          <a:p>
            <a:pPr algn="just">
              <a:lnSpc>
                <a:spcPct val="150000"/>
              </a:lnSpc>
            </a:pPr>
            <a:r>
              <a:rPr lang="es-ES" sz="28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desviación estándar </a:t>
            </a:r>
            <a:r>
              <a:rPr lang="es-ES" sz="28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 una medida de extensión o variabilidad </a:t>
            </a:r>
            <a:r>
              <a:rPr lang="es-ES" sz="28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 la </a:t>
            </a:r>
            <a:r>
              <a:rPr lang="es-ES" sz="2800" b="0" i="0" u="none" strike="noStrike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estadística descriptiva</a:t>
            </a:r>
            <a:r>
              <a:rPr lang="es-ES" sz="28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Se utiliza para calcular </a:t>
            </a:r>
            <a:r>
              <a:rPr lang="es-ES" sz="28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variación o dispersión </a:t>
            </a:r>
            <a:r>
              <a:rPr lang="es-ES" sz="28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 la que </a:t>
            </a:r>
            <a:r>
              <a:rPr lang="es-ES" sz="28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los puntos de datos individuales </a:t>
            </a:r>
            <a:r>
              <a:rPr lang="es-ES" sz="28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difieren de </a:t>
            </a:r>
            <a:r>
              <a:rPr lang="es-ES" sz="28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media. </a:t>
            </a:r>
          </a:p>
          <a:p>
            <a:pPr algn="just">
              <a:lnSpc>
                <a:spcPct val="150000"/>
              </a:lnSpc>
            </a:pPr>
            <a:endParaRPr lang="es-ES" sz="2800" b="0" i="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8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Una desviación baja </a:t>
            </a:r>
            <a:r>
              <a:rPr lang="es-ES" sz="28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indica que </a:t>
            </a:r>
            <a:r>
              <a:rPr lang="es-ES" sz="28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los puntos de datos están muy cerca de la media</a:t>
            </a:r>
            <a:r>
              <a:rPr lang="es-ES" sz="28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mientras que </a:t>
            </a:r>
            <a:r>
              <a:rPr lang="es-ES" sz="28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una desviación alta muestra </a:t>
            </a:r>
            <a:r>
              <a:rPr lang="es-ES" sz="28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 </a:t>
            </a:r>
            <a:r>
              <a:rPr lang="es-ES" sz="28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los datos están dispersos en un rango mayor de valores. </a:t>
            </a:r>
          </a:p>
          <a:p>
            <a:pPr algn="l">
              <a:lnSpc>
                <a:spcPct val="150000"/>
              </a:lnSpc>
            </a:pPr>
            <a:endParaRPr lang="es-ES" sz="2400" b="0" i="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85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0919D5D-63D3-43AE-AABF-D57331EB2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88390"/>
            <a:ext cx="10674113" cy="2819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8B21E6-DE57-408C-9EFC-79AE78E46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733800"/>
            <a:ext cx="10064513" cy="283488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078EC15-4FF3-4E9E-8CB7-EA1E90DEAAF0}"/>
              </a:ext>
            </a:extLst>
          </p:cNvPr>
          <p:cNvSpPr txBox="1"/>
          <p:nvPr/>
        </p:nvSpPr>
        <p:spPr>
          <a:xfrm>
            <a:off x="8001000" y="1143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 Población </a:t>
            </a:r>
          </a:p>
        </p:txBody>
      </p:sp>
    </p:spTree>
    <p:extLst>
      <p:ext uri="{BB962C8B-B14F-4D97-AF65-F5344CB8AC3E}">
        <p14:creationId xmlns:p14="http://schemas.microsoft.com/office/powerpoint/2010/main" val="2931842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D29F793-FD28-4492-8DB3-A21361F0E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1000"/>
            <a:ext cx="6629399" cy="26022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55E569F-1673-47C5-AF01-351EFCDF5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667000"/>
            <a:ext cx="6546147" cy="35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23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1030</Words>
  <Application>Microsoft Office PowerPoint</Application>
  <PresentationFormat>Panorámica</PresentationFormat>
  <Paragraphs>80</Paragraphs>
  <Slides>34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Arial MT</vt:lpstr>
      <vt:lpstr>Calibri</vt:lpstr>
      <vt:lpstr>Calibri Light</vt:lpstr>
      <vt:lpstr>Office Theme</vt:lpstr>
      <vt:lpstr>Presentación de PowerPoint</vt:lpstr>
      <vt:lpstr>Medidas de dispersión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Desviación estándar o típica (DS, DE ó SD)</vt:lpstr>
      <vt:lpstr>Como medidas de variabilidad: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Medidas de frecuencia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  Estadística descriptiva en estudios de salud.</dc:title>
  <dc:creator>User</dc:creator>
  <cp:lastModifiedBy>Revisor Externo</cp:lastModifiedBy>
  <cp:revision>29</cp:revision>
  <dcterms:created xsi:type="dcterms:W3CDTF">2023-11-27T00:27:21Z</dcterms:created>
  <dcterms:modified xsi:type="dcterms:W3CDTF">2024-06-24T16:18:16Z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2023-05-17T00:00:00Z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2023-11-27T00:00:00Z</vt:filetime>
  </property>
</Properties>
</file>