
<file path=[Content_Types].xml><?xml version="1.0" encoding="utf-8"?>
<Types xmlns="http://schemas.openxmlformats.org/package/2006/content-types">
  <Default ContentType="image/jpeg" Extension="jpeg"/>
  <Default ContentType="image/jp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ms-powerpoint.changesinfo+xml" PartName="/ppt/changesInfos/changesInfo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0" r:id="rId3"/>
    <p:sldId id="257" r:id="rId4"/>
    <p:sldId id="293" r:id="rId5"/>
    <p:sldId id="294" r:id="rId6"/>
    <p:sldId id="295" r:id="rId7"/>
    <p:sldId id="296" r:id="rId8"/>
    <p:sldId id="305" r:id="rId9"/>
    <p:sldId id="297" r:id="rId10"/>
    <p:sldId id="298" r:id="rId11"/>
    <p:sldId id="299" r:id="rId12"/>
    <p:sldId id="300" r:id="rId13"/>
    <p:sldId id="301" r:id="rId14"/>
    <p:sldId id="302" r:id="rId15"/>
    <p:sldId id="303" r:id="rId16"/>
    <p:sldId id="306" r:id="rId17"/>
    <p:sldId id="269" r:id="rId18"/>
    <p:sldId id="271" r:id="rId19"/>
    <p:sldId id="304"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9144000" cy="6858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p:cViewPr varScale="1">
        <p:scale>
          <a:sx n="111" d="100"/>
          <a:sy n="111" d="100"/>
        </p:scale>
        <p:origin x="1680"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elito Betancourt" userId="1162a38b-39d2-44b8-bc1b-9e0710d4e697" providerId="ADAL" clId="{B134C662-2616-A043-9AB4-085A9AC1709B}"/>
    <pc:docChg chg="modSld">
      <pc:chgData name="Cielito Betancourt" userId="1162a38b-39d2-44b8-bc1b-9e0710d4e697" providerId="ADAL" clId="{B134C662-2616-A043-9AB4-085A9AC1709B}" dt="2021-02-08T02:09:03.537" v="0" actId="20577"/>
      <pc:docMkLst>
        <pc:docMk/>
      </pc:docMkLst>
      <pc:sldChg chg="modSp mod">
        <pc:chgData name="Cielito Betancourt" userId="1162a38b-39d2-44b8-bc1b-9e0710d4e697" providerId="ADAL" clId="{B134C662-2616-A043-9AB4-085A9AC1709B}" dt="2021-02-08T02:09:03.537" v="0" actId="20577"/>
        <pc:sldMkLst>
          <pc:docMk/>
          <pc:sldMk cId="1068055696" sldId="302"/>
        </pc:sldMkLst>
        <pc:spChg chg="mod">
          <ac:chgData name="Cielito Betancourt" userId="1162a38b-39d2-44b8-bc1b-9e0710d4e697" providerId="ADAL" clId="{B134C662-2616-A043-9AB4-085A9AC1709B}" dt="2021-02-08T02:09:03.537" v="0" actId="20577"/>
          <ac:spMkLst>
            <pc:docMk/>
            <pc:sldMk cId="1068055696" sldId="302"/>
            <ac:spMk id="3" creationId="{AA99A09C-F153-B243-BC8B-99E060990D01}"/>
          </ac:spMkLst>
        </pc:spChg>
      </pc:sldChg>
    </pc:docChg>
  </pc:docChgLst>
  <pc:docChgLst>
    <pc:chgData name="Cielito Betancourt" userId="1162a38b-39d2-44b8-bc1b-9e0710d4e697" providerId="ADAL" clId="{871D28C2-6D07-3049-94FB-3D38729C6A20}"/>
    <pc:docChg chg="undo custSel delSld modSld">
      <pc:chgData name="Cielito Betancourt" userId="1162a38b-39d2-44b8-bc1b-9e0710d4e697" providerId="ADAL" clId="{871D28C2-6D07-3049-94FB-3D38729C6A20}" dt="2020-11-09T03:50:36.784" v="307" actId="20577"/>
      <pc:docMkLst>
        <pc:docMk/>
      </pc:docMkLst>
      <pc:sldChg chg="del">
        <pc:chgData name="Cielito Betancourt" userId="1162a38b-39d2-44b8-bc1b-9e0710d4e697" providerId="ADAL" clId="{871D28C2-6D07-3049-94FB-3D38729C6A20}" dt="2020-11-06T18:29:20.572" v="136" actId="2696"/>
        <pc:sldMkLst>
          <pc:docMk/>
          <pc:sldMk cId="0" sldId="267"/>
        </pc:sldMkLst>
      </pc:sldChg>
      <pc:sldChg chg="del">
        <pc:chgData name="Cielito Betancourt" userId="1162a38b-39d2-44b8-bc1b-9e0710d4e697" providerId="ADAL" clId="{871D28C2-6D07-3049-94FB-3D38729C6A20}" dt="2020-11-06T18:30:07.647" v="137" actId="2696"/>
        <pc:sldMkLst>
          <pc:docMk/>
          <pc:sldMk cId="0" sldId="268"/>
        </pc:sldMkLst>
      </pc:sldChg>
      <pc:sldChg chg="modSp mod">
        <pc:chgData name="Cielito Betancourt" userId="1162a38b-39d2-44b8-bc1b-9e0710d4e697" providerId="ADAL" clId="{871D28C2-6D07-3049-94FB-3D38729C6A20}" dt="2020-11-05T16:13:40.177" v="13" actId="207"/>
        <pc:sldMkLst>
          <pc:docMk/>
          <pc:sldMk cId="3664626560" sldId="294"/>
        </pc:sldMkLst>
        <pc:spChg chg="mod">
          <ac:chgData name="Cielito Betancourt" userId="1162a38b-39d2-44b8-bc1b-9e0710d4e697" providerId="ADAL" clId="{871D28C2-6D07-3049-94FB-3D38729C6A20}" dt="2020-11-05T16:13:40.177" v="13" actId="207"/>
          <ac:spMkLst>
            <pc:docMk/>
            <pc:sldMk cId="3664626560" sldId="294"/>
            <ac:spMk id="3" creationId="{020BD9FE-86BA-0D49-8DEE-8EE9A290412E}"/>
          </ac:spMkLst>
        </pc:spChg>
      </pc:sldChg>
      <pc:sldChg chg="modSp mod">
        <pc:chgData name="Cielito Betancourt" userId="1162a38b-39d2-44b8-bc1b-9e0710d4e697" providerId="ADAL" clId="{871D28C2-6D07-3049-94FB-3D38729C6A20}" dt="2020-11-05T16:18:59.773" v="52" actId="12"/>
        <pc:sldMkLst>
          <pc:docMk/>
          <pc:sldMk cId="776834493" sldId="295"/>
        </pc:sldMkLst>
        <pc:spChg chg="mod">
          <ac:chgData name="Cielito Betancourt" userId="1162a38b-39d2-44b8-bc1b-9e0710d4e697" providerId="ADAL" clId="{871D28C2-6D07-3049-94FB-3D38729C6A20}" dt="2020-11-05T16:18:59.773" v="52" actId="12"/>
          <ac:spMkLst>
            <pc:docMk/>
            <pc:sldMk cId="776834493" sldId="295"/>
            <ac:spMk id="3" creationId="{792DFBDE-6B17-0B4B-88E1-0B14F64CC87C}"/>
          </ac:spMkLst>
        </pc:spChg>
      </pc:sldChg>
      <pc:sldChg chg="modSp mod">
        <pc:chgData name="Cielito Betancourt" userId="1162a38b-39d2-44b8-bc1b-9e0710d4e697" providerId="ADAL" clId="{871D28C2-6D07-3049-94FB-3D38729C6A20}" dt="2020-11-05T19:50:03.314" v="62" actId="2710"/>
        <pc:sldMkLst>
          <pc:docMk/>
          <pc:sldMk cId="3761710027" sldId="296"/>
        </pc:sldMkLst>
        <pc:spChg chg="mod">
          <ac:chgData name="Cielito Betancourt" userId="1162a38b-39d2-44b8-bc1b-9e0710d4e697" providerId="ADAL" clId="{871D28C2-6D07-3049-94FB-3D38729C6A20}" dt="2020-11-05T19:50:03.314" v="62" actId="2710"/>
          <ac:spMkLst>
            <pc:docMk/>
            <pc:sldMk cId="3761710027" sldId="296"/>
            <ac:spMk id="3" creationId="{CDA7E8CA-DA31-064D-A25F-7ECF75CF4EE7}"/>
          </ac:spMkLst>
        </pc:spChg>
      </pc:sldChg>
      <pc:sldChg chg="modSp mod">
        <pc:chgData name="Cielito Betancourt" userId="1162a38b-39d2-44b8-bc1b-9e0710d4e697" providerId="ADAL" clId="{871D28C2-6D07-3049-94FB-3D38729C6A20}" dt="2020-11-06T19:35:08.417" v="238" actId="12269"/>
        <pc:sldMkLst>
          <pc:docMk/>
          <pc:sldMk cId="2461192332" sldId="297"/>
        </pc:sldMkLst>
        <pc:spChg chg="mod">
          <ac:chgData name="Cielito Betancourt" userId="1162a38b-39d2-44b8-bc1b-9e0710d4e697" providerId="ADAL" clId="{871D28C2-6D07-3049-94FB-3D38729C6A20}" dt="2020-11-06T19:34:48.748" v="235" actId="113"/>
          <ac:spMkLst>
            <pc:docMk/>
            <pc:sldMk cId="2461192332" sldId="297"/>
            <ac:spMk id="2" creationId="{A4B37153-CD1B-1D47-BE27-A78BC2BA6F8C}"/>
          </ac:spMkLst>
        </pc:spChg>
        <pc:graphicFrameChg chg="mod">
          <ac:chgData name="Cielito Betancourt" userId="1162a38b-39d2-44b8-bc1b-9e0710d4e697" providerId="ADAL" clId="{871D28C2-6D07-3049-94FB-3D38729C6A20}" dt="2020-11-06T19:35:08.417" v="238" actId="12269"/>
          <ac:graphicFrameMkLst>
            <pc:docMk/>
            <pc:sldMk cId="2461192332" sldId="297"/>
            <ac:graphicFrameMk id="4" creationId="{D17CCBFA-DDF6-E447-B80B-450D247FE987}"/>
          </ac:graphicFrameMkLst>
        </pc:graphicFrameChg>
      </pc:sldChg>
      <pc:sldChg chg="modSp mod">
        <pc:chgData name="Cielito Betancourt" userId="1162a38b-39d2-44b8-bc1b-9e0710d4e697" providerId="ADAL" clId="{871D28C2-6D07-3049-94FB-3D38729C6A20}" dt="2020-11-06T19:35:51.845" v="243" actId="12269"/>
        <pc:sldMkLst>
          <pc:docMk/>
          <pc:sldMk cId="1343746509" sldId="298"/>
        </pc:sldMkLst>
        <pc:spChg chg="mod">
          <ac:chgData name="Cielito Betancourt" userId="1162a38b-39d2-44b8-bc1b-9e0710d4e697" providerId="ADAL" clId="{871D28C2-6D07-3049-94FB-3D38729C6A20}" dt="2020-11-06T19:34:56.927" v="237" actId="113"/>
          <ac:spMkLst>
            <pc:docMk/>
            <pc:sldMk cId="1343746509" sldId="298"/>
            <ac:spMk id="2" creationId="{62E82560-4FC5-3146-8829-4C4DE0DC93A6}"/>
          </ac:spMkLst>
        </pc:spChg>
        <pc:graphicFrameChg chg="mod">
          <ac:chgData name="Cielito Betancourt" userId="1162a38b-39d2-44b8-bc1b-9e0710d4e697" providerId="ADAL" clId="{871D28C2-6D07-3049-94FB-3D38729C6A20}" dt="2020-11-06T19:35:51.845" v="243" actId="12269"/>
          <ac:graphicFrameMkLst>
            <pc:docMk/>
            <pc:sldMk cId="1343746509" sldId="298"/>
            <ac:graphicFrameMk id="4" creationId="{1F614F49-460A-054E-8ED7-59ECF92327AB}"/>
          </ac:graphicFrameMkLst>
        </pc:graphicFrameChg>
      </pc:sldChg>
      <pc:sldChg chg="modSp mod">
        <pc:chgData name="Cielito Betancourt" userId="1162a38b-39d2-44b8-bc1b-9e0710d4e697" providerId="ADAL" clId="{871D28C2-6D07-3049-94FB-3D38729C6A20}" dt="2020-11-06T19:36:13.339" v="247" actId="12269"/>
        <pc:sldMkLst>
          <pc:docMk/>
          <pc:sldMk cId="3326305789" sldId="299"/>
        </pc:sldMkLst>
        <pc:spChg chg="mod">
          <ac:chgData name="Cielito Betancourt" userId="1162a38b-39d2-44b8-bc1b-9e0710d4e697" providerId="ADAL" clId="{871D28C2-6D07-3049-94FB-3D38729C6A20}" dt="2020-11-06T19:36:00.378" v="245" actId="113"/>
          <ac:spMkLst>
            <pc:docMk/>
            <pc:sldMk cId="3326305789" sldId="299"/>
            <ac:spMk id="2" creationId="{6044F78E-2D53-004E-BB3A-05B0EAD12634}"/>
          </ac:spMkLst>
        </pc:spChg>
        <pc:graphicFrameChg chg="mod">
          <ac:chgData name="Cielito Betancourt" userId="1162a38b-39d2-44b8-bc1b-9e0710d4e697" providerId="ADAL" clId="{871D28C2-6D07-3049-94FB-3D38729C6A20}" dt="2020-11-06T19:36:13.339" v="247" actId="12269"/>
          <ac:graphicFrameMkLst>
            <pc:docMk/>
            <pc:sldMk cId="3326305789" sldId="299"/>
            <ac:graphicFrameMk id="4" creationId="{65F615FB-444C-7F4E-BD15-BF7B02F3FD2F}"/>
          </ac:graphicFrameMkLst>
        </pc:graphicFrameChg>
      </pc:sldChg>
      <pc:sldChg chg="addSp delSp modSp mod">
        <pc:chgData name="Cielito Betancourt" userId="1162a38b-39d2-44b8-bc1b-9e0710d4e697" providerId="ADAL" clId="{871D28C2-6D07-3049-94FB-3D38729C6A20}" dt="2020-11-06T19:36:29.411" v="253" actId="12269"/>
        <pc:sldMkLst>
          <pc:docMk/>
          <pc:sldMk cId="1382639606" sldId="300"/>
        </pc:sldMkLst>
        <pc:spChg chg="mod">
          <ac:chgData name="Cielito Betancourt" userId="1162a38b-39d2-44b8-bc1b-9e0710d4e697" providerId="ADAL" clId="{871D28C2-6D07-3049-94FB-3D38729C6A20}" dt="2020-11-06T19:27:43.918" v="160" actId="113"/>
          <ac:spMkLst>
            <pc:docMk/>
            <pc:sldMk cId="1382639606" sldId="300"/>
            <ac:spMk id="2" creationId="{2FCFB464-8147-6B4A-8169-D954C6D6D912}"/>
          </ac:spMkLst>
        </pc:spChg>
        <pc:spChg chg="del mod">
          <ac:chgData name="Cielito Betancourt" userId="1162a38b-39d2-44b8-bc1b-9e0710d4e697" providerId="ADAL" clId="{871D28C2-6D07-3049-94FB-3D38729C6A20}" dt="2020-11-05T19:57:28.201" v="107" actId="478"/>
          <ac:spMkLst>
            <pc:docMk/>
            <pc:sldMk cId="1382639606" sldId="300"/>
            <ac:spMk id="3" creationId="{A220A6B9-F8E8-D840-A231-B39670DF8899}"/>
          </ac:spMkLst>
        </pc:spChg>
        <pc:spChg chg="add del mod">
          <ac:chgData name="Cielito Betancourt" userId="1162a38b-39d2-44b8-bc1b-9e0710d4e697" providerId="ADAL" clId="{871D28C2-6D07-3049-94FB-3D38729C6A20}" dt="2020-11-05T19:59:30.566" v="115" actId="478"/>
          <ac:spMkLst>
            <pc:docMk/>
            <pc:sldMk cId="1382639606" sldId="300"/>
            <ac:spMk id="6" creationId="{109870D1-73EF-DC43-A803-3D55C4A7513A}"/>
          </ac:spMkLst>
        </pc:spChg>
        <pc:graphicFrameChg chg="add mod modGraphic">
          <ac:chgData name="Cielito Betancourt" userId="1162a38b-39d2-44b8-bc1b-9e0710d4e697" providerId="ADAL" clId="{871D28C2-6D07-3049-94FB-3D38729C6A20}" dt="2020-11-06T19:36:29.411" v="253" actId="12269"/>
          <ac:graphicFrameMkLst>
            <pc:docMk/>
            <pc:sldMk cId="1382639606" sldId="300"/>
            <ac:graphicFrameMk id="4" creationId="{D7618768-719E-6948-ABC0-79CE53B64681}"/>
          </ac:graphicFrameMkLst>
        </pc:graphicFrameChg>
      </pc:sldChg>
      <pc:sldChg chg="addSp delSp modSp mod">
        <pc:chgData name="Cielito Betancourt" userId="1162a38b-39d2-44b8-bc1b-9e0710d4e697" providerId="ADAL" clId="{871D28C2-6D07-3049-94FB-3D38729C6A20}" dt="2020-11-09T03:49:52.294" v="298"/>
        <pc:sldMkLst>
          <pc:docMk/>
          <pc:sldMk cId="1773045058" sldId="301"/>
        </pc:sldMkLst>
        <pc:spChg chg="del mod">
          <ac:chgData name="Cielito Betancourt" userId="1162a38b-39d2-44b8-bc1b-9e0710d4e697" providerId="ADAL" clId="{871D28C2-6D07-3049-94FB-3D38729C6A20}" dt="2020-11-06T19:26:54.171" v="151" actId="478"/>
          <ac:spMkLst>
            <pc:docMk/>
            <pc:sldMk cId="1773045058" sldId="301"/>
            <ac:spMk id="3" creationId="{42339E8D-35BC-1447-A6ED-DADFEE3A65BB}"/>
          </ac:spMkLst>
        </pc:spChg>
        <pc:graphicFrameChg chg="add del mod modGraphic">
          <ac:chgData name="Cielito Betancourt" userId="1162a38b-39d2-44b8-bc1b-9e0710d4e697" providerId="ADAL" clId="{871D28C2-6D07-3049-94FB-3D38729C6A20}" dt="2020-11-06T18:34:55.772" v="138" actId="478"/>
          <ac:graphicFrameMkLst>
            <pc:docMk/>
            <pc:sldMk cId="1773045058" sldId="301"/>
            <ac:graphicFrameMk id="4" creationId="{038F9A1C-ED84-D348-B42B-F4CFF9EA44FB}"/>
          </ac:graphicFrameMkLst>
        </pc:graphicFrameChg>
        <pc:graphicFrameChg chg="add mod modGraphic">
          <ac:chgData name="Cielito Betancourt" userId="1162a38b-39d2-44b8-bc1b-9e0710d4e697" providerId="ADAL" clId="{871D28C2-6D07-3049-94FB-3D38729C6A20}" dt="2020-11-09T03:49:52.294" v="298"/>
          <ac:graphicFrameMkLst>
            <pc:docMk/>
            <pc:sldMk cId="1773045058" sldId="301"/>
            <ac:graphicFrameMk id="5" creationId="{2B1E6B0E-2F9F-8247-B232-B5D3BE8B7EF1}"/>
          </ac:graphicFrameMkLst>
        </pc:graphicFrameChg>
      </pc:sldChg>
      <pc:sldChg chg="modSp mod">
        <pc:chgData name="Cielito Betancourt" userId="1162a38b-39d2-44b8-bc1b-9e0710d4e697" providerId="ADAL" clId="{871D28C2-6D07-3049-94FB-3D38729C6A20}" dt="2020-11-09T03:50:36.784" v="307" actId="20577"/>
        <pc:sldMkLst>
          <pc:docMk/>
          <pc:sldMk cId="1068055696" sldId="302"/>
        </pc:sldMkLst>
        <pc:spChg chg="mod">
          <ac:chgData name="Cielito Betancourt" userId="1162a38b-39d2-44b8-bc1b-9e0710d4e697" providerId="ADAL" clId="{871D28C2-6D07-3049-94FB-3D38729C6A20}" dt="2020-11-09T03:50:36.784" v="307" actId="20577"/>
          <ac:spMkLst>
            <pc:docMk/>
            <pc:sldMk cId="1068055696" sldId="302"/>
            <ac:spMk id="3" creationId="{AA99A09C-F153-B243-BC8B-99E060990D01}"/>
          </ac:spMkLst>
        </pc:spChg>
      </pc:sldChg>
      <pc:sldChg chg="addSp delSp modSp mod">
        <pc:chgData name="Cielito Betancourt" userId="1162a38b-39d2-44b8-bc1b-9e0710d4e697" providerId="ADAL" clId="{871D28C2-6D07-3049-94FB-3D38729C6A20}" dt="2020-11-06T19:32:55.686" v="214" actId="122"/>
        <pc:sldMkLst>
          <pc:docMk/>
          <pc:sldMk cId="235691115" sldId="303"/>
        </pc:sldMkLst>
        <pc:spChg chg="mod">
          <ac:chgData name="Cielito Betancourt" userId="1162a38b-39d2-44b8-bc1b-9e0710d4e697" providerId="ADAL" clId="{871D28C2-6D07-3049-94FB-3D38729C6A20}" dt="2020-11-06T19:32:55.686" v="214" actId="122"/>
          <ac:spMkLst>
            <pc:docMk/>
            <pc:sldMk cId="235691115" sldId="303"/>
            <ac:spMk id="2" creationId="{2DDBFCBD-6953-7E4D-AA7B-2B20EF1215DF}"/>
          </ac:spMkLst>
        </pc:spChg>
        <pc:spChg chg="del mod">
          <ac:chgData name="Cielito Betancourt" userId="1162a38b-39d2-44b8-bc1b-9e0710d4e697" providerId="ADAL" clId="{871D28C2-6D07-3049-94FB-3D38729C6A20}" dt="2020-11-06T19:30:31.887" v="193" actId="478"/>
          <ac:spMkLst>
            <pc:docMk/>
            <pc:sldMk cId="235691115" sldId="303"/>
            <ac:spMk id="3" creationId="{0A7D1C2B-5D7A-8846-B490-5B82C219F34F}"/>
          </ac:spMkLst>
        </pc:spChg>
        <pc:spChg chg="add del mod">
          <ac:chgData name="Cielito Betancourt" userId="1162a38b-39d2-44b8-bc1b-9e0710d4e697" providerId="ADAL" clId="{871D28C2-6D07-3049-94FB-3D38729C6A20}" dt="2020-11-06T19:30:34.818" v="194" actId="478"/>
          <ac:spMkLst>
            <pc:docMk/>
            <pc:sldMk cId="235691115" sldId="303"/>
            <ac:spMk id="7" creationId="{F32B168B-3273-6742-825C-280E7D51EA60}"/>
          </ac:spMkLst>
        </pc:spChg>
        <pc:graphicFrameChg chg="add mod modGraphic">
          <ac:chgData name="Cielito Betancourt" userId="1162a38b-39d2-44b8-bc1b-9e0710d4e697" providerId="ADAL" clId="{871D28C2-6D07-3049-94FB-3D38729C6A20}" dt="2020-11-06T19:32:41.953" v="212" actId="12269"/>
          <ac:graphicFrameMkLst>
            <pc:docMk/>
            <pc:sldMk cId="235691115" sldId="303"/>
            <ac:graphicFrameMk id="4" creationId="{ABFE6B37-858D-514C-B18C-D2D19A7A8925}"/>
          </ac:graphicFrameMkLst>
        </pc:graphicFrameChg>
        <pc:graphicFrameChg chg="add mod modGraphic">
          <ac:chgData name="Cielito Betancourt" userId="1162a38b-39d2-44b8-bc1b-9e0710d4e697" providerId="ADAL" clId="{871D28C2-6D07-3049-94FB-3D38729C6A20}" dt="2020-11-06T19:32:47.243" v="213" actId="12269"/>
          <ac:graphicFrameMkLst>
            <pc:docMk/>
            <pc:sldMk cId="235691115" sldId="303"/>
            <ac:graphicFrameMk id="5" creationId="{F0E126F4-4FED-324E-BA04-CDFCDB511BE2}"/>
          </ac:graphicFrameMkLst>
        </pc:graphicFrameChg>
      </pc:sldChg>
      <pc:sldChg chg="modSp mod">
        <pc:chgData name="Cielito Betancourt" userId="1162a38b-39d2-44b8-bc1b-9e0710d4e697" providerId="ADAL" clId="{871D28C2-6D07-3049-94FB-3D38729C6A20}" dt="2020-11-05T19:52:01.504" v="88" actId="27636"/>
        <pc:sldMkLst>
          <pc:docMk/>
          <pc:sldMk cId="2420035008" sldId="305"/>
        </pc:sldMkLst>
        <pc:spChg chg="mod">
          <ac:chgData name="Cielito Betancourt" userId="1162a38b-39d2-44b8-bc1b-9e0710d4e697" providerId="ADAL" clId="{871D28C2-6D07-3049-94FB-3D38729C6A20}" dt="2020-11-05T19:52:01.504" v="88" actId="27636"/>
          <ac:spMkLst>
            <pc:docMk/>
            <pc:sldMk cId="2420035008" sldId="305"/>
            <ac:spMk id="3" creationId="{048FA18F-43F9-5D41-84A8-1B2E22B50E34}"/>
          </ac:spMkLst>
        </pc:spChg>
      </pc:sldChg>
      <pc:sldChg chg="addSp delSp modSp mod">
        <pc:chgData name="Cielito Betancourt" userId="1162a38b-39d2-44b8-bc1b-9e0710d4e697" providerId="ADAL" clId="{871D28C2-6D07-3049-94FB-3D38729C6A20}" dt="2020-11-06T19:34:24.028" v="233" actId="12269"/>
        <pc:sldMkLst>
          <pc:docMk/>
          <pc:sldMk cId="3106177163" sldId="306"/>
        </pc:sldMkLst>
        <pc:spChg chg="del">
          <ac:chgData name="Cielito Betancourt" userId="1162a38b-39d2-44b8-bc1b-9e0710d4e697" providerId="ADAL" clId="{871D28C2-6D07-3049-94FB-3D38729C6A20}" dt="2020-11-06T19:33:03.039" v="215" actId="478"/>
          <ac:spMkLst>
            <pc:docMk/>
            <pc:sldMk cId="3106177163" sldId="306"/>
            <ac:spMk id="2" creationId="{B9B846C8-C9FD-0041-89EE-E71147FD3579}"/>
          </ac:spMkLst>
        </pc:spChg>
        <pc:spChg chg="del mod">
          <ac:chgData name="Cielito Betancourt" userId="1162a38b-39d2-44b8-bc1b-9e0710d4e697" providerId="ADAL" clId="{871D28C2-6D07-3049-94FB-3D38729C6A20}" dt="2020-11-06T19:34:03.549" v="227" actId="478"/>
          <ac:spMkLst>
            <pc:docMk/>
            <pc:sldMk cId="3106177163" sldId="306"/>
            <ac:spMk id="3" creationId="{F5B87B43-E28C-AD47-92B3-93712A1EF222}"/>
          </ac:spMkLst>
        </pc:spChg>
        <pc:graphicFrameChg chg="add mod modGraphic">
          <ac:chgData name="Cielito Betancourt" userId="1162a38b-39d2-44b8-bc1b-9e0710d4e697" providerId="ADAL" clId="{871D28C2-6D07-3049-94FB-3D38729C6A20}" dt="2020-11-06T19:34:24.028" v="233" actId="12269"/>
          <ac:graphicFrameMkLst>
            <pc:docMk/>
            <pc:sldMk cId="3106177163" sldId="306"/>
            <ac:graphicFrameMk id="4" creationId="{7C92F19B-6524-A042-BDCA-7DB28B355CE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5CA65-107E-8D4C-A85A-52B9AC693831}"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S"/>
        </a:p>
      </dgm:t>
    </dgm:pt>
    <dgm:pt modelId="{5C7B0BC8-BB2D-6249-95A4-BAB537FF6397}">
      <dgm:prSet phldrT="[Texto]"/>
      <dgm:spPr/>
      <dgm:t>
        <a:bodyPr/>
        <a:lstStyle/>
        <a:p>
          <a:r>
            <a:rPr lang="es-EC" dirty="0"/>
            <a:t>Paciente correcto: Comprobar el nombre del niño mediante la pulsera de identificación, Kárdex y con el familiar, en caso de encontrarse.</a:t>
          </a:r>
          <a:endParaRPr lang="es-ES" dirty="0"/>
        </a:p>
      </dgm:t>
    </dgm:pt>
    <dgm:pt modelId="{143F83BE-2545-1747-B412-FEEB28BCDA01}" type="parTrans" cxnId="{7CEB483C-822F-0E41-8425-F854736DD048}">
      <dgm:prSet/>
      <dgm:spPr/>
      <dgm:t>
        <a:bodyPr/>
        <a:lstStyle/>
        <a:p>
          <a:endParaRPr lang="es-ES"/>
        </a:p>
      </dgm:t>
    </dgm:pt>
    <dgm:pt modelId="{CDB92738-A932-B547-9C8B-9DC6367C6190}" type="sibTrans" cxnId="{7CEB483C-822F-0E41-8425-F854736DD048}">
      <dgm:prSet/>
      <dgm:spPr/>
      <dgm:t>
        <a:bodyPr/>
        <a:lstStyle/>
        <a:p>
          <a:endParaRPr lang="es-ES"/>
        </a:p>
      </dgm:t>
    </dgm:pt>
    <dgm:pt modelId="{5AE7B428-E952-024D-8DA6-D9C21D033C4E}">
      <dgm:prSet phldrT="[Texto]"/>
      <dgm:spPr/>
      <dgm:t>
        <a:bodyPr/>
        <a:lstStyle/>
        <a:p>
          <a:r>
            <a:rPr lang="es-EC" dirty="0"/>
            <a:t>Dosis correcta: Cuando se habla de dosis significa cantidad exacta, en pediatría se utilizan unidades o fracciones </a:t>
          </a:r>
          <a:endParaRPr lang="es-ES" dirty="0"/>
        </a:p>
      </dgm:t>
    </dgm:pt>
    <dgm:pt modelId="{4D3CA5B5-3014-F743-BB70-E66541BC55C3}" type="parTrans" cxnId="{9815B76D-3524-DA40-9818-66AAD5DF76C0}">
      <dgm:prSet/>
      <dgm:spPr/>
      <dgm:t>
        <a:bodyPr/>
        <a:lstStyle/>
        <a:p>
          <a:endParaRPr lang="es-ES"/>
        </a:p>
      </dgm:t>
    </dgm:pt>
    <dgm:pt modelId="{35FD0B03-CA2D-1F47-BEE1-091D4FD6B276}" type="sibTrans" cxnId="{9815B76D-3524-DA40-9818-66AAD5DF76C0}">
      <dgm:prSet/>
      <dgm:spPr/>
      <dgm:t>
        <a:bodyPr/>
        <a:lstStyle/>
        <a:p>
          <a:endParaRPr lang="es-ES"/>
        </a:p>
      </dgm:t>
    </dgm:pt>
    <dgm:pt modelId="{DEF04826-AAB0-204C-B1FC-218DFFC6FE92}">
      <dgm:prSet/>
      <dgm:spPr/>
      <dgm:t>
        <a:bodyPr/>
        <a:lstStyle/>
        <a:p>
          <a:r>
            <a:rPr lang="es-EC"/>
            <a:t>Si se encuentra con una concentración menor o mayor a la prescrita se deberá realizar el cálculo utilizando el razonamiento lógico o una regla de tres simples.</a:t>
          </a:r>
          <a:endParaRPr lang="es-EC" dirty="0"/>
        </a:p>
      </dgm:t>
    </dgm:pt>
    <dgm:pt modelId="{C48282F3-9A29-7D46-A2C8-6FF11F892037}" type="parTrans" cxnId="{E71A8AD0-F806-124B-AD6C-B540858B74F3}">
      <dgm:prSet/>
      <dgm:spPr/>
      <dgm:t>
        <a:bodyPr/>
        <a:lstStyle/>
        <a:p>
          <a:endParaRPr lang="es-ES"/>
        </a:p>
      </dgm:t>
    </dgm:pt>
    <dgm:pt modelId="{604E08C2-615F-EF4D-B7D6-D820138DB5AD}" type="sibTrans" cxnId="{E71A8AD0-F806-124B-AD6C-B540858B74F3}">
      <dgm:prSet/>
      <dgm:spPr/>
      <dgm:t>
        <a:bodyPr/>
        <a:lstStyle/>
        <a:p>
          <a:endParaRPr lang="es-ES"/>
        </a:p>
      </dgm:t>
    </dgm:pt>
    <dgm:pt modelId="{6F7F8039-307B-3448-B46C-5F35CC901600}">
      <dgm:prSet/>
      <dgm:spPr/>
      <dgm:t>
        <a:bodyPr/>
        <a:lstStyle/>
        <a:p>
          <a:r>
            <a:rPr lang="es-EC"/>
            <a:t>Siempre que una dosis prescrita parezca inadecuada, comprobarla de nuevo realizando el cálculo respectivo conjuntamente con otra colega o con el facultativo que la indicó. </a:t>
          </a:r>
          <a:endParaRPr lang="es-EC" dirty="0"/>
        </a:p>
      </dgm:t>
    </dgm:pt>
    <dgm:pt modelId="{EBB643AB-1365-E840-B3E5-89D5143AF947}" type="parTrans" cxnId="{29E2EB23-CA4C-DE49-B610-396CDAE47276}">
      <dgm:prSet/>
      <dgm:spPr/>
      <dgm:t>
        <a:bodyPr/>
        <a:lstStyle/>
        <a:p>
          <a:endParaRPr lang="es-ES"/>
        </a:p>
      </dgm:t>
    </dgm:pt>
    <dgm:pt modelId="{B00F7DF4-2CF7-244C-813A-B9A2687CDE99}" type="sibTrans" cxnId="{29E2EB23-CA4C-DE49-B610-396CDAE47276}">
      <dgm:prSet/>
      <dgm:spPr/>
      <dgm:t>
        <a:bodyPr/>
        <a:lstStyle/>
        <a:p>
          <a:endParaRPr lang="es-ES"/>
        </a:p>
      </dgm:t>
    </dgm:pt>
    <dgm:pt modelId="{FB3867A2-F59C-8F47-ACB9-6C93728F2295}" type="pres">
      <dgm:prSet presAssocID="{7925CA65-107E-8D4C-A85A-52B9AC693831}" presName="diagram" presStyleCnt="0">
        <dgm:presLayoutVars>
          <dgm:dir/>
          <dgm:resizeHandles val="exact"/>
        </dgm:presLayoutVars>
      </dgm:prSet>
      <dgm:spPr/>
    </dgm:pt>
    <dgm:pt modelId="{7C66D9AB-965E-584F-B3F6-3EE061419BF3}" type="pres">
      <dgm:prSet presAssocID="{5C7B0BC8-BB2D-6249-95A4-BAB537FF6397}" presName="node" presStyleLbl="node1" presStyleIdx="0" presStyleCnt="4" custLinFactNeighborX="-790" custLinFactNeighborY="-58">
        <dgm:presLayoutVars>
          <dgm:bulletEnabled val="1"/>
        </dgm:presLayoutVars>
      </dgm:prSet>
      <dgm:spPr/>
    </dgm:pt>
    <dgm:pt modelId="{517DD377-11B5-D44A-8B12-9EBA39369D07}" type="pres">
      <dgm:prSet presAssocID="{CDB92738-A932-B547-9C8B-9DC6367C6190}" presName="sibTrans" presStyleCnt="0"/>
      <dgm:spPr/>
    </dgm:pt>
    <dgm:pt modelId="{FFFD14F7-4A33-1443-AD6D-3A52DB7DAE70}" type="pres">
      <dgm:prSet presAssocID="{5AE7B428-E952-024D-8DA6-D9C21D033C4E}" presName="node" presStyleLbl="node1" presStyleIdx="1" presStyleCnt="4">
        <dgm:presLayoutVars>
          <dgm:bulletEnabled val="1"/>
        </dgm:presLayoutVars>
      </dgm:prSet>
      <dgm:spPr/>
    </dgm:pt>
    <dgm:pt modelId="{C7E8EED8-B6EE-AB40-B53C-AA838F609A95}" type="pres">
      <dgm:prSet presAssocID="{35FD0B03-CA2D-1F47-BEE1-091D4FD6B276}" presName="sibTrans" presStyleCnt="0"/>
      <dgm:spPr/>
    </dgm:pt>
    <dgm:pt modelId="{E90ABDA9-854F-EC46-BC88-8FF43E9B1F5C}" type="pres">
      <dgm:prSet presAssocID="{6F7F8039-307B-3448-B46C-5F35CC901600}" presName="node" presStyleLbl="node1" presStyleIdx="2" presStyleCnt="4">
        <dgm:presLayoutVars>
          <dgm:bulletEnabled val="1"/>
        </dgm:presLayoutVars>
      </dgm:prSet>
      <dgm:spPr/>
    </dgm:pt>
    <dgm:pt modelId="{18EA61F3-160E-0F4A-B647-8E3935139C36}" type="pres">
      <dgm:prSet presAssocID="{B00F7DF4-2CF7-244C-813A-B9A2687CDE99}" presName="sibTrans" presStyleCnt="0"/>
      <dgm:spPr/>
    </dgm:pt>
    <dgm:pt modelId="{FDCCE81F-57FB-E94E-B445-D8E46626F45A}" type="pres">
      <dgm:prSet presAssocID="{DEF04826-AAB0-204C-B1FC-218DFFC6FE92}" presName="node" presStyleLbl="node1" presStyleIdx="3" presStyleCnt="4">
        <dgm:presLayoutVars>
          <dgm:bulletEnabled val="1"/>
        </dgm:presLayoutVars>
      </dgm:prSet>
      <dgm:spPr/>
    </dgm:pt>
  </dgm:ptLst>
  <dgm:cxnLst>
    <dgm:cxn modelId="{B176911E-FA23-004C-8EAE-AE157D59AF20}" type="presOf" srcId="{5C7B0BC8-BB2D-6249-95A4-BAB537FF6397}" destId="{7C66D9AB-965E-584F-B3F6-3EE061419BF3}" srcOrd="0" destOrd="0" presId="urn:microsoft.com/office/officeart/2005/8/layout/default"/>
    <dgm:cxn modelId="{29E2EB23-CA4C-DE49-B610-396CDAE47276}" srcId="{7925CA65-107E-8D4C-A85A-52B9AC693831}" destId="{6F7F8039-307B-3448-B46C-5F35CC901600}" srcOrd="2" destOrd="0" parTransId="{EBB643AB-1365-E840-B3E5-89D5143AF947}" sibTransId="{B00F7DF4-2CF7-244C-813A-B9A2687CDE99}"/>
    <dgm:cxn modelId="{7CEB483C-822F-0E41-8425-F854736DD048}" srcId="{7925CA65-107E-8D4C-A85A-52B9AC693831}" destId="{5C7B0BC8-BB2D-6249-95A4-BAB537FF6397}" srcOrd="0" destOrd="0" parTransId="{143F83BE-2545-1747-B412-FEEB28BCDA01}" sibTransId="{CDB92738-A932-B547-9C8B-9DC6367C6190}"/>
    <dgm:cxn modelId="{9815B76D-3524-DA40-9818-66AAD5DF76C0}" srcId="{7925CA65-107E-8D4C-A85A-52B9AC693831}" destId="{5AE7B428-E952-024D-8DA6-D9C21D033C4E}" srcOrd="1" destOrd="0" parTransId="{4D3CA5B5-3014-F743-BB70-E66541BC55C3}" sibTransId="{35FD0B03-CA2D-1F47-BEE1-091D4FD6B276}"/>
    <dgm:cxn modelId="{D7094286-0E84-2B47-B5CB-6F5CCD3A17D1}" type="presOf" srcId="{7925CA65-107E-8D4C-A85A-52B9AC693831}" destId="{FB3867A2-F59C-8F47-ACB9-6C93728F2295}" srcOrd="0" destOrd="0" presId="urn:microsoft.com/office/officeart/2005/8/layout/default"/>
    <dgm:cxn modelId="{8CD14CC0-1226-AD49-A94E-863D4DBAF486}" type="presOf" srcId="{5AE7B428-E952-024D-8DA6-D9C21D033C4E}" destId="{FFFD14F7-4A33-1443-AD6D-3A52DB7DAE70}" srcOrd="0" destOrd="0" presId="urn:microsoft.com/office/officeart/2005/8/layout/default"/>
    <dgm:cxn modelId="{E71A8AD0-F806-124B-AD6C-B540858B74F3}" srcId="{7925CA65-107E-8D4C-A85A-52B9AC693831}" destId="{DEF04826-AAB0-204C-B1FC-218DFFC6FE92}" srcOrd="3" destOrd="0" parTransId="{C48282F3-9A29-7D46-A2C8-6FF11F892037}" sibTransId="{604E08C2-615F-EF4D-B7D6-D820138DB5AD}"/>
    <dgm:cxn modelId="{EDA0BFE5-87C9-CB45-B977-1295EC555E85}" type="presOf" srcId="{6F7F8039-307B-3448-B46C-5F35CC901600}" destId="{E90ABDA9-854F-EC46-BC88-8FF43E9B1F5C}" srcOrd="0" destOrd="0" presId="urn:microsoft.com/office/officeart/2005/8/layout/default"/>
    <dgm:cxn modelId="{A03B22EF-38E3-DC4C-A76E-258E88F2A729}" type="presOf" srcId="{DEF04826-AAB0-204C-B1FC-218DFFC6FE92}" destId="{FDCCE81F-57FB-E94E-B445-D8E46626F45A}" srcOrd="0" destOrd="0" presId="urn:microsoft.com/office/officeart/2005/8/layout/default"/>
    <dgm:cxn modelId="{B4A09BD5-DAC2-2B48-A561-C9DD666F3D19}" type="presParOf" srcId="{FB3867A2-F59C-8F47-ACB9-6C93728F2295}" destId="{7C66D9AB-965E-584F-B3F6-3EE061419BF3}" srcOrd="0" destOrd="0" presId="urn:microsoft.com/office/officeart/2005/8/layout/default"/>
    <dgm:cxn modelId="{1CC2CBD9-5E37-B94A-A5EC-DD4B9E1DAEFE}" type="presParOf" srcId="{FB3867A2-F59C-8F47-ACB9-6C93728F2295}" destId="{517DD377-11B5-D44A-8B12-9EBA39369D07}" srcOrd="1" destOrd="0" presId="urn:microsoft.com/office/officeart/2005/8/layout/default"/>
    <dgm:cxn modelId="{A527CCE2-57EE-EA44-828E-8FB43720B5C3}" type="presParOf" srcId="{FB3867A2-F59C-8F47-ACB9-6C93728F2295}" destId="{FFFD14F7-4A33-1443-AD6D-3A52DB7DAE70}" srcOrd="2" destOrd="0" presId="urn:microsoft.com/office/officeart/2005/8/layout/default"/>
    <dgm:cxn modelId="{A24EF9B8-397C-974B-BEA0-EE1D43B75323}" type="presParOf" srcId="{FB3867A2-F59C-8F47-ACB9-6C93728F2295}" destId="{C7E8EED8-B6EE-AB40-B53C-AA838F609A95}" srcOrd="3" destOrd="0" presId="urn:microsoft.com/office/officeart/2005/8/layout/default"/>
    <dgm:cxn modelId="{BE11AED4-8E88-7242-B9F2-AD9D643C20B0}" type="presParOf" srcId="{FB3867A2-F59C-8F47-ACB9-6C93728F2295}" destId="{E90ABDA9-854F-EC46-BC88-8FF43E9B1F5C}" srcOrd="4" destOrd="0" presId="urn:microsoft.com/office/officeart/2005/8/layout/default"/>
    <dgm:cxn modelId="{F6D5BDDF-4855-9040-87B4-3D6A8240A930}" type="presParOf" srcId="{FB3867A2-F59C-8F47-ACB9-6C93728F2295}" destId="{18EA61F3-160E-0F4A-B647-8E3935139C36}" srcOrd="5" destOrd="0" presId="urn:microsoft.com/office/officeart/2005/8/layout/default"/>
    <dgm:cxn modelId="{2823CE57-22BB-CB4C-8194-4FBF0E037842}" type="presParOf" srcId="{FB3867A2-F59C-8F47-ACB9-6C93728F2295}" destId="{FDCCE81F-57FB-E94E-B445-D8E46626F45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67E86-75D9-754A-B7FC-A70CC495E87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S"/>
        </a:p>
      </dgm:t>
    </dgm:pt>
    <dgm:pt modelId="{1A03164A-9CB8-D74D-8CDC-2ABDBD7F53C4}">
      <dgm:prSet phldrT="[Texto]"/>
      <dgm:spPr/>
      <dgm:t>
        <a:bodyPr/>
        <a:lstStyle/>
        <a:p>
          <a:r>
            <a:rPr lang="es-EC"/>
            <a:t>Vía correcta y Velocidad de Infusión correcta:</a:t>
          </a:r>
          <a:endParaRPr lang="es-ES" dirty="0"/>
        </a:p>
      </dgm:t>
    </dgm:pt>
    <dgm:pt modelId="{0AAA1197-59EF-8247-8CD0-016C3547034E}" type="parTrans" cxnId="{D2E5A1C3-FA39-8244-89D7-FBEAD268F186}">
      <dgm:prSet/>
      <dgm:spPr/>
      <dgm:t>
        <a:bodyPr/>
        <a:lstStyle/>
        <a:p>
          <a:endParaRPr lang="es-ES"/>
        </a:p>
      </dgm:t>
    </dgm:pt>
    <dgm:pt modelId="{737C050F-D022-8947-8481-676559745A99}" type="sibTrans" cxnId="{D2E5A1C3-FA39-8244-89D7-FBEAD268F186}">
      <dgm:prSet/>
      <dgm:spPr/>
      <dgm:t>
        <a:bodyPr/>
        <a:lstStyle/>
        <a:p>
          <a:endParaRPr lang="es-ES"/>
        </a:p>
      </dgm:t>
    </dgm:pt>
    <dgm:pt modelId="{4F723B4A-54B5-A446-BCAF-B279AB9A47F7}">
      <dgm:prSet/>
      <dgm:spPr/>
      <dgm:t>
        <a:bodyPr/>
        <a:lstStyle/>
        <a:p>
          <a:r>
            <a:rPr lang="es-EC" dirty="0"/>
            <a:t>Conocimiento claro de la vía de administración, no solo para obtener el efecto deseado, sino para evitar errores que pueden ser lamentables. Se deberá considerar los mecanismos de absorción por las diferentes vías.</a:t>
          </a:r>
        </a:p>
      </dgm:t>
    </dgm:pt>
    <dgm:pt modelId="{CA0DBBC4-99E9-A34F-B4CD-17F3A6B1F3DE}" type="parTrans" cxnId="{E260358D-3D2F-064C-A5C1-A8355F9E82E4}">
      <dgm:prSet/>
      <dgm:spPr/>
      <dgm:t>
        <a:bodyPr/>
        <a:lstStyle/>
        <a:p>
          <a:endParaRPr lang="es-ES"/>
        </a:p>
      </dgm:t>
    </dgm:pt>
    <dgm:pt modelId="{B3A40C67-03C7-234C-A188-EE1195EDB2DC}" type="sibTrans" cxnId="{E260358D-3D2F-064C-A5C1-A8355F9E82E4}">
      <dgm:prSet/>
      <dgm:spPr/>
      <dgm:t>
        <a:bodyPr/>
        <a:lstStyle/>
        <a:p>
          <a:endParaRPr lang="es-ES"/>
        </a:p>
      </dgm:t>
    </dgm:pt>
    <dgm:pt modelId="{AA374D1A-858B-0F4B-ACA9-78C7F8E74BC5}">
      <dgm:prSet/>
      <dgm:spPr/>
      <dgm:t>
        <a:bodyPr/>
        <a:lstStyle/>
        <a:p>
          <a:r>
            <a:rPr lang="es-EC" dirty="0"/>
            <a:t>Hora correcta: Comprobar el aspecto del medicamento antes de administrarlo, posibles precipitaciones, cambios de color, se debe preparar el medicamento respetando el tiempo de vida y la conservación ya sea al ambiente, en refrigeración o congelación. </a:t>
          </a:r>
        </a:p>
      </dgm:t>
    </dgm:pt>
    <dgm:pt modelId="{6EDA0E7E-F273-6D4F-A95D-4117B6786D45}" type="parTrans" cxnId="{2369AA54-E0C6-A941-9A41-F6162EB79986}">
      <dgm:prSet/>
      <dgm:spPr/>
      <dgm:t>
        <a:bodyPr/>
        <a:lstStyle/>
        <a:p>
          <a:endParaRPr lang="es-ES"/>
        </a:p>
      </dgm:t>
    </dgm:pt>
    <dgm:pt modelId="{93062418-A273-2844-A7BC-0284097EF083}" type="sibTrans" cxnId="{2369AA54-E0C6-A941-9A41-F6162EB79986}">
      <dgm:prSet/>
      <dgm:spPr/>
      <dgm:t>
        <a:bodyPr/>
        <a:lstStyle/>
        <a:p>
          <a:endParaRPr lang="es-ES"/>
        </a:p>
      </dgm:t>
    </dgm:pt>
    <dgm:pt modelId="{FCBF4BCF-786F-B746-8F59-AFBAFCF9F435}">
      <dgm:prSet/>
      <dgm:spPr/>
      <dgm:t>
        <a:bodyPr/>
        <a:lstStyle/>
        <a:p>
          <a:r>
            <a:rPr lang="es-EC" dirty="0"/>
            <a:t>Revisar la prescripción médica que este legible, identificarlo y comprobar la fecha de caducidad,. El profesional de enfermería deberá revisar el fármaco tres veces, en el primer contacto con el fármaco, antes de ponerlo en la bandeja del paciente, después de ponerlo en la bandeja del paciente para ser administrado, conocer la farmacocinética y la farmacodinamia del medicamento que se administra. </a:t>
          </a:r>
        </a:p>
      </dgm:t>
    </dgm:pt>
    <dgm:pt modelId="{3852C545-806E-5542-AF2C-64F89B5F8B20}" type="parTrans" cxnId="{FA6C70FA-69F1-F048-83F9-A07B932F2A13}">
      <dgm:prSet/>
      <dgm:spPr/>
      <dgm:t>
        <a:bodyPr/>
        <a:lstStyle/>
        <a:p>
          <a:endParaRPr lang="es-ES"/>
        </a:p>
      </dgm:t>
    </dgm:pt>
    <dgm:pt modelId="{605E5A02-D4BB-8945-9751-1A532EEEB0AF}" type="sibTrans" cxnId="{FA6C70FA-69F1-F048-83F9-A07B932F2A13}">
      <dgm:prSet/>
      <dgm:spPr/>
      <dgm:t>
        <a:bodyPr/>
        <a:lstStyle/>
        <a:p>
          <a:endParaRPr lang="es-ES"/>
        </a:p>
      </dgm:t>
    </dgm:pt>
    <dgm:pt modelId="{A8348AAA-466B-A148-A3D0-15861D5592EC}" type="pres">
      <dgm:prSet presAssocID="{F2267E86-75D9-754A-B7FC-A70CC495E87E}" presName="diagram" presStyleCnt="0">
        <dgm:presLayoutVars>
          <dgm:dir/>
          <dgm:resizeHandles val="exact"/>
        </dgm:presLayoutVars>
      </dgm:prSet>
      <dgm:spPr/>
    </dgm:pt>
    <dgm:pt modelId="{4B846DA4-E44C-C44F-8589-EAC431DBE159}" type="pres">
      <dgm:prSet presAssocID="{1A03164A-9CB8-D74D-8CDC-2ABDBD7F53C4}" presName="node" presStyleLbl="node1" presStyleIdx="0" presStyleCnt="4">
        <dgm:presLayoutVars>
          <dgm:bulletEnabled val="1"/>
        </dgm:presLayoutVars>
      </dgm:prSet>
      <dgm:spPr/>
    </dgm:pt>
    <dgm:pt modelId="{3FDDD2FB-E4A1-AE48-91A2-D038C7E33603}" type="pres">
      <dgm:prSet presAssocID="{737C050F-D022-8947-8481-676559745A99}" presName="sibTrans" presStyleCnt="0"/>
      <dgm:spPr/>
    </dgm:pt>
    <dgm:pt modelId="{B9526B87-AF97-4941-9D30-3E09CE857829}" type="pres">
      <dgm:prSet presAssocID="{4F723B4A-54B5-A446-BCAF-B279AB9A47F7}" presName="node" presStyleLbl="node1" presStyleIdx="1" presStyleCnt="4">
        <dgm:presLayoutVars>
          <dgm:bulletEnabled val="1"/>
        </dgm:presLayoutVars>
      </dgm:prSet>
      <dgm:spPr/>
    </dgm:pt>
    <dgm:pt modelId="{FB3754DA-CB70-3A4F-8AA5-589D84FEF59E}" type="pres">
      <dgm:prSet presAssocID="{B3A40C67-03C7-234C-A188-EE1195EDB2DC}" presName="sibTrans" presStyleCnt="0"/>
      <dgm:spPr/>
    </dgm:pt>
    <dgm:pt modelId="{6974044D-D166-3542-9D51-F05FE70C4672}" type="pres">
      <dgm:prSet presAssocID="{AA374D1A-858B-0F4B-ACA9-78C7F8E74BC5}" presName="node" presStyleLbl="node1" presStyleIdx="2" presStyleCnt="4">
        <dgm:presLayoutVars>
          <dgm:bulletEnabled val="1"/>
        </dgm:presLayoutVars>
      </dgm:prSet>
      <dgm:spPr/>
    </dgm:pt>
    <dgm:pt modelId="{464440CC-9696-CE4E-85B1-63BD7CC3796E}" type="pres">
      <dgm:prSet presAssocID="{93062418-A273-2844-A7BC-0284097EF083}" presName="sibTrans" presStyleCnt="0"/>
      <dgm:spPr/>
    </dgm:pt>
    <dgm:pt modelId="{9388C1DF-E49F-7442-A735-81A5A26FB453}" type="pres">
      <dgm:prSet presAssocID="{FCBF4BCF-786F-B746-8F59-AFBAFCF9F435}" presName="node" presStyleLbl="node1" presStyleIdx="3" presStyleCnt="4">
        <dgm:presLayoutVars>
          <dgm:bulletEnabled val="1"/>
        </dgm:presLayoutVars>
      </dgm:prSet>
      <dgm:spPr/>
    </dgm:pt>
  </dgm:ptLst>
  <dgm:cxnLst>
    <dgm:cxn modelId="{D4AE3510-8A8E-6F4B-B110-E30F46B28370}" type="presOf" srcId="{F2267E86-75D9-754A-B7FC-A70CC495E87E}" destId="{A8348AAA-466B-A148-A3D0-15861D5592EC}" srcOrd="0" destOrd="0" presId="urn:microsoft.com/office/officeart/2005/8/layout/default"/>
    <dgm:cxn modelId="{BDE45213-138F-604B-BA27-AC3F02D7A405}" type="presOf" srcId="{FCBF4BCF-786F-B746-8F59-AFBAFCF9F435}" destId="{9388C1DF-E49F-7442-A735-81A5A26FB453}" srcOrd="0" destOrd="0" presId="urn:microsoft.com/office/officeart/2005/8/layout/default"/>
    <dgm:cxn modelId="{2712732A-D819-274F-9D9D-03EA17F717A4}" type="presOf" srcId="{AA374D1A-858B-0F4B-ACA9-78C7F8E74BC5}" destId="{6974044D-D166-3542-9D51-F05FE70C4672}" srcOrd="0" destOrd="0" presId="urn:microsoft.com/office/officeart/2005/8/layout/default"/>
    <dgm:cxn modelId="{8417EA50-8777-1C44-8E55-3F1D616AC888}" type="presOf" srcId="{4F723B4A-54B5-A446-BCAF-B279AB9A47F7}" destId="{B9526B87-AF97-4941-9D30-3E09CE857829}" srcOrd="0" destOrd="0" presId="urn:microsoft.com/office/officeart/2005/8/layout/default"/>
    <dgm:cxn modelId="{2369AA54-E0C6-A941-9A41-F6162EB79986}" srcId="{F2267E86-75D9-754A-B7FC-A70CC495E87E}" destId="{AA374D1A-858B-0F4B-ACA9-78C7F8E74BC5}" srcOrd="2" destOrd="0" parTransId="{6EDA0E7E-F273-6D4F-A95D-4117B6786D45}" sibTransId="{93062418-A273-2844-A7BC-0284097EF083}"/>
    <dgm:cxn modelId="{96ECBA82-3A73-3848-8C90-29A0AFDC945E}" type="presOf" srcId="{1A03164A-9CB8-D74D-8CDC-2ABDBD7F53C4}" destId="{4B846DA4-E44C-C44F-8589-EAC431DBE159}" srcOrd="0" destOrd="0" presId="urn:microsoft.com/office/officeart/2005/8/layout/default"/>
    <dgm:cxn modelId="{E260358D-3D2F-064C-A5C1-A8355F9E82E4}" srcId="{F2267E86-75D9-754A-B7FC-A70CC495E87E}" destId="{4F723B4A-54B5-A446-BCAF-B279AB9A47F7}" srcOrd="1" destOrd="0" parTransId="{CA0DBBC4-99E9-A34F-B4CD-17F3A6B1F3DE}" sibTransId="{B3A40C67-03C7-234C-A188-EE1195EDB2DC}"/>
    <dgm:cxn modelId="{D2E5A1C3-FA39-8244-89D7-FBEAD268F186}" srcId="{F2267E86-75D9-754A-B7FC-A70CC495E87E}" destId="{1A03164A-9CB8-D74D-8CDC-2ABDBD7F53C4}" srcOrd="0" destOrd="0" parTransId="{0AAA1197-59EF-8247-8CD0-016C3547034E}" sibTransId="{737C050F-D022-8947-8481-676559745A99}"/>
    <dgm:cxn modelId="{FA6C70FA-69F1-F048-83F9-A07B932F2A13}" srcId="{F2267E86-75D9-754A-B7FC-A70CC495E87E}" destId="{FCBF4BCF-786F-B746-8F59-AFBAFCF9F435}" srcOrd="3" destOrd="0" parTransId="{3852C545-806E-5542-AF2C-64F89B5F8B20}" sibTransId="{605E5A02-D4BB-8945-9751-1A532EEEB0AF}"/>
    <dgm:cxn modelId="{E352A815-0034-D043-8951-3B4286C43AFA}" type="presParOf" srcId="{A8348AAA-466B-A148-A3D0-15861D5592EC}" destId="{4B846DA4-E44C-C44F-8589-EAC431DBE159}" srcOrd="0" destOrd="0" presId="urn:microsoft.com/office/officeart/2005/8/layout/default"/>
    <dgm:cxn modelId="{CA73963E-83F4-834B-9AEA-24CE1A05EE83}" type="presParOf" srcId="{A8348AAA-466B-A148-A3D0-15861D5592EC}" destId="{3FDDD2FB-E4A1-AE48-91A2-D038C7E33603}" srcOrd="1" destOrd="0" presId="urn:microsoft.com/office/officeart/2005/8/layout/default"/>
    <dgm:cxn modelId="{EC320260-D32B-0B47-9238-F54BE02021A7}" type="presParOf" srcId="{A8348AAA-466B-A148-A3D0-15861D5592EC}" destId="{B9526B87-AF97-4941-9D30-3E09CE857829}" srcOrd="2" destOrd="0" presId="urn:microsoft.com/office/officeart/2005/8/layout/default"/>
    <dgm:cxn modelId="{A5B05366-CB02-4248-BACC-0D7C27CE9C3D}" type="presParOf" srcId="{A8348AAA-466B-A148-A3D0-15861D5592EC}" destId="{FB3754DA-CB70-3A4F-8AA5-589D84FEF59E}" srcOrd="3" destOrd="0" presId="urn:microsoft.com/office/officeart/2005/8/layout/default"/>
    <dgm:cxn modelId="{B2C7D436-038F-E04D-89C4-738F00449703}" type="presParOf" srcId="{A8348AAA-466B-A148-A3D0-15861D5592EC}" destId="{6974044D-D166-3542-9D51-F05FE70C4672}" srcOrd="4" destOrd="0" presId="urn:microsoft.com/office/officeart/2005/8/layout/default"/>
    <dgm:cxn modelId="{0A8129C7-61D1-E549-B08E-94EB4D7F50A3}" type="presParOf" srcId="{A8348AAA-466B-A148-A3D0-15861D5592EC}" destId="{464440CC-9696-CE4E-85B1-63BD7CC3796E}" srcOrd="5" destOrd="0" presId="urn:microsoft.com/office/officeart/2005/8/layout/default"/>
    <dgm:cxn modelId="{9240E875-790B-3149-9213-EAF7AE93ABE8}" type="presParOf" srcId="{A8348AAA-466B-A148-A3D0-15861D5592EC}" destId="{9388C1DF-E49F-7442-A735-81A5A26FB45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61A545-F561-DF49-98E9-07097068779E}"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S"/>
        </a:p>
      </dgm:t>
    </dgm:pt>
    <dgm:pt modelId="{F0CD235E-6660-8344-96E6-696F70DF2DCE}">
      <dgm:prSet phldrT="[Texto]"/>
      <dgm:spPr/>
      <dgm:t>
        <a:bodyPr/>
        <a:lstStyle/>
        <a:p>
          <a:r>
            <a:rPr lang="es-EC"/>
            <a:t>Medicamento correcto</a:t>
          </a:r>
          <a:endParaRPr lang="es-ES" dirty="0"/>
        </a:p>
      </dgm:t>
    </dgm:pt>
    <dgm:pt modelId="{BC1ADD5E-2270-0341-ACFF-73D9EF71D6E4}" type="parTrans" cxnId="{81314243-70E9-6B42-B2F1-465F58C9F2DE}">
      <dgm:prSet/>
      <dgm:spPr/>
      <dgm:t>
        <a:bodyPr/>
        <a:lstStyle/>
        <a:p>
          <a:endParaRPr lang="es-ES"/>
        </a:p>
      </dgm:t>
    </dgm:pt>
    <dgm:pt modelId="{00EE3D1E-9EFF-5F45-B59E-65CBBD61095B}" type="sibTrans" cxnId="{81314243-70E9-6B42-B2F1-465F58C9F2DE}">
      <dgm:prSet/>
      <dgm:spPr/>
      <dgm:t>
        <a:bodyPr/>
        <a:lstStyle/>
        <a:p>
          <a:endParaRPr lang="es-ES"/>
        </a:p>
      </dgm:t>
    </dgm:pt>
    <dgm:pt modelId="{13040A10-A16D-4146-A3E7-34C58FA855C7}">
      <dgm:prSet phldrT="[Texto]"/>
      <dgm:spPr/>
      <dgm:t>
        <a:bodyPr/>
        <a:lstStyle/>
        <a:p>
          <a:r>
            <a:rPr lang="es-EC" dirty="0"/>
            <a:t>Revisar la prescripción médica que este legible, identificarlo y comprobar la fecha de caducidad</a:t>
          </a:r>
          <a:endParaRPr lang="es-ES" dirty="0"/>
        </a:p>
      </dgm:t>
    </dgm:pt>
    <dgm:pt modelId="{CEF692F8-0B32-F044-AF8F-8C7313149A8A}" type="parTrans" cxnId="{33557578-94E3-3E4C-9211-09B45B75D7EB}">
      <dgm:prSet/>
      <dgm:spPr/>
      <dgm:t>
        <a:bodyPr/>
        <a:lstStyle/>
        <a:p>
          <a:endParaRPr lang="es-ES"/>
        </a:p>
      </dgm:t>
    </dgm:pt>
    <dgm:pt modelId="{041F6E26-6DB5-1B4E-B482-C2DACCF0E947}" type="sibTrans" cxnId="{33557578-94E3-3E4C-9211-09B45B75D7EB}">
      <dgm:prSet/>
      <dgm:spPr/>
      <dgm:t>
        <a:bodyPr/>
        <a:lstStyle/>
        <a:p>
          <a:endParaRPr lang="es-ES"/>
        </a:p>
      </dgm:t>
    </dgm:pt>
    <dgm:pt modelId="{E9334E37-5A65-4946-9E01-89D2464ADDE9}">
      <dgm:prSet/>
      <dgm:spPr/>
      <dgm:t>
        <a:bodyPr/>
        <a:lstStyle/>
        <a:p>
          <a:r>
            <a:rPr lang="es-EC"/>
            <a:t>El profesional de enfermería deberá revisar el fármaco tres veces, en el primer contacto con el fármaco, antes de ponerlo en la bandeja del paciente, después de ponerlo en la bandeja del paciente para ser administrado, conocer la farmacocinética y la farmacodinamia del medicamento que se administra. </a:t>
          </a:r>
          <a:endParaRPr lang="es-EC" dirty="0"/>
        </a:p>
      </dgm:t>
    </dgm:pt>
    <dgm:pt modelId="{A16519BA-5472-F643-BAA7-56925587DD1F}" type="parTrans" cxnId="{BAAD58F7-52D1-0749-9F3A-707D5FC3110C}">
      <dgm:prSet/>
      <dgm:spPr/>
      <dgm:t>
        <a:bodyPr/>
        <a:lstStyle/>
        <a:p>
          <a:endParaRPr lang="es-ES"/>
        </a:p>
      </dgm:t>
    </dgm:pt>
    <dgm:pt modelId="{43A53139-700A-7F40-A36A-C10888FC13AF}" type="sibTrans" cxnId="{BAAD58F7-52D1-0749-9F3A-707D5FC3110C}">
      <dgm:prSet/>
      <dgm:spPr/>
      <dgm:t>
        <a:bodyPr/>
        <a:lstStyle/>
        <a:p>
          <a:endParaRPr lang="es-ES"/>
        </a:p>
      </dgm:t>
    </dgm:pt>
    <dgm:pt modelId="{C751F003-97E1-B84A-8C2E-5A0B264CF79E}" type="pres">
      <dgm:prSet presAssocID="{8661A545-F561-DF49-98E9-07097068779E}" presName="diagram" presStyleCnt="0">
        <dgm:presLayoutVars>
          <dgm:dir/>
          <dgm:resizeHandles val="exact"/>
        </dgm:presLayoutVars>
      </dgm:prSet>
      <dgm:spPr/>
    </dgm:pt>
    <dgm:pt modelId="{96F58EF5-C884-9A49-AA04-B39751E77E5C}" type="pres">
      <dgm:prSet presAssocID="{F0CD235E-6660-8344-96E6-696F70DF2DCE}" presName="node" presStyleLbl="node1" presStyleIdx="0" presStyleCnt="3">
        <dgm:presLayoutVars>
          <dgm:bulletEnabled val="1"/>
        </dgm:presLayoutVars>
      </dgm:prSet>
      <dgm:spPr/>
    </dgm:pt>
    <dgm:pt modelId="{502C125E-9A1D-EF43-AA32-AA3DC09F1A7E}" type="pres">
      <dgm:prSet presAssocID="{00EE3D1E-9EFF-5F45-B59E-65CBBD61095B}" presName="sibTrans" presStyleCnt="0"/>
      <dgm:spPr/>
    </dgm:pt>
    <dgm:pt modelId="{C88EEEA0-4BF0-E64D-AAA9-C1BE5F93F56F}" type="pres">
      <dgm:prSet presAssocID="{13040A10-A16D-4146-A3E7-34C58FA855C7}" presName="node" presStyleLbl="node1" presStyleIdx="1" presStyleCnt="3">
        <dgm:presLayoutVars>
          <dgm:bulletEnabled val="1"/>
        </dgm:presLayoutVars>
      </dgm:prSet>
      <dgm:spPr/>
    </dgm:pt>
    <dgm:pt modelId="{45865B4D-C7FB-6B45-A4ED-9E9B906266A5}" type="pres">
      <dgm:prSet presAssocID="{041F6E26-6DB5-1B4E-B482-C2DACCF0E947}" presName="sibTrans" presStyleCnt="0"/>
      <dgm:spPr/>
    </dgm:pt>
    <dgm:pt modelId="{926D56A6-965F-F346-8733-08F9C2E2F60C}" type="pres">
      <dgm:prSet presAssocID="{E9334E37-5A65-4946-9E01-89D2464ADDE9}" presName="node" presStyleLbl="node1" presStyleIdx="2" presStyleCnt="3">
        <dgm:presLayoutVars>
          <dgm:bulletEnabled val="1"/>
        </dgm:presLayoutVars>
      </dgm:prSet>
      <dgm:spPr/>
    </dgm:pt>
  </dgm:ptLst>
  <dgm:cxnLst>
    <dgm:cxn modelId="{F8F59136-B8F4-FD4C-B190-7D98B013CF8C}" type="presOf" srcId="{8661A545-F561-DF49-98E9-07097068779E}" destId="{C751F003-97E1-B84A-8C2E-5A0B264CF79E}" srcOrd="0" destOrd="0" presId="urn:microsoft.com/office/officeart/2005/8/layout/default"/>
    <dgm:cxn modelId="{81314243-70E9-6B42-B2F1-465F58C9F2DE}" srcId="{8661A545-F561-DF49-98E9-07097068779E}" destId="{F0CD235E-6660-8344-96E6-696F70DF2DCE}" srcOrd="0" destOrd="0" parTransId="{BC1ADD5E-2270-0341-ACFF-73D9EF71D6E4}" sibTransId="{00EE3D1E-9EFF-5F45-B59E-65CBBD61095B}"/>
    <dgm:cxn modelId="{5C390D6D-C6BD-CF4D-AEA4-E4DD07FE61F4}" type="presOf" srcId="{F0CD235E-6660-8344-96E6-696F70DF2DCE}" destId="{96F58EF5-C884-9A49-AA04-B39751E77E5C}" srcOrd="0" destOrd="0" presId="urn:microsoft.com/office/officeart/2005/8/layout/default"/>
    <dgm:cxn modelId="{33557578-94E3-3E4C-9211-09B45B75D7EB}" srcId="{8661A545-F561-DF49-98E9-07097068779E}" destId="{13040A10-A16D-4146-A3E7-34C58FA855C7}" srcOrd="1" destOrd="0" parTransId="{CEF692F8-0B32-F044-AF8F-8C7313149A8A}" sibTransId="{041F6E26-6DB5-1B4E-B482-C2DACCF0E947}"/>
    <dgm:cxn modelId="{D79B7FB7-6B05-C849-BF57-3FB468549CD6}" type="presOf" srcId="{13040A10-A16D-4146-A3E7-34C58FA855C7}" destId="{C88EEEA0-4BF0-E64D-AAA9-C1BE5F93F56F}" srcOrd="0" destOrd="0" presId="urn:microsoft.com/office/officeart/2005/8/layout/default"/>
    <dgm:cxn modelId="{65D082E0-094B-9845-BF0B-352861146547}" type="presOf" srcId="{E9334E37-5A65-4946-9E01-89D2464ADDE9}" destId="{926D56A6-965F-F346-8733-08F9C2E2F60C}" srcOrd="0" destOrd="0" presId="urn:microsoft.com/office/officeart/2005/8/layout/default"/>
    <dgm:cxn modelId="{BAAD58F7-52D1-0749-9F3A-707D5FC3110C}" srcId="{8661A545-F561-DF49-98E9-07097068779E}" destId="{E9334E37-5A65-4946-9E01-89D2464ADDE9}" srcOrd="2" destOrd="0" parTransId="{A16519BA-5472-F643-BAA7-56925587DD1F}" sibTransId="{43A53139-700A-7F40-A36A-C10888FC13AF}"/>
    <dgm:cxn modelId="{126542DD-C7FA-D046-8CFD-E2E50727993B}" type="presParOf" srcId="{C751F003-97E1-B84A-8C2E-5A0B264CF79E}" destId="{96F58EF5-C884-9A49-AA04-B39751E77E5C}" srcOrd="0" destOrd="0" presId="urn:microsoft.com/office/officeart/2005/8/layout/default"/>
    <dgm:cxn modelId="{7DE8F009-16BA-084A-A094-AF70A8F096EE}" type="presParOf" srcId="{C751F003-97E1-B84A-8C2E-5A0B264CF79E}" destId="{502C125E-9A1D-EF43-AA32-AA3DC09F1A7E}" srcOrd="1" destOrd="0" presId="urn:microsoft.com/office/officeart/2005/8/layout/default"/>
    <dgm:cxn modelId="{45ECE253-5541-5942-84A4-693C41DE5013}" type="presParOf" srcId="{C751F003-97E1-B84A-8C2E-5A0B264CF79E}" destId="{C88EEEA0-4BF0-E64D-AAA9-C1BE5F93F56F}" srcOrd="2" destOrd="0" presId="urn:microsoft.com/office/officeart/2005/8/layout/default"/>
    <dgm:cxn modelId="{506359A0-986E-D74D-9B27-7132529B9DA6}" type="presParOf" srcId="{C751F003-97E1-B84A-8C2E-5A0B264CF79E}" destId="{45865B4D-C7FB-6B45-A4ED-9E9B906266A5}" srcOrd="3" destOrd="0" presId="urn:microsoft.com/office/officeart/2005/8/layout/default"/>
    <dgm:cxn modelId="{56A0A40B-84E2-B64F-87B1-B2F3A8F471C5}" type="presParOf" srcId="{C751F003-97E1-B84A-8C2E-5A0B264CF79E}" destId="{926D56A6-965F-F346-8733-08F9C2E2F60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56E4FE-6D3F-ED49-B68F-3A6C44DDFF5F}" type="doc">
      <dgm:prSet loTypeId="urn:microsoft.com/office/officeart/2005/8/layout/process1" loCatId="process" qsTypeId="urn:microsoft.com/office/officeart/2005/8/quickstyle/3d1" qsCatId="3D" csTypeId="urn:microsoft.com/office/officeart/2005/8/colors/accent1_2" csCatId="accent1" phldr="1"/>
      <dgm:spPr/>
    </dgm:pt>
    <dgm:pt modelId="{CDF3C1AD-9835-9942-86AE-857ACB1AC358}">
      <dgm:prSet phldrT="[Texto]" custT="1"/>
      <dgm:spPr/>
      <dgm:t>
        <a:bodyPr/>
        <a:lstStyle/>
        <a:p>
          <a:r>
            <a:rPr lang="es-EC" sz="1200" dirty="0"/>
            <a:t>Fecha de caducidad del medicamento: </a:t>
          </a:r>
          <a:endParaRPr lang="es-ES" sz="1200" dirty="0"/>
        </a:p>
      </dgm:t>
    </dgm:pt>
    <dgm:pt modelId="{077AB302-5444-E342-8799-5015FB78B02D}" type="parTrans" cxnId="{8550D369-16C1-A541-A4A4-06C00B0CF9E4}">
      <dgm:prSet/>
      <dgm:spPr/>
      <dgm:t>
        <a:bodyPr/>
        <a:lstStyle/>
        <a:p>
          <a:endParaRPr lang="es-ES"/>
        </a:p>
      </dgm:t>
    </dgm:pt>
    <dgm:pt modelId="{D06C3DFF-B18C-654B-9CAE-60450D5ACA8C}" type="sibTrans" cxnId="{8550D369-16C1-A541-A4A4-06C00B0CF9E4}">
      <dgm:prSet/>
      <dgm:spPr/>
      <dgm:t>
        <a:bodyPr/>
        <a:lstStyle/>
        <a:p>
          <a:endParaRPr lang="es-ES"/>
        </a:p>
      </dgm:t>
    </dgm:pt>
    <dgm:pt modelId="{77D65364-6018-B74D-B522-70CA4F2D5DA4}">
      <dgm:prSet phldrT="[Texto]" custT="1"/>
      <dgm:spPr/>
      <dgm:t>
        <a:bodyPr/>
        <a:lstStyle/>
        <a:p>
          <a:r>
            <a:rPr lang="es-EC" sz="1200" dirty="0"/>
            <a:t>Informar al paciente o familiar e instruir acerca de los fármacos que recibe: La comunicación efectiva por parte del profesional de enfermería evita y reduce posibles riesgos.</a:t>
          </a:r>
          <a:endParaRPr lang="es-ES" sz="1200" dirty="0"/>
        </a:p>
      </dgm:t>
    </dgm:pt>
    <dgm:pt modelId="{F095510D-0041-DD42-8899-429B576691C4}" type="parTrans" cxnId="{7A7E6535-A736-1E45-8A95-21AA0F957E2C}">
      <dgm:prSet/>
      <dgm:spPr/>
      <dgm:t>
        <a:bodyPr/>
        <a:lstStyle/>
        <a:p>
          <a:endParaRPr lang="es-ES"/>
        </a:p>
      </dgm:t>
    </dgm:pt>
    <dgm:pt modelId="{7BBAF39F-297F-D644-9951-E4164A92ECDC}" type="sibTrans" cxnId="{7A7E6535-A736-1E45-8A95-21AA0F957E2C}">
      <dgm:prSet/>
      <dgm:spPr/>
      <dgm:t>
        <a:bodyPr/>
        <a:lstStyle/>
        <a:p>
          <a:endParaRPr lang="es-ES"/>
        </a:p>
      </dgm:t>
    </dgm:pt>
    <dgm:pt modelId="{333D3CDC-0CB1-9B49-92F5-36B2395C0CD3}">
      <dgm:prSet custT="1"/>
      <dgm:spPr/>
      <dgm:t>
        <a:bodyPr/>
        <a:lstStyle/>
        <a:p>
          <a:r>
            <a:rPr lang="es-EC" sz="1200" dirty="0"/>
            <a:t>Comprobar que el paciente no consuma ningún medicamento ajeno al prescrito e identificar alergias: La valoración de enfermería es importante para determinar antecedentes de alergia a algún fármaco o a sus componentes. Además, la farmacocinética y la farmacodinamia de los mismos</a:t>
          </a:r>
          <a:r>
            <a:rPr lang="es-EC" sz="900" dirty="0"/>
            <a:t>.</a:t>
          </a:r>
        </a:p>
      </dgm:t>
    </dgm:pt>
    <dgm:pt modelId="{6B4C6593-1C2A-524D-BF9A-05B972FB956B}" type="parTrans" cxnId="{4A4FB8E0-F2D0-D448-995F-5FEC4F9510E5}">
      <dgm:prSet/>
      <dgm:spPr/>
      <dgm:t>
        <a:bodyPr/>
        <a:lstStyle/>
        <a:p>
          <a:endParaRPr lang="es-ES"/>
        </a:p>
      </dgm:t>
    </dgm:pt>
    <dgm:pt modelId="{B05C0E4C-7F0A-4944-8063-83FA9AE6F279}" type="sibTrans" cxnId="{4A4FB8E0-F2D0-D448-995F-5FEC4F9510E5}">
      <dgm:prSet/>
      <dgm:spPr/>
      <dgm:t>
        <a:bodyPr/>
        <a:lstStyle/>
        <a:p>
          <a:endParaRPr lang="es-ES"/>
        </a:p>
      </dgm:t>
    </dgm:pt>
    <dgm:pt modelId="{4C063A67-6708-7F41-97C1-C2323A6AE99F}">
      <dgm:prSet custT="1"/>
      <dgm:spPr/>
      <dgm:t>
        <a:bodyPr/>
        <a:lstStyle/>
        <a:p>
          <a:r>
            <a:rPr lang="es-EC" sz="1200" dirty="0"/>
            <a:t>Los 4 yo</a:t>
          </a:r>
        </a:p>
      </dgm:t>
    </dgm:pt>
    <dgm:pt modelId="{19AFF6E8-04B0-5C4E-8347-3C88D1C8F128}" type="parTrans" cxnId="{00DAE785-5EAF-534E-B2B1-C9FD9E907BC1}">
      <dgm:prSet/>
      <dgm:spPr/>
      <dgm:t>
        <a:bodyPr/>
        <a:lstStyle/>
        <a:p>
          <a:endParaRPr lang="es-ES"/>
        </a:p>
      </dgm:t>
    </dgm:pt>
    <dgm:pt modelId="{D3B835C5-E233-AB49-AA38-F8C00ADFDDD1}" type="sibTrans" cxnId="{00DAE785-5EAF-534E-B2B1-C9FD9E907BC1}">
      <dgm:prSet/>
      <dgm:spPr/>
      <dgm:t>
        <a:bodyPr/>
        <a:lstStyle/>
        <a:p>
          <a:endParaRPr lang="es-ES"/>
        </a:p>
      </dgm:t>
    </dgm:pt>
    <dgm:pt modelId="{02872EAC-F174-A943-B804-57E6989BAD81}" type="pres">
      <dgm:prSet presAssocID="{4F56E4FE-6D3F-ED49-B68F-3A6C44DDFF5F}" presName="Name0" presStyleCnt="0">
        <dgm:presLayoutVars>
          <dgm:dir/>
          <dgm:resizeHandles val="exact"/>
        </dgm:presLayoutVars>
      </dgm:prSet>
      <dgm:spPr/>
    </dgm:pt>
    <dgm:pt modelId="{AE45CC9C-949F-124A-92EE-72E887AD5364}" type="pres">
      <dgm:prSet presAssocID="{CDF3C1AD-9835-9942-86AE-857ACB1AC358}" presName="node" presStyleLbl="node1" presStyleIdx="0" presStyleCnt="4">
        <dgm:presLayoutVars>
          <dgm:bulletEnabled val="1"/>
        </dgm:presLayoutVars>
      </dgm:prSet>
      <dgm:spPr/>
    </dgm:pt>
    <dgm:pt modelId="{3C669851-C4AB-C745-830E-CB81CD3FE65D}" type="pres">
      <dgm:prSet presAssocID="{D06C3DFF-B18C-654B-9CAE-60450D5ACA8C}" presName="sibTrans" presStyleLbl="sibTrans2D1" presStyleIdx="0" presStyleCnt="3"/>
      <dgm:spPr/>
    </dgm:pt>
    <dgm:pt modelId="{0A781428-28F1-6848-B992-BD2A2F029460}" type="pres">
      <dgm:prSet presAssocID="{D06C3DFF-B18C-654B-9CAE-60450D5ACA8C}" presName="connectorText" presStyleLbl="sibTrans2D1" presStyleIdx="0" presStyleCnt="3"/>
      <dgm:spPr/>
    </dgm:pt>
    <dgm:pt modelId="{C9B72518-EC95-3147-8958-5C552FCBC826}" type="pres">
      <dgm:prSet presAssocID="{77D65364-6018-B74D-B522-70CA4F2D5DA4}" presName="node" presStyleLbl="node1" presStyleIdx="1" presStyleCnt="4">
        <dgm:presLayoutVars>
          <dgm:bulletEnabled val="1"/>
        </dgm:presLayoutVars>
      </dgm:prSet>
      <dgm:spPr/>
    </dgm:pt>
    <dgm:pt modelId="{AB2C94B2-8FC0-FC4B-BD7B-19E1AF43BBE0}" type="pres">
      <dgm:prSet presAssocID="{7BBAF39F-297F-D644-9951-E4164A92ECDC}" presName="sibTrans" presStyleLbl="sibTrans2D1" presStyleIdx="1" presStyleCnt="3"/>
      <dgm:spPr/>
    </dgm:pt>
    <dgm:pt modelId="{52A9D1C8-8FDF-0E4B-AECA-64AB5EB8BB4F}" type="pres">
      <dgm:prSet presAssocID="{7BBAF39F-297F-D644-9951-E4164A92ECDC}" presName="connectorText" presStyleLbl="sibTrans2D1" presStyleIdx="1" presStyleCnt="3"/>
      <dgm:spPr/>
    </dgm:pt>
    <dgm:pt modelId="{E4885CA7-D6F0-1D4D-AA0D-7D59E586CC00}" type="pres">
      <dgm:prSet presAssocID="{333D3CDC-0CB1-9B49-92F5-36B2395C0CD3}" presName="node" presStyleLbl="node1" presStyleIdx="2" presStyleCnt="4">
        <dgm:presLayoutVars>
          <dgm:bulletEnabled val="1"/>
        </dgm:presLayoutVars>
      </dgm:prSet>
      <dgm:spPr/>
    </dgm:pt>
    <dgm:pt modelId="{F7411C93-E272-F84B-A2A8-1F4172E70C95}" type="pres">
      <dgm:prSet presAssocID="{B05C0E4C-7F0A-4944-8063-83FA9AE6F279}" presName="sibTrans" presStyleLbl="sibTrans2D1" presStyleIdx="2" presStyleCnt="3"/>
      <dgm:spPr/>
    </dgm:pt>
    <dgm:pt modelId="{A9F84EC0-C353-B740-94EC-A063D092CF06}" type="pres">
      <dgm:prSet presAssocID="{B05C0E4C-7F0A-4944-8063-83FA9AE6F279}" presName="connectorText" presStyleLbl="sibTrans2D1" presStyleIdx="2" presStyleCnt="3"/>
      <dgm:spPr/>
    </dgm:pt>
    <dgm:pt modelId="{F4DA1AD3-297E-4E4D-9CA8-79DB8259F11E}" type="pres">
      <dgm:prSet presAssocID="{4C063A67-6708-7F41-97C1-C2323A6AE99F}" presName="node" presStyleLbl="node1" presStyleIdx="3" presStyleCnt="4">
        <dgm:presLayoutVars>
          <dgm:bulletEnabled val="1"/>
        </dgm:presLayoutVars>
      </dgm:prSet>
      <dgm:spPr/>
    </dgm:pt>
  </dgm:ptLst>
  <dgm:cxnLst>
    <dgm:cxn modelId="{4931260F-385D-0042-8D3B-6C85CBD3DD95}" type="presOf" srcId="{D06C3DFF-B18C-654B-9CAE-60450D5ACA8C}" destId="{0A781428-28F1-6848-B992-BD2A2F029460}" srcOrd="1" destOrd="0" presId="urn:microsoft.com/office/officeart/2005/8/layout/process1"/>
    <dgm:cxn modelId="{F51EB728-A342-3B44-867C-0D08951A598B}" type="presOf" srcId="{7BBAF39F-297F-D644-9951-E4164A92ECDC}" destId="{AB2C94B2-8FC0-FC4B-BD7B-19E1AF43BBE0}" srcOrd="0" destOrd="0" presId="urn:microsoft.com/office/officeart/2005/8/layout/process1"/>
    <dgm:cxn modelId="{7A7E6535-A736-1E45-8A95-21AA0F957E2C}" srcId="{4F56E4FE-6D3F-ED49-B68F-3A6C44DDFF5F}" destId="{77D65364-6018-B74D-B522-70CA4F2D5DA4}" srcOrd="1" destOrd="0" parTransId="{F095510D-0041-DD42-8899-429B576691C4}" sibTransId="{7BBAF39F-297F-D644-9951-E4164A92ECDC}"/>
    <dgm:cxn modelId="{9E36213C-26FE-4A4C-BA87-1B0C341CB13C}" type="presOf" srcId="{7BBAF39F-297F-D644-9951-E4164A92ECDC}" destId="{52A9D1C8-8FDF-0E4B-AECA-64AB5EB8BB4F}" srcOrd="1" destOrd="0" presId="urn:microsoft.com/office/officeart/2005/8/layout/process1"/>
    <dgm:cxn modelId="{6C78AC47-496B-BB4C-91A6-02AB6F4AD632}" type="presOf" srcId="{D06C3DFF-B18C-654B-9CAE-60450D5ACA8C}" destId="{3C669851-C4AB-C745-830E-CB81CD3FE65D}" srcOrd="0" destOrd="0" presId="urn:microsoft.com/office/officeart/2005/8/layout/process1"/>
    <dgm:cxn modelId="{8550D369-16C1-A541-A4A4-06C00B0CF9E4}" srcId="{4F56E4FE-6D3F-ED49-B68F-3A6C44DDFF5F}" destId="{CDF3C1AD-9835-9942-86AE-857ACB1AC358}" srcOrd="0" destOrd="0" parTransId="{077AB302-5444-E342-8799-5015FB78B02D}" sibTransId="{D06C3DFF-B18C-654B-9CAE-60450D5ACA8C}"/>
    <dgm:cxn modelId="{E1D85782-3303-244F-B193-A20377ADA191}" type="presOf" srcId="{333D3CDC-0CB1-9B49-92F5-36B2395C0CD3}" destId="{E4885CA7-D6F0-1D4D-AA0D-7D59E586CC00}" srcOrd="0" destOrd="0" presId="urn:microsoft.com/office/officeart/2005/8/layout/process1"/>
    <dgm:cxn modelId="{00DAE785-5EAF-534E-B2B1-C9FD9E907BC1}" srcId="{4F56E4FE-6D3F-ED49-B68F-3A6C44DDFF5F}" destId="{4C063A67-6708-7F41-97C1-C2323A6AE99F}" srcOrd="3" destOrd="0" parTransId="{19AFF6E8-04B0-5C4E-8347-3C88D1C8F128}" sibTransId="{D3B835C5-E233-AB49-AA38-F8C00ADFDDD1}"/>
    <dgm:cxn modelId="{310DEA8A-53E3-0443-83F5-2DB55AB6E4EF}" type="presOf" srcId="{4C063A67-6708-7F41-97C1-C2323A6AE99F}" destId="{F4DA1AD3-297E-4E4D-9CA8-79DB8259F11E}" srcOrd="0" destOrd="0" presId="urn:microsoft.com/office/officeart/2005/8/layout/process1"/>
    <dgm:cxn modelId="{5EFB5E8F-519E-964F-8E5D-4D7CD298B885}" type="presOf" srcId="{CDF3C1AD-9835-9942-86AE-857ACB1AC358}" destId="{AE45CC9C-949F-124A-92EE-72E887AD5364}" srcOrd="0" destOrd="0" presId="urn:microsoft.com/office/officeart/2005/8/layout/process1"/>
    <dgm:cxn modelId="{1A2125BB-BB30-634E-98CA-502E377F3504}" type="presOf" srcId="{77D65364-6018-B74D-B522-70CA4F2D5DA4}" destId="{C9B72518-EC95-3147-8958-5C552FCBC826}" srcOrd="0" destOrd="0" presId="urn:microsoft.com/office/officeart/2005/8/layout/process1"/>
    <dgm:cxn modelId="{7438C6C6-562B-E24D-8BD0-5437CF9DA57C}" type="presOf" srcId="{B05C0E4C-7F0A-4944-8063-83FA9AE6F279}" destId="{A9F84EC0-C353-B740-94EC-A063D092CF06}" srcOrd="1" destOrd="0" presId="urn:microsoft.com/office/officeart/2005/8/layout/process1"/>
    <dgm:cxn modelId="{085B30C9-6334-0344-BAC4-B7A2BA613666}" type="presOf" srcId="{4F56E4FE-6D3F-ED49-B68F-3A6C44DDFF5F}" destId="{02872EAC-F174-A943-B804-57E6989BAD81}" srcOrd="0" destOrd="0" presId="urn:microsoft.com/office/officeart/2005/8/layout/process1"/>
    <dgm:cxn modelId="{8F86BFCC-A5E4-1F45-B30E-1BA3075C9CFE}" type="presOf" srcId="{B05C0E4C-7F0A-4944-8063-83FA9AE6F279}" destId="{F7411C93-E272-F84B-A2A8-1F4172E70C95}" srcOrd="0" destOrd="0" presId="urn:microsoft.com/office/officeart/2005/8/layout/process1"/>
    <dgm:cxn modelId="{4A4FB8E0-F2D0-D448-995F-5FEC4F9510E5}" srcId="{4F56E4FE-6D3F-ED49-B68F-3A6C44DDFF5F}" destId="{333D3CDC-0CB1-9B49-92F5-36B2395C0CD3}" srcOrd="2" destOrd="0" parTransId="{6B4C6593-1C2A-524D-BF9A-05B972FB956B}" sibTransId="{B05C0E4C-7F0A-4944-8063-83FA9AE6F279}"/>
    <dgm:cxn modelId="{5C441404-98F4-7A4C-A867-3FA603B79A12}" type="presParOf" srcId="{02872EAC-F174-A943-B804-57E6989BAD81}" destId="{AE45CC9C-949F-124A-92EE-72E887AD5364}" srcOrd="0" destOrd="0" presId="urn:microsoft.com/office/officeart/2005/8/layout/process1"/>
    <dgm:cxn modelId="{477F8CFA-199A-B149-BD34-F2CB76563416}" type="presParOf" srcId="{02872EAC-F174-A943-B804-57E6989BAD81}" destId="{3C669851-C4AB-C745-830E-CB81CD3FE65D}" srcOrd="1" destOrd="0" presId="urn:microsoft.com/office/officeart/2005/8/layout/process1"/>
    <dgm:cxn modelId="{7230CA3D-F82A-3648-832F-106CD4F02CAF}" type="presParOf" srcId="{3C669851-C4AB-C745-830E-CB81CD3FE65D}" destId="{0A781428-28F1-6848-B992-BD2A2F029460}" srcOrd="0" destOrd="0" presId="urn:microsoft.com/office/officeart/2005/8/layout/process1"/>
    <dgm:cxn modelId="{F902B7E3-39B9-5C40-AC9A-645BEED619EB}" type="presParOf" srcId="{02872EAC-F174-A943-B804-57E6989BAD81}" destId="{C9B72518-EC95-3147-8958-5C552FCBC826}" srcOrd="2" destOrd="0" presId="urn:microsoft.com/office/officeart/2005/8/layout/process1"/>
    <dgm:cxn modelId="{6A7AF861-6DC0-FF4B-86F5-F30D93376D8C}" type="presParOf" srcId="{02872EAC-F174-A943-B804-57E6989BAD81}" destId="{AB2C94B2-8FC0-FC4B-BD7B-19E1AF43BBE0}" srcOrd="3" destOrd="0" presId="urn:microsoft.com/office/officeart/2005/8/layout/process1"/>
    <dgm:cxn modelId="{98C5A3EE-659E-0D4D-A431-61262F99291C}" type="presParOf" srcId="{AB2C94B2-8FC0-FC4B-BD7B-19E1AF43BBE0}" destId="{52A9D1C8-8FDF-0E4B-AECA-64AB5EB8BB4F}" srcOrd="0" destOrd="0" presId="urn:microsoft.com/office/officeart/2005/8/layout/process1"/>
    <dgm:cxn modelId="{EF75FA4D-E62A-514A-8505-94EAA590559D}" type="presParOf" srcId="{02872EAC-F174-A943-B804-57E6989BAD81}" destId="{E4885CA7-D6F0-1D4D-AA0D-7D59E586CC00}" srcOrd="4" destOrd="0" presId="urn:microsoft.com/office/officeart/2005/8/layout/process1"/>
    <dgm:cxn modelId="{E1E351AE-159C-404E-A06D-E885CB6B4583}" type="presParOf" srcId="{02872EAC-F174-A943-B804-57E6989BAD81}" destId="{F7411C93-E272-F84B-A2A8-1F4172E70C95}" srcOrd="5" destOrd="0" presId="urn:microsoft.com/office/officeart/2005/8/layout/process1"/>
    <dgm:cxn modelId="{451B7189-68BA-054E-A583-9969B0AEBEC7}" type="presParOf" srcId="{F7411C93-E272-F84B-A2A8-1F4172E70C95}" destId="{A9F84EC0-C353-B740-94EC-A063D092CF06}" srcOrd="0" destOrd="0" presId="urn:microsoft.com/office/officeart/2005/8/layout/process1"/>
    <dgm:cxn modelId="{88D62BBD-C691-604C-8978-5664A86CAAD6}" type="presParOf" srcId="{02872EAC-F174-A943-B804-57E6989BAD81}" destId="{F4DA1AD3-297E-4E4D-9CA8-79DB8259F11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43E07F-3855-FE4E-9597-1F5D9CEC2C06}" type="doc">
      <dgm:prSet loTypeId="urn:microsoft.com/office/officeart/2005/8/layout/default" loCatId="" qsTypeId="urn:microsoft.com/office/officeart/2005/8/quickstyle/simple5" qsCatId="simple" csTypeId="urn:microsoft.com/office/officeart/2005/8/colors/accent1_2" csCatId="accent1" phldr="1"/>
      <dgm:spPr/>
      <dgm:t>
        <a:bodyPr/>
        <a:lstStyle/>
        <a:p>
          <a:endParaRPr lang="es-ES"/>
        </a:p>
      </dgm:t>
    </dgm:pt>
    <dgm:pt modelId="{962CD042-2601-894E-8EC7-F7DDB6A7CFEB}">
      <dgm:prSet phldrT="[Texto]" custT="1"/>
      <dgm:spPr/>
      <dgm:t>
        <a:bodyPr/>
        <a:lstStyle/>
        <a:p>
          <a:r>
            <a:rPr lang="es-EC" sz="1200" dirty="0">
              <a:solidFill>
                <a:schemeClr val="tx1"/>
              </a:solidFill>
            </a:rPr>
            <a:t>En un niño crítico la vía de administración de fármacos de mucha utilidad es la endovenosa. </a:t>
          </a:r>
          <a:endParaRPr lang="es-ES" sz="1200" dirty="0">
            <a:solidFill>
              <a:schemeClr val="tx1"/>
            </a:solidFill>
          </a:endParaRPr>
        </a:p>
      </dgm:t>
    </dgm:pt>
    <dgm:pt modelId="{A51D1A8B-FE04-9A43-91E2-5CD38105683B}" type="parTrans" cxnId="{13BA8246-482B-C449-A356-4DD71B885923}">
      <dgm:prSet/>
      <dgm:spPr/>
      <dgm:t>
        <a:bodyPr/>
        <a:lstStyle/>
        <a:p>
          <a:endParaRPr lang="es-ES"/>
        </a:p>
      </dgm:t>
    </dgm:pt>
    <dgm:pt modelId="{823EB4F1-E2DB-8F4F-974D-7C777F5D1A5D}" type="sibTrans" cxnId="{13BA8246-482B-C449-A356-4DD71B885923}">
      <dgm:prSet/>
      <dgm:spPr/>
      <dgm:t>
        <a:bodyPr/>
        <a:lstStyle/>
        <a:p>
          <a:endParaRPr lang="es-ES"/>
        </a:p>
      </dgm:t>
    </dgm:pt>
    <dgm:pt modelId="{00CD1044-BACA-E54E-964F-900D5C38AFDA}">
      <dgm:prSet phldrT="[Texto]" custT="1"/>
      <dgm:spPr/>
      <dgm:t>
        <a:bodyPr/>
        <a:lstStyle/>
        <a:p>
          <a:r>
            <a:rPr lang="es-EC" sz="1200" dirty="0">
              <a:solidFill>
                <a:schemeClr val="tx1"/>
              </a:solidFill>
            </a:rPr>
            <a:t>Se debe tener en cuenta las presentaciones farmacológicas ya que su similitud en la misma conlleva a errores en la administración de los mismos, para lo cual se debe corroborar con el genérico exclusivamente.</a:t>
          </a:r>
          <a:endParaRPr lang="es-ES" sz="1200" dirty="0">
            <a:solidFill>
              <a:schemeClr val="tx1"/>
            </a:solidFill>
          </a:endParaRPr>
        </a:p>
      </dgm:t>
    </dgm:pt>
    <dgm:pt modelId="{EC58AAC0-D26B-1C42-8339-A6B27732871B}" type="parTrans" cxnId="{CDE55A74-96AE-5146-B1C3-B528E70AD35A}">
      <dgm:prSet/>
      <dgm:spPr/>
      <dgm:t>
        <a:bodyPr/>
        <a:lstStyle/>
        <a:p>
          <a:endParaRPr lang="es-ES"/>
        </a:p>
      </dgm:t>
    </dgm:pt>
    <dgm:pt modelId="{7CC8CC29-3B8C-AC45-8A6D-D99EC56368A6}" type="sibTrans" cxnId="{CDE55A74-96AE-5146-B1C3-B528E70AD35A}">
      <dgm:prSet/>
      <dgm:spPr/>
      <dgm:t>
        <a:bodyPr/>
        <a:lstStyle/>
        <a:p>
          <a:endParaRPr lang="es-ES"/>
        </a:p>
      </dgm:t>
    </dgm:pt>
    <dgm:pt modelId="{51A391E2-99E8-604D-837D-B521E60302EB}">
      <dgm:prSet phldrT="[Texto]" custT="1"/>
      <dgm:spPr/>
      <dgm:t>
        <a:bodyPr/>
        <a:lstStyle/>
        <a:p>
          <a:pPr algn="l"/>
          <a:r>
            <a:rPr lang="es-EC" sz="1000" dirty="0">
              <a:solidFill>
                <a:schemeClr val="tx1"/>
              </a:solidFill>
            </a:rPr>
            <a:t>factores que contribuyen a cometer errores durante  el proceso de preparación: </a:t>
          </a:r>
        </a:p>
        <a:p>
          <a:pPr algn="l"/>
          <a:r>
            <a:rPr lang="es-EC" sz="1000" dirty="0">
              <a:solidFill>
                <a:schemeClr val="tx1"/>
              </a:solidFill>
            </a:rPr>
            <a:t>las prescripciones enmendadas, </a:t>
          </a:r>
        </a:p>
        <a:p>
          <a:pPr algn="l"/>
          <a:r>
            <a:rPr lang="es-EC" sz="1000" dirty="0">
              <a:solidFill>
                <a:schemeClr val="tx1"/>
              </a:solidFill>
            </a:rPr>
            <a:t>Letra ilegible o confusa,</a:t>
          </a:r>
        </a:p>
        <a:p>
          <a:pPr algn="l"/>
          <a:r>
            <a:rPr lang="es-EC" sz="1000" dirty="0">
              <a:solidFill>
                <a:schemeClr val="tx1"/>
              </a:solidFill>
            </a:rPr>
            <a:t> nombre erróneo, </a:t>
          </a:r>
        </a:p>
        <a:p>
          <a:pPr algn="l"/>
          <a:r>
            <a:rPr lang="es-EC" sz="1000" dirty="0">
              <a:solidFill>
                <a:schemeClr val="tx1"/>
              </a:solidFill>
            </a:rPr>
            <a:t>error de interpretación, </a:t>
          </a:r>
        </a:p>
        <a:p>
          <a:pPr algn="l"/>
          <a:r>
            <a:rPr lang="es-EC" sz="1000" dirty="0">
              <a:solidFill>
                <a:schemeClr val="tx1"/>
              </a:solidFill>
            </a:rPr>
            <a:t>ambiente desordenado e iluminación insuficiente, </a:t>
          </a:r>
        </a:p>
        <a:p>
          <a:pPr algn="l"/>
          <a:r>
            <a:rPr lang="es-EC" sz="1000" dirty="0">
              <a:solidFill>
                <a:schemeClr val="tx1"/>
              </a:solidFill>
            </a:rPr>
            <a:t>ruidos e interrupciones durante la preparación,</a:t>
          </a:r>
        </a:p>
        <a:p>
          <a:pPr algn="l"/>
          <a:r>
            <a:rPr lang="es-EC" sz="1000" dirty="0">
              <a:solidFill>
                <a:schemeClr val="tx1"/>
              </a:solidFill>
            </a:rPr>
            <a:t> falta de cuidados en la técnica aséptica de preparación, lo cual puede contaminar la vía y el preparado,</a:t>
          </a:r>
        </a:p>
        <a:p>
          <a:pPr algn="l"/>
          <a:r>
            <a:rPr lang="es-EC" sz="1000" dirty="0">
              <a:solidFill>
                <a:schemeClr val="tx1"/>
              </a:solidFill>
            </a:rPr>
            <a:t> cálculos y velocidad de infusión inadecuados, </a:t>
          </a:r>
        </a:p>
        <a:p>
          <a:pPr algn="l"/>
          <a:r>
            <a:rPr lang="es-EC" sz="1000" dirty="0">
              <a:solidFill>
                <a:schemeClr val="tx1"/>
              </a:solidFill>
            </a:rPr>
            <a:t>elección equivocada del solvente, diluyente de la preparación, </a:t>
          </a:r>
        </a:p>
        <a:p>
          <a:pPr algn="l"/>
          <a:r>
            <a:rPr lang="es-EC" sz="1000" dirty="0">
              <a:solidFill>
                <a:schemeClr val="tx1"/>
              </a:solidFill>
            </a:rPr>
            <a:t>concentraciones inapropiadas del fármaco a administrar, </a:t>
          </a:r>
        </a:p>
        <a:p>
          <a:pPr algn="l"/>
          <a:r>
            <a:rPr lang="es-EC" sz="1000" dirty="0">
              <a:solidFill>
                <a:schemeClr val="tx1"/>
              </a:solidFill>
            </a:rPr>
            <a:t>almacenamiento incorrecto, </a:t>
          </a:r>
        </a:p>
        <a:p>
          <a:pPr algn="l"/>
          <a:r>
            <a:rPr lang="es-EC" sz="1000" dirty="0">
              <a:solidFill>
                <a:schemeClr val="tx1"/>
              </a:solidFill>
            </a:rPr>
            <a:t>exceso de fármacos para la preparación a un mismo tiempo, </a:t>
          </a:r>
        </a:p>
        <a:p>
          <a:pPr algn="l"/>
          <a:r>
            <a:rPr lang="es-EC" sz="1000" dirty="0">
              <a:solidFill>
                <a:schemeClr val="tx1"/>
              </a:solidFill>
            </a:rPr>
            <a:t>transcripciones cambiadas en el Kardex de enfermería entre otras.</a:t>
          </a:r>
          <a:endParaRPr lang="es-ES" sz="1000" dirty="0">
            <a:solidFill>
              <a:schemeClr val="tx1"/>
            </a:solidFill>
          </a:endParaRPr>
        </a:p>
      </dgm:t>
    </dgm:pt>
    <dgm:pt modelId="{73785BFC-7209-EF48-9DBE-A756BFF52E3B}" type="parTrans" cxnId="{F3A9DA94-C63A-184A-9FC9-8062BCBD36AD}">
      <dgm:prSet/>
      <dgm:spPr/>
      <dgm:t>
        <a:bodyPr/>
        <a:lstStyle/>
        <a:p>
          <a:endParaRPr lang="es-ES"/>
        </a:p>
      </dgm:t>
    </dgm:pt>
    <dgm:pt modelId="{B517E0B6-18A7-C54C-B9E6-4A822938E381}" type="sibTrans" cxnId="{F3A9DA94-C63A-184A-9FC9-8062BCBD36AD}">
      <dgm:prSet/>
      <dgm:spPr/>
      <dgm:t>
        <a:bodyPr/>
        <a:lstStyle/>
        <a:p>
          <a:endParaRPr lang="es-ES"/>
        </a:p>
      </dgm:t>
    </dgm:pt>
    <dgm:pt modelId="{69F3A047-C601-E146-BDBA-CA63E0254FF3}" type="pres">
      <dgm:prSet presAssocID="{0043E07F-3855-FE4E-9597-1F5D9CEC2C06}" presName="diagram" presStyleCnt="0">
        <dgm:presLayoutVars>
          <dgm:dir/>
          <dgm:resizeHandles val="exact"/>
        </dgm:presLayoutVars>
      </dgm:prSet>
      <dgm:spPr/>
    </dgm:pt>
    <dgm:pt modelId="{29D70CC2-6D41-BB44-99B6-56F156A15EA0}" type="pres">
      <dgm:prSet presAssocID="{962CD042-2601-894E-8EC7-F7DDB6A7CFEB}" presName="node" presStyleLbl="node1" presStyleIdx="0" presStyleCnt="3" custScaleY="50701">
        <dgm:presLayoutVars>
          <dgm:bulletEnabled val="1"/>
        </dgm:presLayoutVars>
      </dgm:prSet>
      <dgm:spPr/>
    </dgm:pt>
    <dgm:pt modelId="{70B28F1E-4C1B-8C48-8AC6-5E8A13C288D3}" type="pres">
      <dgm:prSet presAssocID="{823EB4F1-E2DB-8F4F-974D-7C777F5D1A5D}" presName="sibTrans" presStyleCnt="0"/>
      <dgm:spPr/>
    </dgm:pt>
    <dgm:pt modelId="{C8EFCBC5-055B-FE40-8C01-CE6BFB43C260}" type="pres">
      <dgm:prSet presAssocID="{00CD1044-BACA-E54E-964F-900D5C38AFDA}" presName="node" presStyleLbl="node1" presStyleIdx="1" presStyleCnt="3" custScaleY="68269">
        <dgm:presLayoutVars>
          <dgm:bulletEnabled val="1"/>
        </dgm:presLayoutVars>
      </dgm:prSet>
      <dgm:spPr/>
    </dgm:pt>
    <dgm:pt modelId="{DBC3A561-E090-F144-BDCC-9EC30E70C412}" type="pres">
      <dgm:prSet presAssocID="{7CC8CC29-3B8C-AC45-8A6D-D99EC56368A6}" presName="sibTrans" presStyleCnt="0"/>
      <dgm:spPr/>
    </dgm:pt>
    <dgm:pt modelId="{891CE8AA-FEFB-8842-A319-53D86BD748A5}" type="pres">
      <dgm:prSet presAssocID="{51A391E2-99E8-604D-837D-B521E60302EB}" presName="node" presStyleLbl="node1" presStyleIdx="2" presStyleCnt="3" custScaleX="220611" custScaleY="153768">
        <dgm:presLayoutVars>
          <dgm:bulletEnabled val="1"/>
        </dgm:presLayoutVars>
      </dgm:prSet>
      <dgm:spPr/>
    </dgm:pt>
  </dgm:ptLst>
  <dgm:cxnLst>
    <dgm:cxn modelId="{2461680F-49D9-E64B-812F-6832C7E36F41}" type="presOf" srcId="{51A391E2-99E8-604D-837D-B521E60302EB}" destId="{891CE8AA-FEFB-8842-A319-53D86BD748A5}" srcOrd="0" destOrd="0" presId="urn:microsoft.com/office/officeart/2005/8/layout/default"/>
    <dgm:cxn modelId="{6E97FD1A-3FEA-784E-B05C-AF63E339E6AC}" type="presOf" srcId="{00CD1044-BACA-E54E-964F-900D5C38AFDA}" destId="{C8EFCBC5-055B-FE40-8C01-CE6BFB43C260}" srcOrd="0" destOrd="0" presId="urn:microsoft.com/office/officeart/2005/8/layout/default"/>
    <dgm:cxn modelId="{13BA8246-482B-C449-A356-4DD71B885923}" srcId="{0043E07F-3855-FE4E-9597-1F5D9CEC2C06}" destId="{962CD042-2601-894E-8EC7-F7DDB6A7CFEB}" srcOrd="0" destOrd="0" parTransId="{A51D1A8B-FE04-9A43-91E2-5CD38105683B}" sibTransId="{823EB4F1-E2DB-8F4F-974D-7C777F5D1A5D}"/>
    <dgm:cxn modelId="{CDE55A74-96AE-5146-B1C3-B528E70AD35A}" srcId="{0043E07F-3855-FE4E-9597-1F5D9CEC2C06}" destId="{00CD1044-BACA-E54E-964F-900D5C38AFDA}" srcOrd="1" destOrd="0" parTransId="{EC58AAC0-D26B-1C42-8339-A6B27732871B}" sibTransId="{7CC8CC29-3B8C-AC45-8A6D-D99EC56368A6}"/>
    <dgm:cxn modelId="{F3A9DA94-C63A-184A-9FC9-8062BCBD36AD}" srcId="{0043E07F-3855-FE4E-9597-1F5D9CEC2C06}" destId="{51A391E2-99E8-604D-837D-B521E60302EB}" srcOrd="2" destOrd="0" parTransId="{73785BFC-7209-EF48-9DBE-A756BFF52E3B}" sibTransId="{B517E0B6-18A7-C54C-B9E6-4A822938E381}"/>
    <dgm:cxn modelId="{1A35809A-ACF5-CF44-B8E2-A892BA53825A}" type="presOf" srcId="{0043E07F-3855-FE4E-9597-1F5D9CEC2C06}" destId="{69F3A047-C601-E146-BDBA-CA63E0254FF3}" srcOrd="0" destOrd="0" presId="urn:microsoft.com/office/officeart/2005/8/layout/default"/>
    <dgm:cxn modelId="{0966BF9C-75D8-6E44-8B11-72D019B1182C}" type="presOf" srcId="{962CD042-2601-894E-8EC7-F7DDB6A7CFEB}" destId="{29D70CC2-6D41-BB44-99B6-56F156A15EA0}" srcOrd="0" destOrd="0" presId="urn:microsoft.com/office/officeart/2005/8/layout/default"/>
    <dgm:cxn modelId="{232051F5-F92D-BC4D-8BA6-403B9902DA25}" type="presParOf" srcId="{69F3A047-C601-E146-BDBA-CA63E0254FF3}" destId="{29D70CC2-6D41-BB44-99B6-56F156A15EA0}" srcOrd="0" destOrd="0" presId="urn:microsoft.com/office/officeart/2005/8/layout/default"/>
    <dgm:cxn modelId="{6E2F6BEA-CB9C-C442-9381-9C6CC5FBA372}" type="presParOf" srcId="{69F3A047-C601-E146-BDBA-CA63E0254FF3}" destId="{70B28F1E-4C1B-8C48-8AC6-5E8A13C288D3}" srcOrd="1" destOrd="0" presId="urn:microsoft.com/office/officeart/2005/8/layout/default"/>
    <dgm:cxn modelId="{A9F8EB85-2A96-7F44-9E00-0394767F40D2}" type="presParOf" srcId="{69F3A047-C601-E146-BDBA-CA63E0254FF3}" destId="{C8EFCBC5-055B-FE40-8C01-CE6BFB43C260}" srcOrd="2" destOrd="0" presId="urn:microsoft.com/office/officeart/2005/8/layout/default"/>
    <dgm:cxn modelId="{FFB5C938-7B6C-2B43-B2F5-ECFB55DDAEA6}" type="presParOf" srcId="{69F3A047-C601-E146-BDBA-CA63E0254FF3}" destId="{DBC3A561-E090-F144-BDCC-9EC30E70C412}" srcOrd="3" destOrd="0" presId="urn:microsoft.com/office/officeart/2005/8/layout/default"/>
    <dgm:cxn modelId="{2E86DAEB-B5F0-0646-8393-0D900545FEA9}" type="presParOf" srcId="{69F3A047-C601-E146-BDBA-CA63E0254FF3}" destId="{891CE8AA-FEFB-8842-A319-53D86BD748A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013DA2-9F92-B645-A75A-96AC20D6AF38}" type="doc">
      <dgm:prSet loTypeId="urn:microsoft.com/office/officeart/2005/8/layout/vProcess5" loCatId="" qsTypeId="urn:microsoft.com/office/officeart/2005/8/quickstyle/3d1" qsCatId="3D" csTypeId="urn:microsoft.com/office/officeart/2005/8/colors/accent1_2" csCatId="accent1" phldr="1"/>
      <dgm:spPr/>
      <dgm:t>
        <a:bodyPr/>
        <a:lstStyle/>
        <a:p>
          <a:endParaRPr lang="es-ES"/>
        </a:p>
      </dgm:t>
    </dgm:pt>
    <dgm:pt modelId="{A850CAAA-1C38-A64C-BE10-144607D248B9}">
      <dgm:prSet phldrT="[Texto]"/>
      <dgm:spPr/>
      <dgm:t>
        <a:bodyPr/>
        <a:lstStyle/>
        <a:p>
          <a:r>
            <a:rPr lang="es-EC" dirty="0"/>
            <a:t>Se debe asegurar que las bombas de infusión y la vía de administración se encuentren en perfecto estado.</a:t>
          </a:r>
          <a:endParaRPr lang="es-ES" dirty="0"/>
        </a:p>
      </dgm:t>
    </dgm:pt>
    <dgm:pt modelId="{D6E984B0-717A-7C40-985F-13F4643B771F}" type="parTrans" cxnId="{77F36A34-7372-8E4F-8122-901780D1A9C5}">
      <dgm:prSet/>
      <dgm:spPr/>
      <dgm:t>
        <a:bodyPr/>
        <a:lstStyle/>
        <a:p>
          <a:endParaRPr lang="es-ES"/>
        </a:p>
      </dgm:t>
    </dgm:pt>
    <dgm:pt modelId="{5D672C74-EBD7-9845-AB7B-8BB00F1362A6}" type="sibTrans" cxnId="{77F36A34-7372-8E4F-8122-901780D1A9C5}">
      <dgm:prSet/>
      <dgm:spPr/>
      <dgm:t>
        <a:bodyPr/>
        <a:lstStyle/>
        <a:p>
          <a:endParaRPr lang="es-ES"/>
        </a:p>
      </dgm:t>
    </dgm:pt>
    <dgm:pt modelId="{88B32883-625D-6448-8202-1EE753C9ED8A}">
      <dgm:prSet phldrT="[Texto]"/>
      <dgm:spPr/>
      <dgm:t>
        <a:bodyPr/>
        <a:lstStyle/>
        <a:p>
          <a:r>
            <a:rPr lang="es-EC" dirty="0"/>
            <a:t>Monitorear el fármaco desde el comienzo hasta el final en razón que algunos fármacos pueden presentar reacciones adversas al inicio o al transcurrir el mismo.</a:t>
          </a:r>
          <a:endParaRPr lang="es-ES" dirty="0"/>
        </a:p>
      </dgm:t>
    </dgm:pt>
    <dgm:pt modelId="{B5138F1F-441C-CD4B-90AC-2A70CC11A520}" type="parTrans" cxnId="{9CE46E25-BA36-1045-A02D-942343AF3C1C}">
      <dgm:prSet/>
      <dgm:spPr/>
      <dgm:t>
        <a:bodyPr/>
        <a:lstStyle/>
        <a:p>
          <a:endParaRPr lang="es-ES"/>
        </a:p>
      </dgm:t>
    </dgm:pt>
    <dgm:pt modelId="{8434CAB8-71EC-FF4E-9993-6540F5EAF284}" type="sibTrans" cxnId="{9CE46E25-BA36-1045-A02D-942343AF3C1C}">
      <dgm:prSet/>
      <dgm:spPr/>
      <dgm:t>
        <a:bodyPr/>
        <a:lstStyle/>
        <a:p>
          <a:endParaRPr lang="es-ES"/>
        </a:p>
      </dgm:t>
    </dgm:pt>
    <dgm:pt modelId="{6A7B3C97-C49C-9843-94DF-E4C07703289F}">
      <dgm:prSet phldrT="[Texto]"/>
      <dgm:spPr/>
      <dgm:t>
        <a:bodyPr/>
        <a:lstStyle/>
        <a:p>
          <a:r>
            <a:rPr lang="es-EC" dirty="0"/>
            <a:t>La  compatibilidad, tiempo de vida, sensibilidad a la luz.</a:t>
          </a:r>
          <a:endParaRPr lang="es-ES" dirty="0"/>
        </a:p>
      </dgm:t>
    </dgm:pt>
    <dgm:pt modelId="{2893A82A-9F14-4244-B700-4F5406A86F46}" type="parTrans" cxnId="{90D27614-3DF5-1D4A-9B67-33182061F9E0}">
      <dgm:prSet/>
      <dgm:spPr/>
      <dgm:t>
        <a:bodyPr/>
        <a:lstStyle/>
        <a:p>
          <a:endParaRPr lang="es-ES"/>
        </a:p>
      </dgm:t>
    </dgm:pt>
    <dgm:pt modelId="{F905617B-7DBA-BE41-A8AE-579A3EBBE8D5}" type="sibTrans" cxnId="{90D27614-3DF5-1D4A-9B67-33182061F9E0}">
      <dgm:prSet/>
      <dgm:spPr/>
      <dgm:t>
        <a:bodyPr/>
        <a:lstStyle/>
        <a:p>
          <a:endParaRPr lang="es-ES"/>
        </a:p>
      </dgm:t>
    </dgm:pt>
    <dgm:pt modelId="{B113F9B1-606C-4141-8062-A345DA094DF5}">
      <dgm:prSet phldrT="[Texto]"/>
      <dgm:spPr/>
      <dgm:t>
        <a:bodyPr/>
        <a:lstStyle/>
        <a:p>
          <a:endParaRPr lang="es-ES" dirty="0"/>
        </a:p>
      </dgm:t>
    </dgm:pt>
    <dgm:pt modelId="{AFB42AB9-C2DC-1844-91E6-31147D6F8462}" type="parTrans" cxnId="{A2231C0D-CF7C-3443-84C2-74F0D6C4CA96}">
      <dgm:prSet/>
      <dgm:spPr/>
      <dgm:t>
        <a:bodyPr/>
        <a:lstStyle/>
        <a:p>
          <a:endParaRPr lang="es-ES"/>
        </a:p>
      </dgm:t>
    </dgm:pt>
    <dgm:pt modelId="{DAFD03AE-AC31-BE41-B549-67E9F9232F7A}" type="sibTrans" cxnId="{A2231C0D-CF7C-3443-84C2-74F0D6C4CA96}">
      <dgm:prSet/>
      <dgm:spPr/>
      <dgm:t>
        <a:bodyPr/>
        <a:lstStyle/>
        <a:p>
          <a:endParaRPr lang="es-ES"/>
        </a:p>
      </dgm:t>
    </dgm:pt>
    <dgm:pt modelId="{3F4F214D-5657-F34B-B0F4-407877A83F4B}">
      <dgm:prSet phldrT="[Texto]"/>
      <dgm:spPr/>
      <dgm:t>
        <a:bodyPr/>
        <a:lstStyle/>
        <a:p>
          <a:r>
            <a:rPr lang="es-EC" dirty="0"/>
            <a:t>No se recomienda administrar simultáneamente dos fármacos, debe vigilarse la formación de precipitados a consecuencia de incompatibilidad, cambios de PH y efectos de dilución con el solvente</a:t>
          </a:r>
          <a:endParaRPr lang="es-ES" dirty="0"/>
        </a:p>
      </dgm:t>
    </dgm:pt>
    <dgm:pt modelId="{2CCA932E-52A6-F041-8C36-E741E5F8156F}" type="parTrans" cxnId="{DF707039-BE75-1448-A55C-B0F1FE6E9FC4}">
      <dgm:prSet/>
      <dgm:spPr/>
      <dgm:t>
        <a:bodyPr/>
        <a:lstStyle/>
        <a:p>
          <a:endParaRPr lang="es-ES"/>
        </a:p>
      </dgm:t>
    </dgm:pt>
    <dgm:pt modelId="{0E60F87C-6FC2-A541-81DE-418B836BEA50}" type="sibTrans" cxnId="{DF707039-BE75-1448-A55C-B0F1FE6E9FC4}">
      <dgm:prSet/>
      <dgm:spPr/>
      <dgm:t>
        <a:bodyPr/>
        <a:lstStyle/>
        <a:p>
          <a:endParaRPr lang="es-ES"/>
        </a:p>
      </dgm:t>
    </dgm:pt>
    <dgm:pt modelId="{AB0F5EEC-C4A1-DD4D-BE8C-D84753D2EA21}">
      <dgm:prSet phldrT="[Texto]"/>
      <dgm:spPr/>
      <dgm:t>
        <a:bodyPr/>
        <a:lstStyle/>
        <a:p>
          <a:r>
            <a:rPr lang="es-EC" dirty="0"/>
            <a:t>Tener en cuenta las características ácido básicas de los fármacos e inspeccionar la vía con regularidad.</a:t>
          </a:r>
          <a:endParaRPr lang="es-ES" dirty="0"/>
        </a:p>
      </dgm:t>
    </dgm:pt>
    <dgm:pt modelId="{BC1A2041-5680-7F4A-8B9B-D289338E5913}" type="parTrans" cxnId="{3C660072-1AB8-6A42-A567-0A8026866381}">
      <dgm:prSet/>
      <dgm:spPr/>
      <dgm:t>
        <a:bodyPr/>
        <a:lstStyle/>
        <a:p>
          <a:endParaRPr lang="es-ES"/>
        </a:p>
      </dgm:t>
    </dgm:pt>
    <dgm:pt modelId="{D81FC698-9EBB-F947-8C23-808ED5F6DA87}" type="sibTrans" cxnId="{3C660072-1AB8-6A42-A567-0A8026866381}">
      <dgm:prSet/>
      <dgm:spPr/>
      <dgm:t>
        <a:bodyPr/>
        <a:lstStyle/>
        <a:p>
          <a:endParaRPr lang="es-ES"/>
        </a:p>
      </dgm:t>
    </dgm:pt>
    <dgm:pt modelId="{C46B4DF1-3B93-7A46-B3D4-DE01AD8F824B}">
      <dgm:prSet phldrT="[Texto]"/>
      <dgm:spPr/>
    </dgm:pt>
    <dgm:pt modelId="{4F2B1795-9A2F-9B4A-839A-1B7B799EB1C9}" type="parTrans" cxnId="{BA92DFA9-1D82-4447-9EF2-A12D36A7E81F}">
      <dgm:prSet/>
      <dgm:spPr/>
      <dgm:t>
        <a:bodyPr/>
        <a:lstStyle/>
        <a:p>
          <a:endParaRPr lang="es-ES"/>
        </a:p>
      </dgm:t>
    </dgm:pt>
    <dgm:pt modelId="{C8E7E657-79DB-564D-B895-4127F656FC61}" type="sibTrans" cxnId="{BA92DFA9-1D82-4447-9EF2-A12D36A7E81F}">
      <dgm:prSet/>
      <dgm:spPr/>
      <dgm:t>
        <a:bodyPr/>
        <a:lstStyle/>
        <a:p>
          <a:endParaRPr lang="es-ES"/>
        </a:p>
      </dgm:t>
    </dgm:pt>
    <dgm:pt modelId="{EEB0FF94-4DF3-4242-9384-36124B94F793}" type="pres">
      <dgm:prSet presAssocID="{3A013DA2-9F92-B645-A75A-96AC20D6AF38}" presName="outerComposite" presStyleCnt="0">
        <dgm:presLayoutVars>
          <dgm:chMax val="5"/>
          <dgm:dir/>
          <dgm:resizeHandles val="exact"/>
        </dgm:presLayoutVars>
      </dgm:prSet>
      <dgm:spPr/>
    </dgm:pt>
    <dgm:pt modelId="{893787B9-D111-7948-9C55-5096C99FE203}" type="pres">
      <dgm:prSet presAssocID="{3A013DA2-9F92-B645-A75A-96AC20D6AF38}" presName="dummyMaxCanvas" presStyleCnt="0">
        <dgm:presLayoutVars/>
      </dgm:prSet>
      <dgm:spPr/>
    </dgm:pt>
    <dgm:pt modelId="{45C853E0-D511-EC41-9A9B-95C106ACB995}" type="pres">
      <dgm:prSet presAssocID="{3A013DA2-9F92-B645-A75A-96AC20D6AF38}" presName="FiveNodes_1" presStyleLbl="node1" presStyleIdx="0" presStyleCnt="5">
        <dgm:presLayoutVars>
          <dgm:bulletEnabled val="1"/>
        </dgm:presLayoutVars>
      </dgm:prSet>
      <dgm:spPr/>
    </dgm:pt>
    <dgm:pt modelId="{E3E477B6-CE5B-9842-A439-BC55741A1DF7}" type="pres">
      <dgm:prSet presAssocID="{3A013DA2-9F92-B645-A75A-96AC20D6AF38}" presName="FiveNodes_2" presStyleLbl="node1" presStyleIdx="1" presStyleCnt="5">
        <dgm:presLayoutVars>
          <dgm:bulletEnabled val="1"/>
        </dgm:presLayoutVars>
      </dgm:prSet>
      <dgm:spPr/>
    </dgm:pt>
    <dgm:pt modelId="{FF892983-3676-0B49-8036-93DE712BD3EE}" type="pres">
      <dgm:prSet presAssocID="{3A013DA2-9F92-B645-A75A-96AC20D6AF38}" presName="FiveNodes_3" presStyleLbl="node1" presStyleIdx="2" presStyleCnt="5">
        <dgm:presLayoutVars>
          <dgm:bulletEnabled val="1"/>
        </dgm:presLayoutVars>
      </dgm:prSet>
      <dgm:spPr/>
    </dgm:pt>
    <dgm:pt modelId="{9CFCF722-7174-C540-9C33-AB00027CFDDB}" type="pres">
      <dgm:prSet presAssocID="{3A013DA2-9F92-B645-A75A-96AC20D6AF38}" presName="FiveNodes_4" presStyleLbl="node1" presStyleIdx="3" presStyleCnt="5">
        <dgm:presLayoutVars>
          <dgm:bulletEnabled val="1"/>
        </dgm:presLayoutVars>
      </dgm:prSet>
      <dgm:spPr/>
    </dgm:pt>
    <dgm:pt modelId="{E5ABD33A-D425-6F48-AA81-84ADFABDCB1E}" type="pres">
      <dgm:prSet presAssocID="{3A013DA2-9F92-B645-A75A-96AC20D6AF38}" presName="FiveNodes_5" presStyleLbl="node1" presStyleIdx="4" presStyleCnt="5">
        <dgm:presLayoutVars>
          <dgm:bulletEnabled val="1"/>
        </dgm:presLayoutVars>
      </dgm:prSet>
      <dgm:spPr/>
    </dgm:pt>
    <dgm:pt modelId="{73CF4CFC-0EC3-E148-9760-E0D8B3E0C96D}" type="pres">
      <dgm:prSet presAssocID="{3A013DA2-9F92-B645-A75A-96AC20D6AF38}" presName="FiveConn_1-2" presStyleLbl="fgAccFollowNode1" presStyleIdx="0" presStyleCnt="4">
        <dgm:presLayoutVars>
          <dgm:bulletEnabled val="1"/>
        </dgm:presLayoutVars>
      </dgm:prSet>
      <dgm:spPr/>
    </dgm:pt>
    <dgm:pt modelId="{A1C4A6F1-4FF7-DD43-BB7A-315848DBB5F6}" type="pres">
      <dgm:prSet presAssocID="{3A013DA2-9F92-B645-A75A-96AC20D6AF38}" presName="FiveConn_2-3" presStyleLbl="fgAccFollowNode1" presStyleIdx="1" presStyleCnt="4">
        <dgm:presLayoutVars>
          <dgm:bulletEnabled val="1"/>
        </dgm:presLayoutVars>
      </dgm:prSet>
      <dgm:spPr/>
    </dgm:pt>
    <dgm:pt modelId="{AED9D480-3BDF-7144-8435-0D42DC2B6F03}" type="pres">
      <dgm:prSet presAssocID="{3A013DA2-9F92-B645-A75A-96AC20D6AF38}" presName="FiveConn_3-4" presStyleLbl="fgAccFollowNode1" presStyleIdx="2" presStyleCnt="4">
        <dgm:presLayoutVars>
          <dgm:bulletEnabled val="1"/>
        </dgm:presLayoutVars>
      </dgm:prSet>
      <dgm:spPr/>
    </dgm:pt>
    <dgm:pt modelId="{A53998EA-17CE-4548-8090-4F8B6BE9117D}" type="pres">
      <dgm:prSet presAssocID="{3A013DA2-9F92-B645-A75A-96AC20D6AF38}" presName="FiveConn_4-5" presStyleLbl="fgAccFollowNode1" presStyleIdx="3" presStyleCnt="4">
        <dgm:presLayoutVars>
          <dgm:bulletEnabled val="1"/>
        </dgm:presLayoutVars>
      </dgm:prSet>
      <dgm:spPr/>
    </dgm:pt>
    <dgm:pt modelId="{E605075F-12AA-EB49-A3FB-E48E5F578E43}" type="pres">
      <dgm:prSet presAssocID="{3A013DA2-9F92-B645-A75A-96AC20D6AF38}" presName="FiveNodes_1_text" presStyleLbl="node1" presStyleIdx="4" presStyleCnt="5">
        <dgm:presLayoutVars>
          <dgm:bulletEnabled val="1"/>
        </dgm:presLayoutVars>
      </dgm:prSet>
      <dgm:spPr/>
    </dgm:pt>
    <dgm:pt modelId="{643294B8-40AF-3149-BE5E-4DC80041F233}" type="pres">
      <dgm:prSet presAssocID="{3A013DA2-9F92-B645-A75A-96AC20D6AF38}" presName="FiveNodes_2_text" presStyleLbl="node1" presStyleIdx="4" presStyleCnt="5">
        <dgm:presLayoutVars>
          <dgm:bulletEnabled val="1"/>
        </dgm:presLayoutVars>
      </dgm:prSet>
      <dgm:spPr/>
    </dgm:pt>
    <dgm:pt modelId="{07A7FB2B-E4BF-FA47-8367-6A5AF1E5DE6C}" type="pres">
      <dgm:prSet presAssocID="{3A013DA2-9F92-B645-A75A-96AC20D6AF38}" presName="FiveNodes_3_text" presStyleLbl="node1" presStyleIdx="4" presStyleCnt="5">
        <dgm:presLayoutVars>
          <dgm:bulletEnabled val="1"/>
        </dgm:presLayoutVars>
      </dgm:prSet>
      <dgm:spPr/>
    </dgm:pt>
    <dgm:pt modelId="{F5D267BD-F9BC-084E-8E10-5E2598E156C3}" type="pres">
      <dgm:prSet presAssocID="{3A013DA2-9F92-B645-A75A-96AC20D6AF38}" presName="FiveNodes_4_text" presStyleLbl="node1" presStyleIdx="4" presStyleCnt="5">
        <dgm:presLayoutVars>
          <dgm:bulletEnabled val="1"/>
        </dgm:presLayoutVars>
      </dgm:prSet>
      <dgm:spPr/>
    </dgm:pt>
    <dgm:pt modelId="{1D7EB444-BACB-F449-8166-91EC212B3B5A}" type="pres">
      <dgm:prSet presAssocID="{3A013DA2-9F92-B645-A75A-96AC20D6AF38}" presName="FiveNodes_5_text" presStyleLbl="node1" presStyleIdx="4" presStyleCnt="5">
        <dgm:presLayoutVars>
          <dgm:bulletEnabled val="1"/>
        </dgm:presLayoutVars>
      </dgm:prSet>
      <dgm:spPr/>
    </dgm:pt>
  </dgm:ptLst>
  <dgm:cxnLst>
    <dgm:cxn modelId="{A2231C0D-CF7C-3443-84C2-74F0D6C4CA96}" srcId="{3A013DA2-9F92-B645-A75A-96AC20D6AF38}" destId="{B113F9B1-606C-4141-8062-A345DA094DF5}" srcOrd="6" destOrd="0" parTransId="{AFB42AB9-C2DC-1844-91E6-31147D6F8462}" sibTransId="{DAFD03AE-AC31-BE41-B549-67E9F9232F7A}"/>
    <dgm:cxn modelId="{90D27614-3DF5-1D4A-9B67-33182061F9E0}" srcId="{3A013DA2-9F92-B645-A75A-96AC20D6AF38}" destId="{6A7B3C97-C49C-9843-94DF-E4C07703289F}" srcOrd="2" destOrd="0" parTransId="{2893A82A-9F14-4244-B700-4F5406A86F46}" sibTransId="{F905617B-7DBA-BE41-A8AE-579A3EBBE8D5}"/>
    <dgm:cxn modelId="{9CE46E25-BA36-1045-A02D-942343AF3C1C}" srcId="{3A013DA2-9F92-B645-A75A-96AC20D6AF38}" destId="{88B32883-625D-6448-8202-1EE753C9ED8A}" srcOrd="1" destOrd="0" parTransId="{B5138F1F-441C-CD4B-90AC-2A70CC11A520}" sibTransId="{8434CAB8-71EC-FF4E-9993-6540F5EAF284}"/>
    <dgm:cxn modelId="{A1E3612C-90AD-2C42-AA99-EC20C992B67C}" type="presOf" srcId="{F905617B-7DBA-BE41-A8AE-579A3EBBE8D5}" destId="{AED9D480-3BDF-7144-8435-0D42DC2B6F03}" srcOrd="0" destOrd="0" presId="urn:microsoft.com/office/officeart/2005/8/layout/vProcess5"/>
    <dgm:cxn modelId="{77F36A34-7372-8E4F-8122-901780D1A9C5}" srcId="{3A013DA2-9F92-B645-A75A-96AC20D6AF38}" destId="{A850CAAA-1C38-A64C-BE10-144607D248B9}" srcOrd="0" destOrd="0" parTransId="{D6E984B0-717A-7C40-985F-13F4643B771F}" sibTransId="{5D672C74-EBD7-9845-AB7B-8BB00F1362A6}"/>
    <dgm:cxn modelId="{DF707039-BE75-1448-A55C-B0F1FE6E9FC4}" srcId="{3A013DA2-9F92-B645-A75A-96AC20D6AF38}" destId="{3F4F214D-5657-F34B-B0F4-407877A83F4B}" srcOrd="3" destOrd="0" parTransId="{2CCA932E-52A6-F041-8C36-E741E5F8156F}" sibTransId="{0E60F87C-6FC2-A541-81DE-418B836BEA50}"/>
    <dgm:cxn modelId="{9BDBCE63-3214-0845-9738-FE8C2D0BFB9E}" type="presOf" srcId="{A850CAAA-1C38-A64C-BE10-144607D248B9}" destId="{45C853E0-D511-EC41-9A9B-95C106ACB995}" srcOrd="0" destOrd="0" presId="urn:microsoft.com/office/officeart/2005/8/layout/vProcess5"/>
    <dgm:cxn modelId="{8E0AC06E-6AF5-7246-A4A4-0A8AA91D826E}" type="presOf" srcId="{6A7B3C97-C49C-9843-94DF-E4C07703289F}" destId="{FF892983-3676-0B49-8036-93DE712BD3EE}" srcOrd="0" destOrd="0" presId="urn:microsoft.com/office/officeart/2005/8/layout/vProcess5"/>
    <dgm:cxn modelId="{CCA29670-87DA-3840-A607-F12EB95EC516}" type="presOf" srcId="{3F4F214D-5657-F34B-B0F4-407877A83F4B}" destId="{9CFCF722-7174-C540-9C33-AB00027CFDDB}" srcOrd="0" destOrd="0" presId="urn:microsoft.com/office/officeart/2005/8/layout/vProcess5"/>
    <dgm:cxn modelId="{3C660072-1AB8-6A42-A567-0A8026866381}" srcId="{3A013DA2-9F92-B645-A75A-96AC20D6AF38}" destId="{AB0F5EEC-C4A1-DD4D-BE8C-D84753D2EA21}" srcOrd="4" destOrd="0" parTransId="{BC1A2041-5680-7F4A-8B9B-D289338E5913}" sibTransId="{D81FC698-9EBB-F947-8C23-808ED5F6DA87}"/>
    <dgm:cxn modelId="{59581A7B-D55A-7140-9957-D6116FF080FA}" type="presOf" srcId="{88B32883-625D-6448-8202-1EE753C9ED8A}" destId="{643294B8-40AF-3149-BE5E-4DC80041F233}" srcOrd="1" destOrd="0" presId="urn:microsoft.com/office/officeart/2005/8/layout/vProcess5"/>
    <dgm:cxn modelId="{D8589C7B-6785-8E47-AF96-2DD5E782B199}" type="presOf" srcId="{3F4F214D-5657-F34B-B0F4-407877A83F4B}" destId="{F5D267BD-F9BC-084E-8E10-5E2598E156C3}" srcOrd="1" destOrd="0" presId="urn:microsoft.com/office/officeart/2005/8/layout/vProcess5"/>
    <dgm:cxn modelId="{F3D31785-F32D-D94E-893F-784835CC809D}" type="presOf" srcId="{AB0F5EEC-C4A1-DD4D-BE8C-D84753D2EA21}" destId="{1D7EB444-BACB-F449-8166-91EC212B3B5A}" srcOrd="1" destOrd="0" presId="urn:microsoft.com/office/officeart/2005/8/layout/vProcess5"/>
    <dgm:cxn modelId="{71E2F694-509A-EF4C-82CE-244CAF930765}" type="presOf" srcId="{3A013DA2-9F92-B645-A75A-96AC20D6AF38}" destId="{EEB0FF94-4DF3-4242-9384-36124B94F793}" srcOrd="0" destOrd="0" presId="urn:microsoft.com/office/officeart/2005/8/layout/vProcess5"/>
    <dgm:cxn modelId="{778A1BA8-74B9-554F-9F6C-46362DC0AAF1}" type="presOf" srcId="{AB0F5EEC-C4A1-DD4D-BE8C-D84753D2EA21}" destId="{E5ABD33A-D425-6F48-AA81-84ADFABDCB1E}" srcOrd="0" destOrd="0" presId="urn:microsoft.com/office/officeart/2005/8/layout/vProcess5"/>
    <dgm:cxn modelId="{BA92DFA9-1D82-4447-9EF2-A12D36A7E81F}" srcId="{3A013DA2-9F92-B645-A75A-96AC20D6AF38}" destId="{C46B4DF1-3B93-7A46-B3D4-DE01AD8F824B}" srcOrd="5" destOrd="0" parTransId="{4F2B1795-9A2F-9B4A-839A-1B7B799EB1C9}" sibTransId="{C8E7E657-79DB-564D-B895-4127F656FC61}"/>
    <dgm:cxn modelId="{868EC7AF-188A-634D-952F-1D373C6C15AC}" type="presOf" srcId="{88B32883-625D-6448-8202-1EE753C9ED8A}" destId="{E3E477B6-CE5B-9842-A439-BC55741A1DF7}" srcOrd="0" destOrd="0" presId="urn:microsoft.com/office/officeart/2005/8/layout/vProcess5"/>
    <dgm:cxn modelId="{9F113EB1-6D85-CD45-A7D4-2B0600C7B576}" type="presOf" srcId="{0E60F87C-6FC2-A541-81DE-418B836BEA50}" destId="{A53998EA-17CE-4548-8090-4F8B6BE9117D}" srcOrd="0" destOrd="0" presId="urn:microsoft.com/office/officeart/2005/8/layout/vProcess5"/>
    <dgm:cxn modelId="{98D158DD-717A-474C-8947-35D52C773E30}" type="presOf" srcId="{6A7B3C97-C49C-9843-94DF-E4C07703289F}" destId="{07A7FB2B-E4BF-FA47-8367-6A5AF1E5DE6C}" srcOrd="1" destOrd="0" presId="urn:microsoft.com/office/officeart/2005/8/layout/vProcess5"/>
    <dgm:cxn modelId="{3CEF0FEB-C98A-E448-85E7-4F60281CCD51}" type="presOf" srcId="{A850CAAA-1C38-A64C-BE10-144607D248B9}" destId="{E605075F-12AA-EB49-A3FB-E48E5F578E43}" srcOrd="1" destOrd="0" presId="urn:microsoft.com/office/officeart/2005/8/layout/vProcess5"/>
    <dgm:cxn modelId="{EDAC9CEE-7A70-BA4C-845C-B3FB971BE3C2}" type="presOf" srcId="{5D672C74-EBD7-9845-AB7B-8BB00F1362A6}" destId="{73CF4CFC-0EC3-E148-9760-E0D8B3E0C96D}" srcOrd="0" destOrd="0" presId="urn:microsoft.com/office/officeart/2005/8/layout/vProcess5"/>
    <dgm:cxn modelId="{1CD599F9-1EA1-AA48-A2A7-3FCCFCDCE1C3}" type="presOf" srcId="{8434CAB8-71EC-FF4E-9993-6540F5EAF284}" destId="{A1C4A6F1-4FF7-DD43-BB7A-315848DBB5F6}" srcOrd="0" destOrd="0" presId="urn:microsoft.com/office/officeart/2005/8/layout/vProcess5"/>
    <dgm:cxn modelId="{032A1E8C-23D8-B247-8338-9409C372FFB9}" type="presParOf" srcId="{EEB0FF94-4DF3-4242-9384-36124B94F793}" destId="{893787B9-D111-7948-9C55-5096C99FE203}" srcOrd="0" destOrd="0" presId="urn:microsoft.com/office/officeart/2005/8/layout/vProcess5"/>
    <dgm:cxn modelId="{145F8343-71E5-0343-BA63-080EC2571ACA}" type="presParOf" srcId="{EEB0FF94-4DF3-4242-9384-36124B94F793}" destId="{45C853E0-D511-EC41-9A9B-95C106ACB995}" srcOrd="1" destOrd="0" presId="urn:microsoft.com/office/officeart/2005/8/layout/vProcess5"/>
    <dgm:cxn modelId="{2B8BEF4D-E400-C246-BE88-8E1301CFC318}" type="presParOf" srcId="{EEB0FF94-4DF3-4242-9384-36124B94F793}" destId="{E3E477B6-CE5B-9842-A439-BC55741A1DF7}" srcOrd="2" destOrd="0" presId="urn:microsoft.com/office/officeart/2005/8/layout/vProcess5"/>
    <dgm:cxn modelId="{217660C6-63B7-BD4E-B270-92C5533DD88D}" type="presParOf" srcId="{EEB0FF94-4DF3-4242-9384-36124B94F793}" destId="{FF892983-3676-0B49-8036-93DE712BD3EE}" srcOrd="3" destOrd="0" presId="urn:microsoft.com/office/officeart/2005/8/layout/vProcess5"/>
    <dgm:cxn modelId="{56042F08-6ECC-F041-B9A4-10CDA78AA416}" type="presParOf" srcId="{EEB0FF94-4DF3-4242-9384-36124B94F793}" destId="{9CFCF722-7174-C540-9C33-AB00027CFDDB}" srcOrd="4" destOrd="0" presId="urn:microsoft.com/office/officeart/2005/8/layout/vProcess5"/>
    <dgm:cxn modelId="{D15345F6-8367-9E4F-9F4E-93996977D444}" type="presParOf" srcId="{EEB0FF94-4DF3-4242-9384-36124B94F793}" destId="{E5ABD33A-D425-6F48-AA81-84ADFABDCB1E}" srcOrd="5" destOrd="0" presId="urn:microsoft.com/office/officeart/2005/8/layout/vProcess5"/>
    <dgm:cxn modelId="{06B8A479-40AF-774E-BE3E-7EA09D2EFB37}" type="presParOf" srcId="{EEB0FF94-4DF3-4242-9384-36124B94F793}" destId="{73CF4CFC-0EC3-E148-9760-E0D8B3E0C96D}" srcOrd="6" destOrd="0" presId="urn:microsoft.com/office/officeart/2005/8/layout/vProcess5"/>
    <dgm:cxn modelId="{4D91F14B-742C-D848-B6BB-A9BBECF5AB07}" type="presParOf" srcId="{EEB0FF94-4DF3-4242-9384-36124B94F793}" destId="{A1C4A6F1-4FF7-DD43-BB7A-315848DBB5F6}" srcOrd="7" destOrd="0" presId="urn:microsoft.com/office/officeart/2005/8/layout/vProcess5"/>
    <dgm:cxn modelId="{7F9B2D60-A64D-7841-94B2-99BF9DF33B27}" type="presParOf" srcId="{EEB0FF94-4DF3-4242-9384-36124B94F793}" destId="{AED9D480-3BDF-7144-8435-0D42DC2B6F03}" srcOrd="8" destOrd="0" presId="urn:microsoft.com/office/officeart/2005/8/layout/vProcess5"/>
    <dgm:cxn modelId="{9638FB18-D88B-8D41-AC8F-F19F3D425050}" type="presParOf" srcId="{EEB0FF94-4DF3-4242-9384-36124B94F793}" destId="{A53998EA-17CE-4548-8090-4F8B6BE9117D}" srcOrd="9" destOrd="0" presId="urn:microsoft.com/office/officeart/2005/8/layout/vProcess5"/>
    <dgm:cxn modelId="{6CC8AB95-EFFC-AD44-88A3-37C087BE6273}" type="presParOf" srcId="{EEB0FF94-4DF3-4242-9384-36124B94F793}" destId="{E605075F-12AA-EB49-A3FB-E48E5F578E43}" srcOrd="10" destOrd="0" presId="urn:microsoft.com/office/officeart/2005/8/layout/vProcess5"/>
    <dgm:cxn modelId="{E875466E-0834-F14E-BF27-A7EBFDBB2A6F}" type="presParOf" srcId="{EEB0FF94-4DF3-4242-9384-36124B94F793}" destId="{643294B8-40AF-3149-BE5E-4DC80041F233}" srcOrd="11" destOrd="0" presId="urn:microsoft.com/office/officeart/2005/8/layout/vProcess5"/>
    <dgm:cxn modelId="{9CFECBC5-A083-FB4D-9AA1-BC5DFF4A320B}" type="presParOf" srcId="{EEB0FF94-4DF3-4242-9384-36124B94F793}" destId="{07A7FB2B-E4BF-FA47-8367-6A5AF1E5DE6C}" srcOrd="12" destOrd="0" presId="urn:microsoft.com/office/officeart/2005/8/layout/vProcess5"/>
    <dgm:cxn modelId="{F4405271-189C-D246-A0C1-57D941AC60C7}" type="presParOf" srcId="{EEB0FF94-4DF3-4242-9384-36124B94F793}" destId="{F5D267BD-F9BC-084E-8E10-5E2598E156C3}" srcOrd="13" destOrd="0" presId="urn:microsoft.com/office/officeart/2005/8/layout/vProcess5"/>
    <dgm:cxn modelId="{379FF754-A032-9A43-A1D5-000B2B700932}" type="presParOf" srcId="{EEB0FF94-4DF3-4242-9384-36124B94F793}" destId="{1D7EB444-BACB-F449-8166-91EC212B3B5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BB4759-6E2C-0B49-8A50-ECB3A44FAAB9}" type="doc">
      <dgm:prSet loTypeId="urn:microsoft.com/office/officeart/2005/8/layout/vProcess5" loCatId="" qsTypeId="urn:microsoft.com/office/officeart/2005/8/quickstyle/3d1" qsCatId="3D" csTypeId="urn:microsoft.com/office/officeart/2005/8/colors/accent1_2" csCatId="accent1" phldr="1"/>
      <dgm:spPr/>
      <dgm:t>
        <a:bodyPr/>
        <a:lstStyle/>
        <a:p>
          <a:endParaRPr lang="es-ES"/>
        </a:p>
      </dgm:t>
    </dgm:pt>
    <dgm:pt modelId="{70CBC82F-7E29-FC43-9FA0-74AC139C9F51}">
      <dgm:prSet phldrT="[Texto]"/>
      <dgm:spPr/>
      <dgm:t>
        <a:bodyPr/>
        <a:lstStyle/>
        <a:p>
          <a:r>
            <a:rPr lang="es-EC" dirty="0"/>
            <a:t>Administrar siempre en el sitio más cercano al conector con la finalidad de evitar adherencias a sitios específicos del mismo y una menor entrega del fármaco al paciente.</a:t>
          </a:r>
          <a:endParaRPr lang="es-ES" dirty="0"/>
        </a:p>
      </dgm:t>
    </dgm:pt>
    <dgm:pt modelId="{E9E0325D-DF5F-BD44-80E1-27964989B744}" type="parTrans" cxnId="{52104A8E-5D93-8744-8B1E-887AF864E586}">
      <dgm:prSet/>
      <dgm:spPr/>
      <dgm:t>
        <a:bodyPr/>
        <a:lstStyle/>
        <a:p>
          <a:endParaRPr lang="es-ES"/>
        </a:p>
      </dgm:t>
    </dgm:pt>
    <dgm:pt modelId="{BE156A4B-4811-794D-99C0-E7F293C863CD}" type="sibTrans" cxnId="{52104A8E-5D93-8744-8B1E-887AF864E586}">
      <dgm:prSet/>
      <dgm:spPr/>
      <dgm:t>
        <a:bodyPr/>
        <a:lstStyle/>
        <a:p>
          <a:endParaRPr lang="es-ES"/>
        </a:p>
      </dgm:t>
    </dgm:pt>
    <dgm:pt modelId="{17623D8D-6DD2-EC44-8DD5-4FBB1803FB66}" type="pres">
      <dgm:prSet presAssocID="{B9BB4759-6E2C-0B49-8A50-ECB3A44FAAB9}" presName="outerComposite" presStyleCnt="0">
        <dgm:presLayoutVars>
          <dgm:chMax val="5"/>
          <dgm:dir/>
          <dgm:resizeHandles val="exact"/>
        </dgm:presLayoutVars>
      </dgm:prSet>
      <dgm:spPr/>
    </dgm:pt>
    <dgm:pt modelId="{E4857F9F-5D57-6642-B1AF-E4AA23D6A29D}" type="pres">
      <dgm:prSet presAssocID="{B9BB4759-6E2C-0B49-8A50-ECB3A44FAAB9}" presName="dummyMaxCanvas" presStyleCnt="0">
        <dgm:presLayoutVars/>
      </dgm:prSet>
      <dgm:spPr/>
    </dgm:pt>
    <dgm:pt modelId="{0D77F66D-91AC-8842-B35A-74279A6651E3}" type="pres">
      <dgm:prSet presAssocID="{B9BB4759-6E2C-0B49-8A50-ECB3A44FAAB9}" presName="OneNode_1" presStyleLbl="node1" presStyleIdx="0" presStyleCnt="1">
        <dgm:presLayoutVars>
          <dgm:bulletEnabled val="1"/>
        </dgm:presLayoutVars>
      </dgm:prSet>
      <dgm:spPr/>
    </dgm:pt>
  </dgm:ptLst>
  <dgm:cxnLst>
    <dgm:cxn modelId="{19BD3037-8AC8-464B-B867-805E07F4F115}" type="presOf" srcId="{B9BB4759-6E2C-0B49-8A50-ECB3A44FAAB9}" destId="{17623D8D-6DD2-EC44-8DD5-4FBB1803FB66}" srcOrd="0" destOrd="0" presId="urn:microsoft.com/office/officeart/2005/8/layout/vProcess5"/>
    <dgm:cxn modelId="{52104A8E-5D93-8744-8B1E-887AF864E586}" srcId="{B9BB4759-6E2C-0B49-8A50-ECB3A44FAAB9}" destId="{70CBC82F-7E29-FC43-9FA0-74AC139C9F51}" srcOrd="0" destOrd="0" parTransId="{E9E0325D-DF5F-BD44-80E1-27964989B744}" sibTransId="{BE156A4B-4811-794D-99C0-E7F293C863CD}"/>
    <dgm:cxn modelId="{0B953EF8-75A9-F142-AD62-C5B449AAF177}" type="presOf" srcId="{70CBC82F-7E29-FC43-9FA0-74AC139C9F51}" destId="{0D77F66D-91AC-8842-B35A-74279A6651E3}" srcOrd="0" destOrd="0" presId="urn:microsoft.com/office/officeart/2005/8/layout/vProcess5"/>
    <dgm:cxn modelId="{167D812B-6E1C-634A-BE09-D3D302AB021E}" type="presParOf" srcId="{17623D8D-6DD2-EC44-8DD5-4FBB1803FB66}" destId="{E4857F9F-5D57-6642-B1AF-E4AA23D6A29D}" srcOrd="0" destOrd="0" presId="urn:microsoft.com/office/officeart/2005/8/layout/vProcess5"/>
    <dgm:cxn modelId="{B72CCED4-E570-834A-8C4F-C0C7D084115C}" type="presParOf" srcId="{17623D8D-6DD2-EC44-8DD5-4FBB1803FB66}" destId="{0D77F66D-91AC-8842-B35A-74279A6651E3}" srcOrd="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2101E3-5A3B-6F45-9766-AB33C40F8032}" type="doc">
      <dgm:prSet loTypeId="urn:microsoft.com/office/officeart/2005/8/layout/vProcess5" loCatId="" qsTypeId="urn:microsoft.com/office/officeart/2005/8/quickstyle/simple5" qsCatId="simple" csTypeId="urn:microsoft.com/office/officeart/2005/8/colors/accent0_3" csCatId="mainScheme" phldr="1"/>
      <dgm:spPr/>
      <dgm:t>
        <a:bodyPr/>
        <a:lstStyle/>
        <a:p>
          <a:endParaRPr lang="es-ES"/>
        </a:p>
      </dgm:t>
    </dgm:pt>
    <dgm:pt modelId="{B887CFC2-9F68-A348-BF2A-7E248A2D2786}">
      <dgm:prSet phldrT="[Texto]"/>
      <dgm:spPr/>
      <dgm:t>
        <a:bodyPr/>
        <a:lstStyle/>
        <a:p>
          <a:r>
            <a:rPr lang="es-EC" dirty="0"/>
            <a:t>Si se conoce la concentración exacta recomendable de cada fármaco, es necesario considerarla en el momento de la administración. </a:t>
          </a:r>
          <a:endParaRPr lang="es-ES" dirty="0"/>
        </a:p>
      </dgm:t>
    </dgm:pt>
    <dgm:pt modelId="{48EC0120-722A-9548-99EF-CC00EB588266}" type="parTrans" cxnId="{E6B49900-B60F-BC4C-A3A2-DAD74E17A7CC}">
      <dgm:prSet/>
      <dgm:spPr/>
      <dgm:t>
        <a:bodyPr/>
        <a:lstStyle/>
        <a:p>
          <a:endParaRPr lang="es-ES"/>
        </a:p>
      </dgm:t>
    </dgm:pt>
    <dgm:pt modelId="{12A84220-DA5C-3148-8B24-96F977D5AE41}" type="sibTrans" cxnId="{E6B49900-B60F-BC4C-A3A2-DAD74E17A7CC}">
      <dgm:prSet/>
      <dgm:spPr/>
      <dgm:t>
        <a:bodyPr/>
        <a:lstStyle/>
        <a:p>
          <a:endParaRPr lang="es-ES"/>
        </a:p>
      </dgm:t>
    </dgm:pt>
    <dgm:pt modelId="{5A042953-82F0-9D48-9482-F7C7D8D61856}">
      <dgm:prSet phldrT="[Texto]"/>
      <dgm:spPr/>
      <dgm:t>
        <a:bodyPr/>
        <a:lstStyle/>
        <a:p>
          <a:r>
            <a:rPr lang="es-EC" dirty="0"/>
            <a:t>En el caso de que no exista especificaciones para la dilución de cada fármaco en el área pediátrica es recomendable tener en cuenta el peso del niño; para lo cual si es en el área de neonatología diluir con 1ml por cada kilo de peso del recién nacido y en el caso de pediatría diluir con 2ml por kilo de peso.</a:t>
          </a:r>
          <a:endParaRPr lang="es-ES" dirty="0"/>
        </a:p>
      </dgm:t>
    </dgm:pt>
    <dgm:pt modelId="{079EEA2E-C5C8-BE46-B52E-7C4985CBE8F1}" type="parTrans" cxnId="{E656F824-8E2D-A346-BFDA-FF10B8326735}">
      <dgm:prSet/>
      <dgm:spPr/>
      <dgm:t>
        <a:bodyPr/>
        <a:lstStyle/>
        <a:p>
          <a:endParaRPr lang="es-ES"/>
        </a:p>
      </dgm:t>
    </dgm:pt>
    <dgm:pt modelId="{E4447FDC-EE60-DD4D-910A-D094F44B2C85}" type="sibTrans" cxnId="{E656F824-8E2D-A346-BFDA-FF10B8326735}">
      <dgm:prSet/>
      <dgm:spPr/>
      <dgm:t>
        <a:bodyPr/>
        <a:lstStyle/>
        <a:p>
          <a:endParaRPr lang="es-ES"/>
        </a:p>
      </dgm:t>
    </dgm:pt>
    <dgm:pt modelId="{7310B332-A448-6D48-839D-E097CC350DA8}">
      <dgm:prSet phldrT="[Texto]"/>
      <dgm:spPr/>
      <dgm:t>
        <a:bodyPr/>
        <a:lstStyle/>
        <a:p>
          <a:r>
            <a:rPr lang="es-EC"/>
            <a:t>Así por ejemplo si a un niño que pesa 10 Kilos se le indica administrar 250 miligramos de ampicilina si se dispone de una ampolla de 500mg diluidos en 5ml de solución salina al 0.9%, aplicando una regla de tres simples le corresponde 2.5ml de esta dilución; si consideramos el peso del niño se debe aumentar 20ml mas de solución salina al 0.9% y obtendríamos en cada mililitro una concentración de 25miligramos de ampicilina, Dilución que estaría acorde con la recomendación del fabricante.</a:t>
          </a:r>
          <a:endParaRPr lang="es-ES" dirty="0"/>
        </a:p>
      </dgm:t>
    </dgm:pt>
    <dgm:pt modelId="{0BE050D1-386D-C34D-A8F5-A531B7874447}" type="parTrans" cxnId="{2ED0E1BE-1692-264D-8B7F-F9429F953443}">
      <dgm:prSet/>
      <dgm:spPr/>
      <dgm:t>
        <a:bodyPr/>
        <a:lstStyle/>
        <a:p>
          <a:endParaRPr lang="es-ES"/>
        </a:p>
      </dgm:t>
    </dgm:pt>
    <dgm:pt modelId="{1744E6EC-A3E8-4643-A382-2F80C7D64298}" type="sibTrans" cxnId="{2ED0E1BE-1692-264D-8B7F-F9429F953443}">
      <dgm:prSet/>
      <dgm:spPr/>
      <dgm:t>
        <a:bodyPr/>
        <a:lstStyle/>
        <a:p>
          <a:endParaRPr lang="es-ES"/>
        </a:p>
      </dgm:t>
    </dgm:pt>
    <dgm:pt modelId="{81688E22-14FF-844C-B12A-84F86F48BFD4}" type="pres">
      <dgm:prSet presAssocID="{2F2101E3-5A3B-6F45-9766-AB33C40F8032}" presName="outerComposite" presStyleCnt="0">
        <dgm:presLayoutVars>
          <dgm:chMax val="5"/>
          <dgm:dir/>
          <dgm:resizeHandles val="exact"/>
        </dgm:presLayoutVars>
      </dgm:prSet>
      <dgm:spPr/>
    </dgm:pt>
    <dgm:pt modelId="{FD75802A-649B-2A48-B342-885A8C9DCB43}" type="pres">
      <dgm:prSet presAssocID="{2F2101E3-5A3B-6F45-9766-AB33C40F8032}" presName="dummyMaxCanvas" presStyleCnt="0">
        <dgm:presLayoutVars/>
      </dgm:prSet>
      <dgm:spPr/>
    </dgm:pt>
    <dgm:pt modelId="{924C1DED-1EE0-8342-832A-02028649DC7C}" type="pres">
      <dgm:prSet presAssocID="{2F2101E3-5A3B-6F45-9766-AB33C40F8032}" presName="ThreeNodes_1" presStyleLbl="node1" presStyleIdx="0" presStyleCnt="3">
        <dgm:presLayoutVars>
          <dgm:bulletEnabled val="1"/>
        </dgm:presLayoutVars>
      </dgm:prSet>
      <dgm:spPr/>
    </dgm:pt>
    <dgm:pt modelId="{E5DDA93B-30BA-A64F-9822-A2BA88570304}" type="pres">
      <dgm:prSet presAssocID="{2F2101E3-5A3B-6F45-9766-AB33C40F8032}" presName="ThreeNodes_2" presStyleLbl="node1" presStyleIdx="1" presStyleCnt="3">
        <dgm:presLayoutVars>
          <dgm:bulletEnabled val="1"/>
        </dgm:presLayoutVars>
      </dgm:prSet>
      <dgm:spPr/>
    </dgm:pt>
    <dgm:pt modelId="{14308E62-288E-0E49-9617-70B8911EB99F}" type="pres">
      <dgm:prSet presAssocID="{2F2101E3-5A3B-6F45-9766-AB33C40F8032}" presName="ThreeNodes_3" presStyleLbl="node1" presStyleIdx="2" presStyleCnt="3">
        <dgm:presLayoutVars>
          <dgm:bulletEnabled val="1"/>
        </dgm:presLayoutVars>
      </dgm:prSet>
      <dgm:spPr/>
    </dgm:pt>
    <dgm:pt modelId="{A57DAEC4-8AE3-1649-9909-80E921D4F1C4}" type="pres">
      <dgm:prSet presAssocID="{2F2101E3-5A3B-6F45-9766-AB33C40F8032}" presName="ThreeConn_1-2" presStyleLbl="fgAccFollowNode1" presStyleIdx="0" presStyleCnt="2">
        <dgm:presLayoutVars>
          <dgm:bulletEnabled val="1"/>
        </dgm:presLayoutVars>
      </dgm:prSet>
      <dgm:spPr/>
    </dgm:pt>
    <dgm:pt modelId="{6A5A6E94-0748-4B4E-AFD1-97816202EB77}" type="pres">
      <dgm:prSet presAssocID="{2F2101E3-5A3B-6F45-9766-AB33C40F8032}" presName="ThreeConn_2-3" presStyleLbl="fgAccFollowNode1" presStyleIdx="1" presStyleCnt="2">
        <dgm:presLayoutVars>
          <dgm:bulletEnabled val="1"/>
        </dgm:presLayoutVars>
      </dgm:prSet>
      <dgm:spPr/>
    </dgm:pt>
    <dgm:pt modelId="{31D7D5DC-ACA4-C346-BA5F-38C14261285C}" type="pres">
      <dgm:prSet presAssocID="{2F2101E3-5A3B-6F45-9766-AB33C40F8032}" presName="ThreeNodes_1_text" presStyleLbl="node1" presStyleIdx="2" presStyleCnt="3">
        <dgm:presLayoutVars>
          <dgm:bulletEnabled val="1"/>
        </dgm:presLayoutVars>
      </dgm:prSet>
      <dgm:spPr/>
    </dgm:pt>
    <dgm:pt modelId="{06ECB504-EB3E-E34B-99FC-A8B494A07AB9}" type="pres">
      <dgm:prSet presAssocID="{2F2101E3-5A3B-6F45-9766-AB33C40F8032}" presName="ThreeNodes_2_text" presStyleLbl="node1" presStyleIdx="2" presStyleCnt="3">
        <dgm:presLayoutVars>
          <dgm:bulletEnabled val="1"/>
        </dgm:presLayoutVars>
      </dgm:prSet>
      <dgm:spPr/>
    </dgm:pt>
    <dgm:pt modelId="{C8050BD8-D34A-D841-BD96-9EEB90E35920}" type="pres">
      <dgm:prSet presAssocID="{2F2101E3-5A3B-6F45-9766-AB33C40F8032}" presName="ThreeNodes_3_text" presStyleLbl="node1" presStyleIdx="2" presStyleCnt="3">
        <dgm:presLayoutVars>
          <dgm:bulletEnabled val="1"/>
        </dgm:presLayoutVars>
      </dgm:prSet>
      <dgm:spPr/>
    </dgm:pt>
  </dgm:ptLst>
  <dgm:cxnLst>
    <dgm:cxn modelId="{E6B49900-B60F-BC4C-A3A2-DAD74E17A7CC}" srcId="{2F2101E3-5A3B-6F45-9766-AB33C40F8032}" destId="{B887CFC2-9F68-A348-BF2A-7E248A2D2786}" srcOrd="0" destOrd="0" parTransId="{48EC0120-722A-9548-99EF-CC00EB588266}" sibTransId="{12A84220-DA5C-3148-8B24-96F977D5AE41}"/>
    <dgm:cxn modelId="{E656F824-8E2D-A346-BFDA-FF10B8326735}" srcId="{2F2101E3-5A3B-6F45-9766-AB33C40F8032}" destId="{5A042953-82F0-9D48-9482-F7C7D8D61856}" srcOrd="1" destOrd="0" parTransId="{079EEA2E-C5C8-BE46-B52E-7C4985CBE8F1}" sibTransId="{E4447FDC-EE60-DD4D-910A-D094F44B2C85}"/>
    <dgm:cxn modelId="{608BB141-2653-7E4F-8E10-6A594ECD62C1}" type="presOf" srcId="{5A042953-82F0-9D48-9482-F7C7D8D61856}" destId="{06ECB504-EB3E-E34B-99FC-A8B494A07AB9}" srcOrd="1" destOrd="0" presId="urn:microsoft.com/office/officeart/2005/8/layout/vProcess5"/>
    <dgm:cxn modelId="{FC381444-9312-A04D-9627-7DF93686A4D3}" type="presOf" srcId="{7310B332-A448-6D48-839D-E097CC350DA8}" destId="{C8050BD8-D34A-D841-BD96-9EEB90E35920}" srcOrd="1" destOrd="0" presId="urn:microsoft.com/office/officeart/2005/8/layout/vProcess5"/>
    <dgm:cxn modelId="{675C9351-4AEE-B440-9D38-D428DC0327D0}" type="presOf" srcId="{E4447FDC-EE60-DD4D-910A-D094F44B2C85}" destId="{6A5A6E94-0748-4B4E-AFD1-97816202EB77}" srcOrd="0" destOrd="0" presId="urn:microsoft.com/office/officeart/2005/8/layout/vProcess5"/>
    <dgm:cxn modelId="{8111C076-DDA6-1242-9B87-915C3E2C81FE}" type="presOf" srcId="{5A042953-82F0-9D48-9482-F7C7D8D61856}" destId="{E5DDA93B-30BA-A64F-9822-A2BA88570304}" srcOrd="0" destOrd="0" presId="urn:microsoft.com/office/officeart/2005/8/layout/vProcess5"/>
    <dgm:cxn modelId="{33E14581-AD5C-314F-8837-FF5C51171297}" type="presOf" srcId="{12A84220-DA5C-3148-8B24-96F977D5AE41}" destId="{A57DAEC4-8AE3-1649-9909-80E921D4F1C4}" srcOrd="0" destOrd="0" presId="urn:microsoft.com/office/officeart/2005/8/layout/vProcess5"/>
    <dgm:cxn modelId="{497A6A92-0BE1-1C40-BD31-0561CA379985}" type="presOf" srcId="{B887CFC2-9F68-A348-BF2A-7E248A2D2786}" destId="{31D7D5DC-ACA4-C346-BA5F-38C14261285C}" srcOrd="1" destOrd="0" presId="urn:microsoft.com/office/officeart/2005/8/layout/vProcess5"/>
    <dgm:cxn modelId="{4E92E599-C693-AA43-B52D-17EB62F479EF}" type="presOf" srcId="{7310B332-A448-6D48-839D-E097CC350DA8}" destId="{14308E62-288E-0E49-9617-70B8911EB99F}" srcOrd="0" destOrd="0" presId="urn:microsoft.com/office/officeart/2005/8/layout/vProcess5"/>
    <dgm:cxn modelId="{3A4A2D9E-02A3-1C44-A6EB-1AC3B85DCD4D}" type="presOf" srcId="{2F2101E3-5A3B-6F45-9766-AB33C40F8032}" destId="{81688E22-14FF-844C-B12A-84F86F48BFD4}" srcOrd="0" destOrd="0" presId="urn:microsoft.com/office/officeart/2005/8/layout/vProcess5"/>
    <dgm:cxn modelId="{2ED0E1BE-1692-264D-8B7F-F9429F953443}" srcId="{2F2101E3-5A3B-6F45-9766-AB33C40F8032}" destId="{7310B332-A448-6D48-839D-E097CC350DA8}" srcOrd="2" destOrd="0" parTransId="{0BE050D1-386D-C34D-A8F5-A531B7874447}" sibTransId="{1744E6EC-A3E8-4643-A382-2F80C7D64298}"/>
    <dgm:cxn modelId="{8D4AC0E0-A6B8-1A4E-AD90-3D5E6C73B6C2}" type="presOf" srcId="{B887CFC2-9F68-A348-BF2A-7E248A2D2786}" destId="{924C1DED-1EE0-8342-832A-02028649DC7C}" srcOrd="0" destOrd="0" presId="urn:microsoft.com/office/officeart/2005/8/layout/vProcess5"/>
    <dgm:cxn modelId="{C86A754B-BB48-6B4E-8888-BBC2CBDF3A91}" type="presParOf" srcId="{81688E22-14FF-844C-B12A-84F86F48BFD4}" destId="{FD75802A-649B-2A48-B342-885A8C9DCB43}" srcOrd="0" destOrd="0" presId="urn:microsoft.com/office/officeart/2005/8/layout/vProcess5"/>
    <dgm:cxn modelId="{411F0922-170D-B84B-86F1-3DB1EC7C4156}" type="presParOf" srcId="{81688E22-14FF-844C-B12A-84F86F48BFD4}" destId="{924C1DED-1EE0-8342-832A-02028649DC7C}" srcOrd="1" destOrd="0" presId="urn:microsoft.com/office/officeart/2005/8/layout/vProcess5"/>
    <dgm:cxn modelId="{8636CE41-279A-C647-B3B8-08D6849207FF}" type="presParOf" srcId="{81688E22-14FF-844C-B12A-84F86F48BFD4}" destId="{E5DDA93B-30BA-A64F-9822-A2BA88570304}" srcOrd="2" destOrd="0" presId="urn:microsoft.com/office/officeart/2005/8/layout/vProcess5"/>
    <dgm:cxn modelId="{5FE03CEB-EC43-184C-B358-0AAEB92CF740}" type="presParOf" srcId="{81688E22-14FF-844C-B12A-84F86F48BFD4}" destId="{14308E62-288E-0E49-9617-70B8911EB99F}" srcOrd="3" destOrd="0" presId="urn:microsoft.com/office/officeart/2005/8/layout/vProcess5"/>
    <dgm:cxn modelId="{A4D8E853-DA05-934F-A3D0-9110962682BF}" type="presParOf" srcId="{81688E22-14FF-844C-B12A-84F86F48BFD4}" destId="{A57DAEC4-8AE3-1649-9909-80E921D4F1C4}" srcOrd="4" destOrd="0" presId="urn:microsoft.com/office/officeart/2005/8/layout/vProcess5"/>
    <dgm:cxn modelId="{3428D1CE-58D6-6547-A271-9CB796E3708C}" type="presParOf" srcId="{81688E22-14FF-844C-B12A-84F86F48BFD4}" destId="{6A5A6E94-0748-4B4E-AFD1-97816202EB77}" srcOrd="5" destOrd="0" presId="urn:microsoft.com/office/officeart/2005/8/layout/vProcess5"/>
    <dgm:cxn modelId="{1EE3EEEE-BEC7-DE46-A0D1-61C8F4E8E834}" type="presParOf" srcId="{81688E22-14FF-844C-B12A-84F86F48BFD4}" destId="{31D7D5DC-ACA4-C346-BA5F-38C14261285C}" srcOrd="6" destOrd="0" presId="urn:microsoft.com/office/officeart/2005/8/layout/vProcess5"/>
    <dgm:cxn modelId="{29CCAE07-C14A-7A41-B245-9BF34CB18C87}" type="presParOf" srcId="{81688E22-14FF-844C-B12A-84F86F48BFD4}" destId="{06ECB504-EB3E-E34B-99FC-A8B494A07AB9}" srcOrd="7" destOrd="0" presId="urn:microsoft.com/office/officeart/2005/8/layout/vProcess5"/>
    <dgm:cxn modelId="{BB44AEFA-F5F3-944C-A01A-DE94C9D4336A}" type="presParOf" srcId="{81688E22-14FF-844C-B12A-84F86F48BFD4}" destId="{C8050BD8-D34A-D841-BD96-9EEB90E3592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6D9AB-965E-584F-B3F6-3EE061419BF3}">
      <dsp:nvSpPr>
        <dsp:cNvPr id="0" name=""/>
        <dsp:cNvSpPr/>
      </dsp:nvSpPr>
      <dsp:spPr>
        <a:xfrm>
          <a:off x="0" y="144593"/>
          <a:ext cx="2902148" cy="17412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Paciente correcto: Comprobar el nombre del niño mediante la pulsera de identificación, Kárdex y con el familiar, en caso de encontrarse.</a:t>
          </a:r>
          <a:endParaRPr lang="es-ES" sz="1600" kern="1200" dirty="0"/>
        </a:p>
      </dsp:txBody>
      <dsp:txXfrm>
        <a:off x="0" y="144593"/>
        <a:ext cx="2902148" cy="1741289"/>
      </dsp:txXfrm>
    </dsp:sp>
    <dsp:sp modelId="{FFFD14F7-4A33-1443-AD6D-3A52DB7DAE70}">
      <dsp:nvSpPr>
        <dsp:cNvPr id="0" name=""/>
        <dsp:cNvSpPr/>
      </dsp:nvSpPr>
      <dsp:spPr>
        <a:xfrm>
          <a:off x="3193107" y="145603"/>
          <a:ext cx="2902148" cy="17412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Dosis correcta: Cuando se habla de dosis significa cantidad exacta, en pediatría se utilizan unidades o fracciones </a:t>
          </a:r>
          <a:endParaRPr lang="es-ES" sz="1600" kern="1200" dirty="0"/>
        </a:p>
      </dsp:txBody>
      <dsp:txXfrm>
        <a:off x="3193107" y="145603"/>
        <a:ext cx="2902148" cy="1741289"/>
      </dsp:txXfrm>
    </dsp:sp>
    <dsp:sp modelId="{E90ABDA9-854F-EC46-BC88-8FF43E9B1F5C}">
      <dsp:nvSpPr>
        <dsp:cNvPr id="0" name=""/>
        <dsp:cNvSpPr/>
      </dsp:nvSpPr>
      <dsp:spPr>
        <a:xfrm>
          <a:off x="744" y="2177107"/>
          <a:ext cx="2902148" cy="17412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Siempre que una dosis prescrita parezca inadecuada, comprobarla de nuevo realizando el cálculo respectivo conjuntamente con otra colega o con el facultativo que la indicó. </a:t>
          </a:r>
          <a:endParaRPr lang="es-EC" sz="1600" kern="1200" dirty="0"/>
        </a:p>
      </dsp:txBody>
      <dsp:txXfrm>
        <a:off x="744" y="2177107"/>
        <a:ext cx="2902148" cy="1741289"/>
      </dsp:txXfrm>
    </dsp:sp>
    <dsp:sp modelId="{FDCCE81F-57FB-E94E-B445-D8E46626F45A}">
      <dsp:nvSpPr>
        <dsp:cNvPr id="0" name=""/>
        <dsp:cNvSpPr/>
      </dsp:nvSpPr>
      <dsp:spPr>
        <a:xfrm>
          <a:off x="3193107" y="2177107"/>
          <a:ext cx="2902148" cy="17412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Si se encuentra con una concentración menor o mayor a la prescrita se deberá realizar el cálculo utilizando el razonamiento lógico o una regla de tres simples.</a:t>
          </a:r>
          <a:endParaRPr lang="es-EC" sz="1600" kern="1200" dirty="0"/>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46DA4-E44C-C44F-8589-EAC431DBE159}">
      <dsp:nvSpPr>
        <dsp:cNvPr id="0" name=""/>
        <dsp:cNvSpPr/>
      </dsp:nvSpPr>
      <dsp:spPr>
        <a:xfrm>
          <a:off x="806" y="29139"/>
          <a:ext cx="3145501" cy="18873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a:t>Vía correcta y Velocidad de Infusión correcta:</a:t>
          </a:r>
          <a:endParaRPr lang="es-ES" sz="1200" kern="1200" dirty="0"/>
        </a:p>
      </dsp:txBody>
      <dsp:txXfrm>
        <a:off x="806" y="29139"/>
        <a:ext cx="3145501" cy="1887300"/>
      </dsp:txXfrm>
    </dsp:sp>
    <dsp:sp modelId="{B9526B87-AF97-4941-9D30-3E09CE857829}">
      <dsp:nvSpPr>
        <dsp:cNvPr id="0" name=""/>
        <dsp:cNvSpPr/>
      </dsp:nvSpPr>
      <dsp:spPr>
        <a:xfrm>
          <a:off x="3460858" y="29139"/>
          <a:ext cx="3145501" cy="18873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Conocimiento claro de la vía de administración, no solo para obtener el efecto deseado, sino para evitar errores que pueden ser lamentables. Se deberá considerar los mecanismos de absorción por las diferentes vías.</a:t>
          </a:r>
        </a:p>
      </dsp:txBody>
      <dsp:txXfrm>
        <a:off x="3460858" y="29139"/>
        <a:ext cx="3145501" cy="1887300"/>
      </dsp:txXfrm>
    </dsp:sp>
    <dsp:sp modelId="{6974044D-D166-3542-9D51-F05FE70C4672}">
      <dsp:nvSpPr>
        <dsp:cNvPr id="0" name=""/>
        <dsp:cNvSpPr/>
      </dsp:nvSpPr>
      <dsp:spPr>
        <a:xfrm>
          <a:off x="806" y="2230990"/>
          <a:ext cx="3145501" cy="18873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Hora correcta: Comprobar el aspecto del medicamento antes de administrarlo, posibles precipitaciones, cambios de color, se debe preparar el medicamento respetando el tiempo de vida y la conservación ya sea al ambiente, en refrigeración o congelación. </a:t>
          </a:r>
        </a:p>
      </dsp:txBody>
      <dsp:txXfrm>
        <a:off x="806" y="2230990"/>
        <a:ext cx="3145501" cy="1887300"/>
      </dsp:txXfrm>
    </dsp:sp>
    <dsp:sp modelId="{9388C1DF-E49F-7442-A735-81A5A26FB453}">
      <dsp:nvSpPr>
        <dsp:cNvPr id="0" name=""/>
        <dsp:cNvSpPr/>
      </dsp:nvSpPr>
      <dsp:spPr>
        <a:xfrm>
          <a:off x="3460858" y="2230990"/>
          <a:ext cx="3145501" cy="18873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Revisar la prescripción médica que este legible, identificarlo y comprobar la fecha de caducidad,. El profesional de enfermería deberá revisar el fármaco tres veces, en el primer contacto con el fármaco, antes de ponerlo en la bandeja del paciente, después de ponerlo en la bandeja del paciente para ser administrado, conocer la farmacocinética y la farmacodinamia del medicamento que se administra. </a:t>
          </a:r>
        </a:p>
      </dsp:txBody>
      <dsp:txXfrm>
        <a:off x="3460858" y="2230990"/>
        <a:ext cx="3145501" cy="1887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58EF5-C884-9A49-AA04-B39751E77E5C}">
      <dsp:nvSpPr>
        <dsp:cNvPr id="0" name=""/>
        <dsp:cNvSpPr/>
      </dsp:nvSpPr>
      <dsp:spPr>
        <a:xfrm>
          <a:off x="744" y="145603"/>
          <a:ext cx="2902148" cy="17412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a:t>Medicamento correcto</a:t>
          </a:r>
          <a:endParaRPr lang="es-ES" sz="1300" kern="1200" dirty="0"/>
        </a:p>
      </dsp:txBody>
      <dsp:txXfrm>
        <a:off x="744" y="145603"/>
        <a:ext cx="2902148" cy="1741289"/>
      </dsp:txXfrm>
    </dsp:sp>
    <dsp:sp modelId="{C88EEEA0-4BF0-E64D-AAA9-C1BE5F93F56F}">
      <dsp:nvSpPr>
        <dsp:cNvPr id="0" name=""/>
        <dsp:cNvSpPr/>
      </dsp:nvSpPr>
      <dsp:spPr>
        <a:xfrm>
          <a:off x="3193107" y="145603"/>
          <a:ext cx="2902148" cy="17412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t>Revisar la prescripción médica que este legible, identificarlo y comprobar la fecha de caducidad</a:t>
          </a:r>
          <a:endParaRPr lang="es-ES" sz="1300" kern="1200" dirty="0"/>
        </a:p>
      </dsp:txBody>
      <dsp:txXfrm>
        <a:off x="3193107" y="145603"/>
        <a:ext cx="2902148" cy="1741289"/>
      </dsp:txXfrm>
    </dsp:sp>
    <dsp:sp modelId="{926D56A6-965F-F346-8733-08F9C2E2F60C}">
      <dsp:nvSpPr>
        <dsp:cNvPr id="0" name=""/>
        <dsp:cNvSpPr/>
      </dsp:nvSpPr>
      <dsp:spPr>
        <a:xfrm>
          <a:off x="1596925" y="2177107"/>
          <a:ext cx="2902148" cy="17412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a:t>El profesional de enfermería deberá revisar el fármaco tres veces, en el primer contacto con el fármaco, antes de ponerlo en la bandeja del paciente, después de ponerlo en la bandeja del paciente para ser administrado, conocer la farmacocinética y la farmacodinamia del medicamento que se administra. </a:t>
          </a:r>
          <a:endParaRPr lang="es-EC" sz="1300" kern="1200" dirty="0"/>
        </a:p>
      </dsp:txBody>
      <dsp:txXfrm>
        <a:off x="1596925" y="2177107"/>
        <a:ext cx="2902148" cy="174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5CC9C-949F-124A-92EE-72E887AD5364}">
      <dsp:nvSpPr>
        <dsp:cNvPr id="0" name=""/>
        <dsp:cNvSpPr/>
      </dsp:nvSpPr>
      <dsp:spPr>
        <a:xfrm>
          <a:off x="3272" y="422539"/>
          <a:ext cx="1430631" cy="32189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Fecha de caducidad del medicamento: </a:t>
          </a:r>
          <a:endParaRPr lang="es-ES" sz="1200" kern="1200" dirty="0"/>
        </a:p>
      </dsp:txBody>
      <dsp:txXfrm>
        <a:off x="45174" y="464441"/>
        <a:ext cx="1346827" cy="3135117"/>
      </dsp:txXfrm>
    </dsp:sp>
    <dsp:sp modelId="{3C669851-C4AB-C745-830E-CB81CD3FE65D}">
      <dsp:nvSpPr>
        <dsp:cNvPr id="0" name=""/>
        <dsp:cNvSpPr/>
      </dsp:nvSpPr>
      <dsp:spPr>
        <a:xfrm>
          <a:off x="1576967" y="1854601"/>
          <a:ext cx="303293" cy="35479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1576967" y="1925560"/>
        <a:ext cx="212305" cy="212878"/>
      </dsp:txXfrm>
    </dsp:sp>
    <dsp:sp modelId="{C9B72518-EC95-3147-8958-5C552FCBC826}">
      <dsp:nvSpPr>
        <dsp:cNvPr id="0" name=""/>
        <dsp:cNvSpPr/>
      </dsp:nvSpPr>
      <dsp:spPr>
        <a:xfrm>
          <a:off x="2006156" y="422539"/>
          <a:ext cx="1430631" cy="32189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Informar al paciente o familiar e instruir acerca de los fármacos que recibe: La comunicación efectiva por parte del profesional de enfermería evita y reduce posibles riesgos.</a:t>
          </a:r>
          <a:endParaRPr lang="es-ES" sz="1200" kern="1200" dirty="0"/>
        </a:p>
      </dsp:txBody>
      <dsp:txXfrm>
        <a:off x="2048058" y="464441"/>
        <a:ext cx="1346827" cy="3135117"/>
      </dsp:txXfrm>
    </dsp:sp>
    <dsp:sp modelId="{AB2C94B2-8FC0-FC4B-BD7B-19E1AF43BBE0}">
      <dsp:nvSpPr>
        <dsp:cNvPr id="0" name=""/>
        <dsp:cNvSpPr/>
      </dsp:nvSpPr>
      <dsp:spPr>
        <a:xfrm>
          <a:off x="3579851" y="1854601"/>
          <a:ext cx="303293" cy="35479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3579851" y="1925560"/>
        <a:ext cx="212305" cy="212878"/>
      </dsp:txXfrm>
    </dsp:sp>
    <dsp:sp modelId="{E4885CA7-D6F0-1D4D-AA0D-7D59E586CC00}">
      <dsp:nvSpPr>
        <dsp:cNvPr id="0" name=""/>
        <dsp:cNvSpPr/>
      </dsp:nvSpPr>
      <dsp:spPr>
        <a:xfrm>
          <a:off x="4009041" y="422539"/>
          <a:ext cx="1430631" cy="32189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Comprobar que el paciente no consuma ningún medicamento ajeno al prescrito e identificar alergias: La valoración de enfermería es importante para determinar antecedentes de alergia a algún fármaco o a sus componentes. Además, la farmacocinética y la farmacodinamia de los mismos</a:t>
          </a:r>
          <a:r>
            <a:rPr lang="es-EC" sz="900" kern="1200" dirty="0"/>
            <a:t>.</a:t>
          </a:r>
        </a:p>
      </dsp:txBody>
      <dsp:txXfrm>
        <a:off x="4050943" y="464441"/>
        <a:ext cx="1346827" cy="3135117"/>
      </dsp:txXfrm>
    </dsp:sp>
    <dsp:sp modelId="{F7411C93-E272-F84B-A2A8-1F4172E70C95}">
      <dsp:nvSpPr>
        <dsp:cNvPr id="0" name=""/>
        <dsp:cNvSpPr/>
      </dsp:nvSpPr>
      <dsp:spPr>
        <a:xfrm>
          <a:off x="5582736" y="1854601"/>
          <a:ext cx="303293" cy="35479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ES" sz="1500" kern="1200"/>
        </a:p>
      </dsp:txBody>
      <dsp:txXfrm>
        <a:off x="5582736" y="1925560"/>
        <a:ext cx="212305" cy="212878"/>
      </dsp:txXfrm>
    </dsp:sp>
    <dsp:sp modelId="{F4DA1AD3-297E-4E4D-9CA8-79DB8259F11E}">
      <dsp:nvSpPr>
        <dsp:cNvPr id="0" name=""/>
        <dsp:cNvSpPr/>
      </dsp:nvSpPr>
      <dsp:spPr>
        <a:xfrm>
          <a:off x="6011926" y="422539"/>
          <a:ext cx="1430631" cy="321892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Los 4 yo</a:t>
          </a:r>
        </a:p>
      </dsp:txBody>
      <dsp:txXfrm>
        <a:off x="6053828" y="464441"/>
        <a:ext cx="1346827" cy="3135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70CC2-6D41-BB44-99B6-56F156A15EA0}">
      <dsp:nvSpPr>
        <dsp:cNvPr id="0" name=""/>
        <dsp:cNvSpPr/>
      </dsp:nvSpPr>
      <dsp:spPr>
        <a:xfrm>
          <a:off x="639726" y="172624"/>
          <a:ext cx="3243070" cy="9865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En un niño crítico la vía de administración de fármacos de mucha utilidad es la endovenosa. </a:t>
          </a:r>
          <a:endParaRPr lang="es-ES" sz="1200" kern="1200" dirty="0">
            <a:solidFill>
              <a:schemeClr val="tx1"/>
            </a:solidFill>
          </a:endParaRPr>
        </a:p>
      </dsp:txBody>
      <dsp:txXfrm>
        <a:off x="639726" y="172624"/>
        <a:ext cx="3243070" cy="986561"/>
      </dsp:txXfrm>
    </dsp:sp>
    <dsp:sp modelId="{C8EFCBC5-055B-FE40-8C01-CE6BFB43C260}">
      <dsp:nvSpPr>
        <dsp:cNvPr id="0" name=""/>
        <dsp:cNvSpPr/>
      </dsp:nvSpPr>
      <dsp:spPr>
        <a:xfrm>
          <a:off x="4207103" y="1701"/>
          <a:ext cx="3243070" cy="13284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rPr>
            <a:t>Se debe tener en cuenta las presentaciones farmacológicas ya que su similitud en la misma conlleva a errores en la administración de los mismos, para lo cual se debe corroborar con el genérico exclusivamente.</a:t>
          </a:r>
          <a:endParaRPr lang="es-ES" sz="1200" kern="1200" dirty="0">
            <a:solidFill>
              <a:schemeClr val="tx1"/>
            </a:solidFill>
          </a:endParaRPr>
        </a:p>
      </dsp:txBody>
      <dsp:txXfrm>
        <a:off x="4207103" y="1701"/>
        <a:ext cx="3243070" cy="1328406"/>
      </dsp:txXfrm>
    </dsp:sp>
    <dsp:sp modelId="{891CE8AA-FEFB-8842-A319-53D86BD748A5}">
      <dsp:nvSpPr>
        <dsp:cNvPr id="0" name=""/>
        <dsp:cNvSpPr/>
      </dsp:nvSpPr>
      <dsp:spPr>
        <a:xfrm>
          <a:off x="467665" y="1654415"/>
          <a:ext cx="7154569" cy="29920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s-EC" sz="1000" kern="1200" dirty="0">
              <a:solidFill>
                <a:schemeClr val="tx1"/>
              </a:solidFill>
            </a:rPr>
            <a:t>factores que contribuyen a cometer errores durante  el proceso de preparación: </a:t>
          </a:r>
        </a:p>
        <a:p>
          <a:pPr marL="0" lvl="0" indent="0" algn="l" defTabSz="444500">
            <a:lnSpc>
              <a:spcPct val="90000"/>
            </a:lnSpc>
            <a:spcBef>
              <a:spcPct val="0"/>
            </a:spcBef>
            <a:spcAft>
              <a:spcPct val="35000"/>
            </a:spcAft>
            <a:buNone/>
          </a:pPr>
          <a:r>
            <a:rPr lang="es-EC" sz="1000" kern="1200" dirty="0">
              <a:solidFill>
                <a:schemeClr val="tx1"/>
              </a:solidFill>
            </a:rPr>
            <a:t>las prescripciones enmendadas, </a:t>
          </a:r>
        </a:p>
        <a:p>
          <a:pPr marL="0" lvl="0" indent="0" algn="l" defTabSz="444500">
            <a:lnSpc>
              <a:spcPct val="90000"/>
            </a:lnSpc>
            <a:spcBef>
              <a:spcPct val="0"/>
            </a:spcBef>
            <a:spcAft>
              <a:spcPct val="35000"/>
            </a:spcAft>
            <a:buNone/>
          </a:pPr>
          <a:r>
            <a:rPr lang="es-EC" sz="1000" kern="1200" dirty="0">
              <a:solidFill>
                <a:schemeClr val="tx1"/>
              </a:solidFill>
            </a:rPr>
            <a:t>Letra ilegible o confusa,</a:t>
          </a:r>
        </a:p>
        <a:p>
          <a:pPr marL="0" lvl="0" indent="0" algn="l" defTabSz="444500">
            <a:lnSpc>
              <a:spcPct val="90000"/>
            </a:lnSpc>
            <a:spcBef>
              <a:spcPct val="0"/>
            </a:spcBef>
            <a:spcAft>
              <a:spcPct val="35000"/>
            </a:spcAft>
            <a:buNone/>
          </a:pPr>
          <a:r>
            <a:rPr lang="es-EC" sz="1000" kern="1200" dirty="0">
              <a:solidFill>
                <a:schemeClr val="tx1"/>
              </a:solidFill>
            </a:rPr>
            <a:t> nombre erróneo, </a:t>
          </a:r>
        </a:p>
        <a:p>
          <a:pPr marL="0" lvl="0" indent="0" algn="l" defTabSz="444500">
            <a:lnSpc>
              <a:spcPct val="90000"/>
            </a:lnSpc>
            <a:spcBef>
              <a:spcPct val="0"/>
            </a:spcBef>
            <a:spcAft>
              <a:spcPct val="35000"/>
            </a:spcAft>
            <a:buNone/>
          </a:pPr>
          <a:r>
            <a:rPr lang="es-EC" sz="1000" kern="1200" dirty="0">
              <a:solidFill>
                <a:schemeClr val="tx1"/>
              </a:solidFill>
            </a:rPr>
            <a:t>error de interpretación, </a:t>
          </a:r>
        </a:p>
        <a:p>
          <a:pPr marL="0" lvl="0" indent="0" algn="l" defTabSz="444500">
            <a:lnSpc>
              <a:spcPct val="90000"/>
            </a:lnSpc>
            <a:spcBef>
              <a:spcPct val="0"/>
            </a:spcBef>
            <a:spcAft>
              <a:spcPct val="35000"/>
            </a:spcAft>
            <a:buNone/>
          </a:pPr>
          <a:r>
            <a:rPr lang="es-EC" sz="1000" kern="1200" dirty="0">
              <a:solidFill>
                <a:schemeClr val="tx1"/>
              </a:solidFill>
            </a:rPr>
            <a:t>ambiente desordenado e iluminación insuficiente, </a:t>
          </a:r>
        </a:p>
        <a:p>
          <a:pPr marL="0" lvl="0" indent="0" algn="l" defTabSz="444500">
            <a:lnSpc>
              <a:spcPct val="90000"/>
            </a:lnSpc>
            <a:spcBef>
              <a:spcPct val="0"/>
            </a:spcBef>
            <a:spcAft>
              <a:spcPct val="35000"/>
            </a:spcAft>
            <a:buNone/>
          </a:pPr>
          <a:r>
            <a:rPr lang="es-EC" sz="1000" kern="1200" dirty="0">
              <a:solidFill>
                <a:schemeClr val="tx1"/>
              </a:solidFill>
            </a:rPr>
            <a:t>ruidos e interrupciones durante la preparación,</a:t>
          </a:r>
        </a:p>
        <a:p>
          <a:pPr marL="0" lvl="0" indent="0" algn="l" defTabSz="444500">
            <a:lnSpc>
              <a:spcPct val="90000"/>
            </a:lnSpc>
            <a:spcBef>
              <a:spcPct val="0"/>
            </a:spcBef>
            <a:spcAft>
              <a:spcPct val="35000"/>
            </a:spcAft>
            <a:buNone/>
          </a:pPr>
          <a:r>
            <a:rPr lang="es-EC" sz="1000" kern="1200" dirty="0">
              <a:solidFill>
                <a:schemeClr val="tx1"/>
              </a:solidFill>
            </a:rPr>
            <a:t> falta de cuidados en la técnica aséptica de preparación, lo cual puede contaminar la vía y el preparado,</a:t>
          </a:r>
        </a:p>
        <a:p>
          <a:pPr marL="0" lvl="0" indent="0" algn="l" defTabSz="444500">
            <a:lnSpc>
              <a:spcPct val="90000"/>
            </a:lnSpc>
            <a:spcBef>
              <a:spcPct val="0"/>
            </a:spcBef>
            <a:spcAft>
              <a:spcPct val="35000"/>
            </a:spcAft>
            <a:buNone/>
          </a:pPr>
          <a:r>
            <a:rPr lang="es-EC" sz="1000" kern="1200" dirty="0">
              <a:solidFill>
                <a:schemeClr val="tx1"/>
              </a:solidFill>
            </a:rPr>
            <a:t> cálculos y velocidad de infusión inadecuados, </a:t>
          </a:r>
        </a:p>
        <a:p>
          <a:pPr marL="0" lvl="0" indent="0" algn="l" defTabSz="444500">
            <a:lnSpc>
              <a:spcPct val="90000"/>
            </a:lnSpc>
            <a:spcBef>
              <a:spcPct val="0"/>
            </a:spcBef>
            <a:spcAft>
              <a:spcPct val="35000"/>
            </a:spcAft>
            <a:buNone/>
          </a:pPr>
          <a:r>
            <a:rPr lang="es-EC" sz="1000" kern="1200" dirty="0">
              <a:solidFill>
                <a:schemeClr val="tx1"/>
              </a:solidFill>
            </a:rPr>
            <a:t>elección equivocada del solvente, diluyente de la preparación, </a:t>
          </a:r>
        </a:p>
        <a:p>
          <a:pPr marL="0" lvl="0" indent="0" algn="l" defTabSz="444500">
            <a:lnSpc>
              <a:spcPct val="90000"/>
            </a:lnSpc>
            <a:spcBef>
              <a:spcPct val="0"/>
            </a:spcBef>
            <a:spcAft>
              <a:spcPct val="35000"/>
            </a:spcAft>
            <a:buNone/>
          </a:pPr>
          <a:r>
            <a:rPr lang="es-EC" sz="1000" kern="1200" dirty="0">
              <a:solidFill>
                <a:schemeClr val="tx1"/>
              </a:solidFill>
            </a:rPr>
            <a:t>concentraciones inapropiadas del fármaco a administrar, </a:t>
          </a:r>
        </a:p>
        <a:p>
          <a:pPr marL="0" lvl="0" indent="0" algn="l" defTabSz="444500">
            <a:lnSpc>
              <a:spcPct val="90000"/>
            </a:lnSpc>
            <a:spcBef>
              <a:spcPct val="0"/>
            </a:spcBef>
            <a:spcAft>
              <a:spcPct val="35000"/>
            </a:spcAft>
            <a:buNone/>
          </a:pPr>
          <a:r>
            <a:rPr lang="es-EC" sz="1000" kern="1200" dirty="0">
              <a:solidFill>
                <a:schemeClr val="tx1"/>
              </a:solidFill>
            </a:rPr>
            <a:t>almacenamiento incorrecto, </a:t>
          </a:r>
        </a:p>
        <a:p>
          <a:pPr marL="0" lvl="0" indent="0" algn="l" defTabSz="444500">
            <a:lnSpc>
              <a:spcPct val="90000"/>
            </a:lnSpc>
            <a:spcBef>
              <a:spcPct val="0"/>
            </a:spcBef>
            <a:spcAft>
              <a:spcPct val="35000"/>
            </a:spcAft>
            <a:buNone/>
          </a:pPr>
          <a:r>
            <a:rPr lang="es-EC" sz="1000" kern="1200" dirty="0">
              <a:solidFill>
                <a:schemeClr val="tx1"/>
              </a:solidFill>
            </a:rPr>
            <a:t>exceso de fármacos para la preparación a un mismo tiempo, </a:t>
          </a:r>
        </a:p>
        <a:p>
          <a:pPr marL="0" lvl="0" indent="0" algn="l" defTabSz="444500">
            <a:lnSpc>
              <a:spcPct val="90000"/>
            </a:lnSpc>
            <a:spcBef>
              <a:spcPct val="0"/>
            </a:spcBef>
            <a:spcAft>
              <a:spcPct val="35000"/>
            </a:spcAft>
            <a:buNone/>
          </a:pPr>
          <a:r>
            <a:rPr lang="es-EC" sz="1000" kern="1200" dirty="0">
              <a:solidFill>
                <a:schemeClr val="tx1"/>
              </a:solidFill>
            </a:rPr>
            <a:t>transcripciones cambiadas en el Kardex de enfermería entre otras.</a:t>
          </a:r>
          <a:endParaRPr lang="es-ES" sz="1000" kern="1200" dirty="0">
            <a:solidFill>
              <a:schemeClr val="tx1"/>
            </a:solidFill>
          </a:endParaRPr>
        </a:p>
      </dsp:txBody>
      <dsp:txXfrm>
        <a:off x="467665" y="1654415"/>
        <a:ext cx="7154569" cy="29920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853E0-D511-EC41-9A9B-95C106ACB995}">
      <dsp:nvSpPr>
        <dsp:cNvPr id="0" name=""/>
        <dsp:cNvSpPr/>
      </dsp:nvSpPr>
      <dsp:spPr>
        <a:xfrm>
          <a:off x="0" y="0"/>
          <a:ext cx="6463918" cy="6808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Se debe asegurar que las bombas de infusión y la vía de administración se encuentren en perfecto estado.</a:t>
          </a:r>
          <a:endParaRPr lang="es-ES" sz="1200" kern="1200" dirty="0"/>
        </a:p>
      </dsp:txBody>
      <dsp:txXfrm>
        <a:off x="19941" y="19941"/>
        <a:ext cx="5649603" cy="640938"/>
      </dsp:txXfrm>
    </dsp:sp>
    <dsp:sp modelId="{E3E477B6-CE5B-9842-A439-BC55741A1DF7}">
      <dsp:nvSpPr>
        <dsp:cNvPr id="0" name=""/>
        <dsp:cNvSpPr/>
      </dsp:nvSpPr>
      <dsp:spPr>
        <a:xfrm>
          <a:off x="482695" y="775378"/>
          <a:ext cx="6463918" cy="6808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Monitorear el fármaco desde el comienzo hasta el final en razón que algunos fármacos pueden presentar reacciones adversas al inicio o al transcurrir el mismo.</a:t>
          </a:r>
          <a:endParaRPr lang="es-ES" sz="1200" kern="1200" dirty="0"/>
        </a:p>
      </dsp:txBody>
      <dsp:txXfrm>
        <a:off x="502636" y="795319"/>
        <a:ext cx="5498808" cy="640938"/>
      </dsp:txXfrm>
    </dsp:sp>
    <dsp:sp modelId="{FF892983-3676-0B49-8036-93DE712BD3EE}">
      <dsp:nvSpPr>
        <dsp:cNvPr id="0" name=""/>
        <dsp:cNvSpPr/>
      </dsp:nvSpPr>
      <dsp:spPr>
        <a:xfrm>
          <a:off x="965390" y="1550757"/>
          <a:ext cx="6463918" cy="6808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La  compatibilidad, tiempo de vida, sensibilidad a la luz.</a:t>
          </a:r>
          <a:endParaRPr lang="es-ES" sz="1200" kern="1200" dirty="0"/>
        </a:p>
      </dsp:txBody>
      <dsp:txXfrm>
        <a:off x="985331" y="1570698"/>
        <a:ext cx="5498808" cy="640938"/>
      </dsp:txXfrm>
    </dsp:sp>
    <dsp:sp modelId="{9CFCF722-7174-C540-9C33-AB00027CFDDB}">
      <dsp:nvSpPr>
        <dsp:cNvPr id="0" name=""/>
        <dsp:cNvSpPr/>
      </dsp:nvSpPr>
      <dsp:spPr>
        <a:xfrm>
          <a:off x="1448085" y="2326136"/>
          <a:ext cx="6463918" cy="6808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No se recomienda administrar simultáneamente dos fármacos, debe vigilarse la formación de precipitados a consecuencia de incompatibilidad, cambios de PH y efectos de dilución con el solvente</a:t>
          </a:r>
          <a:endParaRPr lang="es-ES" sz="1200" kern="1200" dirty="0"/>
        </a:p>
      </dsp:txBody>
      <dsp:txXfrm>
        <a:off x="1468026" y="2346077"/>
        <a:ext cx="5498808" cy="640938"/>
      </dsp:txXfrm>
    </dsp:sp>
    <dsp:sp modelId="{E5ABD33A-D425-6F48-AA81-84ADFABDCB1E}">
      <dsp:nvSpPr>
        <dsp:cNvPr id="0" name=""/>
        <dsp:cNvSpPr/>
      </dsp:nvSpPr>
      <dsp:spPr>
        <a:xfrm>
          <a:off x="1930781" y="3101514"/>
          <a:ext cx="6463918" cy="6808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Tener en cuenta las características ácido básicas de los fármacos e inspeccionar la vía con regularidad.</a:t>
          </a:r>
          <a:endParaRPr lang="es-ES" sz="1200" kern="1200" dirty="0"/>
        </a:p>
      </dsp:txBody>
      <dsp:txXfrm>
        <a:off x="1950722" y="3121455"/>
        <a:ext cx="5498808" cy="640938"/>
      </dsp:txXfrm>
    </dsp:sp>
    <dsp:sp modelId="{73CF4CFC-0EC3-E148-9760-E0D8B3E0C96D}">
      <dsp:nvSpPr>
        <dsp:cNvPr id="0" name=""/>
        <dsp:cNvSpPr/>
      </dsp:nvSpPr>
      <dsp:spPr>
        <a:xfrm>
          <a:off x="6021385" y="497377"/>
          <a:ext cx="442533" cy="44253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6120955" y="497377"/>
        <a:ext cx="243393" cy="333006"/>
      </dsp:txXfrm>
    </dsp:sp>
    <dsp:sp modelId="{A1C4A6F1-4FF7-DD43-BB7A-315848DBB5F6}">
      <dsp:nvSpPr>
        <dsp:cNvPr id="0" name=""/>
        <dsp:cNvSpPr/>
      </dsp:nvSpPr>
      <dsp:spPr>
        <a:xfrm>
          <a:off x="6504081" y="1272755"/>
          <a:ext cx="442533" cy="44253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6603651" y="1272755"/>
        <a:ext cx="243393" cy="333006"/>
      </dsp:txXfrm>
    </dsp:sp>
    <dsp:sp modelId="{AED9D480-3BDF-7144-8435-0D42DC2B6F03}">
      <dsp:nvSpPr>
        <dsp:cNvPr id="0" name=""/>
        <dsp:cNvSpPr/>
      </dsp:nvSpPr>
      <dsp:spPr>
        <a:xfrm>
          <a:off x="6986776" y="2036787"/>
          <a:ext cx="442533" cy="44253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086346" y="2036787"/>
        <a:ext cx="243393" cy="333006"/>
      </dsp:txXfrm>
    </dsp:sp>
    <dsp:sp modelId="{A53998EA-17CE-4548-8090-4F8B6BE9117D}">
      <dsp:nvSpPr>
        <dsp:cNvPr id="0" name=""/>
        <dsp:cNvSpPr/>
      </dsp:nvSpPr>
      <dsp:spPr>
        <a:xfrm>
          <a:off x="7469471" y="2819730"/>
          <a:ext cx="442533" cy="44253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569041" y="2819730"/>
        <a:ext cx="243393" cy="3330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7F66D-91AC-8842-B35A-74279A6651E3}">
      <dsp:nvSpPr>
        <dsp:cNvPr id="0" name=""/>
        <dsp:cNvSpPr/>
      </dsp:nvSpPr>
      <dsp:spPr>
        <a:xfrm>
          <a:off x="0" y="298450"/>
          <a:ext cx="6096000" cy="5969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t>Administrar siempre en el sitio más cercano al conector con la finalidad de evitar adherencias a sitios específicos del mismo y una menor entrega del fármaco al paciente.</a:t>
          </a:r>
          <a:endParaRPr lang="es-ES" sz="1300" kern="1200" dirty="0"/>
        </a:p>
      </dsp:txBody>
      <dsp:txXfrm>
        <a:off x="17483" y="315933"/>
        <a:ext cx="6061034" cy="561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C1DED-1EE0-8342-832A-02028649DC7C}">
      <dsp:nvSpPr>
        <dsp:cNvPr id="0" name=""/>
        <dsp:cNvSpPr/>
      </dsp:nvSpPr>
      <dsp:spPr>
        <a:xfrm>
          <a:off x="0" y="0"/>
          <a:ext cx="6671310" cy="166878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dirty="0"/>
            <a:t>Si se conoce la concentración exacta recomendable de cada fármaco, es necesario considerarla en el momento de la administración. </a:t>
          </a:r>
          <a:endParaRPr lang="es-ES" sz="1300" kern="1200" dirty="0"/>
        </a:p>
      </dsp:txBody>
      <dsp:txXfrm>
        <a:off x="48877" y="48877"/>
        <a:ext cx="4870566" cy="1571026"/>
      </dsp:txXfrm>
    </dsp:sp>
    <dsp:sp modelId="{E5DDA93B-30BA-A64F-9822-A2BA88570304}">
      <dsp:nvSpPr>
        <dsp:cNvPr id="0" name=""/>
        <dsp:cNvSpPr/>
      </dsp:nvSpPr>
      <dsp:spPr>
        <a:xfrm>
          <a:off x="588644" y="1946910"/>
          <a:ext cx="6671310" cy="166878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dirty="0"/>
            <a:t>En el caso de que no exista especificaciones para la dilución de cada fármaco en el área pediátrica es recomendable tener en cuenta el peso del niño; para lo cual si es en el área de neonatología diluir con 1ml por cada kilo de peso del recién nacido y en el caso de pediatría diluir con 2ml por kilo de peso.</a:t>
          </a:r>
          <a:endParaRPr lang="es-ES" sz="1300" kern="1200" dirty="0"/>
        </a:p>
      </dsp:txBody>
      <dsp:txXfrm>
        <a:off x="637521" y="1995787"/>
        <a:ext cx="4900204" cy="1571026"/>
      </dsp:txXfrm>
    </dsp:sp>
    <dsp:sp modelId="{14308E62-288E-0E49-9617-70B8911EB99F}">
      <dsp:nvSpPr>
        <dsp:cNvPr id="0" name=""/>
        <dsp:cNvSpPr/>
      </dsp:nvSpPr>
      <dsp:spPr>
        <a:xfrm>
          <a:off x="1177289" y="3893820"/>
          <a:ext cx="6671310" cy="166878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a:t>Así por ejemplo si a un niño que pesa 10 Kilos se le indica administrar 250 miligramos de ampicilina si se dispone de una ampolla de 500mg diluidos en 5ml de solución salina al 0.9%, aplicando una regla de tres simples le corresponde 2.5ml de esta dilución; si consideramos el peso del niño se debe aumentar 20ml mas de solución salina al 0.9% y obtendríamos en cada mililitro una concentración de 25miligramos de ampicilina, Dilución que estaría acorde con la recomendación del fabricante.</a:t>
          </a:r>
          <a:endParaRPr lang="es-ES" sz="1300" kern="1200" dirty="0"/>
        </a:p>
      </dsp:txBody>
      <dsp:txXfrm>
        <a:off x="1226166" y="3942697"/>
        <a:ext cx="4900204" cy="1571026"/>
      </dsp:txXfrm>
    </dsp:sp>
    <dsp:sp modelId="{A57DAEC4-8AE3-1649-9909-80E921D4F1C4}">
      <dsp:nvSpPr>
        <dsp:cNvPr id="0" name=""/>
        <dsp:cNvSpPr/>
      </dsp:nvSpPr>
      <dsp:spPr>
        <a:xfrm>
          <a:off x="5586603" y="1265491"/>
          <a:ext cx="1084707" cy="1084707"/>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5830662" y="1265491"/>
        <a:ext cx="596589" cy="816242"/>
      </dsp:txXfrm>
    </dsp:sp>
    <dsp:sp modelId="{6A5A6E94-0748-4B4E-AFD1-97816202EB77}">
      <dsp:nvSpPr>
        <dsp:cNvPr id="0" name=""/>
        <dsp:cNvSpPr/>
      </dsp:nvSpPr>
      <dsp:spPr>
        <a:xfrm>
          <a:off x="6175248" y="3201276"/>
          <a:ext cx="1084707" cy="1084707"/>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6419307" y="3201276"/>
        <a:ext cx="596589" cy="8162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93172F9-447A-F045-88A7-EAC2AD1808D1}" type="datetimeFigureOut">
              <a:rPr lang="es-EC" smtClean="0"/>
              <a:t>7/2/21</a:t>
            </a:fld>
            <a:endParaRPr lang="es-EC"/>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2C5E35E-D5E2-9C46-A521-75D569BFFA2D}" type="slidenum">
              <a:rPr lang="es-EC" smtClean="0"/>
              <a:t>‹Nº›</a:t>
            </a:fld>
            <a:endParaRPr lang="es-EC"/>
          </a:p>
        </p:txBody>
      </p:sp>
    </p:spTree>
    <p:extLst>
      <p:ext uri="{BB962C8B-B14F-4D97-AF65-F5344CB8AC3E}">
        <p14:creationId xmlns:p14="http://schemas.microsoft.com/office/powerpoint/2010/main" val="355585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E2C5E35E-D5E2-9C46-A521-75D569BFFA2D}" type="slidenum">
              <a:rPr lang="es-EC" smtClean="0"/>
              <a:t>13</a:t>
            </a:fld>
            <a:endParaRPr lang="es-EC"/>
          </a:p>
        </p:txBody>
      </p:sp>
    </p:spTree>
    <p:extLst>
      <p:ext uri="{BB962C8B-B14F-4D97-AF65-F5344CB8AC3E}">
        <p14:creationId xmlns:p14="http://schemas.microsoft.com/office/powerpoint/2010/main" val="209125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4607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4607A"/>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rgbClr val="04607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27609"/>
            <a:ext cx="8255000" cy="1397635"/>
          </a:xfrm>
          <a:prstGeom prst="rect">
            <a:avLst/>
          </a:prstGeom>
        </p:spPr>
        <p:txBody>
          <a:bodyPr wrap="square" lIns="0" tIns="0" rIns="0" bIns="0">
            <a:spAutoFit/>
          </a:bodyPr>
          <a:lstStyle>
            <a:lvl1pPr>
              <a:defRPr sz="4500" b="0" i="0">
                <a:solidFill>
                  <a:srgbClr val="04607A"/>
                </a:solidFill>
                <a:latin typeface="Calibri"/>
                <a:cs typeface="Calibri"/>
              </a:defRPr>
            </a:lvl1pPr>
          </a:lstStyle>
          <a:p>
            <a:endParaRPr/>
          </a:p>
        </p:txBody>
      </p:sp>
      <p:sp>
        <p:nvSpPr>
          <p:cNvPr id="3" name="Holder 3"/>
          <p:cNvSpPr>
            <a:spLocks noGrp="1"/>
          </p:cNvSpPr>
          <p:nvPr>
            <p:ph type="body" idx="1"/>
          </p:nvPr>
        </p:nvSpPr>
        <p:spPr>
          <a:xfrm>
            <a:off x="536257" y="1949196"/>
            <a:ext cx="8071485" cy="35140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2/7/21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1520" y="0"/>
            <a:ext cx="5143500" cy="68579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877060" y="2839720"/>
            <a:ext cx="6484874" cy="1379473"/>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113529" y="5748020"/>
            <a:ext cx="4223385"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FFFFFF"/>
                </a:solidFill>
                <a:latin typeface="Constantia"/>
                <a:cs typeface="Constantia"/>
              </a:rPr>
              <a:t>MsC. </a:t>
            </a:r>
            <a:r>
              <a:rPr sz="3200" spc="-15" dirty="0">
                <a:solidFill>
                  <a:srgbClr val="FFFFFF"/>
                </a:solidFill>
                <a:latin typeface="Constantia"/>
                <a:cs typeface="Constantia"/>
              </a:rPr>
              <a:t>Cielito</a:t>
            </a:r>
            <a:r>
              <a:rPr sz="3200" spc="-110" dirty="0">
                <a:solidFill>
                  <a:srgbClr val="FFFFFF"/>
                </a:solidFill>
                <a:latin typeface="Constantia"/>
                <a:cs typeface="Constantia"/>
              </a:rPr>
              <a:t> </a:t>
            </a:r>
            <a:r>
              <a:rPr sz="3200" spc="-10" dirty="0">
                <a:solidFill>
                  <a:srgbClr val="FFFFFF"/>
                </a:solidFill>
                <a:latin typeface="Constantia"/>
                <a:cs typeface="Constantia"/>
              </a:rPr>
              <a:t>Betancourt</a:t>
            </a:r>
            <a:endParaRPr sz="3200">
              <a:latin typeface="Constantia"/>
              <a:cs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62E82560-4FC5-3146-8829-4C4DE0DC93A6}"/>
              </a:ext>
            </a:extLst>
          </p:cNvPr>
          <p:cNvSpPr>
            <a:spLocks noGrp="1"/>
          </p:cNvSpPr>
          <p:nvPr>
            <p:ph type="title"/>
          </p:nvPr>
        </p:nvSpPr>
        <p:spPr>
          <a:xfrm>
            <a:off x="718879" y="800392"/>
            <a:ext cx="7698523" cy="1212102"/>
          </a:xfrm>
        </p:spPr>
        <p:txBody>
          <a:bodyPr>
            <a:normAutofit/>
          </a:bodyPr>
          <a:lstStyle/>
          <a:p>
            <a:r>
              <a:rPr lang="es-EC" sz="3500" b="1" dirty="0">
                <a:solidFill>
                  <a:schemeClr val="bg1"/>
                </a:solidFill>
              </a:rPr>
              <a:t>10 correctos en la administración de fármacos en pediatría </a:t>
            </a:r>
          </a:p>
        </p:txBody>
      </p:sp>
      <p:graphicFrame>
        <p:nvGraphicFramePr>
          <p:cNvPr id="4" name="Diagrama 3">
            <a:extLst>
              <a:ext uri="{FF2B5EF4-FFF2-40B4-BE49-F238E27FC236}">
                <a16:creationId xmlns:a16="http://schemas.microsoft.com/office/drawing/2014/main" id="{1F614F49-460A-054E-8ED7-59ECF92327AB}"/>
              </a:ext>
            </a:extLst>
          </p:cNvPr>
          <p:cNvGraphicFramePr/>
          <p:nvPr>
            <p:extLst>
              <p:ext uri="{D42A27DB-BD31-4B8C-83A1-F6EECF244321}">
                <p14:modId xmlns:p14="http://schemas.microsoft.com/office/powerpoint/2010/main" val="3644245266"/>
              </p:ext>
            </p:extLst>
          </p:nvPr>
        </p:nvGraphicFramePr>
        <p:xfrm>
          <a:off x="1264557" y="2406429"/>
          <a:ext cx="6607166" cy="414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7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6044F78E-2D53-004E-BB3A-05B0EAD12634}"/>
              </a:ext>
            </a:extLst>
          </p:cNvPr>
          <p:cNvSpPr>
            <a:spLocks noGrp="1"/>
          </p:cNvSpPr>
          <p:nvPr>
            <p:ph type="title"/>
          </p:nvPr>
        </p:nvSpPr>
        <p:spPr>
          <a:xfrm>
            <a:off x="718879" y="800392"/>
            <a:ext cx="7698523" cy="1212102"/>
          </a:xfrm>
        </p:spPr>
        <p:txBody>
          <a:bodyPr>
            <a:normAutofit/>
          </a:bodyPr>
          <a:lstStyle/>
          <a:p>
            <a:pPr algn="ctr"/>
            <a:r>
              <a:rPr lang="es-EC" sz="3500" b="1" dirty="0">
                <a:solidFill>
                  <a:schemeClr val="bg1"/>
                </a:solidFill>
              </a:rPr>
              <a:t>10 correctos en la administración de fármacos en pediatría </a:t>
            </a:r>
          </a:p>
        </p:txBody>
      </p:sp>
      <p:graphicFrame>
        <p:nvGraphicFramePr>
          <p:cNvPr id="4" name="Diagrama 3">
            <a:extLst>
              <a:ext uri="{FF2B5EF4-FFF2-40B4-BE49-F238E27FC236}">
                <a16:creationId xmlns:a16="http://schemas.microsoft.com/office/drawing/2014/main" id="{65F615FB-444C-7F4E-BD15-BF7B02F3FD2F}"/>
              </a:ext>
            </a:extLst>
          </p:cNvPr>
          <p:cNvGraphicFramePr/>
          <p:nvPr>
            <p:extLst>
              <p:ext uri="{D42A27DB-BD31-4B8C-83A1-F6EECF244321}">
                <p14:modId xmlns:p14="http://schemas.microsoft.com/office/powerpoint/2010/main" val="2792180832"/>
              </p:ext>
            </p:extLst>
          </p:nvPr>
        </p:nvGraphicFramePr>
        <p:xfrm>
          <a:off x="1843549" y="2341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30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2FCFB464-8147-6B4A-8169-D954C6D6D912}"/>
              </a:ext>
            </a:extLst>
          </p:cNvPr>
          <p:cNvSpPr>
            <a:spLocks noGrp="1"/>
          </p:cNvSpPr>
          <p:nvPr>
            <p:ph type="title"/>
          </p:nvPr>
        </p:nvSpPr>
        <p:spPr>
          <a:xfrm>
            <a:off x="718879" y="800392"/>
            <a:ext cx="7698523" cy="1212102"/>
          </a:xfrm>
        </p:spPr>
        <p:txBody>
          <a:bodyPr>
            <a:normAutofit/>
          </a:bodyPr>
          <a:lstStyle/>
          <a:p>
            <a:r>
              <a:rPr lang="es-EC" sz="3500" b="1" dirty="0">
                <a:solidFill>
                  <a:schemeClr val="bg1"/>
                </a:solidFill>
              </a:rPr>
              <a:t>10 correctos en la administración de fármacos en pediatría </a:t>
            </a:r>
          </a:p>
        </p:txBody>
      </p:sp>
      <p:graphicFrame>
        <p:nvGraphicFramePr>
          <p:cNvPr id="4" name="Diagrama 3">
            <a:extLst>
              <a:ext uri="{FF2B5EF4-FFF2-40B4-BE49-F238E27FC236}">
                <a16:creationId xmlns:a16="http://schemas.microsoft.com/office/drawing/2014/main" id="{D7618768-719E-6948-ABC0-79CE53B64681}"/>
              </a:ext>
            </a:extLst>
          </p:cNvPr>
          <p:cNvGraphicFramePr/>
          <p:nvPr>
            <p:extLst>
              <p:ext uri="{D42A27DB-BD31-4B8C-83A1-F6EECF244321}">
                <p14:modId xmlns:p14="http://schemas.microsoft.com/office/powerpoint/2010/main" val="1955335449"/>
              </p:ext>
            </p:extLst>
          </p:nvPr>
        </p:nvGraphicFramePr>
        <p:xfrm>
          <a:off x="950653" y="2222641"/>
          <a:ext cx="74458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63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CC46A-78C6-1040-87F8-D8E49091A4D0}"/>
              </a:ext>
            </a:extLst>
          </p:cNvPr>
          <p:cNvSpPr>
            <a:spLocks noGrp="1"/>
          </p:cNvSpPr>
          <p:nvPr>
            <p:ph type="title"/>
          </p:nvPr>
        </p:nvSpPr>
        <p:spPr>
          <a:xfrm>
            <a:off x="444500" y="427609"/>
            <a:ext cx="8255000" cy="2077492"/>
          </a:xfrm>
        </p:spPr>
        <p:txBody>
          <a:bodyPr/>
          <a:lstStyle/>
          <a:p>
            <a:r>
              <a:rPr lang="es-EC" b="1" dirty="0"/>
              <a:t>DILUCIONES EN PEDIATRÍA Y NEONATOLGÍA</a:t>
            </a:r>
            <a:br>
              <a:rPr lang="es-EC" dirty="0"/>
            </a:br>
            <a:endParaRPr lang="es-EC" dirty="0"/>
          </a:p>
        </p:txBody>
      </p:sp>
      <p:graphicFrame>
        <p:nvGraphicFramePr>
          <p:cNvPr id="5" name="Diagrama 4">
            <a:extLst>
              <a:ext uri="{FF2B5EF4-FFF2-40B4-BE49-F238E27FC236}">
                <a16:creationId xmlns:a16="http://schemas.microsoft.com/office/drawing/2014/main" id="{2B1E6B0E-2F9F-8247-B232-B5D3BE8B7EF1}"/>
              </a:ext>
            </a:extLst>
          </p:cNvPr>
          <p:cNvGraphicFramePr/>
          <p:nvPr>
            <p:extLst>
              <p:ext uri="{D42A27DB-BD31-4B8C-83A1-F6EECF244321}">
                <p14:modId xmlns:p14="http://schemas.microsoft.com/office/powerpoint/2010/main" val="1195533887"/>
              </p:ext>
            </p:extLst>
          </p:nvPr>
        </p:nvGraphicFramePr>
        <p:xfrm>
          <a:off x="609600" y="1905000"/>
          <a:ext cx="80899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04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A965E3-6A86-844C-8E02-08F5626FF860}"/>
              </a:ext>
            </a:extLst>
          </p:cNvPr>
          <p:cNvSpPr>
            <a:spLocks noGrp="1"/>
          </p:cNvSpPr>
          <p:nvPr>
            <p:ph type="title"/>
          </p:nvPr>
        </p:nvSpPr>
        <p:spPr>
          <a:xfrm>
            <a:off x="963930" y="1050595"/>
            <a:ext cx="6056111" cy="1618489"/>
          </a:xfrm>
        </p:spPr>
        <p:txBody>
          <a:bodyPr anchor="ctr">
            <a:normAutofit/>
          </a:bodyPr>
          <a:lstStyle/>
          <a:p>
            <a:pPr>
              <a:lnSpc>
                <a:spcPct val="90000"/>
              </a:lnSpc>
            </a:pPr>
            <a:r>
              <a:rPr lang="es-EC" sz="3900" b="1"/>
              <a:t>RECOMENDACIONES DURANTE LA PREPARACIÓN</a:t>
            </a:r>
            <a:br>
              <a:rPr lang="es-EC" sz="3900"/>
            </a:br>
            <a:endParaRPr lang="es-EC" sz="3900"/>
          </a:p>
        </p:txBody>
      </p:sp>
      <p:sp>
        <p:nvSpPr>
          <p:cNvPr id="3" name="Marcador de texto 2">
            <a:extLst>
              <a:ext uri="{FF2B5EF4-FFF2-40B4-BE49-F238E27FC236}">
                <a16:creationId xmlns:a16="http://schemas.microsoft.com/office/drawing/2014/main" id="{AA99A09C-F153-B243-BC8B-99E060990D01}"/>
              </a:ext>
            </a:extLst>
          </p:cNvPr>
          <p:cNvSpPr>
            <a:spLocks noGrp="1"/>
          </p:cNvSpPr>
          <p:nvPr>
            <p:ph type="body" idx="1"/>
          </p:nvPr>
        </p:nvSpPr>
        <p:spPr>
          <a:xfrm>
            <a:off x="823590" y="2496541"/>
            <a:ext cx="7494270" cy="2800395"/>
          </a:xfrm>
        </p:spPr>
        <p:txBody>
          <a:bodyPr anchor="t">
            <a:noAutofit/>
          </a:bodyPr>
          <a:lstStyle/>
          <a:p>
            <a:pPr marL="285750" indent="-285750">
              <a:lnSpc>
                <a:spcPct val="90000"/>
              </a:lnSpc>
              <a:spcAft>
                <a:spcPts val="600"/>
              </a:spcAft>
              <a:buFont typeface="Wingdings" pitchFamily="2" charset="2"/>
              <a:buChar char="v"/>
            </a:pPr>
            <a:r>
              <a:rPr lang="es-EC" sz="1600" dirty="0"/>
              <a:t>Lugar adecuado destinado para el efecto,.</a:t>
            </a:r>
          </a:p>
          <a:p>
            <a:pPr marL="285750" indent="-285750">
              <a:lnSpc>
                <a:spcPct val="90000"/>
              </a:lnSpc>
              <a:spcAft>
                <a:spcPts val="600"/>
              </a:spcAft>
              <a:buFont typeface="Wingdings" pitchFamily="2" charset="2"/>
              <a:buChar char="v"/>
            </a:pPr>
            <a:r>
              <a:rPr lang="es-EC" sz="1600" dirty="0"/>
              <a:t>Respetarlas normas de asepsia y antisepsia.</a:t>
            </a:r>
          </a:p>
          <a:p>
            <a:pPr marL="285750" indent="-285750">
              <a:lnSpc>
                <a:spcPct val="90000"/>
              </a:lnSpc>
              <a:spcAft>
                <a:spcPts val="600"/>
              </a:spcAft>
              <a:buFont typeface="Wingdings" pitchFamily="2" charset="2"/>
              <a:buChar char="v"/>
            </a:pPr>
            <a:r>
              <a:rPr lang="es-EC" sz="1600" dirty="0"/>
              <a:t> Utilizar lámpara flujo laminar,</a:t>
            </a:r>
          </a:p>
          <a:p>
            <a:pPr marL="285750" indent="-285750">
              <a:lnSpc>
                <a:spcPct val="90000"/>
              </a:lnSpc>
              <a:spcAft>
                <a:spcPts val="600"/>
              </a:spcAft>
              <a:buFont typeface="Wingdings" pitchFamily="2" charset="2"/>
              <a:buChar char="v"/>
            </a:pPr>
            <a:r>
              <a:rPr lang="es-EC" sz="1600" dirty="0"/>
              <a:t>Una sola charola para cada paciente, con la debida rotulación en cada medicamento donde conste nombre del niño, número de cuarto y cama, medicamento preparado. </a:t>
            </a:r>
          </a:p>
          <a:p>
            <a:pPr marL="285750" indent="-285750">
              <a:lnSpc>
                <a:spcPct val="90000"/>
              </a:lnSpc>
              <a:spcAft>
                <a:spcPts val="600"/>
              </a:spcAft>
              <a:buFont typeface="Wingdings" pitchFamily="2" charset="2"/>
              <a:buChar char="v"/>
            </a:pPr>
            <a:r>
              <a:rPr lang="es-EC" sz="1600" dirty="0"/>
              <a:t>Mantener la sistematización en la preparación tomando como referencia protocolos establecidos, se debe aprovechar al máximo las preparaciones ya que en las unidades pediátricas y neonatales se consideran micro dosis.</a:t>
            </a:r>
          </a:p>
          <a:p>
            <a:pPr marL="285750" indent="-285750">
              <a:lnSpc>
                <a:spcPct val="90000"/>
              </a:lnSpc>
              <a:spcAft>
                <a:spcPts val="600"/>
              </a:spcAft>
              <a:buFont typeface="Wingdings" pitchFamily="2" charset="2"/>
              <a:buChar char="v"/>
            </a:pPr>
            <a:r>
              <a:rPr lang="es-EC" sz="1600" dirty="0"/>
              <a:t>Tomar en cuenta el diluyente recomendado para cada fármaco; el profesional de enfermería debe concentrarse en esta tarea exclusivamente. </a:t>
            </a:r>
          </a:p>
          <a:p>
            <a:pPr>
              <a:lnSpc>
                <a:spcPct val="90000"/>
              </a:lnSpc>
              <a:spcAft>
                <a:spcPts val="600"/>
              </a:spcAft>
            </a:pPr>
            <a:endParaRPr lang="es-EC" sz="1600" dirty="0"/>
          </a:p>
        </p:txBody>
      </p:sp>
    </p:spTree>
    <p:extLst>
      <p:ext uri="{BB962C8B-B14F-4D97-AF65-F5344CB8AC3E}">
        <p14:creationId xmlns:p14="http://schemas.microsoft.com/office/powerpoint/2010/main" val="106805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BFCBD-6953-7E4D-AA7B-2B20EF1215DF}"/>
              </a:ext>
            </a:extLst>
          </p:cNvPr>
          <p:cNvSpPr>
            <a:spLocks noGrp="1"/>
          </p:cNvSpPr>
          <p:nvPr>
            <p:ph type="title"/>
          </p:nvPr>
        </p:nvSpPr>
        <p:spPr>
          <a:xfrm>
            <a:off x="444500" y="427609"/>
            <a:ext cx="8255000" cy="2077492"/>
          </a:xfrm>
        </p:spPr>
        <p:txBody>
          <a:bodyPr/>
          <a:lstStyle/>
          <a:p>
            <a:pPr algn="ctr"/>
            <a:r>
              <a:rPr lang="es-EC" b="1" dirty="0"/>
              <a:t>RECOMENDACIONES EN LA ADMINISTRACIÓN </a:t>
            </a:r>
            <a:br>
              <a:rPr lang="es-EC" dirty="0"/>
            </a:br>
            <a:endParaRPr lang="es-EC" dirty="0"/>
          </a:p>
        </p:txBody>
      </p:sp>
      <p:graphicFrame>
        <p:nvGraphicFramePr>
          <p:cNvPr id="4" name="Diagrama 3">
            <a:extLst>
              <a:ext uri="{FF2B5EF4-FFF2-40B4-BE49-F238E27FC236}">
                <a16:creationId xmlns:a16="http://schemas.microsoft.com/office/drawing/2014/main" id="{ABFE6B37-858D-514C-B18C-D2D19A7A8925}"/>
              </a:ext>
            </a:extLst>
          </p:cNvPr>
          <p:cNvGraphicFramePr/>
          <p:nvPr>
            <p:extLst>
              <p:ext uri="{D42A27DB-BD31-4B8C-83A1-F6EECF244321}">
                <p14:modId xmlns:p14="http://schemas.microsoft.com/office/powerpoint/2010/main" val="3273271364"/>
              </p:ext>
            </p:extLst>
          </p:nvPr>
        </p:nvGraphicFramePr>
        <p:xfrm>
          <a:off x="304800" y="2008865"/>
          <a:ext cx="8394700" cy="378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F0E126F4-4FED-324E-BA04-CDFCDB511BE2}"/>
              </a:ext>
            </a:extLst>
          </p:cNvPr>
          <p:cNvGraphicFramePr/>
          <p:nvPr>
            <p:extLst>
              <p:ext uri="{D42A27DB-BD31-4B8C-83A1-F6EECF244321}">
                <p14:modId xmlns:p14="http://schemas.microsoft.com/office/powerpoint/2010/main" val="2926369285"/>
              </p:ext>
            </p:extLst>
          </p:nvPr>
        </p:nvGraphicFramePr>
        <p:xfrm>
          <a:off x="2971800" y="5562600"/>
          <a:ext cx="6096000" cy="119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69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C92F19B-6524-A042-BDCA-7DB28B355CED}"/>
              </a:ext>
            </a:extLst>
          </p:cNvPr>
          <p:cNvGraphicFramePr/>
          <p:nvPr>
            <p:extLst>
              <p:ext uri="{D42A27DB-BD31-4B8C-83A1-F6EECF244321}">
                <p14:modId xmlns:p14="http://schemas.microsoft.com/office/powerpoint/2010/main" val="300515300"/>
              </p:ext>
            </p:extLst>
          </p:nvPr>
        </p:nvGraphicFramePr>
        <p:xfrm>
          <a:off x="609600" y="685800"/>
          <a:ext cx="7848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17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44500" y="1113790"/>
            <a:ext cx="7806055" cy="711200"/>
          </a:xfrm>
          <a:prstGeom prst="rect">
            <a:avLst/>
          </a:prstGeom>
        </p:spPr>
        <p:txBody>
          <a:bodyPr vert="horz" wrap="square" lIns="0" tIns="12700" rIns="0" bIns="0" rtlCol="0">
            <a:spAutoFit/>
          </a:bodyPr>
          <a:lstStyle/>
          <a:p>
            <a:pPr marL="12700">
              <a:lnSpc>
                <a:spcPct val="100000"/>
              </a:lnSpc>
              <a:spcBef>
                <a:spcPts val="100"/>
              </a:spcBef>
            </a:pPr>
            <a:r>
              <a:rPr spc="-10" dirty="0"/>
              <a:t>CONSIDERACIONES </a:t>
            </a:r>
            <a:r>
              <a:rPr spc="-5" dirty="0"/>
              <a:t>EN</a:t>
            </a:r>
            <a:r>
              <a:rPr spc="-100" dirty="0"/>
              <a:t> </a:t>
            </a:r>
            <a:r>
              <a:rPr spc="-40" dirty="0"/>
              <a:t>PEDIATRÍA</a:t>
            </a:r>
          </a:p>
        </p:txBody>
      </p:sp>
      <p:sp>
        <p:nvSpPr>
          <p:cNvPr id="4" name="object 4"/>
          <p:cNvSpPr txBox="1"/>
          <p:nvPr/>
        </p:nvSpPr>
        <p:spPr>
          <a:xfrm>
            <a:off x="3521328" y="2899409"/>
            <a:ext cx="2104390" cy="1374775"/>
          </a:xfrm>
          <a:prstGeom prst="rect">
            <a:avLst/>
          </a:prstGeom>
        </p:spPr>
        <p:txBody>
          <a:bodyPr vert="horz" wrap="square" lIns="0" tIns="12700" rIns="0" bIns="0" rtlCol="0">
            <a:spAutoFit/>
          </a:bodyPr>
          <a:lstStyle/>
          <a:p>
            <a:pPr marL="431800" indent="-274955">
              <a:lnSpc>
                <a:spcPct val="100000"/>
              </a:lnSpc>
              <a:spcBef>
                <a:spcPts val="100"/>
              </a:spcBef>
              <a:buClr>
                <a:srgbClr val="0AD0D9"/>
              </a:buClr>
              <a:buSzPct val="94230"/>
              <a:buFont typeface="Wingdings 2"/>
              <a:buChar char=""/>
              <a:tabLst>
                <a:tab pos="432434" algn="l"/>
              </a:tabLst>
            </a:pPr>
            <a:r>
              <a:rPr sz="2600" spc="-5" dirty="0">
                <a:latin typeface="Constantia"/>
                <a:cs typeface="Constantia"/>
              </a:rPr>
              <a:t>Mg/kg/día</a:t>
            </a:r>
            <a:endParaRPr sz="2600">
              <a:latin typeface="Constantia"/>
              <a:cs typeface="Constantia"/>
            </a:endParaRPr>
          </a:p>
          <a:p>
            <a:pPr>
              <a:lnSpc>
                <a:spcPct val="100000"/>
              </a:lnSpc>
              <a:spcBef>
                <a:spcPts val="10"/>
              </a:spcBef>
            </a:pPr>
            <a:endParaRPr sz="3800">
              <a:latin typeface="Times New Roman"/>
              <a:cs typeface="Times New Roman"/>
            </a:endParaRPr>
          </a:p>
          <a:p>
            <a:pPr marL="287020" indent="-274955">
              <a:lnSpc>
                <a:spcPct val="100000"/>
              </a:lnSpc>
              <a:buClr>
                <a:srgbClr val="0AD0D9"/>
              </a:buClr>
              <a:buSzPct val="94230"/>
              <a:buFont typeface="Wingdings 2"/>
              <a:buChar char=""/>
              <a:tabLst>
                <a:tab pos="287655" algn="l"/>
              </a:tabLst>
            </a:pPr>
            <a:r>
              <a:rPr sz="2600" spc="-5" dirty="0">
                <a:latin typeface="Constantia"/>
                <a:cs typeface="Constantia"/>
              </a:rPr>
              <a:t>Mg/kg/dosis</a:t>
            </a:r>
            <a:endParaRPr sz="2600">
              <a:latin typeface="Constantia"/>
              <a:cs typeface="Constant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0" y="0"/>
            <a:ext cx="9145719"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9" name="Rectangle 19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F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ítulo 1">
            <a:extLst>
              <a:ext uri="{FF2B5EF4-FFF2-40B4-BE49-F238E27FC236}">
                <a16:creationId xmlns:a16="http://schemas.microsoft.com/office/drawing/2014/main" id="{CE11070A-5A60-7549-B107-F08109CDE984}"/>
              </a:ext>
            </a:extLst>
          </p:cNvPr>
          <p:cNvSpPr>
            <a:spLocks noGrp="1"/>
          </p:cNvSpPr>
          <p:nvPr>
            <p:ph type="title"/>
          </p:nvPr>
        </p:nvSpPr>
        <p:spPr>
          <a:xfrm>
            <a:off x="6820122" y="618681"/>
            <a:ext cx="1960404" cy="4794567"/>
          </a:xfrm>
        </p:spPr>
        <p:txBody>
          <a:bodyPr vert="horz" lIns="91440" tIns="45720" rIns="91440" bIns="45720" rtlCol="0" anchor="ctr">
            <a:normAutofit/>
          </a:bodyPr>
          <a:lstStyle/>
          <a:p>
            <a:pPr algn="l" rtl="0">
              <a:lnSpc>
                <a:spcPct val="90000"/>
              </a:lnSpc>
              <a:spcBef>
                <a:spcPct val="0"/>
              </a:spcBef>
            </a:pPr>
            <a:r>
              <a:rPr lang="en-US" sz="2600" kern="1200" dirty="0" err="1">
                <a:solidFill>
                  <a:srgbClr val="FFFFFF"/>
                </a:solidFill>
                <a:latin typeface="+mj-lt"/>
                <a:cs typeface="+mj-cs"/>
              </a:rPr>
              <a:t>Colocarlo</a:t>
            </a:r>
            <a:r>
              <a:rPr lang="en-US" sz="2600" kern="1200" dirty="0">
                <a:solidFill>
                  <a:srgbClr val="FFFFFF"/>
                </a:solidFill>
                <a:latin typeface="+mj-lt"/>
                <a:cs typeface="+mj-cs"/>
              </a:rPr>
              <a:t> al </a:t>
            </a:r>
            <a:r>
              <a:rPr lang="en-US" sz="2600" kern="1200" dirty="0" err="1">
                <a:solidFill>
                  <a:srgbClr val="FFFFFF"/>
                </a:solidFill>
                <a:latin typeface="+mj-lt"/>
                <a:cs typeface="+mj-cs"/>
              </a:rPr>
              <a:t>niño</a:t>
            </a:r>
            <a:r>
              <a:rPr lang="en-US" sz="2600" kern="1200" dirty="0">
                <a:solidFill>
                  <a:srgbClr val="FFFFFF"/>
                </a:solidFill>
                <a:latin typeface="+mj-lt"/>
                <a:cs typeface="+mj-cs"/>
              </a:rPr>
              <a:t> </a:t>
            </a:r>
            <a:r>
              <a:rPr lang="en-US" sz="2600" kern="1200" dirty="0" err="1">
                <a:solidFill>
                  <a:srgbClr val="FFFFFF"/>
                </a:solidFill>
                <a:latin typeface="+mj-lt"/>
                <a:cs typeface="+mj-cs"/>
              </a:rPr>
              <a:t>en</a:t>
            </a:r>
            <a:r>
              <a:rPr lang="en-US" sz="2600" kern="1200" dirty="0">
                <a:solidFill>
                  <a:srgbClr val="FFFFFF"/>
                </a:solidFill>
                <a:latin typeface="+mj-lt"/>
                <a:cs typeface="+mj-cs"/>
              </a:rPr>
              <a:t> </a:t>
            </a:r>
            <a:r>
              <a:rPr lang="en-US" sz="2600" kern="1200" dirty="0" err="1">
                <a:solidFill>
                  <a:srgbClr val="FFFFFF"/>
                </a:solidFill>
                <a:latin typeface="+mj-lt"/>
                <a:cs typeface="+mj-cs"/>
              </a:rPr>
              <a:t>posición</a:t>
            </a:r>
            <a:r>
              <a:rPr lang="en-US" sz="2600" kern="1200" dirty="0">
                <a:solidFill>
                  <a:srgbClr val="FFFFFF"/>
                </a:solidFill>
                <a:latin typeface="+mj-lt"/>
                <a:cs typeface="+mj-cs"/>
              </a:rPr>
              <a:t> </a:t>
            </a:r>
            <a:r>
              <a:rPr lang="en-US" sz="2600" kern="1200" dirty="0" err="1">
                <a:solidFill>
                  <a:srgbClr val="FFFFFF"/>
                </a:solidFill>
                <a:latin typeface="+mj-lt"/>
                <a:cs typeface="+mj-cs"/>
              </a:rPr>
              <a:t>semisentado</a:t>
            </a:r>
            <a:br>
              <a:rPr lang="en-US" sz="2600" kern="1200" dirty="0">
                <a:solidFill>
                  <a:srgbClr val="FFFFFF"/>
                </a:solidFill>
                <a:latin typeface="+mj-lt"/>
                <a:cs typeface="+mj-cs"/>
              </a:rPr>
            </a:br>
            <a:r>
              <a:rPr lang="en-US" sz="2600" kern="1200" dirty="0" err="1">
                <a:solidFill>
                  <a:srgbClr val="FFFFFF"/>
                </a:solidFill>
                <a:latin typeface="+mj-lt"/>
                <a:cs typeface="+mj-cs"/>
              </a:rPr>
              <a:t>Preferible</a:t>
            </a:r>
            <a:r>
              <a:rPr lang="en-US" sz="2600" kern="1200" dirty="0">
                <a:solidFill>
                  <a:srgbClr val="FFFFFF"/>
                </a:solidFill>
                <a:latin typeface="+mj-lt"/>
                <a:cs typeface="+mj-cs"/>
              </a:rPr>
              <a:t> </a:t>
            </a:r>
            <a:r>
              <a:rPr lang="en-US" sz="2600" kern="1200" dirty="0" err="1">
                <a:solidFill>
                  <a:srgbClr val="FFFFFF"/>
                </a:solidFill>
                <a:latin typeface="+mj-lt"/>
                <a:cs typeface="+mj-cs"/>
              </a:rPr>
              <a:t>jeringa</a:t>
            </a:r>
            <a:r>
              <a:rPr lang="en-US" sz="2600" kern="1200" dirty="0">
                <a:solidFill>
                  <a:srgbClr val="FFFFFF"/>
                </a:solidFill>
                <a:latin typeface="+mj-lt"/>
                <a:cs typeface="+mj-cs"/>
              </a:rPr>
              <a:t> </a:t>
            </a:r>
            <a:r>
              <a:rPr lang="en-US" sz="2600" kern="1200" dirty="0" err="1">
                <a:solidFill>
                  <a:srgbClr val="FFFFFF"/>
                </a:solidFill>
                <a:latin typeface="+mj-lt"/>
                <a:cs typeface="+mj-cs"/>
              </a:rPr>
              <a:t>logra</a:t>
            </a:r>
            <a:r>
              <a:rPr lang="en-US" sz="2600" kern="1200" dirty="0">
                <a:solidFill>
                  <a:srgbClr val="FFFFFF"/>
                </a:solidFill>
                <a:latin typeface="+mj-lt"/>
                <a:cs typeface="+mj-cs"/>
              </a:rPr>
              <a:t> una major </a:t>
            </a:r>
            <a:r>
              <a:rPr lang="en-US" sz="2600" kern="1200" dirty="0" err="1">
                <a:solidFill>
                  <a:srgbClr val="FFFFFF"/>
                </a:solidFill>
                <a:latin typeface="+mj-lt"/>
                <a:cs typeface="+mj-cs"/>
              </a:rPr>
              <a:t>dosificación</a:t>
            </a:r>
            <a:r>
              <a:rPr lang="en-US" sz="2600" kern="1200" dirty="0">
                <a:solidFill>
                  <a:srgbClr val="FFFFFF"/>
                </a:solidFill>
                <a:latin typeface="+mj-lt"/>
                <a:cs typeface="+mj-cs"/>
              </a:rPr>
              <a:t> y no </a:t>
            </a:r>
            <a:r>
              <a:rPr lang="en-US" sz="2600" kern="1200" dirty="0" err="1">
                <a:solidFill>
                  <a:srgbClr val="FFFFFF"/>
                </a:solidFill>
                <a:latin typeface="+mj-lt"/>
                <a:cs typeface="+mj-cs"/>
              </a:rPr>
              <a:t>derrama</a:t>
            </a:r>
            <a:r>
              <a:rPr lang="en-US" sz="2600" kern="1200" dirty="0">
                <a:solidFill>
                  <a:srgbClr val="FFFFFF"/>
                </a:solidFill>
                <a:latin typeface="+mj-lt"/>
                <a:cs typeface="+mj-cs"/>
              </a:rPr>
              <a:t>.</a:t>
            </a:r>
            <a:br>
              <a:rPr lang="en-US" sz="2600" kern="1200" dirty="0">
                <a:solidFill>
                  <a:srgbClr val="FFFFFF"/>
                </a:solidFill>
                <a:latin typeface="+mj-lt"/>
                <a:cs typeface="+mj-cs"/>
              </a:rPr>
            </a:br>
            <a:br>
              <a:rPr lang="en-US" sz="2600" kern="1200" dirty="0">
                <a:solidFill>
                  <a:srgbClr val="FFFFFF"/>
                </a:solidFill>
                <a:latin typeface="+mj-lt"/>
                <a:cs typeface="+mj-cs"/>
              </a:rPr>
            </a:br>
            <a:endParaRPr lang="en-US" sz="2600" kern="1200" dirty="0">
              <a:solidFill>
                <a:srgbClr val="FFFFFF"/>
              </a:solidFill>
              <a:latin typeface="+mj-lt"/>
              <a:cs typeface="+mj-cs"/>
            </a:endParaRPr>
          </a:p>
        </p:txBody>
      </p:sp>
      <p:sp>
        <p:nvSpPr>
          <p:cNvPr id="1040"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ucos para darles las medicinas a niños pequeños">
            <a:extLst>
              <a:ext uri="{FF2B5EF4-FFF2-40B4-BE49-F238E27FC236}">
                <a16:creationId xmlns:a16="http://schemas.microsoft.com/office/drawing/2014/main" id="{596C72FF-88C5-9B4C-9E19-4FDB84C63A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75" r="7728"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406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2797C83-9D42-734F-B812-91A7A74A83CF}"/>
              </a:ext>
            </a:extLst>
          </p:cNvPr>
          <p:cNvSpPr>
            <a:spLocks noGrp="1"/>
          </p:cNvSpPr>
          <p:nvPr>
            <p:ph type="title"/>
          </p:nvPr>
        </p:nvSpPr>
        <p:spPr>
          <a:xfrm>
            <a:off x="806825" y="1188637"/>
            <a:ext cx="2241175" cy="4480726"/>
          </a:xfrm>
        </p:spPr>
        <p:txBody>
          <a:bodyPr>
            <a:normAutofit/>
          </a:bodyPr>
          <a:lstStyle/>
          <a:p>
            <a:pPr algn="r">
              <a:lnSpc>
                <a:spcPct val="90000"/>
              </a:lnSpc>
            </a:pPr>
            <a:r>
              <a:rPr lang="es-EC" sz="2300"/>
              <a:t>TECNOLOGÍA PARA LA ADMINISTRACIÓN DE FÁRMACOS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a16="http://schemas.microsoft.com/office/drawing/2014/main" id="{D19D3180-BEC2-704E-B1FB-DEEE63C9901E}"/>
              </a:ext>
            </a:extLst>
          </p:cNvPr>
          <p:cNvSpPr>
            <a:spLocks noGrp="1"/>
          </p:cNvSpPr>
          <p:nvPr>
            <p:ph type="body" idx="1"/>
          </p:nvPr>
        </p:nvSpPr>
        <p:spPr>
          <a:xfrm>
            <a:off x="3941445" y="1648870"/>
            <a:ext cx="3527136" cy="3560260"/>
          </a:xfrm>
        </p:spPr>
        <p:txBody>
          <a:bodyPr anchor="ctr">
            <a:normAutofit/>
          </a:bodyPr>
          <a:lstStyle/>
          <a:p>
            <a:pPr>
              <a:lnSpc>
                <a:spcPct val="90000"/>
              </a:lnSpc>
              <a:spcAft>
                <a:spcPts val="600"/>
              </a:spcAft>
            </a:pPr>
            <a:r>
              <a:rPr lang="es-EC" sz="2100"/>
              <a:t>Es el procedimiento mediante el cual se administra un fármaco con la dosis prescrita por diferentes vías. </a:t>
            </a:r>
          </a:p>
          <a:p>
            <a:pPr>
              <a:lnSpc>
                <a:spcPct val="90000"/>
              </a:lnSpc>
              <a:spcAft>
                <a:spcPts val="600"/>
              </a:spcAft>
            </a:pPr>
            <a:r>
              <a:rPr lang="es-EC" sz="2100"/>
              <a:t>EQUIVALENCIAS:</a:t>
            </a:r>
          </a:p>
          <a:p>
            <a:pPr>
              <a:lnSpc>
                <a:spcPct val="90000"/>
              </a:lnSpc>
              <a:spcAft>
                <a:spcPts val="600"/>
              </a:spcAft>
            </a:pPr>
            <a:r>
              <a:rPr lang="es-EC" sz="2100"/>
              <a:t>1g= 1000mg</a:t>
            </a:r>
          </a:p>
          <a:p>
            <a:pPr>
              <a:lnSpc>
                <a:spcPct val="90000"/>
              </a:lnSpc>
              <a:spcAft>
                <a:spcPts val="600"/>
              </a:spcAft>
            </a:pPr>
            <a:r>
              <a:rPr lang="es-EC" sz="2100"/>
              <a:t>1mg=1000 ug</a:t>
            </a:r>
          </a:p>
          <a:p>
            <a:pPr>
              <a:lnSpc>
                <a:spcPct val="90000"/>
              </a:lnSpc>
              <a:spcAft>
                <a:spcPts val="600"/>
              </a:spcAft>
            </a:pPr>
            <a:r>
              <a:rPr lang="es-EC" sz="2100"/>
              <a:t>1 onza = 30 mL</a:t>
            </a:r>
          </a:p>
          <a:p>
            <a:pPr>
              <a:lnSpc>
                <a:spcPct val="90000"/>
              </a:lnSpc>
              <a:spcAft>
                <a:spcPts val="600"/>
              </a:spcAft>
            </a:pPr>
            <a:r>
              <a:rPr lang="es-EC" sz="2100"/>
              <a:t>1 cucharada sopera =15 mL</a:t>
            </a:r>
          </a:p>
          <a:p>
            <a:pPr>
              <a:lnSpc>
                <a:spcPct val="90000"/>
              </a:lnSpc>
              <a:spcAft>
                <a:spcPts val="600"/>
              </a:spcAft>
            </a:pPr>
            <a:r>
              <a:rPr lang="es-EC" sz="2100"/>
              <a:t>1 cucharada estandar = 5 mL</a:t>
            </a:r>
          </a:p>
        </p:txBody>
      </p:sp>
    </p:spTree>
    <p:extLst>
      <p:ext uri="{BB962C8B-B14F-4D97-AF65-F5344CB8AC3E}">
        <p14:creationId xmlns:p14="http://schemas.microsoft.com/office/powerpoint/2010/main" val="10698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54380" y="1148080"/>
            <a:ext cx="7561580" cy="5232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548640"/>
            <a:ext cx="8475980" cy="6121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44500" y="1032509"/>
            <a:ext cx="4371975" cy="787400"/>
          </a:xfrm>
          <a:prstGeom prst="rect">
            <a:avLst/>
          </a:prstGeom>
        </p:spPr>
        <p:txBody>
          <a:bodyPr vert="horz" wrap="square" lIns="0" tIns="12700" rIns="0" bIns="0" rtlCol="0">
            <a:spAutoFit/>
          </a:bodyPr>
          <a:lstStyle/>
          <a:p>
            <a:pPr marL="12700">
              <a:lnSpc>
                <a:spcPct val="100000"/>
              </a:lnSpc>
              <a:spcBef>
                <a:spcPts val="100"/>
              </a:spcBef>
            </a:pPr>
            <a:r>
              <a:rPr sz="5000" spc="-5" dirty="0"/>
              <a:t>VÍA</a:t>
            </a:r>
            <a:r>
              <a:rPr sz="5000" spc="-60" dirty="0"/>
              <a:t> </a:t>
            </a:r>
            <a:r>
              <a:rPr sz="5000" spc="-40" dirty="0"/>
              <a:t>PARENTERAL</a:t>
            </a:r>
            <a:endParaRPr sz="5000"/>
          </a:p>
        </p:txBody>
      </p:sp>
      <p:sp>
        <p:nvSpPr>
          <p:cNvPr id="4" name="object 4"/>
          <p:cNvSpPr txBox="1"/>
          <p:nvPr/>
        </p:nvSpPr>
        <p:spPr>
          <a:xfrm>
            <a:off x="536257" y="1870976"/>
            <a:ext cx="8001634" cy="3114675"/>
          </a:xfrm>
          <a:prstGeom prst="rect">
            <a:avLst/>
          </a:prstGeom>
        </p:spPr>
        <p:txBody>
          <a:bodyPr vert="horz" wrap="square" lIns="0" tIns="90805" rIns="0" bIns="0" rtlCol="0">
            <a:spAutoFit/>
          </a:bodyPr>
          <a:lstStyle/>
          <a:p>
            <a:pPr marL="287020" indent="-274320">
              <a:lnSpc>
                <a:spcPct val="100000"/>
              </a:lnSpc>
              <a:spcBef>
                <a:spcPts val="715"/>
              </a:spcBef>
              <a:buClr>
                <a:srgbClr val="0AD0D9"/>
              </a:buClr>
              <a:buSzPct val="94230"/>
              <a:buFont typeface="Wingdings 2"/>
              <a:buChar char=""/>
              <a:tabLst>
                <a:tab pos="287020" algn="l"/>
              </a:tabLst>
            </a:pPr>
            <a:r>
              <a:rPr sz="2600" spc="-5" dirty="0">
                <a:latin typeface="Constantia"/>
                <a:cs typeface="Constantia"/>
              </a:rPr>
              <a:t>SITIOS </a:t>
            </a:r>
            <a:r>
              <a:rPr sz="2600" dirty="0">
                <a:latin typeface="Constantia"/>
                <a:cs typeface="Constantia"/>
              </a:rPr>
              <a:t>DE</a:t>
            </a:r>
            <a:r>
              <a:rPr sz="2600" spc="-10" dirty="0">
                <a:latin typeface="Constantia"/>
                <a:cs typeface="Constantia"/>
              </a:rPr>
              <a:t> </a:t>
            </a:r>
            <a:r>
              <a:rPr sz="2600" spc="-5" dirty="0">
                <a:latin typeface="Constantia"/>
                <a:cs typeface="Constantia"/>
              </a:rPr>
              <a:t>PUNCIÓN:</a:t>
            </a:r>
            <a:endParaRPr sz="2600">
              <a:latin typeface="Constantia"/>
              <a:cs typeface="Constantia"/>
            </a:endParaRPr>
          </a:p>
          <a:p>
            <a:pPr marL="287020" marR="5080" indent="-274320">
              <a:lnSpc>
                <a:spcPct val="100000"/>
              </a:lnSpc>
              <a:spcBef>
                <a:spcPts val="620"/>
              </a:spcBef>
              <a:buClr>
                <a:srgbClr val="0AD0D9"/>
              </a:buClr>
              <a:buSzPct val="94230"/>
              <a:buFont typeface="Wingdings 2"/>
              <a:buChar char=""/>
              <a:tabLst>
                <a:tab pos="287020" algn="l"/>
              </a:tabLst>
            </a:pPr>
            <a:r>
              <a:rPr sz="2600" spc="-65" dirty="0">
                <a:latin typeface="Constantia"/>
                <a:cs typeface="Constantia"/>
              </a:rPr>
              <a:t>VASTO </a:t>
            </a:r>
            <a:r>
              <a:rPr sz="2600" spc="-10" dirty="0">
                <a:latin typeface="Constantia"/>
                <a:cs typeface="Constantia"/>
              </a:rPr>
              <a:t>EXTERNO: </a:t>
            </a:r>
            <a:r>
              <a:rPr sz="2600" dirty="0">
                <a:latin typeface="Constantia"/>
                <a:cs typeface="Constantia"/>
              </a:rPr>
              <a:t>musc. </a:t>
            </a:r>
            <a:r>
              <a:rPr sz="2600" spc="-10" dirty="0">
                <a:latin typeface="Constantia"/>
                <a:cs typeface="Constantia"/>
              </a:rPr>
              <a:t>Grande, </a:t>
            </a:r>
            <a:r>
              <a:rPr sz="2600" spc="-15" dirty="0">
                <a:latin typeface="Constantia"/>
                <a:cs typeface="Constantia"/>
              </a:rPr>
              <a:t>desarrollado, tolera  </a:t>
            </a:r>
            <a:r>
              <a:rPr sz="2600" spc="-5" dirty="0">
                <a:latin typeface="Constantia"/>
                <a:cs typeface="Constantia"/>
              </a:rPr>
              <a:t>líquido</a:t>
            </a:r>
            <a:r>
              <a:rPr sz="2600" spc="-160" dirty="0">
                <a:latin typeface="Constantia"/>
                <a:cs typeface="Constantia"/>
              </a:rPr>
              <a:t> </a:t>
            </a:r>
            <a:r>
              <a:rPr sz="2600" spc="-15" dirty="0">
                <a:latin typeface="Constantia"/>
                <a:cs typeface="Constantia"/>
              </a:rPr>
              <a:t>o,5ml</a:t>
            </a:r>
            <a:r>
              <a:rPr sz="2600" spc="-100" dirty="0">
                <a:latin typeface="Constantia"/>
                <a:cs typeface="Constantia"/>
              </a:rPr>
              <a:t> </a:t>
            </a:r>
            <a:r>
              <a:rPr sz="2600" dirty="0">
                <a:latin typeface="Constantia"/>
                <a:cs typeface="Constantia"/>
              </a:rPr>
              <a:t>en</a:t>
            </a:r>
            <a:r>
              <a:rPr sz="2600" spc="-40" dirty="0">
                <a:latin typeface="Constantia"/>
                <a:cs typeface="Constantia"/>
              </a:rPr>
              <a:t> </a:t>
            </a:r>
            <a:r>
              <a:rPr sz="2600" spc="-10" dirty="0">
                <a:latin typeface="Constantia"/>
                <a:cs typeface="Constantia"/>
              </a:rPr>
              <a:t>lactantes</a:t>
            </a:r>
            <a:r>
              <a:rPr sz="2600" spc="-130" dirty="0">
                <a:latin typeface="Constantia"/>
                <a:cs typeface="Constantia"/>
              </a:rPr>
              <a:t> </a:t>
            </a:r>
            <a:r>
              <a:rPr sz="2600" dirty="0">
                <a:latin typeface="Constantia"/>
                <a:cs typeface="Constantia"/>
              </a:rPr>
              <a:t>y</a:t>
            </a:r>
            <a:r>
              <a:rPr sz="2600" spc="-85" dirty="0">
                <a:latin typeface="Constantia"/>
                <a:cs typeface="Constantia"/>
              </a:rPr>
              <a:t> </a:t>
            </a:r>
            <a:r>
              <a:rPr sz="2600" dirty="0">
                <a:latin typeface="Constantia"/>
                <a:cs typeface="Constantia"/>
              </a:rPr>
              <a:t>2ml</a:t>
            </a:r>
            <a:r>
              <a:rPr sz="2600" spc="-65" dirty="0">
                <a:latin typeface="Constantia"/>
                <a:cs typeface="Constantia"/>
              </a:rPr>
              <a:t> </a:t>
            </a:r>
            <a:r>
              <a:rPr sz="2600" dirty="0">
                <a:latin typeface="Constantia"/>
                <a:cs typeface="Constantia"/>
              </a:rPr>
              <a:t>en</a:t>
            </a:r>
            <a:r>
              <a:rPr sz="2600" spc="-60" dirty="0">
                <a:latin typeface="Constantia"/>
                <a:cs typeface="Constantia"/>
              </a:rPr>
              <a:t> </a:t>
            </a:r>
            <a:r>
              <a:rPr sz="2600" spc="-10" dirty="0">
                <a:latin typeface="Constantia"/>
                <a:cs typeface="Constantia"/>
              </a:rPr>
              <a:t>niños.</a:t>
            </a:r>
            <a:endParaRPr sz="2600">
              <a:latin typeface="Constantia"/>
              <a:cs typeface="Constantia"/>
            </a:endParaRPr>
          </a:p>
          <a:p>
            <a:pPr marL="287020" marR="356870" indent="-274320">
              <a:lnSpc>
                <a:spcPct val="100000"/>
              </a:lnSpc>
              <a:spcBef>
                <a:spcPts val="620"/>
              </a:spcBef>
              <a:buClr>
                <a:srgbClr val="0AD0D9"/>
              </a:buClr>
              <a:buSzPct val="94230"/>
              <a:buFont typeface="Wingdings 2"/>
              <a:buChar char=""/>
              <a:tabLst>
                <a:tab pos="287020" algn="l"/>
              </a:tabLst>
            </a:pPr>
            <a:r>
              <a:rPr sz="2600" spc="-10" dirty="0">
                <a:latin typeface="Constantia"/>
                <a:cs typeface="Constantia"/>
              </a:rPr>
              <a:t>DORSO-GLÚTEO: </a:t>
            </a:r>
            <a:r>
              <a:rPr sz="2600" dirty="0">
                <a:latin typeface="Constantia"/>
                <a:cs typeface="Constantia"/>
              </a:rPr>
              <a:t>niño </a:t>
            </a:r>
            <a:r>
              <a:rPr sz="2600" spc="-30" dirty="0">
                <a:latin typeface="Constantia"/>
                <a:cs typeface="Constantia"/>
              </a:rPr>
              <a:t>mayor </a:t>
            </a:r>
            <a:r>
              <a:rPr sz="2600" spc="-15" dirty="0">
                <a:latin typeface="Constantia"/>
                <a:cs typeface="Constantia"/>
              </a:rPr>
              <a:t>gran </a:t>
            </a:r>
            <a:r>
              <a:rPr sz="2600" spc="-5" dirty="0">
                <a:latin typeface="Constantia"/>
                <a:cs typeface="Constantia"/>
              </a:rPr>
              <a:t>masa</a:t>
            </a:r>
            <a:r>
              <a:rPr sz="2600" spc="-365" dirty="0">
                <a:latin typeface="Constantia"/>
                <a:cs typeface="Constantia"/>
              </a:rPr>
              <a:t> </a:t>
            </a:r>
            <a:r>
              <a:rPr sz="2600" spc="-25" dirty="0">
                <a:latin typeface="Constantia"/>
                <a:cs typeface="Constantia"/>
              </a:rPr>
              <a:t>muscular,  </a:t>
            </a:r>
            <a:r>
              <a:rPr sz="2600" spc="-10" dirty="0">
                <a:latin typeface="Constantia"/>
                <a:cs typeface="Constantia"/>
              </a:rPr>
              <a:t>desarrollado </a:t>
            </a:r>
            <a:r>
              <a:rPr sz="2600" spc="-15" dirty="0">
                <a:latin typeface="Constantia"/>
                <a:cs typeface="Constantia"/>
              </a:rPr>
              <a:t>tolera</a:t>
            </a:r>
            <a:r>
              <a:rPr sz="2600" spc="-195" dirty="0">
                <a:latin typeface="Constantia"/>
                <a:cs typeface="Constantia"/>
              </a:rPr>
              <a:t> </a:t>
            </a:r>
            <a:r>
              <a:rPr sz="2600" dirty="0">
                <a:latin typeface="Constantia"/>
                <a:cs typeface="Constantia"/>
              </a:rPr>
              <a:t>2ml.</a:t>
            </a:r>
            <a:endParaRPr sz="2600">
              <a:latin typeface="Constantia"/>
              <a:cs typeface="Constantia"/>
            </a:endParaRPr>
          </a:p>
          <a:p>
            <a:pPr marL="287020" marR="426084" indent="-274320">
              <a:lnSpc>
                <a:spcPct val="100000"/>
              </a:lnSpc>
              <a:spcBef>
                <a:spcPts val="625"/>
              </a:spcBef>
              <a:buClr>
                <a:srgbClr val="0AD0D9"/>
              </a:buClr>
              <a:buSzPct val="94230"/>
              <a:buFont typeface="Wingdings 2"/>
              <a:buChar char=""/>
              <a:tabLst>
                <a:tab pos="287020" algn="l"/>
              </a:tabLst>
            </a:pPr>
            <a:r>
              <a:rPr sz="2600" spc="-25" dirty="0">
                <a:latin typeface="Constantia"/>
                <a:cs typeface="Constantia"/>
              </a:rPr>
              <a:t>DELTOIDES: </a:t>
            </a:r>
            <a:r>
              <a:rPr sz="2600" spc="-10" dirty="0">
                <a:latin typeface="Constantia"/>
                <a:cs typeface="Constantia"/>
              </a:rPr>
              <a:t>Absorción rápida, </a:t>
            </a:r>
            <a:r>
              <a:rPr sz="2600" spc="-5" dirty="0">
                <a:latin typeface="Constantia"/>
                <a:cs typeface="Constantia"/>
              </a:rPr>
              <a:t>menos </a:t>
            </a:r>
            <a:r>
              <a:rPr sz="2600" spc="-40" dirty="0">
                <a:latin typeface="Constantia"/>
                <a:cs typeface="Constantia"/>
              </a:rPr>
              <a:t>dolor,</a:t>
            </a:r>
            <a:r>
              <a:rPr sz="2600" spc="-305" dirty="0">
                <a:latin typeface="Constantia"/>
                <a:cs typeface="Constantia"/>
              </a:rPr>
              <a:t> </a:t>
            </a:r>
            <a:r>
              <a:rPr sz="2600" spc="-15" dirty="0">
                <a:latin typeface="Constantia"/>
                <a:cs typeface="Constantia"/>
              </a:rPr>
              <a:t>tolera  </a:t>
            </a:r>
            <a:r>
              <a:rPr sz="2600" dirty="0">
                <a:latin typeface="Constantia"/>
                <a:cs typeface="Constantia"/>
              </a:rPr>
              <a:t>pequeñas </a:t>
            </a:r>
            <a:r>
              <a:rPr sz="2600" spc="-5" dirty="0">
                <a:latin typeface="Constantia"/>
                <a:cs typeface="Constantia"/>
              </a:rPr>
              <a:t>cantidades de </a:t>
            </a:r>
            <a:r>
              <a:rPr sz="2600" dirty="0">
                <a:latin typeface="Constantia"/>
                <a:cs typeface="Constantia"/>
              </a:rPr>
              <a:t>0.5 a 1</a:t>
            </a:r>
            <a:r>
              <a:rPr sz="2600" spc="-455" dirty="0">
                <a:latin typeface="Constantia"/>
                <a:cs typeface="Constantia"/>
              </a:rPr>
              <a:t> </a:t>
            </a:r>
            <a:r>
              <a:rPr sz="2600" dirty="0">
                <a:latin typeface="Constantia"/>
                <a:cs typeface="Constantia"/>
              </a:rPr>
              <a:t>ml</a:t>
            </a:r>
            <a:endParaRPr sz="2600">
              <a:latin typeface="Constantia"/>
              <a:cs typeface="Constant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0" y="0"/>
            <a:ext cx="9145719" cy="68579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2579" y="693419"/>
            <a:ext cx="8498840" cy="59029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619759"/>
            <a:ext cx="8785860" cy="60502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10" dirty="0"/>
              <a:t>DOSIFICACIÓN </a:t>
            </a:r>
            <a:r>
              <a:rPr spc="-5" dirty="0"/>
              <a:t>EN </a:t>
            </a:r>
            <a:r>
              <a:rPr dirty="0"/>
              <a:t>EL PERIODO  </a:t>
            </a:r>
            <a:r>
              <a:rPr spc="-105" dirty="0"/>
              <a:t>NEONATAL</a:t>
            </a:r>
          </a:p>
        </p:txBody>
      </p:sp>
      <p:sp>
        <p:nvSpPr>
          <p:cNvPr id="4" name="object 4"/>
          <p:cNvSpPr txBox="1"/>
          <p:nvPr/>
        </p:nvSpPr>
        <p:spPr>
          <a:xfrm>
            <a:off x="536257" y="1949196"/>
            <a:ext cx="7907655" cy="3514090"/>
          </a:xfrm>
          <a:prstGeom prst="rect">
            <a:avLst/>
          </a:prstGeom>
        </p:spPr>
        <p:txBody>
          <a:bodyPr vert="horz" wrap="square" lIns="0" tIns="12700" rIns="0" bIns="0" rtlCol="0">
            <a:spAutoFit/>
          </a:bodyPr>
          <a:lstStyle/>
          <a:p>
            <a:pPr marL="287020" marR="715645" indent="-274320">
              <a:lnSpc>
                <a:spcPct val="100000"/>
              </a:lnSpc>
              <a:spcBef>
                <a:spcPts val="100"/>
              </a:spcBef>
              <a:buClr>
                <a:srgbClr val="0AD0D9"/>
              </a:buClr>
              <a:buSzPct val="94230"/>
              <a:buFont typeface="Wingdings 2"/>
              <a:buChar char=""/>
              <a:tabLst>
                <a:tab pos="287020" algn="l"/>
              </a:tabLst>
            </a:pPr>
            <a:r>
              <a:rPr sz="2600" dirty="0">
                <a:latin typeface="Constantia"/>
                <a:cs typeface="Constantia"/>
              </a:rPr>
              <a:t>Se</a:t>
            </a:r>
            <a:r>
              <a:rPr sz="2600" spc="-110" dirty="0">
                <a:latin typeface="Constantia"/>
                <a:cs typeface="Constantia"/>
              </a:rPr>
              <a:t> </a:t>
            </a:r>
            <a:r>
              <a:rPr sz="2600" spc="-10" dirty="0">
                <a:latin typeface="Constantia"/>
                <a:cs typeface="Constantia"/>
              </a:rPr>
              <a:t>realiza</a:t>
            </a:r>
            <a:r>
              <a:rPr sz="2600" spc="-114" dirty="0">
                <a:latin typeface="Constantia"/>
                <a:cs typeface="Constantia"/>
              </a:rPr>
              <a:t> </a:t>
            </a:r>
            <a:r>
              <a:rPr sz="2600" dirty="0">
                <a:latin typeface="Constantia"/>
                <a:cs typeface="Constantia"/>
              </a:rPr>
              <a:t>en</a:t>
            </a:r>
            <a:r>
              <a:rPr sz="2600" spc="-100" dirty="0">
                <a:latin typeface="Constantia"/>
                <a:cs typeface="Constantia"/>
              </a:rPr>
              <a:t> </a:t>
            </a:r>
            <a:r>
              <a:rPr sz="2600" spc="-5" dirty="0">
                <a:latin typeface="Constantia"/>
                <a:cs typeface="Constantia"/>
              </a:rPr>
              <a:t>relación</a:t>
            </a:r>
            <a:r>
              <a:rPr sz="2600" spc="-100" dirty="0">
                <a:latin typeface="Constantia"/>
                <a:cs typeface="Constantia"/>
              </a:rPr>
              <a:t> </a:t>
            </a:r>
            <a:r>
              <a:rPr sz="2600" spc="-5" dirty="0">
                <a:latin typeface="Constantia"/>
                <a:cs typeface="Constantia"/>
              </a:rPr>
              <a:t>al</a:t>
            </a:r>
            <a:r>
              <a:rPr sz="2600" spc="-50" dirty="0">
                <a:latin typeface="Constantia"/>
                <a:cs typeface="Constantia"/>
              </a:rPr>
              <a:t> </a:t>
            </a:r>
            <a:r>
              <a:rPr sz="2600" dirty="0">
                <a:latin typeface="Constantia"/>
                <a:cs typeface="Constantia"/>
              </a:rPr>
              <a:t>peso</a:t>
            </a:r>
            <a:r>
              <a:rPr sz="2600" spc="-140" dirty="0">
                <a:latin typeface="Constantia"/>
                <a:cs typeface="Constantia"/>
              </a:rPr>
              <a:t> </a:t>
            </a:r>
            <a:r>
              <a:rPr sz="2600" spc="-5" dirty="0">
                <a:latin typeface="Constantia"/>
                <a:cs typeface="Constantia"/>
              </a:rPr>
              <a:t>del</a:t>
            </a:r>
            <a:r>
              <a:rPr sz="2600" spc="-15" dirty="0">
                <a:latin typeface="Constantia"/>
                <a:cs typeface="Constantia"/>
              </a:rPr>
              <a:t> </a:t>
            </a:r>
            <a:r>
              <a:rPr sz="2600" spc="-5" dirty="0">
                <a:latin typeface="Constantia"/>
                <a:cs typeface="Constantia"/>
              </a:rPr>
              <a:t>niño</a:t>
            </a:r>
            <a:r>
              <a:rPr sz="2600" spc="-160" dirty="0">
                <a:latin typeface="Constantia"/>
                <a:cs typeface="Constantia"/>
              </a:rPr>
              <a:t> </a:t>
            </a:r>
            <a:r>
              <a:rPr sz="2600" dirty="0">
                <a:latin typeface="Constantia"/>
                <a:cs typeface="Constantia"/>
              </a:rPr>
              <a:t>en</a:t>
            </a:r>
            <a:r>
              <a:rPr sz="2600" spc="-45" dirty="0">
                <a:latin typeface="Constantia"/>
                <a:cs typeface="Constantia"/>
              </a:rPr>
              <a:t> </a:t>
            </a:r>
            <a:r>
              <a:rPr sz="2600" dirty="0">
                <a:latin typeface="Constantia"/>
                <a:cs typeface="Constantia"/>
              </a:rPr>
              <a:t>Kg</a:t>
            </a:r>
            <a:r>
              <a:rPr sz="2600" spc="-80" dirty="0">
                <a:latin typeface="Constantia"/>
                <a:cs typeface="Constantia"/>
              </a:rPr>
              <a:t> </a:t>
            </a:r>
            <a:r>
              <a:rPr sz="2600" spc="-5" dirty="0">
                <a:latin typeface="Constantia"/>
                <a:cs typeface="Constantia"/>
              </a:rPr>
              <a:t>de</a:t>
            </a:r>
            <a:r>
              <a:rPr sz="2600" spc="-80" dirty="0">
                <a:latin typeface="Constantia"/>
                <a:cs typeface="Constantia"/>
              </a:rPr>
              <a:t> </a:t>
            </a:r>
            <a:r>
              <a:rPr sz="2600" dirty="0">
                <a:latin typeface="Constantia"/>
                <a:cs typeface="Constantia"/>
              </a:rPr>
              <a:t>la  </a:t>
            </a:r>
            <a:r>
              <a:rPr sz="2600" spc="-5" dirty="0">
                <a:latin typeface="Constantia"/>
                <a:cs typeface="Constantia"/>
              </a:rPr>
              <a:t>siguiente</a:t>
            </a:r>
            <a:r>
              <a:rPr sz="2600" spc="-85" dirty="0">
                <a:latin typeface="Constantia"/>
                <a:cs typeface="Constantia"/>
              </a:rPr>
              <a:t> </a:t>
            </a:r>
            <a:r>
              <a:rPr sz="2600" spc="-15" dirty="0">
                <a:latin typeface="Constantia"/>
                <a:cs typeface="Constantia"/>
              </a:rPr>
              <a:t>manera.</a:t>
            </a:r>
            <a:endParaRPr sz="2600">
              <a:latin typeface="Constantia"/>
              <a:cs typeface="Constantia"/>
            </a:endParaRPr>
          </a:p>
          <a:p>
            <a:pPr marL="287020" marR="941069" indent="-274320">
              <a:lnSpc>
                <a:spcPct val="100000"/>
              </a:lnSpc>
              <a:spcBef>
                <a:spcPts val="620"/>
              </a:spcBef>
              <a:buClr>
                <a:srgbClr val="0AD0D9"/>
              </a:buClr>
              <a:buSzPct val="94230"/>
              <a:buFont typeface="Wingdings 2"/>
              <a:buChar char=""/>
              <a:tabLst>
                <a:tab pos="287020" algn="l"/>
              </a:tabLst>
            </a:pPr>
            <a:r>
              <a:rPr sz="2600" spc="-20" dirty="0">
                <a:latin typeface="Constantia"/>
                <a:cs typeface="Constantia"/>
              </a:rPr>
              <a:t>Peso</a:t>
            </a:r>
            <a:r>
              <a:rPr sz="2600" spc="-145" dirty="0">
                <a:latin typeface="Constantia"/>
                <a:cs typeface="Constantia"/>
              </a:rPr>
              <a:t> </a:t>
            </a:r>
            <a:r>
              <a:rPr sz="2600" dirty="0">
                <a:latin typeface="Constantia"/>
                <a:cs typeface="Constantia"/>
              </a:rPr>
              <a:t>en</a:t>
            </a:r>
            <a:r>
              <a:rPr sz="2600" spc="-45" dirty="0">
                <a:latin typeface="Constantia"/>
                <a:cs typeface="Constantia"/>
              </a:rPr>
              <a:t> </a:t>
            </a:r>
            <a:r>
              <a:rPr sz="2600" dirty="0">
                <a:latin typeface="Constantia"/>
                <a:cs typeface="Constantia"/>
              </a:rPr>
              <a:t>Kg</a:t>
            </a:r>
            <a:r>
              <a:rPr sz="2600" spc="-60" dirty="0">
                <a:latin typeface="Constantia"/>
                <a:cs typeface="Constantia"/>
              </a:rPr>
              <a:t> </a:t>
            </a:r>
            <a:r>
              <a:rPr sz="2600" dirty="0">
                <a:latin typeface="Constantia"/>
                <a:cs typeface="Constantia"/>
              </a:rPr>
              <a:t>por</a:t>
            </a:r>
            <a:r>
              <a:rPr sz="2600" spc="-95" dirty="0">
                <a:latin typeface="Constantia"/>
                <a:cs typeface="Constantia"/>
              </a:rPr>
              <a:t> </a:t>
            </a:r>
            <a:r>
              <a:rPr sz="2600" dirty="0">
                <a:latin typeface="Constantia"/>
                <a:cs typeface="Constantia"/>
              </a:rPr>
              <a:t>la</a:t>
            </a:r>
            <a:r>
              <a:rPr sz="2600" spc="-150" dirty="0">
                <a:latin typeface="Constantia"/>
                <a:cs typeface="Constantia"/>
              </a:rPr>
              <a:t> </a:t>
            </a:r>
            <a:r>
              <a:rPr sz="2600" spc="-5" dirty="0">
                <a:latin typeface="Constantia"/>
                <a:cs typeface="Constantia"/>
              </a:rPr>
              <a:t>dosis</a:t>
            </a:r>
            <a:r>
              <a:rPr sz="2600" spc="-150" dirty="0">
                <a:latin typeface="Constantia"/>
                <a:cs typeface="Constantia"/>
              </a:rPr>
              <a:t> </a:t>
            </a:r>
            <a:r>
              <a:rPr sz="2600" spc="-5" dirty="0">
                <a:latin typeface="Constantia"/>
                <a:cs typeface="Constantia"/>
              </a:rPr>
              <a:t>del</a:t>
            </a:r>
            <a:r>
              <a:rPr sz="2600" spc="-15" dirty="0">
                <a:latin typeface="Constantia"/>
                <a:cs typeface="Constantia"/>
              </a:rPr>
              <a:t> </a:t>
            </a:r>
            <a:r>
              <a:rPr sz="2600" spc="-5" dirty="0">
                <a:latin typeface="Constantia"/>
                <a:cs typeface="Constantia"/>
              </a:rPr>
              <a:t>medicamento</a:t>
            </a:r>
            <a:r>
              <a:rPr sz="2600" spc="-85" dirty="0">
                <a:latin typeface="Constantia"/>
                <a:cs typeface="Constantia"/>
              </a:rPr>
              <a:t> </a:t>
            </a:r>
            <a:r>
              <a:rPr sz="2600" dirty="0">
                <a:latin typeface="Constantia"/>
                <a:cs typeface="Constantia"/>
              </a:rPr>
              <a:t>/</a:t>
            </a:r>
            <a:r>
              <a:rPr sz="2600" spc="-50" dirty="0">
                <a:latin typeface="Constantia"/>
                <a:cs typeface="Constantia"/>
              </a:rPr>
              <a:t> </a:t>
            </a:r>
            <a:r>
              <a:rPr sz="2600" spc="-10" dirty="0">
                <a:latin typeface="Constantia"/>
                <a:cs typeface="Constantia"/>
              </a:rPr>
              <a:t>para  </a:t>
            </a:r>
            <a:r>
              <a:rPr sz="2600" spc="-5" dirty="0">
                <a:latin typeface="Constantia"/>
                <a:cs typeface="Constantia"/>
              </a:rPr>
              <a:t>Kg/dosis</a:t>
            </a:r>
            <a:r>
              <a:rPr sz="2600" spc="-130" dirty="0">
                <a:latin typeface="Constantia"/>
                <a:cs typeface="Constantia"/>
              </a:rPr>
              <a:t> </a:t>
            </a:r>
            <a:r>
              <a:rPr sz="2600" dirty="0">
                <a:latin typeface="Constantia"/>
                <a:cs typeface="Constantia"/>
              </a:rPr>
              <a:t>o</a:t>
            </a:r>
            <a:r>
              <a:rPr sz="2600" spc="-80" dirty="0">
                <a:latin typeface="Constantia"/>
                <a:cs typeface="Constantia"/>
              </a:rPr>
              <a:t> </a:t>
            </a:r>
            <a:r>
              <a:rPr sz="2600" spc="-5" dirty="0">
                <a:latin typeface="Constantia"/>
                <a:cs typeface="Constantia"/>
              </a:rPr>
              <a:t>multiplicado</a:t>
            </a:r>
            <a:r>
              <a:rPr sz="2600" spc="-185" dirty="0">
                <a:latin typeface="Constantia"/>
                <a:cs typeface="Constantia"/>
              </a:rPr>
              <a:t> </a:t>
            </a:r>
            <a:r>
              <a:rPr sz="2600" spc="-15" dirty="0">
                <a:latin typeface="Constantia"/>
                <a:cs typeface="Constantia"/>
              </a:rPr>
              <a:t>para</a:t>
            </a:r>
            <a:r>
              <a:rPr sz="2600" spc="-70" dirty="0">
                <a:latin typeface="Constantia"/>
                <a:cs typeface="Constantia"/>
              </a:rPr>
              <a:t> </a:t>
            </a:r>
            <a:r>
              <a:rPr sz="2600" dirty="0">
                <a:latin typeface="Constantia"/>
                <a:cs typeface="Constantia"/>
              </a:rPr>
              <a:t>Kg</a:t>
            </a:r>
            <a:r>
              <a:rPr sz="2600" spc="-75" dirty="0">
                <a:latin typeface="Constantia"/>
                <a:cs typeface="Constantia"/>
              </a:rPr>
              <a:t> </a:t>
            </a:r>
            <a:r>
              <a:rPr sz="2600" spc="-10" dirty="0">
                <a:latin typeface="Constantia"/>
                <a:cs typeface="Constantia"/>
              </a:rPr>
              <a:t>dosis.</a:t>
            </a:r>
            <a:endParaRPr sz="2600">
              <a:latin typeface="Constantia"/>
              <a:cs typeface="Constantia"/>
            </a:endParaRPr>
          </a:p>
          <a:p>
            <a:pPr marL="287020" indent="-274320">
              <a:lnSpc>
                <a:spcPct val="100000"/>
              </a:lnSpc>
              <a:spcBef>
                <a:spcPts val="620"/>
              </a:spcBef>
              <a:buClr>
                <a:srgbClr val="0AD0D9"/>
              </a:buClr>
              <a:buSzPct val="94230"/>
              <a:buFont typeface="Wingdings 2"/>
              <a:buChar char=""/>
              <a:tabLst>
                <a:tab pos="287020" algn="l"/>
              </a:tabLst>
            </a:pPr>
            <a:r>
              <a:rPr sz="2600" spc="-15" dirty="0">
                <a:latin typeface="Constantia"/>
                <a:cs typeface="Constantia"/>
              </a:rPr>
              <a:t>Ejemplo.</a:t>
            </a:r>
            <a:endParaRPr sz="2600">
              <a:latin typeface="Constantia"/>
              <a:cs typeface="Constantia"/>
            </a:endParaRPr>
          </a:p>
          <a:p>
            <a:pPr marL="287020" marR="5080" indent="-274320">
              <a:lnSpc>
                <a:spcPct val="100000"/>
              </a:lnSpc>
              <a:spcBef>
                <a:spcPts val="620"/>
              </a:spcBef>
              <a:buClr>
                <a:srgbClr val="0AD0D9"/>
              </a:buClr>
              <a:buSzPct val="94230"/>
              <a:buFont typeface="Wingdings 2"/>
              <a:buChar char=""/>
              <a:tabLst>
                <a:tab pos="287020" algn="l"/>
              </a:tabLst>
            </a:pPr>
            <a:r>
              <a:rPr sz="2600" dirty="0">
                <a:latin typeface="Constantia"/>
                <a:cs typeface="Constantia"/>
              </a:rPr>
              <a:t>Si</a:t>
            </a:r>
            <a:r>
              <a:rPr sz="2600" spc="-60" dirty="0">
                <a:latin typeface="Constantia"/>
                <a:cs typeface="Constantia"/>
              </a:rPr>
              <a:t> </a:t>
            </a:r>
            <a:r>
              <a:rPr sz="2600" dirty="0">
                <a:latin typeface="Constantia"/>
                <a:cs typeface="Constantia"/>
              </a:rPr>
              <a:t>se</a:t>
            </a:r>
            <a:r>
              <a:rPr sz="2600" spc="-130" dirty="0">
                <a:latin typeface="Constantia"/>
                <a:cs typeface="Constantia"/>
              </a:rPr>
              <a:t> </a:t>
            </a:r>
            <a:r>
              <a:rPr sz="2600" spc="-5" dirty="0">
                <a:latin typeface="Constantia"/>
                <a:cs typeface="Constantia"/>
              </a:rPr>
              <a:t>desea</a:t>
            </a:r>
            <a:r>
              <a:rPr sz="2600" spc="-130" dirty="0">
                <a:latin typeface="Constantia"/>
                <a:cs typeface="Constantia"/>
              </a:rPr>
              <a:t> </a:t>
            </a:r>
            <a:r>
              <a:rPr sz="2600" spc="-10" dirty="0">
                <a:latin typeface="Constantia"/>
                <a:cs typeface="Constantia"/>
              </a:rPr>
              <a:t>administrar</a:t>
            </a:r>
            <a:r>
              <a:rPr sz="2600" spc="-105" dirty="0">
                <a:latin typeface="Constantia"/>
                <a:cs typeface="Constantia"/>
              </a:rPr>
              <a:t> </a:t>
            </a:r>
            <a:r>
              <a:rPr sz="2600" dirty="0">
                <a:latin typeface="Constantia"/>
                <a:cs typeface="Constantia"/>
              </a:rPr>
              <a:t>100mg</a:t>
            </a:r>
            <a:r>
              <a:rPr sz="2600" spc="-85" dirty="0">
                <a:latin typeface="Constantia"/>
                <a:cs typeface="Constantia"/>
              </a:rPr>
              <a:t> </a:t>
            </a:r>
            <a:r>
              <a:rPr sz="2600" spc="-5" dirty="0">
                <a:latin typeface="Constantia"/>
                <a:cs typeface="Constantia"/>
              </a:rPr>
              <a:t>de</a:t>
            </a:r>
            <a:r>
              <a:rPr sz="2600" spc="-114" dirty="0">
                <a:latin typeface="Constantia"/>
                <a:cs typeface="Constantia"/>
              </a:rPr>
              <a:t> </a:t>
            </a:r>
            <a:r>
              <a:rPr sz="2600" spc="-5" dirty="0">
                <a:latin typeface="Constantia"/>
                <a:cs typeface="Constantia"/>
              </a:rPr>
              <a:t>ampicilina</a:t>
            </a:r>
            <a:r>
              <a:rPr sz="2600" spc="-180" dirty="0">
                <a:latin typeface="Constantia"/>
                <a:cs typeface="Constantia"/>
              </a:rPr>
              <a:t> </a:t>
            </a:r>
            <a:r>
              <a:rPr sz="2600" dirty="0">
                <a:latin typeface="Constantia"/>
                <a:cs typeface="Constantia"/>
              </a:rPr>
              <a:t>a</a:t>
            </a:r>
            <a:r>
              <a:rPr sz="2600" spc="-105" dirty="0">
                <a:latin typeface="Constantia"/>
                <a:cs typeface="Constantia"/>
              </a:rPr>
              <a:t> </a:t>
            </a:r>
            <a:r>
              <a:rPr sz="2600" spc="-5" dirty="0">
                <a:latin typeface="Constantia"/>
                <a:cs typeface="Constantia"/>
              </a:rPr>
              <a:t>un</a:t>
            </a:r>
            <a:r>
              <a:rPr sz="2600" spc="-45" dirty="0">
                <a:latin typeface="Constantia"/>
                <a:cs typeface="Constantia"/>
              </a:rPr>
              <a:t> </a:t>
            </a:r>
            <a:r>
              <a:rPr sz="2600" spc="-5" dirty="0">
                <a:latin typeface="Constantia"/>
                <a:cs typeface="Constantia"/>
              </a:rPr>
              <a:t>niño  que </a:t>
            </a:r>
            <a:r>
              <a:rPr sz="2600" dirty="0">
                <a:latin typeface="Constantia"/>
                <a:cs typeface="Constantia"/>
              </a:rPr>
              <a:t>pesa</a:t>
            </a:r>
            <a:r>
              <a:rPr sz="2600" spc="-175" dirty="0">
                <a:latin typeface="Constantia"/>
                <a:cs typeface="Constantia"/>
              </a:rPr>
              <a:t> </a:t>
            </a:r>
            <a:r>
              <a:rPr sz="2600" spc="-20" dirty="0">
                <a:latin typeface="Constantia"/>
                <a:cs typeface="Constantia"/>
              </a:rPr>
              <a:t>3Kg.</a:t>
            </a:r>
            <a:endParaRPr sz="2600">
              <a:latin typeface="Constantia"/>
              <a:cs typeface="Constantia"/>
            </a:endParaRPr>
          </a:p>
          <a:p>
            <a:pPr marL="287020" indent="-274320">
              <a:lnSpc>
                <a:spcPct val="100000"/>
              </a:lnSpc>
              <a:spcBef>
                <a:spcPts val="645"/>
              </a:spcBef>
              <a:buClr>
                <a:srgbClr val="0AD0D9"/>
              </a:buClr>
              <a:buSzPct val="94230"/>
              <a:buFont typeface="Wingdings 2"/>
              <a:buChar char=""/>
              <a:tabLst>
                <a:tab pos="287020" algn="l"/>
              </a:tabLst>
            </a:pPr>
            <a:r>
              <a:rPr sz="2600" dirty="0">
                <a:latin typeface="Constantia"/>
                <a:cs typeface="Constantia"/>
              </a:rPr>
              <a:t>100mg * </a:t>
            </a:r>
            <a:r>
              <a:rPr sz="2600" spc="-5" dirty="0">
                <a:latin typeface="Constantia"/>
                <a:cs typeface="Constantia"/>
              </a:rPr>
              <a:t>3Kg= 300mg/12 </a:t>
            </a:r>
            <a:r>
              <a:rPr sz="2600" spc="-20" dirty="0">
                <a:latin typeface="Constantia"/>
                <a:cs typeface="Constantia"/>
              </a:rPr>
              <a:t>horas. </a:t>
            </a:r>
            <a:r>
              <a:rPr sz="2600" spc="-5" dirty="0">
                <a:latin typeface="Constantia"/>
                <a:cs typeface="Constantia"/>
              </a:rPr>
              <a:t>Es</a:t>
            </a:r>
            <a:r>
              <a:rPr sz="2600" spc="-95" dirty="0">
                <a:latin typeface="Constantia"/>
                <a:cs typeface="Constantia"/>
              </a:rPr>
              <a:t> </a:t>
            </a:r>
            <a:r>
              <a:rPr sz="2600" spc="-40" dirty="0">
                <a:latin typeface="Constantia"/>
                <a:cs typeface="Constantia"/>
              </a:rPr>
              <a:t>decir.</a:t>
            </a:r>
            <a:endParaRPr sz="2600">
              <a:latin typeface="Constantia"/>
              <a:cs typeface="Constant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6257" y="1870976"/>
            <a:ext cx="7830820" cy="2242820"/>
          </a:xfrm>
          <a:prstGeom prst="rect">
            <a:avLst/>
          </a:prstGeom>
        </p:spPr>
        <p:txBody>
          <a:bodyPr vert="horz" wrap="square" lIns="0" tIns="90805" rIns="0" bIns="0" rtlCol="0">
            <a:spAutoFit/>
          </a:bodyPr>
          <a:lstStyle/>
          <a:p>
            <a:pPr marL="287020" indent="-274320">
              <a:lnSpc>
                <a:spcPct val="100000"/>
              </a:lnSpc>
              <a:spcBef>
                <a:spcPts val="715"/>
              </a:spcBef>
              <a:buClr>
                <a:srgbClr val="0AD0D9"/>
              </a:buClr>
              <a:buSzPct val="94230"/>
              <a:buFont typeface="Wingdings 2"/>
              <a:buChar char=""/>
              <a:tabLst>
                <a:tab pos="287020" algn="l"/>
              </a:tabLst>
            </a:pPr>
            <a:r>
              <a:rPr sz="2600" spc="-10" dirty="0">
                <a:latin typeface="Constantia"/>
                <a:cs typeface="Constantia"/>
              </a:rPr>
              <a:t>150mg </a:t>
            </a:r>
            <a:r>
              <a:rPr sz="2600" spc="-5" dirty="0">
                <a:latin typeface="Constantia"/>
                <a:cs typeface="Constantia"/>
              </a:rPr>
              <a:t>cada </a:t>
            </a:r>
            <a:r>
              <a:rPr sz="2600" spc="5" dirty="0">
                <a:latin typeface="Constantia"/>
                <a:cs typeface="Constantia"/>
              </a:rPr>
              <a:t>12</a:t>
            </a:r>
            <a:r>
              <a:rPr sz="2600" spc="-150" dirty="0">
                <a:latin typeface="Constantia"/>
                <a:cs typeface="Constantia"/>
              </a:rPr>
              <a:t> </a:t>
            </a:r>
            <a:r>
              <a:rPr sz="2600" spc="-15" dirty="0">
                <a:latin typeface="Constantia"/>
                <a:cs typeface="Constantia"/>
              </a:rPr>
              <a:t>horas</a:t>
            </a:r>
            <a:endParaRPr sz="2600">
              <a:latin typeface="Constantia"/>
              <a:cs typeface="Constantia"/>
            </a:endParaRPr>
          </a:p>
          <a:p>
            <a:pPr marL="287020" marR="5080" indent="-274320">
              <a:lnSpc>
                <a:spcPct val="100000"/>
              </a:lnSpc>
              <a:spcBef>
                <a:spcPts val="620"/>
              </a:spcBef>
              <a:buClr>
                <a:srgbClr val="0AD0D9"/>
              </a:buClr>
              <a:buSzPct val="94230"/>
              <a:buFont typeface="Wingdings 2"/>
              <a:buChar char=""/>
              <a:tabLst>
                <a:tab pos="287020" algn="l"/>
              </a:tabLst>
            </a:pPr>
            <a:r>
              <a:rPr sz="2600" spc="-25" dirty="0">
                <a:latin typeface="Constantia"/>
                <a:cs typeface="Constantia"/>
              </a:rPr>
              <a:t>Para</a:t>
            </a:r>
            <a:r>
              <a:rPr sz="2600" spc="-70" dirty="0">
                <a:latin typeface="Constantia"/>
                <a:cs typeface="Constantia"/>
              </a:rPr>
              <a:t> </a:t>
            </a:r>
            <a:r>
              <a:rPr sz="2600" spc="5" dirty="0">
                <a:latin typeface="Constantia"/>
                <a:cs typeface="Constantia"/>
              </a:rPr>
              <a:t>la</a:t>
            </a:r>
            <a:r>
              <a:rPr sz="2600" spc="-145" dirty="0">
                <a:latin typeface="Constantia"/>
                <a:cs typeface="Constantia"/>
              </a:rPr>
              <a:t> </a:t>
            </a:r>
            <a:r>
              <a:rPr sz="2600" spc="-10" dirty="0">
                <a:latin typeface="Constantia"/>
                <a:cs typeface="Constantia"/>
              </a:rPr>
              <a:t>administración</a:t>
            </a:r>
            <a:r>
              <a:rPr sz="2600" spc="-135" dirty="0">
                <a:latin typeface="Constantia"/>
                <a:cs typeface="Constantia"/>
              </a:rPr>
              <a:t> </a:t>
            </a:r>
            <a:r>
              <a:rPr sz="2600" dirty="0">
                <a:latin typeface="Constantia"/>
                <a:cs typeface="Constantia"/>
              </a:rPr>
              <a:t>se</a:t>
            </a:r>
            <a:r>
              <a:rPr sz="2600" spc="-130" dirty="0">
                <a:latin typeface="Constantia"/>
                <a:cs typeface="Constantia"/>
              </a:rPr>
              <a:t> </a:t>
            </a:r>
            <a:r>
              <a:rPr sz="2600" spc="-5" dirty="0">
                <a:latin typeface="Constantia"/>
                <a:cs typeface="Constantia"/>
              </a:rPr>
              <a:t>debe</a:t>
            </a:r>
            <a:r>
              <a:rPr sz="2600" spc="-80" dirty="0">
                <a:latin typeface="Constantia"/>
                <a:cs typeface="Constantia"/>
              </a:rPr>
              <a:t> </a:t>
            </a:r>
            <a:r>
              <a:rPr sz="2600" spc="-10" dirty="0">
                <a:latin typeface="Constantia"/>
                <a:cs typeface="Constantia"/>
              </a:rPr>
              <a:t>realizar</a:t>
            </a:r>
            <a:r>
              <a:rPr sz="2600" spc="-130" dirty="0">
                <a:latin typeface="Constantia"/>
                <a:cs typeface="Constantia"/>
              </a:rPr>
              <a:t> </a:t>
            </a:r>
            <a:r>
              <a:rPr sz="2600" spc="-5" dirty="0">
                <a:latin typeface="Constantia"/>
                <a:cs typeface="Constantia"/>
              </a:rPr>
              <a:t>de</a:t>
            </a:r>
            <a:r>
              <a:rPr sz="2600" spc="-60" dirty="0">
                <a:latin typeface="Constantia"/>
                <a:cs typeface="Constantia"/>
              </a:rPr>
              <a:t> </a:t>
            </a:r>
            <a:r>
              <a:rPr sz="2600" spc="5" dirty="0">
                <a:latin typeface="Constantia"/>
                <a:cs typeface="Constantia"/>
              </a:rPr>
              <a:t>la</a:t>
            </a:r>
            <a:r>
              <a:rPr sz="2600" spc="-145" dirty="0">
                <a:latin typeface="Constantia"/>
                <a:cs typeface="Constantia"/>
              </a:rPr>
              <a:t> </a:t>
            </a:r>
            <a:r>
              <a:rPr sz="2600" spc="-5" dirty="0">
                <a:latin typeface="Constantia"/>
                <a:cs typeface="Constantia"/>
              </a:rPr>
              <a:t>siguiente  </a:t>
            </a:r>
            <a:r>
              <a:rPr sz="2600" spc="-10" dirty="0">
                <a:latin typeface="Constantia"/>
                <a:cs typeface="Constantia"/>
              </a:rPr>
              <a:t>manera.</a:t>
            </a:r>
            <a:endParaRPr sz="2600">
              <a:latin typeface="Constantia"/>
              <a:cs typeface="Constantia"/>
            </a:endParaRPr>
          </a:p>
          <a:p>
            <a:pPr marL="287020" marR="241300" indent="-274320">
              <a:lnSpc>
                <a:spcPct val="100000"/>
              </a:lnSpc>
              <a:spcBef>
                <a:spcPts val="620"/>
              </a:spcBef>
              <a:buClr>
                <a:srgbClr val="0AD0D9"/>
              </a:buClr>
              <a:buSzPct val="94230"/>
              <a:buFont typeface="Wingdings 2"/>
              <a:buChar char=""/>
              <a:tabLst>
                <a:tab pos="287020" algn="l"/>
              </a:tabLst>
            </a:pPr>
            <a:r>
              <a:rPr sz="2600" spc="-25" dirty="0">
                <a:latin typeface="Constantia"/>
                <a:cs typeface="Constantia"/>
              </a:rPr>
              <a:t>Coger</a:t>
            </a:r>
            <a:r>
              <a:rPr sz="2600" spc="-95" dirty="0">
                <a:latin typeface="Constantia"/>
                <a:cs typeface="Constantia"/>
              </a:rPr>
              <a:t> </a:t>
            </a:r>
            <a:r>
              <a:rPr sz="2600" dirty="0">
                <a:latin typeface="Constantia"/>
                <a:cs typeface="Constantia"/>
              </a:rPr>
              <a:t>la</a:t>
            </a:r>
            <a:r>
              <a:rPr sz="2600" spc="-140" dirty="0">
                <a:latin typeface="Constantia"/>
                <a:cs typeface="Constantia"/>
              </a:rPr>
              <a:t> </a:t>
            </a:r>
            <a:r>
              <a:rPr sz="2600" spc="-5" dirty="0">
                <a:latin typeface="Constantia"/>
                <a:cs typeface="Constantia"/>
              </a:rPr>
              <a:t>ampolla</a:t>
            </a:r>
            <a:r>
              <a:rPr sz="2600" spc="-165" dirty="0">
                <a:latin typeface="Constantia"/>
                <a:cs typeface="Constantia"/>
              </a:rPr>
              <a:t> </a:t>
            </a:r>
            <a:r>
              <a:rPr sz="2600" spc="-5" dirty="0">
                <a:latin typeface="Constantia"/>
                <a:cs typeface="Constantia"/>
              </a:rPr>
              <a:t>de</a:t>
            </a:r>
            <a:r>
              <a:rPr sz="2600" spc="-135" dirty="0">
                <a:latin typeface="Constantia"/>
                <a:cs typeface="Constantia"/>
              </a:rPr>
              <a:t> </a:t>
            </a:r>
            <a:r>
              <a:rPr sz="2600" spc="-5" dirty="0">
                <a:latin typeface="Constantia"/>
                <a:cs typeface="Constantia"/>
              </a:rPr>
              <a:t>ampicilina</a:t>
            </a:r>
            <a:r>
              <a:rPr sz="2600" spc="-160" dirty="0">
                <a:latin typeface="Constantia"/>
                <a:cs typeface="Constantia"/>
              </a:rPr>
              <a:t> </a:t>
            </a:r>
            <a:r>
              <a:rPr sz="2600" spc="-5" dirty="0">
                <a:latin typeface="Constantia"/>
                <a:cs typeface="Constantia"/>
              </a:rPr>
              <a:t>de</a:t>
            </a:r>
            <a:r>
              <a:rPr sz="2600" spc="-60" dirty="0">
                <a:latin typeface="Constantia"/>
                <a:cs typeface="Constantia"/>
              </a:rPr>
              <a:t> </a:t>
            </a:r>
            <a:r>
              <a:rPr sz="2600" dirty="0">
                <a:latin typeface="Constantia"/>
                <a:cs typeface="Constantia"/>
              </a:rPr>
              <a:t>500mg</a:t>
            </a:r>
            <a:r>
              <a:rPr sz="2600" spc="-65" dirty="0">
                <a:latin typeface="Constantia"/>
                <a:cs typeface="Constantia"/>
              </a:rPr>
              <a:t> </a:t>
            </a:r>
            <a:r>
              <a:rPr sz="2600" spc="-5" dirty="0">
                <a:latin typeface="Constantia"/>
                <a:cs typeface="Constantia"/>
              </a:rPr>
              <a:t>diluida</a:t>
            </a:r>
            <a:r>
              <a:rPr sz="2600" spc="-180" dirty="0">
                <a:latin typeface="Constantia"/>
                <a:cs typeface="Constantia"/>
              </a:rPr>
              <a:t> </a:t>
            </a:r>
            <a:r>
              <a:rPr sz="2600" dirty="0">
                <a:latin typeface="Constantia"/>
                <a:cs typeface="Constantia"/>
              </a:rPr>
              <a:t>en  </a:t>
            </a:r>
            <a:r>
              <a:rPr sz="2600" spc="-20" dirty="0">
                <a:latin typeface="Constantia"/>
                <a:cs typeface="Constantia"/>
              </a:rPr>
              <a:t>5cc</a:t>
            </a:r>
            <a:r>
              <a:rPr sz="2600" spc="-140" dirty="0">
                <a:latin typeface="Constantia"/>
                <a:cs typeface="Constantia"/>
              </a:rPr>
              <a:t> </a:t>
            </a:r>
            <a:r>
              <a:rPr sz="2600" spc="-5" dirty="0">
                <a:latin typeface="Constantia"/>
                <a:cs typeface="Constantia"/>
              </a:rPr>
              <a:t>de</a:t>
            </a:r>
            <a:r>
              <a:rPr sz="2600" spc="-114" dirty="0">
                <a:latin typeface="Constantia"/>
                <a:cs typeface="Constantia"/>
              </a:rPr>
              <a:t> </a:t>
            </a:r>
            <a:r>
              <a:rPr sz="2600" spc="-5" dirty="0">
                <a:latin typeface="Constantia"/>
                <a:cs typeface="Constantia"/>
              </a:rPr>
              <a:t>agua</a:t>
            </a:r>
            <a:r>
              <a:rPr sz="2600" spc="-120" dirty="0">
                <a:latin typeface="Constantia"/>
                <a:cs typeface="Constantia"/>
              </a:rPr>
              <a:t> </a:t>
            </a:r>
            <a:r>
              <a:rPr sz="2600" spc="-5" dirty="0">
                <a:latin typeface="Constantia"/>
                <a:cs typeface="Constantia"/>
              </a:rPr>
              <a:t>destilada</a:t>
            </a:r>
            <a:r>
              <a:rPr sz="2600" spc="-160" dirty="0">
                <a:latin typeface="Constantia"/>
                <a:cs typeface="Constantia"/>
              </a:rPr>
              <a:t> </a:t>
            </a:r>
            <a:r>
              <a:rPr sz="2600" dirty="0">
                <a:latin typeface="Constantia"/>
                <a:cs typeface="Constantia"/>
              </a:rPr>
              <a:t>y</a:t>
            </a:r>
            <a:r>
              <a:rPr sz="2600" spc="-110" dirty="0">
                <a:latin typeface="Constantia"/>
                <a:cs typeface="Constantia"/>
              </a:rPr>
              <a:t> </a:t>
            </a:r>
            <a:r>
              <a:rPr sz="2600" spc="-10" dirty="0">
                <a:latin typeface="Constantia"/>
                <a:cs typeface="Constantia"/>
              </a:rPr>
              <a:t>realizar</a:t>
            </a:r>
            <a:r>
              <a:rPr sz="2600" spc="-80" dirty="0">
                <a:latin typeface="Constantia"/>
                <a:cs typeface="Constantia"/>
              </a:rPr>
              <a:t> </a:t>
            </a:r>
            <a:r>
              <a:rPr sz="2600" spc="5" dirty="0">
                <a:latin typeface="Constantia"/>
                <a:cs typeface="Constantia"/>
              </a:rPr>
              <a:t>la</a:t>
            </a:r>
            <a:r>
              <a:rPr sz="2600" spc="-120" dirty="0">
                <a:latin typeface="Constantia"/>
                <a:cs typeface="Constantia"/>
              </a:rPr>
              <a:t> </a:t>
            </a:r>
            <a:r>
              <a:rPr sz="2600" spc="-15" dirty="0">
                <a:latin typeface="Constantia"/>
                <a:cs typeface="Constantia"/>
              </a:rPr>
              <a:t>regla</a:t>
            </a:r>
            <a:r>
              <a:rPr sz="2600" spc="-120" dirty="0">
                <a:latin typeface="Constantia"/>
                <a:cs typeface="Constantia"/>
              </a:rPr>
              <a:t> </a:t>
            </a:r>
            <a:r>
              <a:rPr sz="2600" spc="-5" dirty="0">
                <a:latin typeface="Constantia"/>
                <a:cs typeface="Constantia"/>
              </a:rPr>
              <a:t>de</a:t>
            </a:r>
            <a:r>
              <a:rPr sz="2600" spc="-100" dirty="0">
                <a:latin typeface="Constantia"/>
                <a:cs typeface="Constantia"/>
              </a:rPr>
              <a:t> </a:t>
            </a:r>
            <a:r>
              <a:rPr sz="2600" spc="-20" dirty="0">
                <a:latin typeface="Constantia"/>
                <a:cs typeface="Constantia"/>
              </a:rPr>
              <a:t>tres.</a:t>
            </a:r>
            <a:endParaRPr sz="2600">
              <a:latin typeface="Constantia"/>
              <a:cs typeface="Constantia"/>
            </a:endParaRPr>
          </a:p>
        </p:txBody>
      </p:sp>
      <p:sp>
        <p:nvSpPr>
          <p:cNvPr id="4" name="object 4"/>
          <p:cNvSpPr txBox="1"/>
          <p:nvPr/>
        </p:nvSpPr>
        <p:spPr>
          <a:xfrm>
            <a:off x="536257" y="4085130"/>
            <a:ext cx="994410" cy="981710"/>
          </a:xfrm>
          <a:prstGeom prst="rect">
            <a:avLst/>
          </a:prstGeom>
        </p:spPr>
        <p:txBody>
          <a:bodyPr vert="horz" wrap="square" lIns="0" tIns="12700" rIns="0" bIns="0" rtlCol="0">
            <a:spAutoFit/>
          </a:bodyPr>
          <a:lstStyle/>
          <a:p>
            <a:pPr marL="12700" marR="5080">
              <a:lnSpc>
                <a:spcPct val="120600"/>
              </a:lnSpc>
              <a:spcBef>
                <a:spcPts val="100"/>
              </a:spcBef>
            </a:pPr>
            <a:r>
              <a:rPr sz="2600" dirty="0">
                <a:latin typeface="Constantia"/>
                <a:cs typeface="Constantia"/>
              </a:rPr>
              <a:t>500mg  </a:t>
            </a:r>
            <a:r>
              <a:rPr sz="2600" spc="-10" dirty="0">
                <a:latin typeface="Constantia"/>
                <a:cs typeface="Constantia"/>
              </a:rPr>
              <a:t>150mg</a:t>
            </a:r>
            <a:endParaRPr sz="2600">
              <a:latin typeface="Constantia"/>
              <a:cs typeface="Constantia"/>
            </a:endParaRPr>
          </a:p>
        </p:txBody>
      </p:sp>
      <p:sp>
        <p:nvSpPr>
          <p:cNvPr id="5" name="object 5"/>
          <p:cNvSpPr txBox="1"/>
          <p:nvPr/>
        </p:nvSpPr>
        <p:spPr>
          <a:xfrm>
            <a:off x="2246652" y="4085130"/>
            <a:ext cx="1657985" cy="981710"/>
          </a:xfrm>
          <a:prstGeom prst="rect">
            <a:avLst/>
          </a:prstGeom>
        </p:spPr>
        <p:txBody>
          <a:bodyPr vert="horz" wrap="square" lIns="0" tIns="94615" rIns="0" bIns="0" rtlCol="0">
            <a:spAutoFit/>
          </a:bodyPr>
          <a:lstStyle/>
          <a:p>
            <a:pPr marL="12700">
              <a:lnSpc>
                <a:spcPct val="100000"/>
              </a:lnSpc>
              <a:spcBef>
                <a:spcPts val="745"/>
              </a:spcBef>
            </a:pPr>
            <a:r>
              <a:rPr sz="2600" spc="-20" dirty="0">
                <a:latin typeface="Constantia"/>
                <a:cs typeface="Constantia"/>
              </a:rPr>
              <a:t>5cc</a:t>
            </a:r>
            <a:endParaRPr sz="2600">
              <a:latin typeface="Constantia"/>
              <a:cs typeface="Constantia"/>
            </a:endParaRPr>
          </a:p>
          <a:p>
            <a:pPr marL="90170">
              <a:lnSpc>
                <a:spcPct val="100000"/>
              </a:lnSpc>
              <a:spcBef>
                <a:spcPts val="640"/>
              </a:spcBef>
              <a:tabLst>
                <a:tab pos="737235" algn="l"/>
              </a:tabLst>
            </a:pPr>
            <a:r>
              <a:rPr sz="2600" dirty="0">
                <a:latin typeface="Constantia"/>
                <a:cs typeface="Constantia"/>
              </a:rPr>
              <a:t>x	=</a:t>
            </a:r>
            <a:r>
              <a:rPr sz="2600" spc="-80" dirty="0">
                <a:latin typeface="Constantia"/>
                <a:cs typeface="Constantia"/>
              </a:rPr>
              <a:t> </a:t>
            </a:r>
            <a:r>
              <a:rPr sz="2600" spc="-15" dirty="0">
                <a:latin typeface="Constantia"/>
                <a:cs typeface="Constantia"/>
              </a:rPr>
              <a:t>1.5cc</a:t>
            </a:r>
            <a:endParaRPr sz="2600">
              <a:latin typeface="Constantia"/>
              <a:cs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6257" y="1949196"/>
            <a:ext cx="8082280" cy="3201670"/>
          </a:xfrm>
          <a:prstGeom prst="rect">
            <a:avLst/>
          </a:prstGeom>
        </p:spPr>
        <p:txBody>
          <a:bodyPr vert="horz" wrap="square" lIns="0" tIns="8890" rIns="0" bIns="0" rtlCol="0">
            <a:spAutoFit/>
          </a:bodyPr>
          <a:lstStyle/>
          <a:p>
            <a:pPr marL="287020" marR="6350" indent="-274320" algn="just">
              <a:lnSpc>
                <a:spcPct val="100899"/>
              </a:lnSpc>
              <a:spcBef>
                <a:spcPts val="70"/>
              </a:spcBef>
              <a:buClr>
                <a:srgbClr val="0AD0D9"/>
              </a:buClr>
              <a:buSzPct val="94230"/>
              <a:buFont typeface="Wingdings 2"/>
              <a:buChar char=""/>
              <a:tabLst>
                <a:tab pos="287020" algn="l"/>
              </a:tabLst>
            </a:pPr>
            <a:r>
              <a:rPr sz="2600" dirty="0">
                <a:latin typeface="Constantia"/>
                <a:cs typeface="Constantia"/>
              </a:rPr>
              <a:t>A </a:t>
            </a:r>
            <a:r>
              <a:rPr sz="2600" spc="-15" dirty="0">
                <a:latin typeface="Constantia"/>
                <a:cs typeface="Constantia"/>
              </a:rPr>
              <a:t>esto </a:t>
            </a:r>
            <a:r>
              <a:rPr sz="2600" dirty="0">
                <a:latin typeface="Constantia"/>
                <a:cs typeface="Constantia"/>
              </a:rPr>
              <a:t>se </a:t>
            </a:r>
            <a:r>
              <a:rPr sz="2600" spc="5" dirty="0">
                <a:latin typeface="Constantia"/>
                <a:cs typeface="Constantia"/>
              </a:rPr>
              <a:t>le </a:t>
            </a:r>
            <a:r>
              <a:rPr sz="2600" spc="-5" dirty="0">
                <a:latin typeface="Constantia"/>
                <a:cs typeface="Constantia"/>
              </a:rPr>
              <a:t>debe añadir </a:t>
            </a:r>
            <a:r>
              <a:rPr sz="2600" spc="-25" dirty="0">
                <a:latin typeface="Constantia"/>
                <a:cs typeface="Constantia"/>
              </a:rPr>
              <a:t>3cc </a:t>
            </a:r>
            <a:r>
              <a:rPr sz="2600" dirty="0">
                <a:latin typeface="Constantia"/>
                <a:cs typeface="Constantia"/>
              </a:rPr>
              <a:t>de </a:t>
            </a:r>
            <a:r>
              <a:rPr sz="2600" spc="-5" dirty="0">
                <a:latin typeface="Constantia"/>
                <a:cs typeface="Constantia"/>
              </a:rPr>
              <a:t>agua destilada </a:t>
            </a:r>
            <a:r>
              <a:rPr sz="2600" spc="-20" dirty="0">
                <a:latin typeface="Constantia"/>
                <a:cs typeface="Constantia"/>
              </a:rPr>
              <a:t>para  </a:t>
            </a:r>
            <a:r>
              <a:rPr sz="2600" spc="-10" dirty="0">
                <a:latin typeface="Constantia"/>
                <a:cs typeface="Constantia"/>
              </a:rPr>
              <a:t>administrar </a:t>
            </a:r>
            <a:r>
              <a:rPr sz="2600" dirty="0">
                <a:latin typeface="Constantia"/>
                <a:cs typeface="Constantia"/>
              </a:rPr>
              <a:t>o sea </a:t>
            </a:r>
            <a:r>
              <a:rPr sz="2600" spc="-5" dirty="0">
                <a:latin typeface="Constantia"/>
                <a:cs typeface="Constantia"/>
              </a:rPr>
              <a:t>en </a:t>
            </a:r>
            <a:r>
              <a:rPr sz="2600" spc="-15" dirty="0">
                <a:latin typeface="Constantia"/>
                <a:cs typeface="Constantia"/>
              </a:rPr>
              <a:t>total </a:t>
            </a:r>
            <a:r>
              <a:rPr sz="2600" dirty="0">
                <a:latin typeface="Constantia"/>
                <a:cs typeface="Constantia"/>
              </a:rPr>
              <a:t>a </a:t>
            </a:r>
            <a:r>
              <a:rPr sz="2600" spc="-5" dirty="0">
                <a:latin typeface="Constantia"/>
                <a:cs typeface="Constantia"/>
              </a:rPr>
              <a:t>administrarse es </a:t>
            </a:r>
            <a:r>
              <a:rPr sz="2600" dirty="0">
                <a:latin typeface="Constantia"/>
                <a:cs typeface="Constantia"/>
              </a:rPr>
              <a:t>de </a:t>
            </a:r>
            <a:r>
              <a:rPr sz="2600" spc="-5" dirty="0">
                <a:latin typeface="Constantia"/>
                <a:cs typeface="Constantia"/>
              </a:rPr>
              <a:t>4.5 </a:t>
            </a:r>
            <a:r>
              <a:rPr sz="2600" spc="-80" dirty="0">
                <a:latin typeface="Constantia"/>
                <a:cs typeface="Constantia"/>
              </a:rPr>
              <a:t>cc  </a:t>
            </a:r>
            <a:r>
              <a:rPr sz="2600" spc="-10" dirty="0">
                <a:latin typeface="Constantia"/>
                <a:cs typeface="Constantia"/>
              </a:rPr>
              <a:t>para </a:t>
            </a:r>
            <a:r>
              <a:rPr sz="2600" spc="-5" dirty="0">
                <a:latin typeface="Constantia"/>
                <a:cs typeface="Constantia"/>
              </a:rPr>
              <a:t>cada </a:t>
            </a:r>
            <a:r>
              <a:rPr sz="2600" spc="-10" dirty="0">
                <a:latin typeface="Constantia"/>
                <a:cs typeface="Constantia"/>
              </a:rPr>
              <a:t>dosis </a:t>
            </a:r>
            <a:r>
              <a:rPr sz="2600" spc="-15" dirty="0">
                <a:latin typeface="Constantia"/>
                <a:cs typeface="Constantia"/>
              </a:rPr>
              <a:t>en </a:t>
            </a:r>
            <a:r>
              <a:rPr sz="2600" spc="-10" dirty="0">
                <a:latin typeface="Constantia"/>
                <a:cs typeface="Constantia"/>
              </a:rPr>
              <a:t>este </a:t>
            </a:r>
            <a:r>
              <a:rPr sz="2600" spc="-20" dirty="0">
                <a:latin typeface="Constantia"/>
                <a:cs typeface="Constantia"/>
              </a:rPr>
              <a:t>caso. </a:t>
            </a:r>
            <a:r>
              <a:rPr sz="1400" b="1" i="1" dirty="0">
                <a:latin typeface="Constantia"/>
                <a:cs typeface="Constantia"/>
              </a:rPr>
              <a:t>ES </a:t>
            </a:r>
            <a:r>
              <a:rPr sz="1400" b="1" i="1" spc="-10" dirty="0">
                <a:latin typeface="Constantia"/>
                <a:cs typeface="Constantia"/>
              </a:rPr>
              <a:t>DECIR </a:t>
            </a:r>
            <a:r>
              <a:rPr sz="1400" b="1" i="1" spc="-15" dirty="0">
                <a:latin typeface="Constantia"/>
                <a:cs typeface="Constantia"/>
              </a:rPr>
              <a:t>AUMENTAMOS </a:t>
            </a:r>
            <a:r>
              <a:rPr sz="1400" b="1" i="1" spc="-5" dirty="0">
                <a:latin typeface="Constantia"/>
                <a:cs typeface="Constantia"/>
              </a:rPr>
              <a:t>IML </a:t>
            </a:r>
            <a:r>
              <a:rPr sz="1400" b="1" i="1" spc="-10" dirty="0">
                <a:latin typeface="Constantia"/>
                <a:cs typeface="Constantia"/>
              </a:rPr>
              <a:t>DE </a:t>
            </a:r>
            <a:r>
              <a:rPr sz="1400" b="1" i="1" spc="-25" dirty="0">
                <a:latin typeface="Constantia"/>
                <a:cs typeface="Constantia"/>
              </a:rPr>
              <a:t>AGUA  </a:t>
            </a:r>
            <a:r>
              <a:rPr sz="1400" b="1" i="1" spc="-10" dirty="0">
                <a:latin typeface="Constantia"/>
                <a:cs typeface="Constantia"/>
              </a:rPr>
              <a:t>DESTILADA </a:t>
            </a:r>
            <a:r>
              <a:rPr sz="1400" b="1" i="1" spc="-5" dirty="0">
                <a:latin typeface="Constantia"/>
                <a:cs typeface="Constantia"/>
              </a:rPr>
              <a:t>POR </a:t>
            </a:r>
            <a:r>
              <a:rPr sz="1400" b="1" i="1" spc="-15" dirty="0">
                <a:latin typeface="Constantia"/>
                <a:cs typeface="Constantia"/>
              </a:rPr>
              <a:t>CADA </a:t>
            </a:r>
            <a:r>
              <a:rPr sz="1400" b="1" i="1" spc="-55" dirty="0">
                <a:latin typeface="Constantia"/>
                <a:cs typeface="Constantia"/>
              </a:rPr>
              <a:t>KG </a:t>
            </a:r>
            <a:r>
              <a:rPr sz="1400" b="1" i="1" spc="-10" dirty="0">
                <a:latin typeface="Constantia"/>
                <a:cs typeface="Constantia"/>
              </a:rPr>
              <a:t>DE PESO DEL RECIEN NACIDO </a:t>
            </a:r>
            <a:r>
              <a:rPr sz="1400" b="1" i="1" dirty="0">
                <a:latin typeface="Constantia"/>
                <a:cs typeface="Constantia"/>
              </a:rPr>
              <a:t>Y EN EL </a:t>
            </a:r>
            <a:r>
              <a:rPr sz="1400" b="1" i="1" spc="-5" dirty="0">
                <a:latin typeface="Constantia"/>
                <a:cs typeface="Constantia"/>
              </a:rPr>
              <a:t>CASO </a:t>
            </a:r>
            <a:r>
              <a:rPr sz="1400" b="1" i="1" spc="-10" dirty="0">
                <a:latin typeface="Constantia"/>
                <a:cs typeface="Constantia"/>
              </a:rPr>
              <a:t>DE</a:t>
            </a:r>
            <a:r>
              <a:rPr sz="1400" b="1" i="1" spc="155" dirty="0">
                <a:latin typeface="Constantia"/>
                <a:cs typeface="Constantia"/>
              </a:rPr>
              <a:t> </a:t>
            </a:r>
            <a:r>
              <a:rPr sz="1400" b="1" i="1" dirty="0">
                <a:latin typeface="Constantia"/>
                <a:cs typeface="Constantia"/>
              </a:rPr>
              <a:t>NIÑOS</a:t>
            </a:r>
            <a:endParaRPr sz="1400">
              <a:latin typeface="Constantia"/>
              <a:cs typeface="Constantia"/>
            </a:endParaRPr>
          </a:p>
          <a:p>
            <a:pPr marL="287020" algn="just">
              <a:lnSpc>
                <a:spcPct val="100000"/>
              </a:lnSpc>
              <a:spcBef>
                <a:spcPts val="300"/>
              </a:spcBef>
            </a:pPr>
            <a:r>
              <a:rPr sz="1400" b="1" i="1" spc="-20" dirty="0">
                <a:latin typeface="Constantia"/>
                <a:cs typeface="Constantia"/>
              </a:rPr>
              <a:t>PEDIATRICOS </a:t>
            </a:r>
            <a:r>
              <a:rPr sz="1400" b="1" i="1" spc="-25" dirty="0">
                <a:latin typeface="Constantia"/>
                <a:cs typeface="Constantia"/>
              </a:rPr>
              <a:t>AUMENTAR </a:t>
            </a:r>
            <a:r>
              <a:rPr sz="2400" dirty="0">
                <a:latin typeface="Calibri"/>
                <a:cs typeface="Calibri"/>
              </a:rPr>
              <a:t>2</a:t>
            </a:r>
            <a:r>
              <a:rPr sz="2400" spc="-85" dirty="0">
                <a:latin typeface="Calibri"/>
                <a:cs typeface="Calibri"/>
              </a:rPr>
              <a:t> </a:t>
            </a:r>
            <a:r>
              <a:rPr sz="1400" b="1" i="1" spc="-50" dirty="0">
                <a:latin typeface="Constantia"/>
                <a:cs typeface="Constantia"/>
              </a:rPr>
              <a:t>CC</a:t>
            </a:r>
            <a:endParaRPr sz="1400">
              <a:latin typeface="Constantia"/>
              <a:cs typeface="Constantia"/>
            </a:endParaRPr>
          </a:p>
          <a:p>
            <a:pPr marL="287020" marR="5080" indent="-274320" algn="just">
              <a:lnSpc>
                <a:spcPct val="100000"/>
              </a:lnSpc>
              <a:spcBef>
                <a:spcPts val="725"/>
              </a:spcBef>
              <a:buClr>
                <a:srgbClr val="0AD0D9"/>
              </a:buClr>
              <a:buSzPct val="94230"/>
              <a:buFont typeface="Wingdings 2"/>
              <a:buChar char=""/>
              <a:tabLst>
                <a:tab pos="287020" algn="l"/>
              </a:tabLst>
            </a:pPr>
            <a:r>
              <a:rPr sz="2600" spc="-5" dirty="0">
                <a:latin typeface="Constantia"/>
                <a:cs typeface="Constantia"/>
              </a:rPr>
              <a:t>Si </a:t>
            </a:r>
            <a:r>
              <a:rPr sz="2600" dirty="0">
                <a:latin typeface="Constantia"/>
                <a:cs typeface="Constantia"/>
              </a:rPr>
              <a:t>se </a:t>
            </a:r>
            <a:r>
              <a:rPr sz="2600" spc="-15" dirty="0">
                <a:latin typeface="Constantia"/>
                <a:cs typeface="Constantia"/>
              </a:rPr>
              <a:t>trata  </a:t>
            </a:r>
            <a:r>
              <a:rPr sz="2600" dirty="0">
                <a:latin typeface="Constantia"/>
                <a:cs typeface="Constantia"/>
              </a:rPr>
              <a:t>de </a:t>
            </a:r>
            <a:r>
              <a:rPr sz="2600" spc="-5" dirty="0">
                <a:latin typeface="Constantia"/>
                <a:cs typeface="Constantia"/>
              </a:rPr>
              <a:t>dosis más </a:t>
            </a:r>
            <a:r>
              <a:rPr sz="2600" spc="-10" dirty="0">
                <a:latin typeface="Constantia"/>
                <a:cs typeface="Constantia"/>
              </a:rPr>
              <a:t>pequeñas. </a:t>
            </a:r>
            <a:r>
              <a:rPr sz="2600" dirty="0">
                <a:latin typeface="Constantia"/>
                <a:cs typeface="Constantia"/>
              </a:rPr>
              <a:t>Ejemplo </a:t>
            </a:r>
            <a:r>
              <a:rPr sz="2600" spc="-10" dirty="0">
                <a:latin typeface="Constantia"/>
                <a:cs typeface="Constantia"/>
              </a:rPr>
              <a:t>la  gentamicina.</a:t>
            </a:r>
            <a:endParaRPr sz="2600">
              <a:latin typeface="Constantia"/>
              <a:cs typeface="Constantia"/>
            </a:endParaRPr>
          </a:p>
          <a:p>
            <a:pPr marL="287020" indent="-274320">
              <a:lnSpc>
                <a:spcPct val="100000"/>
              </a:lnSpc>
              <a:spcBef>
                <a:spcPts val="620"/>
              </a:spcBef>
              <a:buClr>
                <a:srgbClr val="0AD0D9"/>
              </a:buClr>
              <a:buSzPct val="94230"/>
              <a:buFont typeface="Wingdings 2"/>
              <a:buChar char=""/>
              <a:tabLst>
                <a:tab pos="287020" algn="l"/>
              </a:tabLst>
            </a:pPr>
            <a:r>
              <a:rPr sz="2600" spc="-5" dirty="0">
                <a:latin typeface="Constantia"/>
                <a:cs typeface="Constantia"/>
              </a:rPr>
              <a:t>Si</a:t>
            </a:r>
            <a:r>
              <a:rPr sz="2600" spc="-50" dirty="0">
                <a:latin typeface="Constantia"/>
                <a:cs typeface="Constantia"/>
              </a:rPr>
              <a:t> </a:t>
            </a:r>
            <a:r>
              <a:rPr sz="2600" dirty="0">
                <a:latin typeface="Constantia"/>
                <a:cs typeface="Constantia"/>
              </a:rPr>
              <a:t>se</a:t>
            </a:r>
            <a:r>
              <a:rPr sz="2600" spc="-80" dirty="0">
                <a:latin typeface="Constantia"/>
                <a:cs typeface="Constantia"/>
              </a:rPr>
              <a:t> </a:t>
            </a:r>
            <a:r>
              <a:rPr sz="2600" spc="-5" dirty="0">
                <a:latin typeface="Constantia"/>
                <a:cs typeface="Constantia"/>
              </a:rPr>
              <a:t>indica</a:t>
            </a:r>
            <a:r>
              <a:rPr sz="2600" spc="-140" dirty="0">
                <a:latin typeface="Constantia"/>
                <a:cs typeface="Constantia"/>
              </a:rPr>
              <a:t> </a:t>
            </a:r>
            <a:r>
              <a:rPr sz="2600" spc="-10" dirty="0">
                <a:latin typeface="Constantia"/>
                <a:cs typeface="Constantia"/>
              </a:rPr>
              <a:t>administrar</a:t>
            </a:r>
            <a:r>
              <a:rPr sz="2600" spc="-90" dirty="0">
                <a:latin typeface="Constantia"/>
                <a:cs typeface="Constantia"/>
              </a:rPr>
              <a:t> </a:t>
            </a:r>
            <a:r>
              <a:rPr sz="2600" dirty="0">
                <a:latin typeface="Constantia"/>
                <a:cs typeface="Constantia"/>
              </a:rPr>
              <a:t>14mg</a:t>
            </a:r>
            <a:r>
              <a:rPr sz="2600" spc="-90" dirty="0">
                <a:latin typeface="Constantia"/>
                <a:cs typeface="Constantia"/>
              </a:rPr>
              <a:t> </a:t>
            </a:r>
            <a:r>
              <a:rPr sz="2600" dirty="0">
                <a:latin typeface="Constantia"/>
                <a:cs typeface="Constantia"/>
              </a:rPr>
              <a:t>a</a:t>
            </a:r>
            <a:r>
              <a:rPr sz="2600" spc="-105" dirty="0">
                <a:latin typeface="Constantia"/>
                <a:cs typeface="Constantia"/>
              </a:rPr>
              <a:t> </a:t>
            </a:r>
            <a:r>
              <a:rPr sz="2600" spc="-5" dirty="0">
                <a:latin typeface="Constantia"/>
                <a:cs typeface="Constantia"/>
              </a:rPr>
              <a:t>un</a:t>
            </a:r>
            <a:r>
              <a:rPr sz="2600" spc="-50" dirty="0">
                <a:latin typeface="Constantia"/>
                <a:cs typeface="Constantia"/>
              </a:rPr>
              <a:t> </a:t>
            </a:r>
            <a:r>
              <a:rPr sz="2600" spc="-5" dirty="0">
                <a:latin typeface="Constantia"/>
                <a:cs typeface="Constantia"/>
              </a:rPr>
              <a:t>niño</a:t>
            </a:r>
            <a:r>
              <a:rPr sz="2600" spc="-145" dirty="0">
                <a:latin typeface="Constantia"/>
                <a:cs typeface="Constantia"/>
              </a:rPr>
              <a:t> </a:t>
            </a:r>
            <a:r>
              <a:rPr sz="2600" spc="-5" dirty="0">
                <a:latin typeface="Constantia"/>
                <a:cs typeface="Constantia"/>
              </a:rPr>
              <a:t>que</a:t>
            </a:r>
            <a:r>
              <a:rPr sz="2600" spc="-100" dirty="0">
                <a:latin typeface="Constantia"/>
                <a:cs typeface="Constantia"/>
              </a:rPr>
              <a:t> </a:t>
            </a:r>
            <a:r>
              <a:rPr sz="2600" dirty="0">
                <a:latin typeface="Constantia"/>
                <a:cs typeface="Constantia"/>
              </a:rPr>
              <a:t>pesa</a:t>
            </a:r>
            <a:r>
              <a:rPr sz="2600" spc="-80" dirty="0">
                <a:latin typeface="Constantia"/>
                <a:cs typeface="Constantia"/>
              </a:rPr>
              <a:t> </a:t>
            </a:r>
            <a:r>
              <a:rPr sz="2600" spc="-15" dirty="0">
                <a:latin typeface="Constantia"/>
                <a:cs typeface="Constantia"/>
              </a:rPr>
              <a:t>2kg.</a:t>
            </a:r>
            <a:endParaRPr sz="2600">
              <a:latin typeface="Constantia"/>
              <a:cs typeface="Constant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6257" y="1870976"/>
            <a:ext cx="1109980" cy="975360"/>
          </a:xfrm>
          <a:prstGeom prst="rect">
            <a:avLst/>
          </a:prstGeom>
        </p:spPr>
        <p:txBody>
          <a:bodyPr vert="horz" wrap="square" lIns="0" tIns="90805" rIns="0" bIns="0" rtlCol="0">
            <a:spAutoFit/>
          </a:bodyPr>
          <a:lstStyle/>
          <a:p>
            <a:pPr marL="287020" indent="-274320">
              <a:lnSpc>
                <a:spcPct val="100000"/>
              </a:lnSpc>
              <a:spcBef>
                <a:spcPts val="715"/>
              </a:spcBef>
              <a:buClr>
                <a:srgbClr val="0AD0D9"/>
              </a:buClr>
              <a:buSzPct val="94230"/>
              <a:buFont typeface="Wingdings 2"/>
              <a:buChar char=""/>
              <a:tabLst>
                <a:tab pos="287020" algn="l"/>
              </a:tabLst>
            </a:pPr>
            <a:r>
              <a:rPr sz="2600" dirty="0">
                <a:latin typeface="Constantia"/>
                <a:cs typeface="Constantia"/>
              </a:rPr>
              <a:t>80</a:t>
            </a:r>
            <a:r>
              <a:rPr sz="2600" spc="5" dirty="0">
                <a:latin typeface="Constantia"/>
                <a:cs typeface="Constantia"/>
              </a:rPr>
              <a:t>m</a:t>
            </a:r>
            <a:r>
              <a:rPr sz="2600" dirty="0">
                <a:latin typeface="Constantia"/>
                <a:cs typeface="Constantia"/>
              </a:rPr>
              <a:t>g</a:t>
            </a:r>
            <a:endParaRPr sz="2600">
              <a:latin typeface="Constantia"/>
              <a:cs typeface="Constantia"/>
            </a:endParaRPr>
          </a:p>
          <a:p>
            <a:pPr marL="287020" indent="-274320">
              <a:lnSpc>
                <a:spcPct val="100000"/>
              </a:lnSpc>
              <a:spcBef>
                <a:spcPts val="620"/>
              </a:spcBef>
              <a:buClr>
                <a:srgbClr val="0AD0D9"/>
              </a:buClr>
              <a:buSzPct val="94230"/>
              <a:buFont typeface="Wingdings 2"/>
              <a:buChar char=""/>
              <a:tabLst>
                <a:tab pos="287020" algn="l"/>
              </a:tabLst>
            </a:pPr>
            <a:r>
              <a:rPr sz="2600" dirty="0">
                <a:latin typeface="Constantia"/>
                <a:cs typeface="Constantia"/>
              </a:rPr>
              <a:t>14mg</a:t>
            </a:r>
            <a:endParaRPr sz="2600">
              <a:latin typeface="Constantia"/>
              <a:cs typeface="Constantia"/>
            </a:endParaRPr>
          </a:p>
        </p:txBody>
      </p:sp>
      <p:sp>
        <p:nvSpPr>
          <p:cNvPr id="4" name="object 4"/>
          <p:cNvSpPr txBox="1"/>
          <p:nvPr/>
        </p:nvSpPr>
        <p:spPr>
          <a:xfrm>
            <a:off x="2280869" y="1870976"/>
            <a:ext cx="5860415" cy="975360"/>
          </a:xfrm>
          <a:prstGeom prst="rect">
            <a:avLst/>
          </a:prstGeom>
        </p:spPr>
        <p:txBody>
          <a:bodyPr vert="horz" wrap="square" lIns="0" tIns="90805" rIns="0" bIns="0" rtlCol="0">
            <a:spAutoFit/>
          </a:bodyPr>
          <a:lstStyle/>
          <a:p>
            <a:pPr marL="12700">
              <a:lnSpc>
                <a:spcPct val="100000"/>
              </a:lnSpc>
              <a:spcBef>
                <a:spcPts val="715"/>
              </a:spcBef>
            </a:pPr>
            <a:r>
              <a:rPr sz="2600" dirty="0">
                <a:latin typeface="Constantia"/>
                <a:cs typeface="Constantia"/>
              </a:rPr>
              <a:t>2ml</a:t>
            </a:r>
            <a:endParaRPr sz="2600">
              <a:latin typeface="Constantia"/>
              <a:cs typeface="Constantia"/>
            </a:endParaRPr>
          </a:p>
          <a:p>
            <a:pPr marL="172720">
              <a:lnSpc>
                <a:spcPct val="100000"/>
              </a:lnSpc>
              <a:spcBef>
                <a:spcPts val="620"/>
              </a:spcBef>
              <a:tabLst>
                <a:tab pos="655320" algn="l"/>
              </a:tabLst>
            </a:pPr>
            <a:r>
              <a:rPr sz="2600" dirty="0">
                <a:latin typeface="Constantia"/>
                <a:cs typeface="Constantia"/>
              </a:rPr>
              <a:t>x	= </a:t>
            </a:r>
            <a:r>
              <a:rPr sz="2600" spc="-10" dirty="0">
                <a:latin typeface="Constantia"/>
                <a:cs typeface="Constantia"/>
              </a:rPr>
              <a:t>0,35mg </a:t>
            </a:r>
            <a:r>
              <a:rPr sz="2600" spc="-5" dirty="0">
                <a:latin typeface="Constantia"/>
                <a:cs typeface="Constantia"/>
              </a:rPr>
              <a:t>cada </a:t>
            </a:r>
            <a:r>
              <a:rPr sz="2600" spc="-15" dirty="0">
                <a:latin typeface="Constantia"/>
                <a:cs typeface="Constantia"/>
              </a:rPr>
              <a:t>24horas. </a:t>
            </a:r>
            <a:r>
              <a:rPr sz="2600" spc="-30" dirty="0">
                <a:latin typeface="Constantia"/>
                <a:cs typeface="Constantia"/>
              </a:rPr>
              <a:t>Pero </a:t>
            </a:r>
            <a:r>
              <a:rPr sz="2600" spc="-20" dirty="0">
                <a:latin typeface="Constantia"/>
                <a:cs typeface="Constantia"/>
              </a:rPr>
              <a:t>como</a:t>
            </a:r>
            <a:r>
              <a:rPr sz="2600" spc="-330" dirty="0">
                <a:latin typeface="Constantia"/>
                <a:cs typeface="Constantia"/>
              </a:rPr>
              <a:t> </a:t>
            </a:r>
            <a:r>
              <a:rPr sz="2600" dirty="0">
                <a:latin typeface="Constantia"/>
                <a:cs typeface="Constantia"/>
              </a:rPr>
              <a:t>la</a:t>
            </a:r>
            <a:endParaRPr sz="2600">
              <a:latin typeface="Constantia"/>
              <a:cs typeface="Constantia"/>
            </a:endParaRPr>
          </a:p>
        </p:txBody>
      </p:sp>
      <p:sp>
        <p:nvSpPr>
          <p:cNvPr id="5" name="object 5"/>
          <p:cNvSpPr txBox="1"/>
          <p:nvPr/>
        </p:nvSpPr>
        <p:spPr>
          <a:xfrm>
            <a:off x="536257" y="2820670"/>
            <a:ext cx="7731125" cy="1768475"/>
          </a:xfrm>
          <a:prstGeom prst="rect">
            <a:avLst/>
          </a:prstGeom>
        </p:spPr>
        <p:txBody>
          <a:bodyPr vert="horz" wrap="square" lIns="0" tIns="12700" rIns="0" bIns="0" rtlCol="0">
            <a:spAutoFit/>
          </a:bodyPr>
          <a:lstStyle/>
          <a:p>
            <a:pPr marL="287020" marR="5080">
              <a:lnSpc>
                <a:spcPct val="100000"/>
              </a:lnSpc>
              <a:spcBef>
                <a:spcPts val="100"/>
              </a:spcBef>
            </a:pPr>
            <a:r>
              <a:rPr sz="2600" spc="-5" dirty="0">
                <a:latin typeface="Constantia"/>
                <a:cs typeface="Constantia"/>
              </a:rPr>
              <a:t>dosis</a:t>
            </a:r>
            <a:r>
              <a:rPr sz="2600" spc="-150" dirty="0">
                <a:latin typeface="Constantia"/>
                <a:cs typeface="Constantia"/>
              </a:rPr>
              <a:t> </a:t>
            </a:r>
            <a:r>
              <a:rPr sz="2600" dirty="0">
                <a:latin typeface="Constantia"/>
                <a:cs typeface="Constantia"/>
              </a:rPr>
              <a:t>es</a:t>
            </a:r>
            <a:r>
              <a:rPr sz="2600" spc="-65" dirty="0">
                <a:latin typeface="Constantia"/>
                <a:cs typeface="Constantia"/>
              </a:rPr>
              <a:t> </a:t>
            </a:r>
            <a:r>
              <a:rPr sz="2600" spc="-5" dirty="0">
                <a:latin typeface="Constantia"/>
                <a:cs typeface="Constantia"/>
              </a:rPr>
              <a:t>muy</a:t>
            </a:r>
            <a:r>
              <a:rPr sz="2600" spc="-130" dirty="0">
                <a:latin typeface="Constantia"/>
                <a:cs typeface="Constantia"/>
              </a:rPr>
              <a:t> </a:t>
            </a:r>
            <a:r>
              <a:rPr sz="2600" dirty="0">
                <a:latin typeface="Constantia"/>
                <a:cs typeface="Constantia"/>
              </a:rPr>
              <a:t>pequeña</a:t>
            </a:r>
            <a:r>
              <a:rPr sz="2600" spc="-125" dirty="0">
                <a:latin typeface="Constantia"/>
                <a:cs typeface="Constantia"/>
              </a:rPr>
              <a:t> </a:t>
            </a:r>
            <a:r>
              <a:rPr sz="2600" dirty="0">
                <a:latin typeface="Constantia"/>
                <a:cs typeface="Constantia"/>
              </a:rPr>
              <a:t>se</a:t>
            </a:r>
            <a:r>
              <a:rPr sz="2600" spc="-100" dirty="0">
                <a:latin typeface="Constantia"/>
                <a:cs typeface="Constantia"/>
              </a:rPr>
              <a:t> </a:t>
            </a:r>
            <a:r>
              <a:rPr sz="2600" spc="-10" dirty="0">
                <a:latin typeface="Constantia"/>
                <a:cs typeface="Constantia"/>
              </a:rPr>
              <a:t>recomienda:</a:t>
            </a:r>
            <a:r>
              <a:rPr sz="2600" spc="-65" dirty="0">
                <a:latin typeface="Constantia"/>
                <a:cs typeface="Constantia"/>
              </a:rPr>
              <a:t> </a:t>
            </a:r>
            <a:r>
              <a:rPr sz="2600" spc="-5" dirty="0">
                <a:latin typeface="Constantia"/>
                <a:cs typeface="Constantia"/>
              </a:rPr>
              <a:t>diluir</a:t>
            </a:r>
            <a:r>
              <a:rPr sz="2600" spc="-185" dirty="0">
                <a:latin typeface="Constantia"/>
                <a:cs typeface="Constantia"/>
              </a:rPr>
              <a:t> </a:t>
            </a:r>
            <a:r>
              <a:rPr sz="2600" spc="-25" dirty="0">
                <a:latin typeface="Constantia"/>
                <a:cs typeface="Constantia"/>
              </a:rPr>
              <a:t>con</a:t>
            </a:r>
            <a:r>
              <a:rPr sz="2600" spc="-45" dirty="0">
                <a:latin typeface="Constantia"/>
                <a:cs typeface="Constantia"/>
              </a:rPr>
              <a:t> </a:t>
            </a:r>
            <a:r>
              <a:rPr sz="2600" dirty="0">
                <a:latin typeface="Constantia"/>
                <a:cs typeface="Constantia"/>
              </a:rPr>
              <a:t>8 </a:t>
            </a:r>
            <a:r>
              <a:rPr sz="2600" spc="5" dirty="0">
                <a:latin typeface="Constantia"/>
                <a:cs typeface="Constantia"/>
              </a:rPr>
              <a:t>ml  </a:t>
            </a:r>
            <a:r>
              <a:rPr sz="2600" spc="-5" dirty="0">
                <a:latin typeface="Constantia"/>
                <a:cs typeface="Constantia"/>
              </a:rPr>
              <a:t>de</a:t>
            </a:r>
            <a:r>
              <a:rPr sz="2600" spc="-145" dirty="0">
                <a:latin typeface="Constantia"/>
                <a:cs typeface="Constantia"/>
              </a:rPr>
              <a:t> </a:t>
            </a:r>
            <a:r>
              <a:rPr sz="2600" spc="-5" dirty="0">
                <a:latin typeface="Constantia"/>
                <a:cs typeface="Constantia"/>
              </a:rPr>
              <a:t>agua</a:t>
            </a:r>
            <a:r>
              <a:rPr sz="2600" spc="-110" dirty="0">
                <a:latin typeface="Constantia"/>
                <a:cs typeface="Constantia"/>
              </a:rPr>
              <a:t> </a:t>
            </a:r>
            <a:r>
              <a:rPr sz="2600" spc="-5" dirty="0">
                <a:latin typeface="Constantia"/>
                <a:cs typeface="Constantia"/>
              </a:rPr>
              <a:t>destilada</a:t>
            </a:r>
            <a:r>
              <a:rPr sz="2600" spc="-180" dirty="0">
                <a:latin typeface="Constantia"/>
                <a:cs typeface="Constantia"/>
              </a:rPr>
              <a:t> </a:t>
            </a:r>
            <a:r>
              <a:rPr sz="2600" dirty="0">
                <a:latin typeface="Constantia"/>
                <a:cs typeface="Constantia"/>
              </a:rPr>
              <a:t>y</a:t>
            </a:r>
            <a:r>
              <a:rPr sz="2600" spc="-70" dirty="0">
                <a:latin typeface="Constantia"/>
                <a:cs typeface="Constantia"/>
              </a:rPr>
              <a:t> </a:t>
            </a:r>
            <a:r>
              <a:rPr sz="2600" spc="-20" dirty="0">
                <a:latin typeface="Constantia"/>
                <a:cs typeface="Constantia"/>
              </a:rPr>
              <a:t>hacer</a:t>
            </a:r>
            <a:r>
              <a:rPr sz="2600" spc="-60" dirty="0">
                <a:latin typeface="Constantia"/>
                <a:cs typeface="Constantia"/>
              </a:rPr>
              <a:t> </a:t>
            </a:r>
            <a:r>
              <a:rPr sz="2600" dirty="0">
                <a:latin typeface="Constantia"/>
                <a:cs typeface="Constantia"/>
              </a:rPr>
              <a:t>10ml.</a:t>
            </a:r>
            <a:endParaRPr sz="2600">
              <a:latin typeface="Constantia"/>
              <a:cs typeface="Constantia"/>
            </a:endParaRPr>
          </a:p>
          <a:p>
            <a:pPr marL="287020" indent="-274320">
              <a:lnSpc>
                <a:spcPct val="100000"/>
              </a:lnSpc>
              <a:spcBef>
                <a:spcPts val="620"/>
              </a:spcBef>
              <a:buClr>
                <a:srgbClr val="0AD0D9"/>
              </a:buClr>
              <a:buSzPct val="94230"/>
              <a:buFont typeface="Wingdings 2"/>
              <a:buChar char=""/>
              <a:tabLst>
                <a:tab pos="287020" algn="l"/>
                <a:tab pos="1838325" algn="l"/>
              </a:tabLst>
            </a:pPr>
            <a:r>
              <a:rPr sz="2600" dirty="0">
                <a:latin typeface="Constantia"/>
                <a:cs typeface="Constantia"/>
              </a:rPr>
              <a:t>80mg	10ml </a:t>
            </a:r>
            <a:r>
              <a:rPr sz="2600" spc="-5" dirty="0">
                <a:latin typeface="Constantia"/>
                <a:cs typeface="Constantia"/>
              </a:rPr>
              <a:t>de agua</a:t>
            </a:r>
            <a:r>
              <a:rPr sz="2600" spc="-330" dirty="0">
                <a:latin typeface="Constantia"/>
                <a:cs typeface="Constantia"/>
              </a:rPr>
              <a:t> </a:t>
            </a:r>
            <a:r>
              <a:rPr sz="2600" spc="-5" dirty="0">
                <a:latin typeface="Constantia"/>
                <a:cs typeface="Constantia"/>
              </a:rPr>
              <a:t>destilada</a:t>
            </a:r>
            <a:endParaRPr sz="2600">
              <a:latin typeface="Constantia"/>
              <a:cs typeface="Constantia"/>
            </a:endParaRPr>
          </a:p>
          <a:p>
            <a:pPr marL="287020" indent="-274320">
              <a:lnSpc>
                <a:spcPct val="100000"/>
              </a:lnSpc>
              <a:spcBef>
                <a:spcPts val="620"/>
              </a:spcBef>
              <a:buClr>
                <a:srgbClr val="0AD0D9"/>
              </a:buClr>
              <a:buSzPct val="94230"/>
              <a:buFont typeface="Wingdings 2"/>
              <a:buChar char=""/>
              <a:tabLst>
                <a:tab pos="287020" algn="l"/>
                <a:tab pos="2003425" algn="l"/>
                <a:tab pos="2463165" algn="l"/>
              </a:tabLst>
            </a:pPr>
            <a:r>
              <a:rPr sz="2600" dirty="0">
                <a:latin typeface="Constantia"/>
                <a:cs typeface="Constantia"/>
              </a:rPr>
              <a:t>14mg	X	= </a:t>
            </a:r>
            <a:r>
              <a:rPr sz="2600" spc="-10" dirty="0">
                <a:latin typeface="Constantia"/>
                <a:cs typeface="Constantia"/>
              </a:rPr>
              <a:t>1,75 </a:t>
            </a:r>
            <a:r>
              <a:rPr sz="2600" dirty="0">
                <a:latin typeface="Constantia"/>
                <a:cs typeface="Constantia"/>
              </a:rPr>
              <a:t>ml.</a:t>
            </a:r>
            <a:endParaRPr sz="2600">
              <a:latin typeface="Constantia"/>
              <a:cs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12800" y="73647"/>
            <a:ext cx="7912354" cy="61494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59153" y="4668773"/>
            <a:ext cx="6370320" cy="818515"/>
          </a:xfrm>
          <a:prstGeom prst="rect">
            <a:avLst/>
          </a:prstGeom>
        </p:spPr>
        <p:txBody>
          <a:bodyPr vert="horz" wrap="square" lIns="0" tIns="12700" rIns="0" bIns="0" rtlCol="0">
            <a:spAutoFit/>
          </a:bodyPr>
          <a:lstStyle/>
          <a:p>
            <a:pPr marL="12700" marR="5080">
              <a:lnSpc>
                <a:spcPct val="100000"/>
              </a:lnSpc>
              <a:spcBef>
                <a:spcPts val="100"/>
              </a:spcBef>
            </a:pPr>
            <a:r>
              <a:rPr sz="2600" spc="10" dirty="0">
                <a:solidFill>
                  <a:srgbClr val="FFFFFF"/>
                </a:solidFill>
                <a:latin typeface="Constantia"/>
                <a:cs typeface="Constantia"/>
              </a:rPr>
              <a:t>Los </a:t>
            </a:r>
            <a:r>
              <a:rPr sz="2600" spc="-15" dirty="0">
                <a:solidFill>
                  <a:srgbClr val="FFFFFF"/>
                </a:solidFill>
                <a:latin typeface="Constantia"/>
                <a:cs typeface="Constantia"/>
              </a:rPr>
              <a:t>fármacos </a:t>
            </a:r>
            <a:r>
              <a:rPr sz="2600" dirty="0">
                <a:solidFill>
                  <a:srgbClr val="FFFFFF"/>
                </a:solidFill>
                <a:latin typeface="Constantia"/>
                <a:cs typeface="Constantia"/>
              </a:rPr>
              <a:t>son </a:t>
            </a:r>
            <a:r>
              <a:rPr sz="2600" spc="-10" dirty="0">
                <a:solidFill>
                  <a:srgbClr val="FFFFFF"/>
                </a:solidFill>
                <a:latin typeface="Constantia"/>
                <a:cs typeface="Constantia"/>
              </a:rPr>
              <a:t>compuestos </a:t>
            </a:r>
            <a:r>
              <a:rPr sz="2600" spc="-15" dirty="0">
                <a:solidFill>
                  <a:srgbClr val="FFFFFF"/>
                </a:solidFill>
                <a:latin typeface="Constantia"/>
                <a:cs typeface="Constantia"/>
              </a:rPr>
              <a:t>químicos </a:t>
            </a:r>
            <a:r>
              <a:rPr sz="2600" spc="-20" dirty="0">
                <a:solidFill>
                  <a:srgbClr val="FFFFFF"/>
                </a:solidFill>
                <a:latin typeface="Constantia"/>
                <a:cs typeface="Constantia"/>
              </a:rPr>
              <a:t>con  </a:t>
            </a:r>
            <a:r>
              <a:rPr sz="2600" spc="-5" dirty="0">
                <a:solidFill>
                  <a:srgbClr val="FFFFFF"/>
                </a:solidFill>
                <a:latin typeface="Constantia"/>
                <a:cs typeface="Constantia"/>
              </a:rPr>
              <a:t>capacidad </a:t>
            </a:r>
            <a:r>
              <a:rPr sz="2600" dirty="0">
                <a:solidFill>
                  <a:srgbClr val="FFFFFF"/>
                </a:solidFill>
                <a:latin typeface="Constantia"/>
                <a:cs typeface="Constantia"/>
              </a:rPr>
              <a:t>de </a:t>
            </a:r>
            <a:r>
              <a:rPr sz="2600" spc="-5" dirty="0">
                <a:solidFill>
                  <a:srgbClr val="FFFFFF"/>
                </a:solidFill>
                <a:latin typeface="Constantia"/>
                <a:cs typeface="Constantia"/>
              </a:rPr>
              <a:t>producir </a:t>
            </a:r>
            <a:r>
              <a:rPr sz="2600" spc="-15" dirty="0">
                <a:solidFill>
                  <a:srgbClr val="FFFFFF"/>
                </a:solidFill>
                <a:latin typeface="Constantia"/>
                <a:cs typeface="Constantia"/>
              </a:rPr>
              <a:t>efectos</a:t>
            </a:r>
            <a:r>
              <a:rPr sz="2600" spc="-430" dirty="0">
                <a:solidFill>
                  <a:srgbClr val="FFFFFF"/>
                </a:solidFill>
                <a:latin typeface="Constantia"/>
                <a:cs typeface="Constantia"/>
              </a:rPr>
              <a:t> </a:t>
            </a:r>
            <a:r>
              <a:rPr sz="2600" spc="-15" dirty="0">
                <a:solidFill>
                  <a:srgbClr val="FFFFFF"/>
                </a:solidFill>
                <a:latin typeface="Constantia"/>
                <a:cs typeface="Constantia"/>
              </a:rPr>
              <a:t>terapéuticos.</a:t>
            </a:r>
            <a:endParaRPr sz="2600">
              <a:latin typeface="Constantia"/>
              <a:cs typeface="Constantia"/>
            </a:endParaRPr>
          </a:p>
        </p:txBody>
      </p:sp>
      <p:sp>
        <p:nvSpPr>
          <p:cNvPr id="5" name="object 5"/>
          <p:cNvSpPr/>
          <p:nvPr/>
        </p:nvSpPr>
        <p:spPr>
          <a:xfrm>
            <a:off x="2484120" y="1917700"/>
            <a:ext cx="3743959" cy="28067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0" y="0"/>
            <a:ext cx="9145719"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2819" y="909319"/>
            <a:ext cx="7416800" cy="51866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99160" y="909319"/>
            <a:ext cx="7272020" cy="467868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6240" y="693419"/>
            <a:ext cx="8064500" cy="51841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0" y="0"/>
            <a:ext cx="914571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783965" y="3234382"/>
            <a:ext cx="1578610" cy="1296035"/>
          </a:xfrm>
          <a:prstGeom prst="rect">
            <a:avLst/>
          </a:prstGeom>
        </p:spPr>
        <p:txBody>
          <a:bodyPr vert="horz" wrap="square" lIns="0" tIns="0" rIns="0" bIns="0" rtlCol="0">
            <a:spAutoFit/>
          </a:bodyPr>
          <a:lstStyle/>
          <a:p>
            <a:pPr>
              <a:lnSpc>
                <a:spcPts val="2595"/>
              </a:lnSpc>
            </a:pPr>
            <a:r>
              <a:rPr sz="2450" spc="5" dirty="0">
                <a:solidFill>
                  <a:srgbClr val="0AD0D9"/>
                </a:solidFill>
                <a:latin typeface="Wingdings 2"/>
                <a:cs typeface="Wingdings 2"/>
              </a:rPr>
              <a:t></a:t>
            </a:r>
            <a:r>
              <a:rPr sz="2450" spc="5" dirty="0">
                <a:solidFill>
                  <a:srgbClr val="0AD0D9"/>
                </a:solidFill>
                <a:latin typeface="Times New Roman"/>
                <a:cs typeface="Times New Roman"/>
              </a:rPr>
              <a:t> </a:t>
            </a:r>
            <a:r>
              <a:rPr sz="2600" spc="-60" dirty="0">
                <a:latin typeface="Constantia"/>
                <a:cs typeface="Constantia"/>
              </a:rPr>
              <a:t>DX</a:t>
            </a:r>
            <a:r>
              <a:rPr sz="2600" spc="45" dirty="0">
                <a:latin typeface="Constantia"/>
                <a:cs typeface="Constantia"/>
              </a:rPr>
              <a:t> </a:t>
            </a:r>
            <a:r>
              <a:rPr sz="2600" spc="-5" dirty="0">
                <a:latin typeface="Constantia"/>
                <a:cs typeface="Constantia"/>
              </a:rPr>
              <a:t>12.5%</a:t>
            </a:r>
            <a:endParaRPr sz="2600">
              <a:latin typeface="Constantia"/>
              <a:cs typeface="Constantia"/>
            </a:endParaRPr>
          </a:p>
          <a:p>
            <a:pPr marL="50800">
              <a:lnSpc>
                <a:spcPct val="100000"/>
              </a:lnSpc>
              <a:spcBef>
                <a:spcPts val="620"/>
              </a:spcBef>
            </a:pPr>
            <a:r>
              <a:rPr sz="2450" spc="5" dirty="0">
                <a:solidFill>
                  <a:srgbClr val="0AD0D9"/>
                </a:solidFill>
                <a:latin typeface="Wingdings 2"/>
                <a:cs typeface="Wingdings 2"/>
              </a:rPr>
              <a:t></a:t>
            </a:r>
            <a:r>
              <a:rPr sz="2450" spc="5" dirty="0">
                <a:solidFill>
                  <a:srgbClr val="0AD0D9"/>
                </a:solidFill>
                <a:latin typeface="Times New Roman"/>
                <a:cs typeface="Times New Roman"/>
              </a:rPr>
              <a:t> </a:t>
            </a:r>
            <a:r>
              <a:rPr sz="2600" spc="-60" dirty="0">
                <a:latin typeface="Constantia"/>
                <a:cs typeface="Constantia"/>
              </a:rPr>
              <a:t>DX</a:t>
            </a:r>
            <a:r>
              <a:rPr sz="2600" spc="60" dirty="0">
                <a:latin typeface="Constantia"/>
                <a:cs typeface="Constantia"/>
              </a:rPr>
              <a:t> </a:t>
            </a:r>
            <a:r>
              <a:rPr sz="2600" dirty="0">
                <a:latin typeface="Constantia"/>
                <a:cs typeface="Constantia"/>
              </a:rPr>
              <a:t>7.5%</a:t>
            </a:r>
            <a:endParaRPr sz="2600">
              <a:latin typeface="Constantia"/>
              <a:cs typeface="Constantia"/>
            </a:endParaRPr>
          </a:p>
          <a:p>
            <a:pPr marL="78105">
              <a:lnSpc>
                <a:spcPct val="100000"/>
              </a:lnSpc>
              <a:spcBef>
                <a:spcPts val="620"/>
              </a:spcBef>
            </a:pPr>
            <a:r>
              <a:rPr sz="2450" spc="5" dirty="0">
                <a:solidFill>
                  <a:srgbClr val="0AD0D9"/>
                </a:solidFill>
                <a:latin typeface="Wingdings 2"/>
                <a:cs typeface="Wingdings 2"/>
              </a:rPr>
              <a:t></a:t>
            </a:r>
            <a:r>
              <a:rPr sz="2450" spc="5" dirty="0">
                <a:solidFill>
                  <a:srgbClr val="0AD0D9"/>
                </a:solidFill>
                <a:latin typeface="Times New Roman"/>
                <a:cs typeface="Times New Roman"/>
              </a:rPr>
              <a:t> </a:t>
            </a:r>
            <a:r>
              <a:rPr sz="2600" spc="-60" dirty="0">
                <a:latin typeface="Constantia"/>
                <a:cs typeface="Constantia"/>
              </a:rPr>
              <a:t>DX</a:t>
            </a:r>
            <a:r>
              <a:rPr sz="2600" spc="70" dirty="0">
                <a:latin typeface="Constantia"/>
                <a:cs typeface="Constantia"/>
              </a:rPr>
              <a:t> </a:t>
            </a:r>
            <a:r>
              <a:rPr sz="2600" spc="-5" dirty="0">
                <a:latin typeface="Constantia"/>
                <a:cs typeface="Constantia"/>
              </a:rPr>
              <a:t>12%.</a:t>
            </a:r>
            <a:endParaRPr sz="2600">
              <a:latin typeface="Constantia"/>
              <a:cs typeface="Constantia"/>
            </a:endParaRPr>
          </a:p>
        </p:txBody>
      </p:sp>
      <p:sp>
        <p:nvSpPr>
          <p:cNvPr id="4" name="object 4"/>
          <p:cNvSpPr/>
          <p:nvPr/>
        </p:nvSpPr>
        <p:spPr>
          <a:xfrm>
            <a:off x="972819" y="980439"/>
            <a:ext cx="7068820" cy="51841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E493CD-6D67-774A-A630-F768484ECD09}"/>
              </a:ext>
            </a:extLst>
          </p:cNvPr>
          <p:cNvSpPr>
            <a:spLocks noGrp="1"/>
          </p:cNvSpPr>
          <p:nvPr>
            <p:ph type="title"/>
          </p:nvPr>
        </p:nvSpPr>
        <p:spPr>
          <a:xfrm>
            <a:off x="806825" y="1188637"/>
            <a:ext cx="2241175" cy="4480726"/>
          </a:xfrm>
        </p:spPr>
        <p:txBody>
          <a:bodyPr>
            <a:normAutofit/>
          </a:bodyPr>
          <a:lstStyle/>
          <a:p>
            <a:pPr algn="r"/>
            <a:r>
              <a:rPr lang="es-EC" sz="3600"/>
              <a:t>Importante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texto 2">
            <a:extLst>
              <a:ext uri="{FF2B5EF4-FFF2-40B4-BE49-F238E27FC236}">
                <a16:creationId xmlns:a16="http://schemas.microsoft.com/office/drawing/2014/main" id="{734A8E5F-6DC9-1F40-84FD-1B93E0371CBC}"/>
              </a:ext>
            </a:extLst>
          </p:cNvPr>
          <p:cNvSpPr>
            <a:spLocks noGrp="1"/>
          </p:cNvSpPr>
          <p:nvPr>
            <p:ph type="body" idx="1"/>
          </p:nvPr>
        </p:nvSpPr>
        <p:spPr>
          <a:xfrm>
            <a:off x="3941445" y="1648870"/>
            <a:ext cx="3527136" cy="3560260"/>
          </a:xfrm>
        </p:spPr>
        <p:txBody>
          <a:bodyPr anchor="ctr">
            <a:normAutofit/>
          </a:bodyPr>
          <a:lstStyle/>
          <a:p>
            <a:pPr>
              <a:spcAft>
                <a:spcPts val="600"/>
              </a:spcAft>
            </a:pPr>
            <a:r>
              <a:rPr lang="es-EC" sz="2100" dirty="0"/>
              <a:t>La edad ocupa un lugar importante en la administración de fármacos puesto que los medicamentos que se administran por vía extravascular traspasan muchas membranas fisiológicas antes de penetrar en la circulación general y llegar al sitio al cual está destinado su efecto. </a:t>
            </a:r>
          </a:p>
          <a:p>
            <a:pPr>
              <a:spcAft>
                <a:spcPts val="600"/>
              </a:spcAft>
            </a:pPr>
            <a:endParaRPr lang="es-EC" sz="2100" dirty="0"/>
          </a:p>
        </p:txBody>
      </p:sp>
    </p:spTree>
    <p:extLst>
      <p:ext uri="{BB962C8B-B14F-4D97-AF65-F5344CB8AC3E}">
        <p14:creationId xmlns:p14="http://schemas.microsoft.com/office/powerpoint/2010/main" val="244081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58B7F34-5FE9-7B42-8FBB-533AC41DE08E}"/>
              </a:ext>
            </a:extLst>
          </p:cNvPr>
          <p:cNvSpPr>
            <a:spLocks noGrp="1"/>
          </p:cNvSpPr>
          <p:nvPr>
            <p:ph type="title"/>
          </p:nvPr>
        </p:nvSpPr>
        <p:spPr>
          <a:xfrm>
            <a:off x="701154" y="982272"/>
            <a:ext cx="2541314" cy="4560970"/>
          </a:xfrm>
        </p:spPr>
        <p:txBody>
          <a:bodyPr>
            <a:normAutofit/>
          </a:bodyPr>
          <a:lstStyle/>
          <a:p>
            <a:r>
              <a:rPr lang="es-EC" sz="3000" dirty="0">
                <a:solidFill>
                  <a:srgbClr val="FFFFFF"/>
                </a:solidFill>
              </a:rPr>
              <a:t>Procesos en relación a la farmacocinética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texto 2">
            <a:extLst>
              <a:ext uri="{FF2B5EF4-FFF2-40B4-BE49-F238E27FC236}">
                <a16:creationId xmlns:a16="http://schemas.microsoft.com/office/drawing/2014/main" id="{020BD9FE-86BA-0D49-8DEE-8EE9A290412E}"/>
              </a:ext>
            </a:extLst>
          </p:cNvPr>
          <p:cNvSpPr>
            <a:spLocks noGrp="1"/>
          </p:cNvSpPr>
          <p:nvPr>
            <p:ph type="body" idx="1"/>
          </p:nvPr>
        </p:nvSpPr>
        <p:spPr>
          <a:xfrm>
            <a:off x="3916396" y="1719618"/>
            <a:ext cx="4461623" cy="4334629"/>
          </a:xfrm>
        </p:spPr>
        <p:txBody>
          <a:bodyPr anchor="ctr">
            <a:normAutofit fontScale="92500" lnSpcReduction="20000"/>
          </a:bodyPr>
          <a:lstStyle/>
          <a:p>
            <a:pPr>
              <a:lnSpc>
                <a:spcPct val="90000"/>
              </a:lnSpc>
              <a:spcAft>
                <a:spcPts val="600"/>
              </a:spcAft>
            </a:pPr>
            <a:r>
              <a:rPr lang="es-EC" sz="2400" b="1" dirty="0">
                <a:solidFill>
                  <a:schemeClr val="bg1"/>
                </a:solidFill>
              </a:rPr>
              <a:t>Absorción: </a:t>
            </a:r>
            <a:r>
              <a:rPr lang="es-EC" sz="2400" dirty="0">
                <a:solidFill>
                  <a:schemeClr val="bg1"/>
                </a:solidFill>
              </a:rPr>
              <a:t>por difusión simple</a:t>
            </a:r>
          </a:p>
          <a:p>
            <a:pPr>
              <a:lnSpc>
                <a:spcPct val="90000"/>
              </a:lnSpc>
              <a:spcAft>
                <a:spcPts val="600"/>
              </a:spcAft>
            </a:pPr>
            <a:r>
              <a:rPr lang="es-EC" sz="2400" dirty="0">
                <a:solidFill>
                  <a:schemeClr val="bg1"/>
                </a:solidFill>
              </a:rPr>
              <a:t>elementos importantes como son:</a:t>
            </a:r>
          </a:p>
          <a:p>
            <a:pPr>
              <a:lnSpc>
                <a:spcPct val="90000"/>
              </a:lnSpc>
              <a:spcAft>
                <a:spcPts val="600"/>
              </a:spcAft>
            </a:pPr>
            <a:r>
              <a:rPr lang="es-EC" sz="2400" b="1" dirty="0">
                <a:solidFill>
                  <a:schemeClr val="bg1"/>
                </a:solidFill>
              </a:rPr>
              <a:t>Difusión dependiente del PH</a:t>
            </a:r>
            <a:r>
              <a:rPr lang="es-EC" sz="2400" dirty="0">
                <a:solidFill>
                  <a:schemeClr val="bg1"/>
                </a:solidFill>
              </a:rPr>
              <a:t>. </a:t>
            </a:r>
          </a:p>
          <a:p>
            <a:pPr>
              <a:lnSpc>
                <a:spcPct val="90000"/>
              </a:lnSpc>
              <a:spcAft>
                <a:spcPts val="600"/>
              </a:spcAft>
            </a:pPr>
            <a:r>
              <a:rPr lang="es-EC" sz="2400" b="1" dirty="0">
                <a:solidFill>
                  <a:schemeClr val="bg1"/>
                </a:solidFill>
              </a:rPr>
              <a:t>Vaciamiento gástrico y peristaltismo intestinal:</a:t>
            </a:r>
            <a:r>
              <a:rPr lang="es-EC" sz="2400" dirty="0">
                <a:solidFill>
                  <a:schemeClr val="bg1"/>
                </a:solidFill>
              </a:rPr>
              <a:t>.</a:t>
            </a:r>
          </a:p>
          <a:p>
            <a:pPr>
              <a:lnSpc>
                <a:spcPct val="90000"/>
              </a:lnSpc>
              <a:spcAft>
                <a:spcPts val="600"/>
              </a:spcAft>
            </a:pPr>
            <a:r>
              <a:rPr lang="es-EC" sz="2400" dirty="0">
                <a:solidFill>
                  <a:schemeClr val="bg1"/>
                </a:solidFill>
              </a:rPr>
              <a:t> Para alcanzar concentraciones terapéuticas deseadas en niños menores de 3 meses participan el tiempo de vaciamiento gástrico y la motilidad intestinal. </a:t>
            </a:r>
          </a:p>
          <a:p>
            <a:pPr>
              <a:lnSpc>
                <a:spcPct val="90000"/>
              </a:lnSpc>
              <a:spcAft>
                <a:spcPts val="600"/>
              </a:spcAft>
            </a:pPr>
            <a:r>
              <a:rPr lang="es-EC" sz="2400" b="1" dirty="0">
                <a:solidFill>
                  <a:schemeClr val="bg1"/>
                </a:solidFill>
              </a:rPr>
              <a:t>Enzimas digestivas y sales biliares:</a:t>
            </a:r>
            <a:r>
              <a:rPr lang="es-EC" sz="2400" dirty="0">
                <a:solidFill>
                  <a:schemeClr val="bg1"/>
                </a:solidFill>
              </a:rPr>
              <a:t>. </a:t>
            </a:r>
          </a:p>
          <a:p>
            <a:pPr>
              <a:lnSpc>
                <a:spcPct val="90000"/>
              </a:lnSpc>
              <a:spcAft>
                <a:spcPts val="600"/>
              </a:spcAft>
            </a:pPr>
            <a:r>
              <a:rPr lang="es-EC" sz="2400" b="1" dirty="0">
                <a:solidFill>
                  <a:schemeClr val="bg1"/>
                </a:solidFill>
              </a:rPr>
              <a:t>Absorción transcutánea:</a:t>
            </a:r>
            <a:endParaRPr lang="es-EC" sz="2400" dirty="0">
              <a:solidFill>
                <a:schemeClr val="bg1"/>
              </a:solidFill>
            </a:endParaRPr>
          </a:p>
          <a:p>
            <a:pPr>
              <a:lnSpc>
                <a:spcPct val="90000"/>
              </a:lnSpc>
              <a:spcAft>
                <a:spcPts val="600"/>
              </a:spcAft>
            </a:pPr>
            <a:r>
              <a:rPr lang="es-EC" sz="2400" b="1" dirty="0">
                <a:solidFill>
                  <a:schemeClr val="bg1"/>
                </a:solidFill>
              </a:rPr>
              <a:t>Absorción rectal:</a:t>
            </a:r>
            <a:r>
              <a:rPr lang="es-EC" sz="2400" dirty="0">
                <a:solidFill>
                  <a:schemeClr val="bg1"/>
                </a:solidFill>
              </a:rPr>
              <a:t>. </a:t>
            </a:r>
          </a:p>
          <a:p>
            <a:pPr>
              <a:lnSpc>
                <a:spcPct val="90000"/>
              </a:lnSpc>
              <a:spcAft>
                <a:spcPts val="600"/>
              </a:spcAft>
            </a:pPr>
            <a:r>
              <a:rPr lang="es-EC" sz="2400" b="1" dirty="0">
                <a:solidFill>
                  <a:schemeClr val="bg1"/>
                </a:solidFill>
              </a:rPr>
              <a:t>Absorción intramuscular:  </a:t>
            </a:r>
            <a:endParaRPr lang="es-EC" sz="2400" dirty="0">
              <a:solidFill>
                <a:schemeClr val="bg1"/>
              </a:solidFill>
            </a:endParaRPr>
          </a:p>
          <a:p>
            <a:pPr>
              <a:lnSpc>
                <a:spcPct val="90000"/>
              </a:lnSpc>
              <a:spcAft>
                <a:spcPts val="600"/>
              </a:spcAft>
            </a:pPr>
            <a:endParaRPr lang="es-EC" sz="1000" dirty="0">
              <a:solidFill>
                <a:srgbClr val="FEFFFF"/>
              </a:solidFill>
            </a:endParaRPr>
          </a:p>
        </p:txBody>
      </p:sp>
    </p:spTree>
    <p:extLst>
      <p:ext uri="{BB962C8B-B14F-4D97-AF65-F5344CB8AC3E}">
        <p14:creationId xmlns:p14="http://schemas.microsoft.com/office/powerpoint/2010/main" val="366462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820" y="682754"/>
            <a:ext cx="4119369"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695" y="5435945"/>
            <a:ext cx="326571"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58694" y="3567390"/>
            <a:ext cx="1733855"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643001F-19AE-9344-95F4-757E78DE54ED}"/>
              </a:ext>
            </a:extLst>
          </p:cNvPr>
          <p:cNvSpPr>
            <a:spLocks noGrp="1"/>
          </p:cNvSpPr>
          <p:nvPr>
            <p:ph type="title"/>
          </p:nvPr>
        </p:nvSpPr>
        <p:spPr>
          <a:xfrm>
            <a:off x="5233737" y="1431042"/>
            <a:ext cx="3041924" cy="3995916"/>
          </a:xfrm>
        </p:spPr>
        <p:txBody>
          <a:bodyPr anchor="ctr">
            <a:normAutofit/>
          </a:bodyPr>
          <a:lstStyle/>
          <a:p>
            <a:r>
              <a:rPr lang="es-EC" b="1">
                <a:solidFill>
                  <a:schemeClr val="tx1">
                    <a:lumMod val="95000"/>
                    <a:lumOff val="5000"/>
                  </a:schemeClr>
                </a:solidFill>
              </a:rPr>
              <a:t>Distribución</a:t>
            </a:r>
            <a:br>
              <a:rPr lang="es-EC">
                <a:solidFill>
                  <a:schemeClr val="tx1">
                    <a:lumMod val="95000"/>
                    <a:lumOff val="5000"/>
                  </a:schemeClr>
                </a:solidFill>
              </a:rPr>
            </a:br>
            <a:endParaRPr lang="es-EC">
              <a:solidFill>
                <a:schemeClr val="tx1">
                  <a:lumMod val="95000"/>
                  <a:lumOff val="5000"/>
                </a:schemeClr>
              </a:solidFill>
            </a:endParaRPr>
          </a:p>
        </p:txBody>
      </p:sp>
      <p:sp>
        <p:nvSpPr>
          <p:cNvPr id="3" name="Marcador de texto 2">
            <a:extLst>
              <a:ext uri="{FF2B5EF4-FFF2-40B4-BE49-F238E27FC236}">
                <a16:creationId xmlns:a16="http://schemas.microsoft.com/office/drawing/2014/main" id="{792DFBDE-6B17-0B4B-88E1-0B14F64CC87C}"/>
              </a:ext>
            </a:extLst>
          </p:cNvPr>
          <p:cNvSpPr>
            <a:spLocks noGrp="1"/>
          </p:cNvSpPr>
          <p:nvPr>
            <p:ph type="body" idx="1"/>
          </p:nvPr>
        </p:nvSpPr>
        <p:spPr>
          <a:xfrm>
            <a:off x="1097280" y="1431042"/>
            <a:ext cx="2945869" cy="3995916"/>
          </a:xfrm>
        </p:spPr>
        <p:txBody>
          <a:bodyPr anchor="ctr">
            <a:normAutofit/>
          </a:bodyPr>
          <a:lstStyle/>
          <a:p>
            <a:pPr algn="just">
              <a:lnSpc>
                <a:spcPct val="90000"/>
              </a:lnSpc>
              <a:spcAft>
                <a:spcPts val="600"/>
              </a:spcAft>
            </a:pPr>
            <a:r>
              <a:rPr lang="es-EC" sz="2000" dirty="0">
                <a:solidFill>
                  <a:schemeClr val="tx1">
                    <a:lumMod val="85000"/>
                    <a:lumOff val="15000"/>
                  </a:schemeClr>
                </a:solidFill>
              </a:rPr>
              <a:t>factores de los fármacos:</a:t>
            </a:r>
          </a:p>
          <a:p>
            <a:pPr marL="342900" indent="-342900" algn="just">
              <a:lnSpc>
                <a:spcPct val="90000"/>
              </a:lnSpc>
              <a:spcAft>
                <a:spcPts val="600"/>
              </a:spcAft>
              <a:buFont typeface="Arial" panose="020B0604020202020204" pitchFamily="34" charset="0"/>
              <a:buChar char="•"/>
            </a:pPr>
            <a:r>
              <a:rPr lang="es-EC" sz="2000" dirty="0">
                <a:solidFill>
                  <a:schemeClr val="tx1">
                    <a:lumMod val="85000"/>
                    <a:lumOff val="15000"/>
                  </a:schemeClr>
                </a:solidFill>
              </a:rPr>
              <a:t> El tamaño del compartimiento acuoso </a:t>
            </a:r>
          </a:p>
          <a:p>
            <a:pPr marL="342900" indent="-342900" algn="just">
              <a:lnSpc>
                <a:spcPct val="90000"/>
              </a:lnSpc>
              <a:spcAft>
                <a:spcPts val="600"/>
              </a:spcAft>
              <a:buFont typeface="Arial" panose="020B0604020202020204" pitchFamily="34" charset="0"/>
              <a:buChar char="•"/>
            </a:pPr>
            <a:r>
              <a:rPr lang="es-EC" sz="2000" dirty="0">
                <a:solidFill>
                  <a:schemeClr val="tx1">
                    <a:lumMod val="85000"/>
                    <a:lumOff val="15000"/>
                  </a:schemeClr>
                </a:solidFill>
              </a:rPr>
              <a:t>Unión a proteínas plasmáticas: </a:t>
            </a:r>
          </a:p>
          <a:p>
            <a:pPr marL="342900" indent="-342900" algn="just">
              <a:lnSpc>
                <a:spcPct val="90000"/>
              </a:lnSpc>
              <a:spcAft>
                <a:spcPts val="600"/>
              </a:spcAft>
              <a:buFont typeface="Arial" panose="020B0604020202020204" pitchFamily="34" charset="0"/>
              <a:buChar char="•"/>
            </a:pPr>
            <a:r>
              <a:rPr lang="es-EC" sz="2000" dirty="0">
                <a:solidFill>
                  <a:schemeClr val="tx1">
                    <a:lumMod val="85000"/>
                    <a:lumOff val="15000"/>
                  </a:schemeClr>
                </a:solidFill>
              </a:rPr>
              <a:t>Grado de desarrollo de la barrera hemato-encefálica. </a:t>
            </a:r>
          </a:p>
          <a:p>
            <a:pPr>
              <a:lnSpc>
                <a:spcPct val="90000"/>
              </a:lnSpc>
              <a:spcAft>
                <a:spcPts val="600"/>
              </a:spcAft>
            </a:pPr>
            <a:endParaRPr lang="es-EC" sz="1200" dirty="0">
              <a:solidFill>
                <a:schemeClr val="tx1">
                  <a:lumMod val="85000"/>
                  <a:lumOff val="15000"/>
                </a:schemeClr>
              </a:solidFill>
            </a:endParaRPr>
          </a:p>
          <a:p>
            <a:pPr>
              <a:lnSpc>
                <a:spcPct val="90000"/>
              </a:lnSpc>
              <a:spcAft>
                <a:spcPts val="600"/>
              </a:spcAft>
            </a:pPr>
            <a:endParaRPr lang="es-EC" sz="1200" dirty="0">
              <a:solidFill>
                <a:schemeClr val="tx1">
                  <a:lumMod val="85000"/>
                  <a:lumOff val="15000"/>
                </a:schemeClr>
              </a:solidFill>
            </a:endParaRPr>
          </a:p>
          <a:p>
            <a:pPr>
              <a:lnSpc>
                <a:spcPct val="90000"/>
              </a:lnSpc>
              <a:spcAft>
                <a:spcPts val="600"/>
              </a:spcAft>
            </a:pPr>
            <a:endParaRPr lang="es-EC" sz="1200" dirty="0">
              <a:solidFill>
                <a:schemeClr val="tx1">
                  <a:lumMod val="85000"/>
                  <a:lumOff val="15000"/>
                </a:schemeClr>
              </a:solidFill>
            </a:endParaRPr>
          </a:p>
          <a:p>
            <a:pPr>
              <a:lnSpc>
                <a:spcPct val="90000"/>
              </a:lnSpc>
              <a:spcAft>
                <a:spcPts val="600"/>
              </a:spcAft>
            </a:pPr>
            <a:endParaRPr lang="es-EC" sz="1200" dirty="0">
              <a:solidFill>
                <a:schemeClr val="tx1">
                  <a:lumMod val="85000"/>
                  <a:lumOff val="15000"/>
                </a:schemeClr>
              </a:solidFill>
            </a:endParaRPr>
          </a:p>
        </p:txBody>
      </p:sp>
    </p:spTree>
    <p:extLst>
      <p:ext uri="{BB962C8B-B14F-4D97-AF65-F5344CB8AC3E}">
        <p14:creationId xmlns:p14="http://schemas.microsoft.com/office/powerpoint/2010/main" val="77683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820" y="682754"/>
            <a:ext cx="4119369"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695" y="5435945"/>
            <a:ext cx="326571"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58694" y="3567390"/>
            <a:ext cx="1733855"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7C75FC8-9715-3746-BB4F-E932EF6A4D50}"/>
              </a:ext>
            </a:extLst>
          </p:cNvPr>
          <p:cNvSpPr>
            <a:spLocks noGrp="1"/>
          </p:cNvSpPr>
          <p:nvPr>
            <p:ph type="title"/>
          </p:nvPr>
        </p:nvSpPr>
        <p:spPr>
          <a:xfrm>
            <a:off x="5233737" y="1431042"/>
            <a:ext cx="3041924" cy="3995916"/>
          </a:xfrm>
        </p:spPr>
        <p:txBody>
          <a:bodyPr anchor="ctr">
            <a:normAutofit/>
          </a:bodyPr>
          <a:lstStyle/>
          <a:p>
            <a:r>
              <a:rPr lang="es-EC" sz="3800" b="1">
                <a:solidFill>
                  <a:schemeClr val="tx1">
                    <a:lumMod val="95000"/>
                    <a:lumOff val="5000"/>
                  </a:schemeClr>
                </a:solidFill>
              </a:rPr>
              <a:t>Metabolismo:</a:t>
            </a:r>
            <a:r>
              <a:rPr lang="es-EC" sz="3800">
                <a:solidFill>
                  <a:schemeClr val="tx1">
                    <a:lumMod val="95000"/>
                    <a:lumOff val="5000"/>
                  </a:schemeClr>
                </a:solidFill>
              </a:rPr>
              <a:t> </a:t>
            </a:r>
          </a:p>
        </p:txBody>
      </p:sp>
      <p:sp>
        <p:nvSpPr>
          <p:cNvPr id="3" name="Marcador de texto 2">
            <a:extLst>
              <a:ext uri="{FF2B5EF4-FFF2-40B4-BE49-F238E27FC236}">
                <a16:creationId xmlns:a16="http://schemas.microsoft.com/office/drawing/2014/main" id="{CDA7E8CA-DA31-064D-A25F-7ECF75CF4EE7}"/>
              </a:ext>
            </a:extLst>
          </p:cNvPr>
          <p:cNvSpPr>
            <a:spLocks noGrp="1"/>
          </p:cNvSpPr>
          <p:nvPr>
            <p:ph type="body" idx="1"/>
          </p:nvPr>
        </p:nvSpPr>
        <p:spPr>
          <a:xfrm>
            <a:off x="1097280" y="1431042"/>
            <a:ext cx="3272652" cy="3995916"/>
          </a:xfrm>
        </p:spPr>
        <p:txBody>
          <a:bodyPr anchor="ctr">
            <a:normAutofit/>
          </a:bodyPr>
          <a:lstStyle/>
          <a:p>
            <a:pPr algn="just">
              <a:lnSpc>
                <a:spcPct val="200000"/>
              </a:lnSpc>
              <a:spcAft>
                <a:spcPts val="600"/>
              </a:spcAft>
            </a:pPr>
            <a:r>
              <a:rPr lang="es-EC" sz="2000" dirty="0">
                <a:solidFill>
                  <a:schemeClr val="tx1">
                    <a:lumMod val="85000"/>
                    <a:lumOff val="15000"/>
                  </a:schemeClr>
                </a:solidFill>
              </a:rPr>
              <a:t>Deben ser transformados en metabolitos que son compuestos inactivos, también puede ocurrir en los pulmones, riñones, suprarrenales y la piel. </a:t>
            </a:r>
          </a:p>
          <a:p>
            <a:pPr>
              <a:lnSpc>
                <a:spcPct val="90000"/>
              </a:lnSpc>
              <a:spcAft>
                <a:spcPts val="600"/>
              </a:spcAft>
            </a:pPr>
            <a:endParaRPr lang="es-EC" sz="1500" dirty="0">
              <a:solidFill>
                <a:schemeClr val="tx1">
                  <a:lumMod val="85000"/>
                  <a:lumOff val="15000"/>
                </a:schemeClr>
              </a:solidFill>
            </a:endParaRPr>
          </a:p>
        </p:txBody>
      </p:sp>
    </p:spTree>
    <p:extLst>
      <p:ext uri="{BB962C8B-B14F-4D97-AF65-F5344CB8AC3E}">
        <p14:creationId xmlns:p14="http://schemas.microsoft.com/office/powerpoint/2010/main" val="376171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820" y="682754"/>
            <a:ext cx="4119369"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695" y="5435945"/>
            <a:ext cx="326571"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58694" y="3567390"/>
            <a:ext cx="1733855"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24719F7-AD6B-9441-B3E5-6F860DCA0EAE}"/>
              </a:ext>
            </a:extLst>
          </p:cNvPr>
          <p:cNvSpPr>
            <a:spLocks noGrp="1"/>
          </p:cNvSpPr>
          <p:nvPr>
            <p:ph type="title"/>
          </p:nvPr>
        </p:nvSpPr>
        <p:spPr>
          <a:xfrm>
            <a:off x="5233737" y="1431042"/>
            <a:ext cx="3041924" cy="3995916"/>
          </a:xfrm>
        </p:spPr>
        <p:txBody>
          <a:bodyPr anchor="ctr">
            <a:normAutofit/>
          </a:bodyPr>
          <a:lstStyle/>
          <a:p>
            <a:r>
              <a:rPr lang="es-EC" b="1">
                <a:solidFill>
                  <a:schemeClr val="tx1">
                    <a:lumMod val="95000"/>
                    <a:lumOff val="5000"/>
                  </a:schemeClr>
                </a:solidFill>
              </a:rPr>
              <a:t>Eliminación</a:t>
            </a:r>
            <a:endParaRPr lang="es-EC">
              <a:solidFill>
                <a:schemeClr val="tx1">
                  <a:lumMod val="95000"/>
                  <a:lumOff val="5000"/>
                </a:schemeClr>
              </a:solidFill>
            </a:endParaRPr>
          </a:p>
        </p:txBody>
      </p:sp>
      <p:sp>
        <p:nvSpPr>
          <p:cNvPr id="3" name="Marcador de texto 2">
            <a:extLst>
              <a:ext uri="{FF2B5EF4-FFF2-40B4-BE49-F238E27FC236}">
                <a16:creationId xmlns:a16="http://schemas.microsoft.com/office/drawing/2014/main" id="{048FA18F-43F9-5D41-84A8-1B2E22B50E34}"/>
              </a:ext>
            </a:extLst>
          </p:cNvPr>
          <p:cNvSpPr>
            <a:spLocks noGrp="1"/>
          </p:cNvSpPr>
          <p:nvPr>
            <p:ph type="body" idx="1"/>
          </p:nvPr>
        </p:nvSpPr>
        <p:spPr>
          <a:xfrm>
            <a:off x="1097280" y="1431042"/>
            <a:ext cx="2945869" cy="3995916"/>
          </a:xfrm>
        </p:spPr>
        <p:txBody>
          <a:bodyPr anchor="ctr">
            <a:normAutofit fontScale="77500" lnSpcReduction="20000"/>
          </a:bodyPr>
          <a:lstStyle/>
          <a:p>
            <a:pPr>
              <a:spcAft>
                <a:spcPts val="600"/>
              </a:spcAft>
            </a:pPr>
            <a:endParaRPr lang="es-EC" sz="1600" dirty="0">
              <a:solidFill>
                <a:schemeClr val="tx1">
                  <a:lumMod val="85000"/>
                  <a:lumOff val="15000"/>
                </a:schemeClr>
              </a:solidFill>
            </a:endParaRPr>
          </a:p>
          <a:p>
            <a:pPr algn="just">
              <a:lnSpc>
                <a:spcPct val="200000"/>
              </a:lnSpc>
              <a:spcAft>
                <a:spcPts val="600"/>
              </a:spcAft>
            </a:pPr>
            <a:r>
              <a:rPr lang="es-EC" sz="2000" dirty="0">
                <a:solidFill>
                  <a:schemeClr val="tx1">
                    <a:lumMod val="85000"/>
                    <a:lumOff val="15000"/>
                  </a:schemeClr>
                </a:solidFill>
              </a:rPr>
              <a:t>Riñón</a:t>
            </a:r>
          </a:p>
          <a:p>
            <a:pPr algn="just">
              <a:lnSpc>
                <a:spcPct val="200000"/>
              </a:lnSpc>
              <a:spcAft>
                <a:spcPts val="600"/>
              </a:spcAft>
            </a:pPr>
            <a:r>
              <a:rPr lang="es-EC" sz="2000" dirty="0">
                <a:solidFill>
                  <a:schemeClr val="tx1">
                    <a:lumMod val="85000"/>
                    <a:lumOff val="15000"/>
                  </a:schemeClr>
                </a:solidFill>
              </a:rPr>
              <a:t> bilis en dependencia a la unión a proteínas plasmáticas, flujo sanguíneo renal, a la tasa de filtración glomerular y a la secreción tubular. </a:t>
            </a:r>
          </a:p>
          <a:p>
            <a:pPr algn="just">
              <a:lnSpc>
                <a:spcPct val="200000"/>
              </a:lnSpc>
              <a:spcAft>
                <a:spcPts val="600"/>
              </a:spcAft>
            </a:pPr>
            <a:r>
              <a:rPr lang="es-EC" sz="2000" dirty="0">
                <a:solidFill>
                  <a:schemeClr val="tx1">
                    <a:lumMod val="85000"/>
                    <a:lumOff val="15000"/>
                  </a:schemeClr>
                </a:solidFill>
              </a:rPr>
              <a:t>Mayores eventos adversos (EA) y una mayor toxicidad.</a:t>
            </a:r>
          </a:p>
          <a:p>
            <a:pPr>
              <a:spcAft>
                <a:spcPts val="600"/>
              </a:spcAft>
            </a:pPr>
            <a:endParaRPr lang="es-EC" sz="1600" dirty="0">
              <a:solidFill>
                <a:schemeClr val="tx1">
                  <a:lumMod val="85000"/>
                  <a:lumOff val="15000"/>
                </a:schemeClr>
              </a:solidFill>
            </a:endParaRPr>
          </a:p>
        </p:txBody>
      </p:sp>
    </p:spTree>
    <p:extLst>
      <p:ext uri="{BB962C8B-B14F-4D97-AF65-F5344CB8AC3E}">
        <p14:creationId xmlns:p14="http://schemas.microsoft.com/office/powerpoint/2010/main" val="242003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A4B37153-CD1B-1D47-BE27-A78BC2BA6F8C}"/>
              </a:ext>
            </a:extLst>
          </p:cNvPr>
          <p:cNvSpPr>
            <a:spLocks noGrp="1"/>
          </p:cNvSpPr>
          <p:nvPr>
            <p:ph type="title"/>
          </p:nvPr>
        </p:nvSpPr>
        <p:spPr>
          <a:xfrm>
            <a:off x="718879" y="800392"/>
            <a:ext cx="7698523" cy="1212102"/>
          </a:xfrm>
        </p:spPr>
        <p:txBody>
          <a:bodyPr>
            <a:normAutofit/>
          </a:bodyPr>
          <a:lstStyle/>
          <a:p>
            <a:r>
              <a:rPr lang="es-EC" sz="3500" b="1" dirty="0">
                <a:solidFill>
                  <a:schemeClr val="bg1"/>
                </a:solidFill>
              </a:rPr>
              <a:t>10 correctos en la administración de fármacos en pediatría </a:t>
            </a:r>
          </a:p>
        </p:txBody>
      </p:sp>
      <p:graphicFrame>
        <p:nvGraphicFramePr>
          <p:cNvPr id="4" name="Diagrama 3">
            <a:extLst>
              <a:ext uri="{FF2B5EF4-FFF2-40B4-BE49-F238E27FC236}">
                <a16:creationId xmlns:a16="http://schemas.microsoft.com/office/drawing/2014/main" id="{D17CCBFA-DDF6-E447-B80B-450D247FE987}"/>
              </a:ext>
            </a:extLst>
          </p:cNvPr>
          <p:cNvGraphicFramePr/>
          <p:nvPr>
            <p:extLst>
              <p:ext uri="{D42A27DB-BD31-4B8C-83A1-F6EECF244321}">
                <p14:modId xmlns:p14="http://schemas.microsoft.com/office/powerpoint/2010/main" val="966800482"/>
              </p:ext>
            </p:extLst>
          </p:nvPr>
        </p:nvGraphicFramePr>
        <p:xfrm>
          <a:off x="1468801" y="233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192332"/>
      </p:ext>
    </p:extLst>
  </p:cSld>
  <p:clrMapOvr>
    <a:masterClrMapping/>
  </p:clrMapOvr>
</p:sld>
</file>

<file path=ppt/theme/theme1.xml><?xml version="1.0" encoding="utf-8"?>
<a:theme xmlns:a="http://schemas.openxmlformats.org/drawingml/2006/main" name="Office Theme">
  <a:themeElements>
    <a:clrScheme name="Personalizados 2">
      <a:dk1>
        <a:srgbClr val="000000"/>
      </a:dk1>
      <a:lt1>
        <a:srgbClr val="FFFFFF"/>
      </a:lt1>
      <a:dk2>
        <a:srgbClr val="1F497D"/>
      </a:dk2>
      <a:lt2>
        <a:srgbClr val="EEECE1"/>
      </a:lt2>
      <a:accent1>
        <a:srgbClr val="4F81BD"/>
      </a:accent1>
      <a:accent2>
        <a:srgbClr val="C0504D"/>
      </a:accent2>
      <a:accent3>
        <a:srgbClr val="9CBB5A"/>
      </a:accent3>
      <a:accent4>
        <a:srgbClr val="8064A2"/>
      </a:accent4>
      <a:accent5>
        <a:srgbClr val="4BACC6"/>
      </a:accent5>
      <a:accent6>
        <a:srgbClr val="1D30F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1628</Words>
  <Application>Microsoft Macintosh PowerPoint</Application>
  <PresentationFormat>Presentación en pantalla (4:3)</PresentationFormat>
  <Paragraphs>126</Paragraphs>
  <Slides>34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Constantia</vt:lpstr>
      <vt:lpstr>Times New Roman</vt:lpstr>
      <vt:lpstr>Wingdings</vt:lpstr>
      <vt:lpstr>Wingdings 2</vt:lpstr>
      <vt:lpstr>Office Theme</vt:lpstr>
      <vt:lpstr>Presentación de PowerPoint</vt:lpstr>
      <vt:lpstr>TECNOLOGÍA PARA LA ADMINISTRACIÓN DE FÁRMACOS</vt:lpstr>
      <vt:lpstr>Presentación de PowerPoint</vt:lpstr>
      <vt:lpstr>Importante</vt:lpstr>
      <vt:lpstr>Procesos en relación a la farmacocinética </vt:lpstr>
      <vt:lpstr>Distribución </vt:lpstr>
      <vt:lpstr>Metabolismo: </vt:lpstr>
      <vt:lpstr>Eliminación</vt:lpstr>
      <vt:lpstr>10 correctos en la administración de fármacos en pediatría </vt:lpstr>
      <vt:lpstr>10 correctos en la administración de fármacos en pediatría </vt:lpstr>
      <vt:lpstr>10 correctos en la administración de fármacos en pediatría </vt:lpstr>
      <vt:lpstr>10 correctos en la administración de fármacos en pediatría </vt:lpstr>
      <vt:lpstr>DILUCIONES EN PEDIATRÍA Y NEONATOLGÍA </vt:lpstr>
      <vt:lpstr>RECOMENDACIONES DURANTE LA PREPARACIÓN </vt:lpstr>
      <vt:lpstr>RECOMENDACIONES EN LA ADMINISTRACIÓN  </vt:lpstr>
      <vt:lpstr>Presentación de PowerPoint</vt:lpstr>
      <vt:lpstr>CONSIDERACIONES EN PEDIATRÍA</vt:lpstr>
      <vt:lpstr>Presentación de PowerPoint</vt:lpstr>
      <vt:lpstr>Colocarlo al niño en posición semisentado Preferible jeringa logra una major dosificación y no derrama.  </vt:lpstr>
      <vt:lpstr>Presentación de PowerPoint</vt:lpstr>
      <vt:lpstr>Presentación de PowerPoint</vt:lpstr>
      <vt:lpstr>VÍA PARENTERAL</vt:lpstr>
      <vt:lpstr>Presentación de PowerPoint</vt:lpstr>
      <vt:lpstr>Presentación de PowerPoint</vt:lpstr>
      <vt:lpstr>Presentación de PowerPoint</vt:lpstr>
      <vt:lpstr>DOSIFICACIÓN EN EL PERIODO  NEONATAL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Cielito Betancourt</dc:creator>
  <cp:lastModifiedBy>Cielito Betancourt</cp:lastModifiedBy>
  <cp:revision>1</cp:revision>
  <dcterms:created xsi:type="dcterms:W3CDTF">2020-11-05T01:16:43Z</dcterms:created>
  <dcterms:modified xsi:type="dcterms:W3CDTF">2021-02-08T02:09:07Z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5191279</vt:lpwstr>
  </property>
  <property fmtid="{D5CDD505-2E9C-101B-9397-08002B2CF9AE}" name="NXPowerLiteSettings" pid="3">
    <vt:lpwstr>C7000400038000</vt:lpwstr>
  </property>
  <property fmtid="{D5CDD505-2E9C-101B-9397-08002B2CF9AE}" name="NXPowerLiteVersion" pid="4">
    <vt:lpwstr>S9.0.3</vt:lpwstr>
  </property>
</Properties>
</file>