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4630400" cy="8229600"/>
  <p:notesSz cx="8229600" cy="146304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Brygada 1918 Semi Bold" panose="020B0604020202020204" charset="0"/>
      <p:regular r:id="rId23"/>
    </p:embeddedFont>
    <p:embeddedFont>
      <p:font typeface="Brygada 1918" panose="020B0604020202020204" charset="0"/>
      <p:regular r:id="rId24"/>
    </p:embeddedFont>
  </p:embeddedFontLst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472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3801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Técnicas e Instrumentos de Evaluación del Aprendizaje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99573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Clase diseñada para la formación docente y mejora pedagógica.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61379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Nos enfocaremos en técnicas de observación y registros prácticos para evaluar aprendizajes.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5611654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810" y="5619274"/>
            <a:ext cx="347663" cy="347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756440" y="5594747"/>
            <a:ext cx="2229922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011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by Karen Macías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1174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Diario de Clase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560689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30906" y="4638556"/>
            <a:ext cx="342149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Relato narrativo continuo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5483304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Documento donde el docente registra acontecimientos relevantes de cada jornada escolar.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35893" y="4560689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973008" y="4638556"/>
            <a:ext cx="29587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Componente reflexivo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973008" y="5128974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Incluye análisis sobre dinámicas grupales, dificultades detectadas y logros observados.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77995" y="4560689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415111" y="4638556"/>
            <a:ext cx="31431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Herramienta de mejora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415111" y="5128974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Facilita la identificación de patrones y áreas de oportunidad en la práctica docente.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93790" y="719006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El diario potencia la práctica reflexiva y el desarrollo profesional docente.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9163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1039" y="3011329"/>
            <a:ext cx="8259961" cy="616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Ejemplo de Diario de Clase Docente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987147" y="4146471"/>
            <a:ext cx="12952214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Lunes, 18 de octubre de 2023 | Clase: Matemáticas | 5º Primaria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91039" y="3924419"/>
            <a:ext cx="22860" cy="760095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6" name="Text 3"/>
          <p:cNvSpPr/>
          <p:nvPr/>
        </p:nvSpPr>
        <p:spPr>
          <a:xfrm>
            <a:off x="691039" y="4906566"/>
            <a:ext cx="13248323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La dinámica grupal fue positiva. Los estudiantes mostraron interés en las actividades colaborativas sobre fracciones.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39" y="5444609"/>
            <a:ext cx="4416028" cy="78986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88444" y="6431875"/>
            <a:ext cx="2468285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Observación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888444" y="6858833"/>
            <a:ext cx="4021217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Cinco alumnos manifestaron confusión con el concepto de denominador común.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067" y="5444609"/>
            <a:ext cx="4416147" cy="78986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304473" y="6431875"/>
            <a:ext cx="2468285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Reflexión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5304473" y="6858833"/>
            <a:ext cx="4021336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Necesito reforzar con material visual y ejercicios prácticos adicionales.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3214" y="5444609"/>
            <a:ext cx="4416147" cy="78986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720620" y="6431875"/>
            <a:ext cx="2468285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Acción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9720620" y="6858833"/>
            <a:ext cx="4021336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Mañana implementaré ejercicios manipulativos con bloques fraccionarios.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7388"/>
            <a:ext cx="862774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Diario de Trabajo del Estudiante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3314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Características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88524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Registro personal del aprendizaje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32744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Escrito por el propio alumno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76964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Periodicidad definida (diaria/semanal)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2118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Estructura flexible o guiada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23314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Beneficios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7599521" y="388524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Fomenta metacognición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32744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Desarrolla autorreflexión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76964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Mejora autogestión del aprendizaje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2118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Evidencia procesos internos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93790" y="590919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Este instrumento promueve la autonomía y responsabilidad sobre el propio aprendizaje.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3496" y="822960"/>
            <a:ext cx="7887414" cy="515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Ejemplo de Diario de Trabajo Estudiantil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310789" y="1770936"/>
            <a:ext cx="7742515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Semana del 16 al 20 de octubre | Ana García | 6º Primaria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6063496" y="1585436"/>
            <a:ext cx="22860" cy="634841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6" name="Shape 3"/>
          <p:cNvSpPr/>
          <p:nvPr/>
        </p:nvSpPr>
        <p:spPr>
          <a:xfrm>
            <a:off x="6063496" y="2405777"/>
            <a:ext cx="164783" cy="1213604"/>
          </a:xfrm>
          <a:prstGeom prst="roundRect">
            <a:avLst>
              <a:gd name="adj" fmla="val 150106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393061" y="2570559"/>
            <a:ext cx="2061210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Lo que aprendí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6393061" y="2926913"/>
            <a:ext cx="7660243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Hoy aprendí a resolver divisiones con decimales. Entendí que debo mover la coma para trabajar con números enteros.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6310789" y="3742968"/>
            <a:ext cx="164783" cy="1213604"/>
          </a:xfrm>
          <a:prstGeom prst="roundRect">
            <a:avLst>
              <a:gd name="adj" fmla="val 150106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640354" y="3907750"/>
            <a:ext cx="2061210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Mis dificultades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6640354" y="4264104"/>
            <a:ext cx="7412950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Todavía me confundo cuando hay muchos ceros en el cociente. Necesito practicar más estos casos.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558082" y="5080159"/>
            <a:ext cx="164783" cy="1213604"/>
          </a:xfrm>
          <a:prstGeom prst="roundRect">
            <a:avLst>
              <a:gd name="adj" fmla="val 150106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887647" y="5244941"/>
            <a:ext cx="2061210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Mi estrategia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6887647" y="5601295"/>
            <a:ext cx="7165658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Hice diez ejercicios adicionales. Utilicé la calculadora para comprobar resultados y entender mis errores.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805493" y="6417350"/>
            <a:ext cx="164783" cy="989290"/>
          </a:xfrm>
          <a:prstGeom prst="roundRect">
            <a:avLst>
              <a:gd name="adj" fmla="val 150106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7135058" y="6582132"/>
            <a:ext cx="2061210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Plan de mejora</a:t>
            </a:r>
            <a:endParaRPr lang="en-US" sz="2000" dirty="0"/>
          </a:p>
        </p:txBody>
      </p:sp>
      <p:sp>
        <p:nvSpPr>
          <p:cNvPr id="17" name="Text 14"/>
          <p:cNvSpPr/>
          <p:nvPr/>
        </p:nvSpPr>
        <p:spPr>
          <a:xfrm>
            <a:off x="7135058" y="6938486"/>
            <a:ext cx="6918246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Voy a crear tarjetas con ejemplos para memorizar los pasos </a:t>
            </a:r>
            <a:r>
              <a:rPr lang="en-US" sz="16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correctos</a:t>
            </a: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endParaRPr lang="en-US" sz="1600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marL="0" indent="0" algn="l">
              <a:lnSpc>
                <a:spcPts val="2050"/>
              </a:lnSpc>
              <a:buNone/>
            </a:pPr>
            <a:r>
              <a:rPr lang="en-US" sz="16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y </a:t>
            </a: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evitar confusiones.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8399" y="763429"/>
            <a:ext cx="5372219" cy="671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Escala de Actitudes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6238399" y="1757243"/>
            <a:ext cx="483394" cy="483394"/>
          </a:xfrm>
          <a:prstGeom prst="roundRect">
            <a:avLst>
              <a:gd name="adj" fmla="val 66681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936581" y="1831062"/>
            <a:ext cx="3245644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Instrumento de medición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936581" y="2295644"/>
            <a:ext cx="6941820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Permite evaluar la frecuencia o intensidad de actitudes y comportamientos observables.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6238399" y="3413046"/>
            <a:ext cx="483394" cy="483394"/>
          </a:xfrm>
          <a:prstGeom prst="roundRect">
            <a:avLst>
              <a:gd name="adj" fmla="val 66681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936581" y="3486864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Estructura gradual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6936581" y="3951446"/>
            <a:ext cx="6941820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Utiliza categorías organizadas progresivamente para valorar cada indicador.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8399" y="5068848"/>
            <a:ext cx="483394" cy="483394"/>
          </a:xfrm>
          <a:prstGeom prst="roundRect">
            <a:avLst>
              <a:gd name="adj" fmla="val 66681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936581" y="5142667"/>
            <a:ext cx="3102173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Enfoque socioemocional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6936581" y="5607248"/>
            <a:ext cx="6941820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Evalúa competencias difíciles de medir con pruebas tradicionales.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6238399" y="6192798"/>
            <a:ext cx="7640003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Las escalas capturan información cualitativa en un formato parcialmente cuantificable.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6238399" y="7122200"/>
            <a:ext cx="7640003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Ideal para evaluar valores, actitudes y habilidades sociales en el aula.</a:t>
            </a:r>
            <a:endParaRPr lang="en-US" sz="16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266" y="679847"/>
            <a:ext cx="6328767" cy="541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Ejemplo de Escala de Actitudes</a:t>
            </a:r>
            <a:endParaRPr lang="en-US" sz="3400" dirty="0"/>
          </a:p>
        </p:txBody>
      </p:sp>
      <p:sp>
        <p:nvSpPr>
          <p:cNvPr id="3" name="Shape 1"/>
          <p:cNvSpPr/>
          <p:nvPr/>
        </p:nvSpPr>
        <p:spPr>
          <a:xfrm>
            <a:off x="606266" y="1567458"/>
            <a:ext cx="13417868" cy="5510213"/>
          </a:xfrm>
          <a:prstGeom prst="roundRect">
            <a:avLst>
              <a:gd name="adj" fmla="val 471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13886" y="1575078"/>
            <a:ext cx="13405247" cy="77724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787003" y="1686520"/>
            <a:ext cx="1884164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Indicadores actitudinales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3025021" y="1686520"/>
            <a:ext cx="1880354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1Nunca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259229" y="1686520"/>
            <a:ext cx="1880354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2Rara vez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7493437" y="1686520"/>
            <a:ext cx="1880354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3A veces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727644" y="1686520"/>
            <a:ext cx="1880354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4Frecuentemente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11961852" y="1686520"/>
            <a:ext cx="1884164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5Siempre</a:t>
            </a:r>
            <a:endParaRPr lang="en-US" sz="1500" dirty="0"/>
          </a:p>
        </p:txBody>
      </p:sp>
      <p:sp>
        <p:nvSpPr>
          <p:cNvPr id="11" name="Shape 9"/>
          <p:cNvSpPr/>
          <p:nvPr/>
        </p:nvSpPr>
        <p:spPr>
          <a:xfrm>
            <a:off x="613886" y="2352318"/>
            <a:ext cx="13405247" cy="77724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787003" y="2463760"/>
            <a:ext cx="1884164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Escucha atentamente a sus compañeros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025021" y="2463760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5259229" y="2463760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7493437" y="2463760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9727644" y="2463760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X</a:t>
            </a:r>
            <a:endParaRPr lang="en-US" sz="1500" dirty="0"/>
          </a:p>
        </p:txBody>
      </p:sp>
      <p:sp>
        <p:nvSpPr>
          <p:cNvPr id="17" name="Text 15"/>
          <p:cNvSpPr/>
          <p:nvPr/>
        </p:nvSpPr>
        <p:spPr>
          <a:xfrm>
            <a:off x="11961852" y="2463760"/>
            <a:ext cx="188416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18" name="Shape 16"/>
          <p:cNvSpPr/>
          <p:nvPr/>
        </p:nvSpPr>
        <p:spPr>
          <a:xfrm>
            <a:off x="613886" y="3129558"/>
            <a:ext cx="13405247" cy="10544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787003" y="3241000"/>
            <a:ext cx="1884164" cy="8315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Participa activamente en discusiones grupales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3025021" y="3241000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5259229" y="3241000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22" name="Text 20"/>
          <p:cNvSpPr/>
          <p:nvPr/>
        </p:nvSpPr>
        <p:spPr>
          <a:xfrm>
            <a:off x="7493437" y="3241000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X</a:t>
            </a:r>
            <a:endParaRPr lang="en-US" sz="1500" dirty="0"/>
          </a:p>
        </p:txBody>
      </p:sp>
      <p:sp>
        <p:nvSpPr>
          <p:cNvPr id="23" name="Text 21"/>
          <p:cNvSpPr/>
          <p:nvPr/>
        </p:nvSpPr>
        <p:spPr>
          <a:xfrm>
            <a:off x="9727644" y="3241000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11961852" y="3241000"/>
            <a:ext cx="188416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25" name="Shape 23"/>
          <p:cNvSpPr/>
          <p:nvPr/>
        </p:nvSpPr>
        <p:spPr>
          <a:xfrm>
            <a:off x="613886" y="4183975"/>
            <a:ext cx="13405247" cy="77724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787003" y="4295418"/>
            <a:ext cx="1884164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Respeta opiniones diferentes a la suya</a:t>
            </a:r>
            <a:endParaRPr lang="en-US" sz="1500" dirty="0"/>
          </a:p>
        </p:txBody>
      </p:sp>
      <p:sp>
        <p:nvSpPr>
          <p:cNvPr id="27" name="Text 25"/>
          <p:cNvSpPr/>
          <p:nvPr/>
        </p:nvSpPr>
        <p:spPr>
          <a:xfrm>
            <a:off x="3025021" y="4295418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28" name="Text 26"/>
          <p:cNvSpPr/>
          <p:nvPr/>
        </p:nvSpPr>
        <p:spPr>
          <a:xfrm>
            <a:off x="5259229" y="4295418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29" name="Text 27"/>
          <p:cNvSpPr/>
          <p:nvPr/>
        </p:nvSpPr>
        <p:spPr>
          <a:xfrm>
            <a:off x="7493437" y="4295418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30" name="Text 28"/>
          <p:cNvSpPr/>
          <p:nvPr/>
        </p:nvSpPr>
        <p:spPr>
          <a:xfrm>
            <a:off x="9727644" y="4295418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31" name="Text 29"/>
          <p:cNvSpPr/>
          <p:nvPr/>
        </p:nvSpPr>
        <p:spPr>
          <a:xfrm>
            <a:off x="11961852" y="4295418"/>
            <a:ext cx="188416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X</a:t>
            </a:r>
            <a:endParaRPr lang="en-US" sz="1500" dirty="0"/>
          </a:p>
        </p:txBody>
      </p:sp>
      <p:sp>
        <p:nvSpPr>
          <p:cNvPr id="32" name="Shape 30"/>
          <p:cNvSpPr/>
          <p:nvPr/>
        </p:nvSpPr>
        <p:spPr>
          <a:xfrm>
            <a:off x="613886" y="4961215"/>
            <a:ext cx="13405247" cy="10544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3" name="Text 31"/>
          <p:cNvSpPr/>
          <p:nvPr/>
        </p:nvSpPr>
        <p:spPr>
          <a:xfrm>
            <a:off x="787003" y="5072658"/>
            <a:ext cx="1884164" cy="8315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Muestra responsabilidad con las tareas asignadas</a:t>
            </a:r>
            <a:endParaRPr lang="en-US" sz="1500" dirty="0"/>
          </a:p>
        </p:txBody>
      </p:sp>
      <p:sp>
        <p:nvSpPr>
          <p:cNvPr id="34" name="Text 32"/>
          <p:cNvSpPr/>
          <p:nvPr/>
        </p:nvSpPr>
        <p:spPr>
          <a:xfrm>
            <a:off x="3025021" y="5072658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35" name="Text 33"/>
          <p:cNvSpPr/>
          <p:nvPr/>
        </p:nvSpPr>
        <p:spPr>
          <a:xfrm>
            <a:off x="5259229" y="5072658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X</a:t>
            </a:r>
            <a:endParaRPr lang="en-US" sz="1500" dirty="0"/>
          </a:p>
        </p:txBody>
      </p:sp>
      <p:sp>
        <p:nvSpPr>
          <p:cNvPr id="36" name="Text 34"/>
          <p:cNvSpPr/>
          <p:nvPr/>
        </p:nvSpPr>
        <p:spPr>
          <a:xfrm>
            <a:off x="7493437" y="5072658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37" name="Text 35"/>
          <p:cNvSpPr/>
          <p:nvPr/>
        </p:nvSpPr>
        <p:spPr>
          <a:xfrm>
            <a:off x="9727644" y="5072658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38" name="Text 36"/>
          <p:cNvSpPr/>
          <p:nvPr/>
        </p:nvSpPr>
        <p:spPr>
          <a:xfrm>
            <a:off x="11961852" y="5072658"/>
            <a:ext cx="188416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39" name="Shape 37"/>
          <p:cNvSpPr/>
          <p:nvPr/>
        </p:nvSpPr>
        <p:spPr>
          <a:xfrm>
            <a:off x="613886" y="6015633"/>
            <a:ext cx="13405247" cy="105441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40" name="Text 38"/>
          <p:cNvSpPr/>
          <p:nvPr/>
        </p:nvSpPr>
        <p:spPr>
          <a:xfrm>
            <a:off x="787003" y="6127075"/>
            <a:ext cx="1884164" cy="8315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Colabora voluntariamente con sus compañeros</a:t>
            </a:r>
            <a:endParaRPr lang="en-US" sz="1500" dirty="0"/>
          </a:p>
        </p:txBody>
      </p:sp>
      <p:sp>
        <p:nvSpPr>
          <p:cNvPr id="41" name="Text 39"/>
          <p:cNvSpPr/>
          <p:nvPr/>
        </p:nvSpPr>
        <p:spPr>
          <a:xfrm>
            <a:off x="3025021" y="6127075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42" name="Text 40"/>
          <p:cNvSpPr/>
          <p:nvPr/>
        </p:nvSpPr>
        <p:spPr>
          <a:xfrm>
            <a:off x="5259229" y="6127075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43" name="Text 41"/>
          <p:cNvSpPr/>
          <p:nvPr/>
        </p:nvSpPr>
        <p:spPr>
          <a:xfrm>
            <a:off x="7493437" y="6127075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X</a:t>
            </a:r>
            <a:endParaRPr lang="en-US" sz="1500" dirty="0"/>
          </a:p>
        </p:txBody>
      </p:sp>
      <p:sp>
        <p:nvSpPr>
          <p:cNvPr id="44" name="Text 42"/>
          <p:cNvSpPr/>
          <p:nvPr/>
        </p:nvSpPr>
        <p:spPr>
          <a:xfrm>
            <a:off x="9727644" y="6127075"/>
            <a:ext cx="188035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45" name="Text 43"/>
          <p:cNvSpPr/>
          <p:nvPr/>
        </p:nvSpPr>
        <p:spPr>
          <a:xfrm>
            <a:off x="11961852" y="6127075"/>
            <a:ext cx="188416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500" dirty="0"/>
          </a:p>
        </p:txBody>
      </p:sp>
      <p:sp>
        <p:nvSpPr>
          <p:cNvPr id="46" name="Text 44"/>
          <p:cNvSpPr/>
          <p:nvPr/>
        </p:nvSpPr>
        <p:spPr>
          <a:xfrm>
            <a:off x="606266" y="7272457"/>
            <a:ext cx="13417868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Estudiante: Miguel Torres | Fecha: 25/10/2023 | Evaluador: Prof. Martínez</a:t>
            </a:r>
            <a:endParaRPr lang="en-US" sz="15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023"/>
            <a:ext cx="90364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Conclusiones y Recomendaciones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3710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Complementariedad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861429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Combinar diversos instrumentos ofrece una evaluación más integral y objetiva.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633" y="3044904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3710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Documentación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2861429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Registrar con ejemplos concretos favorece el seguimiento del progreso individual.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201" y="3044904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0050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Continuidad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495449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La evaluación debe ser un proceso continuo, no un evento aislado.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201" y="5304473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48235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Participación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313998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Involucrar a los estudiantes en su evaluación potencia la autorregulación.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5633" y="5304473"/>
            <a:ext cx="339328" cy="42422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Los instrumentos son medios, no fines. El objetivo final es mejorar el aprendizaje.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95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8512" y="551736"/>
            <a:ext cx="7739777" cy="1253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Introducción a la Evaluación del Aprendizaje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188512" y="2106573"/>
            <a:ext cx="7739777" cy="641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La evaluación es un proceso sistemático para recoger información sobre el progreso estudiantil.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188512" y="2974181"/>
            <a:ext cx="7739777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Permite ajustar estrategias de enseñanza y facilita la mejora continua.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512" y="3520797"/>
            <a:ext cx="501491" cy="5014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88512" y="4273034"/>
            <a:ext cx="2507813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Recopilar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6188512" y="4706779"/>
            <a:ext cx="3744516" cy="641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Reunir evidencias del desempeño y desarrollo de habilidades.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3773" y="3520797"/>
            <a:ext cx="501491" cy="5014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183773" y="4273034"/>
            <a:ext cx="2507813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Analizar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0183773" y="4706779"/>
            <a:ext cx="3744516" cy="641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Interpretar resultados según criterios establecidos.</a:t>
            </a:r>
            <a:endParaRPr lang="en-US" sz="16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512" y="5850255"/>
            <a:ext cx="501491" cy="50149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188512" y="6602492"/>
            <a:ext cx="2507813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Ajustar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6188512" y="7036237"/>
            <a:ext cx="3744516" cy="641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Modificar estrategias pedagógicas según hallazgos.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22634"/>
            <a:ext cx="105288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Diferencia entre Técnica e Instrumento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9838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Técnica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95049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Procedimiento que organiza la forma de obtener información relevante.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8037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Estrategia metodológica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32257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Define el cómo evaluar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76476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Ejemplo: observación, entrevista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29838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Instrumento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7599521" y="395049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Herramienta concreta que permite aplicar la técnica seleccionada.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88037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Recurso específico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32257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Materializa la técnica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76476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Ejemplo: guía, registro, escala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17488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La Observación como Técnica de Evaluación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Directa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Capta conductas y actitudes espontáneas en tiempo real.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633" y="3353991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Sistemática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Planificada con objetivos claros y criterios definidos.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201" y="3353991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Integral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Evalúa aspectos cognitivos, procedimentales y actitudinales.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201" y="5613559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Cualitativa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Documenta aspectos no cuantificables del aprendizaje.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5633" y="5613559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9345" y="740807"/>
            <a:ext cx="7616428" cy="627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Ejemplo de Observación en Aula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189345" y="1669613"/>
            <a:ext cx="200739" cy="1205032"/>
          </a:xfrm>
          <a:prstGeom prst="roundRect">
            <a:avLst>
              <a:gd name="adj" fmla="val 150084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90824" y="1870353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Definir objetivo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590824" y="2304693"/>
            <a:ext cx="7336631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Evaluar participación activa en clase grupal de ciencias.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490573" y="3025259"/>
            <a:ext cx="200739" cy="1205032"/>
          </a:xfrm>
          <a:prstGeom prst="roundRect">
            <a:avLst>
              <a:gd name="adj" fmla="val 150084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892052" y="3225998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Establecer criterios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892052" y="3660338"/>
            <a:ext cx="7035403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Formular preguntas relevantes, aportar ideas, colaborar.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791801" y="4380905"/>
            <a:ext cx="200739" cy="1205032"/>
          </a:xfrm>
          <a:prstGeom prst="roundRect">
            <a:avLst>
              <a:gd name="adj" fmla="val 150084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193280" y="4581644"/>
            <a:ext cx="3275409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Observar sistemáticamente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7193280" y="5015984"/>
            <a:ext cx="6734175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Registrar intervenciones durante la actividad experimental.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7093148" y="5736550"/>
            <a:ext cx="200739" cy="1205032"/>
          </a:xfrm>
          <a:prstGeom prst="roundRect">
            <a:avLst>
              <a:gd name="adj" fmla="val 150084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494627" y="5937290"/>
            <a:ext cx="2672001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Documentar hallazgos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7494627" y="6371630"/>
            <a:ext cx="6432828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Anotar comportamientos significativos observados.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6189345" y="7167443"/>
            <a:ext cx="7738110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La observación permite captar dinámicas que pruebas escritas no revelan.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738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Guía de Observación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3314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Características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88524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Estructura predefinida con indicadores claros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32744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Organizada por categorías observables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76964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Incluye escala valorativa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2118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Reduce subjetividad en la evaluación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23314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Ventajas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7599521" y="388524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Objetiva la información recogida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32744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Facilita el seguimiento sistemático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76964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Permite comparar evolución temporal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2118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Proporciona evidencia documentada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93790" y="590919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Este instrumento transforma observaciones cualitativas en datos estructurados.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5569" y="585788"/>
            <a:ext cx="8106608" cy="665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Ejemplo de Guía de Observación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745569" y="1677472"/>
            <a:ext cx="13139261" cy="5388054"/>
          </a:xfrm>
          <a:prstGeom prst="roundRect">
            <a:avLst>
              <a:gd name="adj" fmla="val 593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53189" y="1685092"/>
            <a:ext cx="13124021" cy="6115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966192" y="1820466"/>
            <a:ext cx="285119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Criterios a observar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4251008" y="1820466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Nunca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532013" y="1820466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 veces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10813018" y="1820466"/>
            <a:ext cx="285119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Siempre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753189" y="2296597"/>
            <a:ext cx="13124021" cy="95226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966192" y="2431971"/>
            <a:ext cx="2851190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Colabora activamente con sus compañeros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4251008" y="2431971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7532013" y="2431971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X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10813018" y="2431971"/>
            <a:ext cx="285119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14" name="Shape 12"/>
          <p:cNvSpPr/>
          <p:nvPr/>
        </p:nvSpPr>
        <p:spPr>
          <a:xfrm>
            <a:off x="753189" y="3248858"/>
            <a:ext cx="13124021" cy="95226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966192" y="3384232"/>
            <a:ext cx="2851190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Muestra respeto por las opiniones ajenas</a:t>
            </a:r>
            <a:endParaRPr lang="en-US" sz="1650" dirty="0"/>
          </a:p>
        </p:txBody>
      </p:sp>
      <p:sp>
        <p:nvSpPr>
          <p:cNvPr id="16" name="Text 14"/>
          <p:cNvSpPr/>
          <p:nvPr/>
        </p:nvSpPr>
        <p:spPr>
          <a:xfrm>
            <a:off x="4251008" y="3384232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532013" y="3384232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10813018" y="3384232"/>
            <a:ext cx="285119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X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753189" y="4201120"/>
            <a:ext cx="13124021" cy="95226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966192" y="4336494"/>
            <a:ext cx="2851190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Toma iniciativa en actividades grupales</a:t>
            </a:r>
            <a:endParaRPr lang="en-US" sz="1650" dirty="0"/>
          </a:p>
        </p:txBody>
      </p:sp>
      <p:sp>
        <p:nvSpPr>
          <p:cNvPr id="21" name="Text 19"/>
          <p:cNvSpPr/>
          <p:nvPr/>
        </p:nvSpPr>
        <p:spPr>
          <a:xfrm>
            <a:off x="4251008" y="4336494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7532013" y="4336494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X</a:t>
            </a:r>
            <a:endParaRPr lang="en-US" sz="1650" dirty="0"/>
          </a:p>
        </p:txBody>
      </p:sp>
      <p:sp>
        <p:nvSpPr>
          <p:cNvPr id="23" name="Text 21"/>
          <p:cNvSpPr/>
          <p:nvPr/>
        </p:nvSpPr>
        <p:spPr>
          <a:xfrm>
            <a:off x="10813018" y="4336494"/>
            <a:ext cx="285119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24" name="Shape 22"/>
          <p:cNvSpPr/>
          <p:nvPr/>
        </p:nvSpPr>
        <p:spPr>
          <a:xfrm>
            <a:off x="753189" y="5153382"/>
            <a:ext cx="13124021" cy="95226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966192" y="5288756"/>
            <a:ext cx="2851190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Formula preguntas pertinentes al tema</a:t>
            </a:r>
            <a:endParaRPr lang="en-US" sz="1650" dirty="0"/>
          </a:p>
        </p:txBody>
      </p:sp>
      <p:sp>
        <p:nvSpPr>
          <p:cNvPr id="26" name="Text 24"/>
          <p:cNvSpPr/>
          <p:nvPr/>
        </p:nvSpPr>
        <p:spPr>
          <a:xfrm>
            <a:off x="4251008" y="5288756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X</a:t>
            </a:r>
            <a:endParaRPr lang="en-US" sz="1650" dirty="0"/>
          </a:p>
        </p:txBody>
      </p:sp>
      <p:sp>
        <p:nvSpPr>
          <p:cNvPr id="27" name="Text 25"/>
          <p:cNvSpPr/>
          <p:nvPr/>
        </p:nvSpPr>
        <p:spPr>
          <a:xfrm>
            <a:off x="7532013" y="5288756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28" name="Text 26"/>
          <p:cNvSpPr/>
          <p:nvPr/>
        </p:nvSpPr>
        <p:spPr>
          <a:xfrm>
            <a:off x="10813018" y="5288756"/>
            <a:ext cx="285119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29" name="Shape 27"/>
          <p:cNvSpPr/>
          <p:nvPr/>
        </p:nvSpPr>
        <p:spPr>
          <a:xfrm>
            <a:off x="753189" y="6105644"/>
            <a:ext cx="13124021" cy="95226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966192" y="6241018"/>
            <a:ext cx="2851190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Sigue instrucciones adecuadamente</a:t>
            </a:r>
            <a:endParaRPr lang="en-US" sz="1650" dirty="0"/>
          </a:p>
        </p:txBody>
      </p:sp>
      <p:sp>
        <p:nvSpPr>
          <p:cNvPr id="31" name="Text 29"/>
          <p:cNvSpPr/>
          <p:nvPr/>
        </p:nvSpPr>
        <p:spPr>
          <a:xfrm>
            <a:off x="4251008" y="6241018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32" name="Text 30"/>
          <p:cNvSpPr/>
          <p:nvPr/>
        </p:nvSpPr>
        <p:spPr>
          <a:xfrm>
            <a:off x="7532013" y="6241018"/>
            <a:ext cx="284738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33" name="Text 31"/>
          <p:cNvSpPr/>
          <p:nvPr/>
        </p:nvSpPr>
        <p:spPr>
          <a:xfrm>
            <a:off x="10813018" y="6241018"/>
            <a:ext cx="2851190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X</a:t>
            </a:r>
            <a:endParaRPr lang="en-US" sz="1650" dirty="0"/>
          </a:p>
        </p:txBody>
      </p:sp>
      <p:sp>
        <p:nvSpPr>
          <p:cNvPr id="34" name="Text 32"/>
          <p:cNvSpPr/>
          <p:nvPr/>
        </p:nvSpPr>
        <p:spPr>
          <a:xfrm>
            <a:off x="745569" y="7305080"/>
            <a:ext cx="13139261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Estudiante: Carlos Martínez | Fecha: 15/10/2023 | Actividad: Proyecto científico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384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Registro Anecdótico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1987391"/>
            <a:ext cx="3664744" cy="2410897"/>
          </a:xfrm>
          <a:prstGeom prst="roundRect">
            <a:avLst>
              <a:gd name="adj" fmla="val 14113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2218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Definición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2712244"/>
            <a:ext cx="319587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Ficha para documentar situaciones relevantes no previstas durante el proceso educativo.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1987391"/>
            <a:ext cx="3664863" cy="2410897"/>
          </a:xfrm>
          <a:prstGeom prst="roundRect">
            <a:avLst>
              <a:gd name="adj" fmla="val 14113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182" y="22218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Estructura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182" y="2712244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Incluye fecha, alumno, descripción objetiva del hecho e interpretación pedagógica.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4625102"/>
            <a:ext cx="7556421" cy="1685092"/>
          </a:xfrm>
          <a:prstGeom prst="roundRect">
            <a:avLst>
              <a:gd name="adj" fmla="val 20191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48595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Finalidad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5349954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Registrar conductas significativas que revelan aspectos del desarrollo del estudiante.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6280190" y="656534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Ideal para documentar comportamientos espontáneos con valor diagnóstico.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0995"/>
            <a:ext cx="85120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Ejemplo de Registro Anecdótico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133951" y="2708553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Fecha: 22/09/2023 | Alumno: Laura Sánchez | Curso: 4º Primaria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453402"/>
            <a:ext cx="30480" cy="873204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808571"/>
            <a:ext cx="3570446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Descripción del hecho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793790" y="446067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Durante el recreo, Laura intervino espontáneamente para mediar en un conflicto entre dos compañeros.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390555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Propuso una solución equitativa y logró que ambos llegaran a un acuerdo pacífico.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808571"/>
            <a:ext cx="4277201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Interpretación pedagógica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7599521" y="446067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Demuestra desarrollo de habilidades sociales avanzadas y liderazgo positivo.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5390555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Evidencia aplicación práctica de valores trabajados en clase sobre resolución de conflictos.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657558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Este registro documenta competencias socioemocionales difíciles de evaluar con otros instrumentos.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954</Words>
  <Application>Microsoft Office PowerPoint</Application>
  <PresentationFormat>Personalizado</PresentationFormat>
  <Paragraphs>181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Calibri</vt:lpstr>
      <vt:lpstr>Brygada 1918 Bold</vt:lpstr>
      <vt:lpstr>Arial</vt:lpstr>
      <vt:lpstr>Brygada 1918 Semi Bold</vt:lpstr>
      <vt:lpstr>Brygada 1918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/>
  <cp:lastModifiedBy>karen macias</cp:lastModifiedBy>
  <cp:revision>2</cp:revision>
  <dcterms:created xsi:type="dcterms:W3CDTF">2025-06-17T23:05:56Z</dcterms:created>
  <dcterms:modified xsi:type="dcterms:W3CDTF">2025-06-17T23:08:53Z</dcterms:modified>
</cp:coreProperties>
</file>