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5" d="100"/>
          <a:sy n="65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1/12/2025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1/12/2025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A3E623-5926-44D2-81BF-E491777F8D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C" sz="6600" b="0" i="0" u="none" strike="noStrike" baseline="0" dirty="0">
                <a:latin typeface="ArialNormal"/>
              </a:rPr>
              <a:t>MATEMÁTICA FINANCIERA</a:t>
            </a:r>
            <a:endParaRPr lang="es-EC" sz="287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B0E998F-5FF9-4072-AA29-88CAD02786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791172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EA8555-8370-4D46-BA4C-84484BC5B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sz="4800" b="0" i="0" u="none" strike="noStrike" baseline="0" dirty="0">
                <a:latin typeface="ArialNormal"/>
              </a:rPr>
              <a:t>Interés simple </a:t>
            </a:r>
            <a:endParaRPr lang="es-EC" sz="72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59C00E-492D-49AF-8EC7-AC8128AC2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3652" y="1885285"/>
            <a:ext cx="8510722" cy="39978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3200" dirty="0"/>
              <a:t>El interés simple es una forma de calcular los intereses generados sobre un capital inicial sin reinvertir los intereses ganados</a:t>
            </a:r>
          </a:p>
          <a:p>
            <a:pPr marL="0" indent="0" algn="just">
              <a:buNone/>
            </a:pPr>
            <a:r>
              <a:rPr lang="es-ES" sz="3200" dirty="0"/>
              <a:t>Se utiliza comúnmente para préstamos o inversiones a corto plazo.</a:t>
            </a:r>
            <a:endParaRPr lang="es-EC" sz="3200" dirty="0"/>
          </a:p>
        </p:txBody>
      </p:sp>
    </p:spTree>
    <p:extLst>
      <p:ext uri="{BB962C8B-B14F-4D97-AF65-F5344CB8AC3E}">
        <p14:creationId xmlns:p14="http://schemas.microsoft.com/office/powerpoint/2010/main" val="995169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EA8555-8370-4D46-BA4C-84484BC5B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3967" y="545093"/>
            <a:ext cx="7958331" cy="1077229"/>
          </a:xfrm>
        </p:spPr>
        <p:txBody>
          <a:bodyPr>
            <a:normAutofit/>
          </a:bodyPr>
          <a:lstStyle/>
          <a:p>
            <a:r>
              <a:rPr lang="es-EC" sz="4800" b="0" i="0" u="none" strike="noStrike" baseline="0" dirty="0">
                <a:latin typeface="ArialNormal"/>
              </a:rPr>
              <a:t>Cálculo del Interés Simple</a:t>
            </a:r>
            <a:endParaRPr lang="es-EC" sz="72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F0CF927-C46D-4629-AA52-B02FE8A3E283}"/>
              </a:ext>
            </a:extLst>
          </p:cNvPr>
          <p:cNvSpPr txBox="1"/>
          <p:nvPr/>
        </p:nvSpPr>
        <p:spPr>
          <a:xfrm>
            <a:off x="602204" y="1288658"/>
            <a:ext cx="10117394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800" dirty="0"/>
              <a:t>Calcula el interés generado en función del capital, la tasa de interés y el tiempo.</a:t>
            </a:r>
          </a:p>
          <a:p>
            <a:pPr algn="just"/>
            <a:endParaRPr lang="es-ES" sz="2800" dirty="0"/>
          </a:p>
          <a:p>
            <a:r>
              <a:rPr lang="es-EC" sz="2800" b="1" dirty="0"/>
              <a:t>Fórmula:</a:t>
            </a:r>
            <a:r>
              <a:rPr lang="es-EC" sz="2800" dirty="0"/>
              <a:t> I=</a:t>
            </a:r>
            <a:r>
              <a:rPr lang="es-EC" sz="2800" dirty="0" err="1"/>
              <a:t>C×r×t</a:t>
            </a:r>
            <a:br>
              <a:rPr lang="es-EC" sz="2800" dirty="0"/>
            </a:br>
            <a:r>
              <a:rPr lang="es-EC" sz="2800" dirty="0"/>
              <a:t>Donde: </a:t>
            </a:r>
            <a:br>
              <a:rPr lang="es-EC" sz="2800" dirty="0"/>
            </a:br>
            <a:r>
              <a:rPr lang="es-EC" sz="2400" dirty="0"/>
              <a:t>- I = Interés </a:t>
            </a:r>
            <a:br>
              <a:rPr lang="es-EC" sz="2400" dirty="0"/>
            </a:br>
            <a:r>
              <a:rPr lang="es-EC" sz="2400" dirty="0"/>
              <a:t>- C = Capital </a:t>
            </a:r>
            <a:br>
              <a:rPr lang="es-EC" sz="2400" dirty="0"/>
            </a:br>
            <a:r>
              <a:rPr lang="es-EC" sz="2400" dirty="0"/>
              <a:t>- r = Tasa de interés </a:t>
            </a:r>
            <a:br>
              <a:rPr lang="es-EC" sz="2400" dirty="0"/>
            </a:br>
            <a:r>
              <a:rPr lang="es-EC" sz="2400" dirty="0"/>
              <a:t>- t = Tiempo </a:t>
            </a:r>
          </a:p>
          <a:p>
            <a:br>
              <a:rPr lang="es-EC" sz="2800" dirty="0"/>
            </a:br>
            <a:r>
              <a:rPr lang="es-EC" sz="2800" b="1" dirty="0"/>
              <a:t>Ejemplo:</a:t>
            </a:r>
            <a:r>
              <a:rPr lang="es-EC" sz="2800" dirty="0"/>
              <a:t> Si inviertes $1.000 a una tasa del 5% anual durante 3 años: </a:t>
            </a:r>
            <a:br>
              <a:rPr lang="es-EC" sz="2800" dirty="0"/>
            </a:br>
            <a:r>
              <a:rPr lang="es-EC" sz="2800" dirty="0"/>
              <a:t>I=1000×0,05×3=</a:t>
            </a:r>
            <a:r>
              <a:rPr lang="es-EC" sz="2800" b="1" dirty="0"/>
              <a:t>150</a:t>
            </a:r>
          </a:p>
        </p:txBody>
      </p:sp>
    </p:spTree>
    <p:extLst>
      <p:ext uri="{BB962C8B-B14F-4D97-AF65-F5344CB8AC3E}">
        <p14:creationId xmlns:p14="http://schemas.microsoft.com/office/powerpoint/2010/main" val="365978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EA8555-8370-4D46-BA4C-84484BC5B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807" y="545093"/>
            <a:ext cx="9232492" cy="1077229"/>
          </a:xfrm>
        </p:spPr>
        <p:txBody>
          <a:bodyPr>
            <a:normAutofit fontScale="90000"/>
          </a:bodyPr>
          <a:lstStyle/>
          <a:p>
            <a:r>
              <a:rPr lang="es-EC" sz="4800" b="0" i="0" u="none" strike="noStrike" baseline="0" dirty="0">
                <a:latin typeface="ArialNormal"/>
              </a:rPr>
              <a:t>Cálculo </a:t>
            </a:r>
            <a:r>
              <a:rPr lang="es-ES" sz="4800" b="0" i="0" u="none" strike="noStrike" baseline="0" dirty="0">
                <a:latin typeface="ArialNormal"/>
              </a:rPr>
              <a:t>del Monto a Interés Simple</a:t>
            </a:r>
            <a:endParaRPr lang="es-EC" sz="72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F0CF927-C46D-4629-AA52-B02FE8A3E283}"/>
              </a:ext>
            </a:extLst>
          </p:cNvPr>
          <p:cNvSpPr txBox="1"/>
          <p:nvPr/>
        </p:nvSpPr>
        <p:spPr>
          <a:xfrm>
            <a:off x="602204" y="1288658"/>
            <a:ext cx="1011739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800" dirty="0"/>
              <a:t>El monto total (capital + interés) al final del período.</a:t>
            </a:r>
          </a:p>
          <a:p>
            <a:pPr algn="just"/>
            <a:endParaRPr lang="es-ES" sz="2800" dirty="0"/>
          </a:p>
          <a:p>
            <a:r>
              <a:rPr lang="es-ES" sz="2800" b="1" dirty="0"/>
              <a:t>Fórmula: </a:t>
            </a:r>
          </a:p>
          <a:p>
            <a:r>
              <a:rPr lang="es-ES" sz="2800" b="1" dirty="0"/>
              <a:t>𝑀=𝐶+𝐼=𝐶(1+𝑟×𝑡)</a:t>
            </a:r>
          </a:p>
          <a:p>
            <a:endParaRPr lang="es-ES" sz="2800" b="1" dirty="0"/>
          </a:p>
          <a:p>
            <a:r>
              <a:rPr lang="es-ES" sz="2800" b="1" dirty="0"/>
              <a:t>Ejemplo:</a:t>
            </a:r>
          </a:p>
          <a:p>
            <a:endParaRPr lang="es-ES" sz="2800" b="1" dirty="0"/>
          </a:p>
          <a:p>
            <a:r>
              <a:rPr lang="es-ES" sz="2800" b="1" dirty="0"/>
              <a:t>Siguiendo el caso anterior:𝑀=1000+150=1150</a:t>
            </a:r>
            <a:endParaRPr lang="es-EC" sz="2800" b="1" dirty="0"/>
          </a:p>
        </p:txBody>
      </p:sp>
    </p:spTree>
    <p:extLst>
      <p:ext uri="{BB962C8B-B14F-4D97-AF65-F5344CB8AC3E}">
        <p14:creationId xmlns:p14="http://schemas.microsoft.com/office/powerpoint/2010/main" val="1738359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EA8555-8370-4D46-BA4C-84484BC5B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807" y="545093"/>
            <a:ext cx="9232492" cy="1077229"/>
          </a:xfrm>
        </p:spPr>
        <p:txBody>
          <a:bodyPr>
            <a:normAutofit/>
          </a:bodyPr>
          <a:lstStyle/>
          <a:p>
            <a:r>
              <a:rPr lang="es-ES" sz="4800" b="0" i="0" u="none" strike="noStrike" baseline="0" dirty="0">
                <a:latin typeface="ArialNormal"/>
              </a:rPr>
              <a:t>Ejemplos</a:t>
            </a:r>
            <a:endParaRPr lang="es-EC" sz="72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F0CF927-C46D-4629-AA52-B02FE8A3E283}"/>
              </a:ext>
            </a:extLst>
          </p:cNvPr>
          <p:cNvSpPr txBox="1"/>
          <p:nvPr/>
        </p:nvSpPr>
        <p:spPr>
          <a:xfrm>
            <a:off x="749688" y="1436138"/>
            <a:ext cx="10117394" cy="47744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Cálculo del Interés Simple</a:t>
            </a:r>
          </a:p>
          <a:p>
            <a:endParaRPr lang="es-EC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Ejercicio 1:</a:t>
            </a:r>
            <a:b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 capital de $2,000 es invertido a una tasa de interés anual del 8% durante 4 años. ¿Cuál es el interés generado?</a:t>
            </a:r>
            <a:b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Solución:</a:t>
            </a:r>
            <a:endParaRPr lang="es-EC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s-EC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I=2000×0.08×4=640 dólares</a:t>
            </a:r>
          </a:p>
          <a:p>
            <a:pPr marL="342900" lvl="0" indent="-342900"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Ejercicio 2:</a:t>
            </a:r>
            <a:b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 préstamo de $5,000 tiene una tasa de interés del 6% anual durante 2 años. ¿Cuánto interés se paga?</a:t>
            </a:r>
            <a:b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Solución:</a:t>
            </a:r>
            <a:endParaRPr lang="es-EC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s-EC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I=5000×0.06×2=600  dólares</a:t>
            </a:r>
          </a:p>
          <a:p>
            <a:pPr marL="342900" lvl="0" indent="-342900"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Ejercicio 3:</a:t>
            </a:r>
            <a:b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 se invierten $1,500 a una tasa de interés del 10% anual durante 5 meses, ¿cuál es el interés generado?</a:t>
            </a:r>
            <a:b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Nota: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El tiempo se expresa en años, por lo que 5 meses = 5/12 años.</a:t>
            </a:r>
            <a:b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Solución:</a:t>
            </a:r>
            <a:endParaRPr lang="es-EC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s-EC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I=1500×0.10×512=62.50  dólares</a:t>
            </a:r>
          </a:p>
        </p:txBody>
      </p:sp>
    </p:spTree>
    <p:extLst>
      <p:ext uri="{BB962C8B-B14F-4D97-AF65-F5344CB8AC3E}">
        <p14:creationId xmlns:p14="http://schemas.microsoft.com/office/powerpoint/2010/main" val="2175774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EA8555-8370-4D46-BA4C-84484BC5B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807" y="545093"/>
            <a:ext cx="9232492" cy="1077229"/>
          </a:xfrm>
        </p:spPr>
        <p:txBody>
          <a:bodyPr>
            <a:normAutofit/>
          </a:bodyPr>
          <a:lstStyle/>
          <a:p>
            <a:r>
              <a:rPr lang="es-ES" sz="4800" b="0" i="0" u="none" strike="noStrike" baseline="0" dirty="0">
                <a:latin typeface="ArialNormal"/>
              </a:rPr>
              <a:t>Ejemplos</a:t>
            </a:r>
            <a:endParaRPr lang="es-EC" sz="72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F0CF927-C46D-4629-AA52-B02FE8A3E283}"/>
              </a:ext>
            </a:extLst>
          </p:cNvPr>
          <p:cNvSpPr txBox="1"/>
          <p:nvPr/>
        </p:nvSpPr>
        <p:spPr>
          <a:xfrm>
            <a:off x="749688" y="1436138"/>
            <a:ext cx="10117394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Cálculo del Monto a Interés Simple</a:t>
            </a:r>
          </a:p>
          <a:p>
            <a:endParaRPr lang="es-E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Ejercicio 1:</a:t>
            </a:r>
          </a:p>
          <a:p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 capital de $3.000 es invertido a una tasa del 7% anual durante 3 años. ¿Cuál será el monto total al final del período?</a:t>
            </a:r>
          </a:p>
          <a:p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Solución:</a:t>
            </a:r>
          </a:p>
          <a:p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Monto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=3000×(1+0,07×3)=3000×1.21=3630 dólares</a:t>
            </a:r>
          </a:p>
          <a:p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Ejercicio 2:</a:t>
            </a:r>
          </a:p>
          <a:p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 préstamo de $4,500 genera un interés simple del 5% anual durante 2 años. ¿Cuál será el monto total que deberá pagarse al final?</a:t>
            </a:r>
          </a:p>
          <a:p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Solución:</a:t>
            </a:r>
          </a:p>
          <a:p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Monto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=4500×(1+0,05×2)=4500×1.10=4950 dólares</a:t>
            </a:r>
          </a:p>
          <a:p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Ejercicio 3:</a:t>
            </a:r>
          </a:p>
          <a:p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Una inversión de $2,500 a una tasa del 9% anual durante 1 año y medio (1.5 años) genera un monto total de:</a:t>
            </a:r>
          </a:p>
          <a:p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Solución:</a:t>
            </a:r>
          </a:p>
          <a:p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Monto </a:t>
            </a:r>
            <a:r>
              <a:rPr lang="es-E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=2500×(1+0,09×1.5)=2500×1.135=2837,50 dólares</a:t>
            </a:r>
          </a:p>
        </p:txBody>
      </p:sp>
    </p:spTree>
    <p:extLst>
      <p:ext uri="{BB962C8B-B14F-4D97-AF65-F5344CB8AC3E}">
        <p14:creationId xmlns:p14="http://schemas.microsoft.com/office/powerpoint/2010/main" val="7723675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93</TotalTime>
  <Words>421</Words>
  <Application>Microsoft Office PowerPoint</Application>
  <PresentationFormat>Panorámica</PresentationFormat>
  <Paragraphs>44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ArialNormal</vt:lpstr>
      <vt:lpstr>Calibri</vt:lpstr>
      <vt:lpstr>MS Shell Dlg 2</vt:lpstr>
      <vt:lpstr>Times New Roman</vt:lpstr>
      <vt:lpstr>Wingdings</vt:lpstr>
      <vt:lpstr>Wingdings 3</vt:lpstr>
      <vt:lpstr>Madison</vt:lpstr>
      <vt:lpstr>MATEMÁTICA FINANCIERA</vt:lpstr>
      <vt:lpstr>Interés simple </vt:lpstr>
      <vt:lpstr>Cálculo del Interés Simple</vt:lpstr>
      <vt:lpstr>Cálculo del Monto a Interés Simple</vt:lpstr>
      <vt:lpstr>Ejemplos</vt:lpstr>
      <vt:lpstr>Ejemplos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 FINANCIERA</dc:title>
  <dc:creator>Usuario</dc:creator>
  <cp:lastModifiedBy>Usuario</cp:lastModifiedBy>
  <cp:revision>9</cp:revision>
  <dcterms:created xsi:type="dcterms:W3CDTF">2025-01-12T23:32:07Z</dcterms:created>
  <dcterms:modified xsi:type="dcterms:W3CDTF">2025-01-13T01:10:05Z</dcterms:modified>
</cp:coreProperties>
</file>