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4" r:id="rId3"/>
    <p:sldId id="297" r:id="rId4"/>
    <p:sldId id="275" r:id="rId5"/>
    <p:sldId id="276" r:id="rId6"/>
    <p:sldId id="298" r:id="rId7"/>
    <p:sldId id="277" r:id="rId8"/>
    <p:sldId id="299" r:id="rId9"/>
    <p:sldId id="264" r:id="rId10"/>
    <p:sldId id="278" r:id="rId11"/>
    <p:sldId id="281" r:id="rId12"/>
    <p:sldId id="315" r:id="rId13"/>
    <p:sldId id="316" r:id="rId14"/>
    <p:sldId id="317" r:id="rId15"/>
    <p:sldId id="284" r:id="rId16"/>
    <p:sldId id="318" r:id="rId17"/>
    <p:sldId id="286" r:id="rId18"/>
    <p:sldId id="314" r:id="rId19"/>
    <p:sldId id="288" r:id="rId20"/>
    <p:sldId id="313" r:id="rId21"/>
    <p:sldId id="319" r:id="rId22"/>
    <p:sldId id="32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rgbClr val="FF0000"/>
                </a:solidFill>
              </a:rPr>
              <a:t>Dotación Intelectual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099" y="2783557"/>
            <a:ext cx="11329851" cy="2486595"/>
          </a:xfrm>
        </p:spPr>
        <p:txBody>
          <a:bodyPr>
            <a:normAutofit/>
          </a:bodyPr>
          <a:lstStyle/>
          <a:p>
            <a:pPr algn="just"/>
            <a:r>
              <a:rPr lang="es-ES" sz="3200" dirty="0"/>
              <a:t>Los/as niños/as y adolescentes dotación superior/altas capacidades También considerado como superdotación, refiere a un nivel elevado de competencia en determinadas áreas, es decir, que se evidencian habilidades naturales sin necesidad de instrucción.</a:t>
            </a:r>
            <a:endParaRPr lang="es-EC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2830" cy="20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0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0"/>
            <a:ext cx="722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6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638702" y="264488"/>
            <a:ext cx="9755057" cy="642942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rgbClr val="C00000"/>
                </a:solidFill>
                <a:latin typeface="Arial Narrow" pitchFamily="34" charset="0"/>
              </a:rPr>
              <a:t>DISCAPACIDAD INTELECTUAL</a:t>
            </a:r>
          </a:p>
        </p:txBody>
      </p:sp>
      <p:pic>
        <p:nvPicPr>
          <p:cNvPr id="1027" name="Picture 3" descr="C:\Users\vsandoval\AppData\Local\Microsoft\Windows\Temporary Internet Files\Content.IE5\XTGZP1UC\MC90023213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9180">
            <a:off x="7381884" y="2071678"/>
            <a:ext cx="2555988" cy="2623104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299"/>
            <a:ext cx="6453051" cy="26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7760" cy="41626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0"/>
            <a:ext cx="5478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0537" cy="3701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519" y="0"/>
            <a:ext cx="5230481" cy="69320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549"/>
            <a:ext cx="5505732" cy="23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6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0" y="1160585"/>
            <a:ext cx="9872912" cy="42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9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336796" y="21085"/>
            <a:ext cx="7772400" cy="642942"/>
          </a:xfrm>
        </p:spPr>
        <p:txBody>
          <a:bodyPr>
            <a:normAutofit/>
          </a:bodyPr>
          <a:lstStyle/>
          <a:p>
            <a:pPr algn="l"/>
            <a:r>
              <a:rPr lang="es-EC" sz="3600" b="1" dirty="0">
                <a:solidFill>
                  <a:srgbClr val="C00000"/>
                </a:solidFill>
                <a:latin typeface="Arial Narrow" pitchFamily="34" charset="0"/>
              </a:rPr>
              <a:t>DISCAPACIDAD FÍSICA-MOTORA</a:t>
            </a:r>
          </a:p>
        </p:txBody>
      </p:sp>
      <p:pic>
        <p:nvPicPr>
          <p:cNvPr id="3075" name="Picture 3" descr="C:\Users\vsandoval\AppData\Local\Microsoft\Windows\Temporary Internet Files\Content.IE5\2QPOUFL5\MC9002958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1991">
            <a:off x="48799" y="4733754"/>
            <a:ext cx="2398260" cy="2269540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852" y="832687"/>
            <a:ext cx="5398477" cy="1228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0906" y="3580012"/>
            <a:ext cx="5166946" cy="10572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676" y="832687"/>
            <a:ext cx="6827520" cy="43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589"/>
            <a:ext cx="5094513" cy="68765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04" y="2758984"/>
            <a:ext cx="45529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46016" y="292137"/>
            <a:ext cx="9577414" cy="642942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rgbClr val="C00000"/>
                </a:solidFill>
              </a:rPr>
              <a:t>DISCAPACIDAD VISUAL </a:t>
            </a:r>
          </a:p>
        </p:txBody>
      </p:sp>
      <p:pic>
        <p:nvPicPr>
          <p:cNvPr id="8" name="7 Imagen" descr="cie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0" y="1733260"/>
            <a:ext cx="3104050" cy="33914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0" y="1246613"/>
            <a:ext cx="8970301" cy="25471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271" y="4105275"/>
            <a:ext cx="2133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7098" cy="66533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154" y="-56742"/>
            <a:ext cx="5024846" cy="67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2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615841" y="277296"/>
            <a:ext cx="8534925" cy="642942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rgbClr val="C00000"/>
                </a:solidFill>
                <a:latin typeface="Arial Narrow" pitchFamily="34" charset="0"/>
              </a:rPr>
              <a:t>DISCAPACIDAD AUDITIVA</a:t>
            </a: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51830" y="1916554"/>
            <a:ext cx="5000660" cy="2812200"/>
          </a:xfrm>
        </p:spPr>
        <p:txBody>
          <a:bodyPr>
            <a:normAutofit/>
          </a:bodyPr>
          <a:lstStyle/>
          <a:p>
            <a:pPr algn="just"/>
            <a:r>
              <a:rPr lang="es-EC" b="1" dirty="0">
                <a:solidFill>
                  <a:srgbClr val="00642D"/>
                </a:solidFill>
                <a:latin typeface="Arial Narrow" pitchFamily="34" charset="0"/>
              </a:rPr>
              <a:t>Necesidades Educativas Especiales</a:t>
            </a:r>
            <a:r>
              <a:rPr lang="es-EC" dirty="0">
                <a:solidFill>
                  <a:srgbClr val="00642D"/>
                </a:solidFill>
                <a:latin typeface="Arial Narrow" pitchFamily="34" charset="0"/>
              </a:rPr>
              <a:t>:  </a:t>
            </a:r>
          </a:p>
          <a:p>
            <a:pPr algn="just">
              <a:buClr>
                <a:schemeClr val="tx2"/>
              </a:buClr>
              <a:buSzPct val="42000"/>
              <a:buFont typeface="Wingdings" pitchFamily="2" charset="2"/>
              <a:buChar char="v"/>
            </a:pPr>
            <a:r>
              <a:rPr lang="es-EC" dirty="0">
                <a:solidFill>
                  <a:schemeClr val="tx1"/>
                </a:solidFill>
                <a:latin typeface="Arial Narrow" pitchFamily="34" charset="0"/>
              </a:rPr>
              <a:t> Comunicación: sistema de comunicación alterno.</a:t>
            </a:r>
          </a:p>
          <a:p>
            <a:pPr algn="just">
              <a:buClr>
                <a:schemeClr val="tx2"/>
              </a:buClr>
              <a:buSzPct val="42000"/>
              <a:buFont typeface="Wingdings" pitchFamily="2" charset="2"/>
              <a:buChar char="v"/>
            </a:pPr>
            <a:r>
              <a:rPr lang="es-EC" dirty="0">
                <a:solidFill>
                  <a:schemeClr val="tx1"/>
                </a:solidFill>
                <a:latin typeface="Arial Narrow" pitchFamily="34" charset="0"/>
              </a:rPr>
              <a:t> Habilidades Cognitivas: dificultad</a:t>
            </a:r>
          </a:p>
          <a:p>
            <a:pPr algn="just">
              <a:buClr>
                <a:schemeClr val="tx2"/>
              </a:buClr>
              <a:buSzPct val="42000"/>
              <a:buFont typeface="Wingdings" pitchFamily="2" charset="2"/>
              <a:buChar char="v"/>
            </a:pPr>
            <a:r>
              <a:rPr lang="es-EC" dirty="0">
                <a:solidFill>
                  <a:schemeClr val="tx1"/>
                </a:solidFill>
                <a:latin typeface="Arial Narrow" pitchFamily="34" charset="0"/>
              </a:rPr>
              <a:t> Socio- afectivo:  interrelación- juego.</a:t>
            </a:r>
          </a:p>
          <a:p>
            <a:pPr algn="just">
              <a:buClr>
                <a:schemeClr val="tx2"/>
              </a:buClr>
              <a:buSzPct val="42000"/>
              <a:buFont typeface="Wingdings" pitchFamily="2" charset="2"/>
              <a:buChar char="v"/>
            </a:pPr>
            <a:r>
              <a:rPr lang="es-EC" dirty="0">
                <a:solidFill>
                  <a:schemeClr val="tx1"/>
                </a:solidFill>
                <a:latin typeface="Arial Narrow" pitchFamily="34" charset="0"/>
              </a:rPr>
              <a:t> Autonomía: apoyos visuales.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5407" y="1106658"/>
            <a:ext cx="2378365" cy="33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42" y="3996992"/>
            <a:ext cx="7506789" cy="28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669" y="264587"/>
            <a:ext cx="9904397" cy="536601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Características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35" y="992774"/>
            <a:ext cx="11721737" cy="5050971"/>
          </a:xfrm>
        </p:spPr>
        <p:txBody>
          <a:bodyPr>
            <a:noAutofit/>
          </a:bodyPr>
          <a:lstStyle/>
          <a:p>
            <a:r>
              <a:rPr lang="es-ES" sz="2400" dirty="0"/>
              <a:t>Facilidad de resolver problemas de gran complejidad, abstraen, conceptualizan y sintetizan con facilidad. </a:t>
            </a:r>
          </a:p>
          <a:p>
            <a:r>
              <a:rPr lang="es-ES" sz="2400" dirty="0"/>
              <a:t>Razonan, argumentan y preguntan continuamente, presentando gran curiosidad por temas variados. </a:t>
            </a:r>
          </a:p>
          <a:p>
            <a:r>
              <a:rPr lang="es-ES" sz="2400" dirty="0"/>
              <a:t>Procesan con mayor rapidez la información. </a:t>
            </a:r>
          </a:p>
          <a:p>
            <a:r>
              <a:rPr lang="es-ES" sz="2400" dirty="0"/>
              <a:t>Suelen ser perfeccionistas y críticos consigo mismos. </a:t>
            </a:r>
          </a:p>
          <a:p>
            <a:r>
              <a:rPr lang="es-ES" sz="2400" dirty="0"/>
              <a:t>Suelen mostrarse perseverantes en aquellas tares que les interesan, en cambio en aquellas que no llenan sus expectativas muestran desgano y poco interés, incluso algunas veces las evaden.</a:t>
            </a:r>
          </a:p>
          <a:p>
            <a:r>
              <a:rPr lang="es-ES" sz="2400" dirty="0"/>
              <a:t>Son muy seguros de sí mismos, independientes y cuestionadores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260769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807"/>
          <a:stretch/>
        </p:blipFill>
        <p:spPr>
          <a:xfrm>
            <a:off x="1" y="0"/>
            <a:ext cx="5425439" cy="6857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472" y="5490659"/>
            <a:ext cx="5257528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1025" cy="21510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75" y="0"/>
            <a:ext cx="4467225" cy="13324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878" y="1329136"/>
            <a:ext cx="5002122" cy="5667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39870"/>
            <a:ext cx="45624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5" y="0"/>
            <a:ext cx="5564776" cy="26735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55" y="2336057"/>
            <a:ext cx="5165000" cy="23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8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6185672" cy="67970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211" y="1758671"/>
            <a:ext cx="432816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1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1291" y="715868"/>
            <a:ext cx="8795281" cy="1049235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Trastorno de Déficit de Atención con Hiperactividad</a:t>
            </a:r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594" y="2015732"/>
            <a:ext cx="11286309" cy="3450613"/>
          </a:xfrm>
        </p:spPr>
        <p:txBody>
          <a:bodyPr>
            <a:normAutofit/>
          </a:bodyPr>
          <a:lstStyle/>
          <a:p>
            <a:pPr algn="just"/>
            <a:r>
              <a:rPr lang="es-ES" sz="3200" dirty="0"/>
              <a:t>El trastorno por déficit de atención e hiperactividad, o TDAH, es un trastorno que hace que sea extraordinariamente difícil para los niños el concentrarse en tareas, prestar atención, estarse quietos, y controlar el comportamiento impulsivo. Pueden ser de tres tipos: Inatento, Hiperactivo/ Impulsivo y combinado</a:t>
            </a:r>
            <a:endParaRPr lang="es-EC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4" y="0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20" y="604224"/>
            <a:ext cx="9603275" cy="562726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Características:</a:t>
            </a:r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633" y="1872342"/>
            <a:ext cx="11295018" cy="4389124"/>
          </a:xfrm>
        </p:spPr>
        <p:txBody>
          <a:bodyPr>
            <a:normAutofit/>
          </a:bodyPr>
          <a:lstStyle/>
          <a:p>
            <a:r>
              <a:rPr lang="es-ES" dirty="0"/>
              <a:t>Inatención </a:t>
            </a:r>
          </a:p>
          <a:p>
            <a:r>
              <a:rPr lang="es-ES" dirty="0"/>
              <a:t>Deja tareas inconclusas y no cumple con sus deberes. </a:t>
            </a:r>
          </a:p>
          <a:p>
            <a:r>
              <a:rPr lang="es-ES" dirty="0"/>
              <a:t>No atiende detalles. </a:t>
            </a:r>
          </a:p>
          <a:p>
            <a:r>
              <a:rPr lang="es-ES" dirty="0"/>
              <a:t>Comete errores absurdos o de descuido en su trabajo. </a:t>
            </a:r>
          </a:p>
          <a:p>
            <a:r>
              <a:rPr lang="es-ES" dirty="0"/>
              <a:t>Parece no escuchar cuando se le habla. </a:t>
            </a:r>
          </a:p>
          <a:p>
            <a:r>
              <a:rPr lang="es-ES" dirty="0"/>
              <a:t>Dificultad en organizarse: tareas y actividades. </a:t>
            </a:r>
          </a:p>
          <a:p>
            <a:r>
              <a:rPr lang="es-ES" dirty="0"/>
              <a:t>Dificultad en mantener esfuerzo mental continuo. </a:t>
            </a:r>
          </a:p>
          <a:p>
            <a:r>
              <a:rPr lang="es-ES" dirty="0"/>
              <a:t>Pierde constantemente las cosas. </a:t>
            </a:r>
          </a:p>
          <a:p>
            <a:r>
              <a:rPr lang="es-ES" dirty="0"/>
              <a:t>Se distrae fácilmente con estímulos externos. • Se olvida continuamente de instrucciones dadas.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133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80" y="172720"/>
            <a:ext cx="6014720" cy="66852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37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36601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Situación de  vulnerabilidad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7736" y="1863332"/>
            <a:ext cx="6410960" cy="4181868"/>
          </a:xfrm>
        </p:spPr>
        <p:txBody>
          <a:bodyPr>
            <a:noAutofit/>
          </a:bodyPr>
          <a:lstStyle/>
          <a:p>
            <a:r>
              <a:rPr lang="es-ES" sz="3200" dirty="0"/>
              <a:t>Enfermedades catastróficas, </a:t>
            </a:r>
          </a:p>
          <a:p>
            <a:r>
              <a:rPr lang="es-ES" sz="3200" dirty="0"/>
              <a:t>Movilidad humana, </a:t>
            </a:r>
          </a:p>
          <a:p>
            <a:r>
              <a:rPr lang="es-ES" sz="3200" dirty="0"/>
              <a:t>Menores infractores, </a:t>
            </a:r>
          </a:p>
          <a:p>
            <a:r>
              <a:rPr lang="es-ES" sz="3200" dirty="0"/>
              <a:t>Víctimas de violencia.</a:t>
            </a:r>
          </a:p>
          <a:p>
            <a:r>
              <a:rPr lang="es-ES" sz="3200" dirty="0"/>
              <a:t>Drogas </a:t>
            </a:r>
          </a:p>
        </p:txBody>
      </p:sp>
    </p:spTree>
    <p:extLst>
      <p:ext uri="{BB962C8B-B14F-4D97-AF65-F5344CB8AC3E}">
        <p14:creationId xmlns:p14="http://schemas.microsoft.com/office/powerpoint/2010/main" val="35012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66" y="323055"/>
            <a:ext cx="9451926" cy="53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92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9137</TotalTime>
  <Words>317</Words>
  <Application>Microsoft Office PowerPoint</Application>
  <PresentationFormat>Panorámica</PresentationFormat>
  <Paragraphs>36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Gill Sans MT</vt:lpstr>
      <vt:lpstr>Wingdings</vt:lpstr>
      <vt:lpstr>Gallery</vt:lpstr>
      <vt:lpstr>Dotación Intelectual</vt:lpstr>
      <vt:lpstr>Características</vt:lpstr>
      <vt:lpstr>Presentación de PowerPoint</vt:lpstr>
      <vt:lpstr>Trastorno de Déficit de Atención con Hiperactividad</vt:lpstr>
      <vt:lpstr>Características:</vt:lpstr>
      <vt:lpstr>Presentación de PowerPoint</vt:lpstr>
      <vt:lpstr>Situación de  vulnerabilidad</vt:lpstr>
      <vt:lpstr>Presentación de PowerPoint</vt:lpstr>
      <vt:lpstr>Presentación de PowerPoint</vt:lpstr>
      <vt:lpstr>Presentación de PowerPoint</vt:lpstr>
      <vt:lpstr>DISCAPACIDAD INTELECTUAL</vt:lpstr>
      <vt:lpstr>Presentación de PowerPoint</vt:lpstr>
      <vt:lpstr>Presentación de PowerPoint</vt:lpstr>
      <vt:lpstr>Presentación de PowerPoint</vt:lpstr>
      <vt:lpstr>DISCAPACIDAD FÍSICA-MOTORA</vt:lpstr>
      <vt:lpstr>Presentación de PowerPoint</vt:lpstr>
      <vt:lpstr>DISCAPACIDAD VISUAL </vt:lpstr>
      <vt:lpstr>Presentación de PowerPoint</vt:lpstr>
      <vt:lpstr>DISCAPACIDAD AUDITIVA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Abordaje de NEE en el ámbito virtual</dc:title>
  <dc:creator>paco janeta</dc:creator>
  <cp:lastModifiedBy>Paco Fernando Janeta Patiño</cp:lastModifiedBy>
  <cp:revision>56</cp:revision>
  <dcterms:created xsi:type="dcterms:W3CDTF">2021-02-19T02:11:24Z</dcterms:created>
  <dcterms:modified xsi:type="dcterms:W3CDTF">2023-07-23T21:07:21Z</dcterms:modified>
</cp:coreProperties>
</file>