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4630400" cy="8229600"/>
  <p:notesSz cx="8229600" cy="14630400"/>
  <p:embeddedFontLst>
    <p:embeddedFont>
      <p:font typeface="Instrument Sans Semi Bold"/>
      <p:regular r:id="rId23"/>
    </p:embeddedFont>
    <p:embeddedFont>
      <p:font typeface="Instrument Sans Semi Bold"/>
      <p:regular r:id="rId24"/>
    </p:embeddedFont>
    <p:embeddedFont>
      <p:font typeface="Instrument Sans Semi Bold"/>
      <p:regular r:id="rId25"/>
    </p:embeddedFont>
    <p:embeddedFont>
      <p:font typeface="Instrument Sans Semi Bold"/>
      <p:regular r:id="rId26"/>
    </p:embeddedFont>
    <p:embeddedFont>
      <p:font typeface="Instrument Sans Medium"/>
      <p:regular r:id="rId27"/>
    </p:embeddedFont>
    <p:embeddedFont>
      <p:font typeface="Instrument Sans Medium"/>
      <p:regular r:id="rId28"/>
    </p:embeddedFont>
    <p:embeddedFont>
      <p:font typeface="Instrument Sans Medium"/>
      <p:regular r:id="rId29"/>
    </p:embeddedFont>
    <p:embeddedFont>
      <p:font typeface="Instrument Sans Medium"/>
      <p:regular r:id="rId3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openxmlformats.org/officeDocument/2006/relationships/font" Target="fonts/font1.fntdata"/><Relationship Id="rId24" Type="http://schemas.openxmlformats.org/officeDocument/2006/relationships/font" Target="fonts/font2.fntdata"/><Relationship Id="rId25" Type="http://schemas.openxmlformats.org/officeDocument/2006/relationships/font" Target="fonts/font3.fntdata"/><Relationship Id="rId26" Type="http://schemas.openxmlformats.org/officeDocument/2006/relationships/font" Target="fonts/font4.fntdata"/><Relationship Id="rId27" Type="http://schemas.openxmlformats.org/officeDocument/2006/relationships/font" Target="fonts/font5.fntdata"/><Relationship Id="rId28" Type="http://schemas.openxmlformats.org/officeDocument/2006/relationships/font" Target="fonts/font6.fntdata"/><Relationship Id="rId29" Type="http://schemas.openxmlformats.org/officeDocument/2006/relationships/font" Target="fonts/font7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0-1.pn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1-1.pn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2-1.pn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3-1.png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4-1.png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5-1.png"/><Relationship Id="rId2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6-1.png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17-1.pn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3-1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4-1.pn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5-1.pn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6-1.pn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7-1.pn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8-1.pn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9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4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6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7.xml"/><Relationship Id="rId6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4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5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5656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Planificación de la Evaluación Educativa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142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Una guía completa para futuros educadores sobre cómo diseñar, implementar y mejorar los procesos evaluativos en el aula.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7952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Descubriremos las claves de una evaluación efectiva que promueve el aprendizaje significativo y el desarrollo integral de los estudiantes.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79310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80072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5776198"/>
            <a:ext cx="218932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5B5F71"/>
                </a:solidFill>
                <a:latin typeface="Instrument Sans Bold" pitchFamily="34" charset="0"/>
                <a:ea typeface="Instrument Sans Bold" pitchFamily="34" charset="-122"/>
                <a:cs typeface="Instrument Sans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30342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Componentes de la planificación de la evaluación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419820" y="3042999"/>
            <a:ext cx="32726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Objetivos de aprendizaje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Claros, medibles y alcanzables.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874" y="354461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52807"/>
            <a:ext cx="29882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Criterios e indicadores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4322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Parámetros concretos que evidencian el logro.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169" y="296418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Instrumentos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57819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Herramientas para recoger evidencias válidas.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117" y="4483775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572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Temporalización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937790" y="621327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Momentos definidos para cada instancia evaluativa.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9169" y="6003369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Responsables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Asignación clara de quién evalúa cada aspecto.</a:t>
            </a:r>
            <a:endParaRPr lang="en-US" sz="1750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2874" y="542294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1012" y="591979"/>
            <a:ext cx="7734776" cy="1258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Ejemplo práctico: plan de evaluación de una unidad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191012" y="2151936"/>
            <a:ext cx="7734776" cy="5485567"/>
          </a:xfrm>
          <a:prstGeom prst="roundRect">
            <a:avLst>
              <a:gd name="adj" fmla="val 154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198632" y="2159556"/>
            <a:ext cx="7719536" cy="12228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399848" y="2287905"/>
            <a:ext cx="3453527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Objetivo de aprendizaje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10263426" y="2287905"/>
            <a:ext cx="3453527" cy="966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Resolver problemas matemáticos cotidianos utilizando operaciones básicas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6198632" y="3382447"/>
            <a:ext cx="7719536" cy="12228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399848" y="3510796"/>
            <a:ext cx="3453527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Criterios de evaluación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10263426" y="3510796"/>
            <a:ext cx="3453527" cy="966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Uso adecuado de estrategias, precisión en cálculos, claridad en procedimientos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6198632" y="4605337"/>
            <a:ext cx="7719536" cy="12228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399848" y="4733687"/>
            <a:ext cx="3453527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Instrumentos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10263426" y="4733687"/>
            <a:ext cx="3453527" cy="966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Guía de ejercicios contextualizados, registro de observación, autoevaluación</a:t>
            </a:r>
            <a:endParaRPr lang="en-US" sz="1550" dirty="0"/>
          </a:p>
        </p:txBody>
      </p:sp>
      <p:sp>
        <p:nvSpPr>
          <p:cNvPr id="14" name="Shape 11"/>
          <p:cNvSpPr/>
          <p:nvPr/>
        </p:nvSpPr>
        <p:spPr>
          <a:xfrm>
            <a:off x="6198632" y="5828228"/>
            <a:ext cx="7719536" cy="90082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399848" y="5956578"/>
            <a:ext cx="3453527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Momentos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10263426" y="5956578"/>
            <a:ext cx="3453527" cy="644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Diagnóstico (semana 1), formativa (semana 2-3), sumativa (semana 4)</a:t>
            </a:r>
            <a:endParaRPr lang="en-US" sz="1550" dirty="0"/>
          </a:p>
        </p:txBody>
      </p:sp>
      <p:sp>
        <p:nvSpPr>
          <p:cNvPr id="17" name="Shape 14"/>
          <p:cNvSpPr/>
          <p:nvPr/>
        </p:nvSpPr>
        <p:spPr>
          <a:xfrm>
            <a:off x="6198632" y="6729055"/>
            <a:ext cx="7719536" cy="90082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399848" y="6857405"/>
            <a:ext cx="3453527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Retroalimentación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10263426" y="6857405"/>
            <a:ext cx="3453527" cy="644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Sesión grupal de revisión, comentarios escritos personalizados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085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370" y="3002875"/>
            <a:ext cx="11358324" cy="602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Fases del proceso de planificación de la evaluación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74370" y="4760952"/>
            <a:ext cx="3103602" cy="192643"/>
          </a:xfrm>
          <a:prstGeom prst="roundRect">
            <a:avLst>
              <a:gd name="adj" fmla="val 4200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4370" y="5242560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1. Diagnóstico inicial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74370" y="5659041"/>
            <a:ext cx="3103602" cy="924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Conocer el punto de partida de los estudiantes y el contexto educativo.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74370" y="6698933"/>
            <a:ext cx="3103602" cy="924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Identificar conocimientos previos, intereses y necesidades específicas.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4066937" y="4471868"/>
            <a:ext cx="3103721" cy="192643"/>
          </a:xfrm>
          <a:prstGeom prst="roundRect">
            <a:avLst>
              <a:gd name="adj" fmla="val 4200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066937" y="4953476"/>
            <a:ext cx="3103721" cy="601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2. Definición de objetivos y criterios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4066937" y="5670947"/>
            <a:ext cx="3103721" cy="924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Establecer claramente qué se evaluará y qué evidencias se considerarán válidas.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066937" y="6710839"/>
            <a:ext cx="3103721" cy="924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Crear indicadores observables y medibles del aprendizaje esperado.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7459623" y="4182904"/>
            <a:ext cx="3103721" cy="192643"/>
          </a:xfrm>
          <a:prstGeom prst="roundRect">
            <a:avLst>
              <a:gd name="adj" fmla="val 4200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459623" y="4664512"/>
            <a:ext cx="3103721" cy="601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3. Selección de instrumentos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7459623" y="5381982"/>
            <a:ext cx="3103721" cy="924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Elegir herramientas adecuadas para cada objetivo y momento del proceso.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7459623" y="6421874"/>
            <a:ext cx="3103721" cy="924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Diseñar instrumentos variados que permitan evaluar diferentes dimensiones.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10852309" y="3893939"/>
            <a:ext cx="3103721" cy="192643"/>
          </a:xfrm>
          <a:prstGeom prst="roundRect">
            <a:avLst>
              <a:gd name="adj" fmla="val 42008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852309" y="4375547"/>
            <a:ext cx="3103721" cy="601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4. Implementación y análisis</a:t>
            </a:r>
            <a:endParaRPr lang="en-US" sz="1850" dirty="0"/>
          </a:p>
        </p:txBody>
      </p:sp>
      <p:sp>
        <p:nvSpPr>
          <p:cNvPr id="18" name="Text 15"/>
          <p:cNvSpPr/>
          <p:nvPr/>
        </p:nvSpPr>
        <p:spPr>
          <a:xfrm>
            <a:off x="10852309" y="5093018"/>
            <a:ext cx="3103721" cy="924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Aplicar las evaluaciones según lo planificado y analizar resultados obtenidos.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0852309" y="6132909"/>
            <a:ext cx="3103721" cy="924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Interpretar evidencias y tomar decisiones fundamentadas para la mejora.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18345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Gráfico: Ciclo de la planificación y evaluación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Diagnóstico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Análisis de la situación inicial y del contexto educativo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492" y="3336369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52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Planificación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4322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Diseño de objetivos, actividades y evaluaciones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010" y="3071693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Implementación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57819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Desarrollo de lo planificado en el aula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423" y="475845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572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Evaluación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937790" y="621327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Recogida y análisis de evidencias de aprendizaje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564" y="6065520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Ajuste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Modificación de estrategias según resultados</a:t>
            </a:r>
            <a:endParaRPr lang="en-US" sz="1750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0595" y="518672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85718"/>
            <a:ext cx="83980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Vínculo con la mejora educativa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61473"/>
            <a:ext cx="35792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De la evaluación a la acción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842617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evaluación planificada proporciona datos concretos para transformar prácticas inefectivas. No solo identifica problemas sino sus causas.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13539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Ejemplo: Los resultados bajos en comprensión lectora llevan a modificar estrategias didácticas y materiales utilizados.</a:t>
            </a:r>
            <a:endParaRPr lang="en-US" sz="17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521" y="2289810"/>
            <a:ext cx="6244709" cy="34061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599521" y="595110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planificación evaluativa sistemática permite establecer patrones y tendencias. Facilita la comparación entre diferentes momentos del proceso educativo.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5302" y="592217"/>
            <a:ext cx="7666196" cy="1319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150"/>
              </a:lnSpc>
              <a:buNone/>
            </a:pPr>
            <a:r>
              <a:rPr lang="en-US" sz="41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Consejos prácticos para futuros docentes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5302" y="2228374"/>
            <a:ext cx="475059" cy="475059"/>
          </a:xfrm>
          <a:prstGeom prst="roundRect">
            <a:avLst>
              <a:gd name="adj" fmla="val 18667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478" y="2267962"/>
            <a:ext cx="316706" cy="39588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11459" y="2300883"/>
            <a:ext cx="2639258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Alineación curricular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11459" y="2757488"/>
            <a:ext cx="6980039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Mantén coherencia entre objetivos, actividades y evaluación.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6225302" y="3517344"/>
            <a:ext cx="475059" cy="475059"/>
          </a:xfrm>
          <a:prstGeom prst="roundRect">
            <a:avLst>
              <a:gd name="adj" fmla="val 18667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478" y="3556933"/>
            <a:ext cx="316706" cy="39588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11459" y="3589853"/>
            <a:ext cx="2756178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Comparte los criterios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11459" y="4046458"/>
            <a:ext cx="6980039" cy="675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Los estudiantes deben conocer cómo serán evaluados desde el principio.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6225302" y="5143976"/>
            <a:ext cx="475059" cy="475059"/>
          </a:xfrm>
          <a:prstGeom prst="roundRect">
            <a:avLst>
              <a:gd name="adj" fmla="val 18667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478" y="5183565"/>
            <a:ext cx="316706" cy="39588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11459" y="5216485"/>
            <a:ext cx="3031569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Diversifica instrumentos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11459" y="5673090"/>
            <a:ext cx="6980039" cy="675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Utiliza herramientas variadas para captar diferentes dimensiones del aprendizaje.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6225302" y="6770608"/>
            <a:ext cx="475059" cy="475059"/>
          </a:xfrm>
          <a:prstGeom prst="roundRect">
            <a:avLst>
              <a:gd name="adj" fmla="val 18667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478" y="6810196"/>
            <a:ext cx="316706" cy="395883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11459" y="6843117"/>
            <a:ext cx="3624739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Retroalimenta efectivamente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11459" y="7299722"/>
            <a:ext cx="6980039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Ofrece comentarios específicos, oportunos y orientados a la mejora.</a:t>
            </a:r>
            <a:endParaRPr lang="en-US" sz="16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6177"/>
            <a:ext cx="128913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Conclusiones y desafíos para la práctica docente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410" y="2154555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08" y="2154555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926" y="2154555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124" y="2154555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67654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planificación evaluativa es un proceso reflexivo y continuo. Requiere compromiso con el aprendizaje y adaptación constante a las necesidades de los estudiantes.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665749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El mayor desafío es transformar la evaluación en una herramienta para el aprendizaje, no solo de medición. ¿Preguntas para nuestra discusión?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7490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Contextualización: ¿Por qué planificar la evaluación?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3262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60" y="297513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010495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Guía para la acción docente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855244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planificación orienta el trabajo pedagógico hacia objetivos claros y alcanzables.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293262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274" y="297513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3010495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Adaptación al alumnado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37319" y="3855244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Permite ajustar el proceso evaluativo a las características específicas de cada grupo.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76048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5802987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8383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Conexión curricular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6328767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Relaciona los objetivos académicos con el contexto real de la comunidad educativa.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15975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Vinculación entre planificación y evaluación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Planificación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42692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Establece objetivos claros y diseña secuencias didácticas coherentes.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Evaluación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61241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Verifica el logro de los objetivos y proporciona información sobre el proceso.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Mejora continua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9526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Permite ajustar estrategias según los resultados obtenidos.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Toma de decisiones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9526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Fundamenta cambios en la práctica docente con evidencias concretas.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92003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Qué significa evaluar en educación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Actitudes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56755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Disposiciones y valores demostrados por el estudiante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8C9CF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Habilidades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554497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Capacidades prácticas y competencias desarrolladas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8C9CF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Conocimientos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57576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Información y conceptos adquiridos durante el proceso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Evaluar es un proceso sistemático que va más allá de calificar. Implica recoger información para valorar logros y tomar decisiones pedagógicas fundamentadas.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387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Cómo se evalúa: técnicas e instrumentos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6503"/>
            <a:ext cx="3664863" cy="2560915"/>
          </a:xfrm>
          <a:prstGeom prst="roundRect">
            <a:avLst>
              <a:gd name="adj" fmla="val 3720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730937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Técnicas de observación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75685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Registro anecdótico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4017883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Lista de cotejo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224" y="4460081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Escala de actitudes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2496503"/>
            <a:ext cx="3664863" cy="2560915"/>
          </a:xfrm>
          <a:prstGeom prst="roundRect">
            <a:avLst>
              <a:gd name="adj" fmla="val 3720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919901" y="2730937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Técnicas de desempeño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4919901" y="3575685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Portafolio de evidencias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919901" y="4017883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Proyectos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919901" y="4460081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Debates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93790" y="5284232"/>
            <a:ext cx="7556421" cy="2206585"/>
          </a:xfrm>
          <a:prstGeom prst="roundRect">
            <a:avLst>
              <a:gd name="adj" fmla="val 4317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28224" y="55186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Técnicas de análisis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028224" y="6009084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Rúbricas analíticas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1028224" y="645128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Pruebas escritas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1028224" y="6893481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Mapas conceptuales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4117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Cuándo evaluar: momentos del proceso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598896"/>
            <a:ext cx="30480" cy="4789527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283880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259889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60" y="2641402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2676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Evaluación inicial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3167182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Diagnóstico del punto de partida. Identifica conocimientos previos y necesidades específicas.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458652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11" name="Shape 7"/>
          <p:cNvSpPr/>
          <p:nvPr/>
        </p:nvSpPr>
        <p:spPr>
          <a:xfrm>
            <a:off x="6280190" y="43466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4389120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44244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Evaluación formativa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4914900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Durante el proceso. Ofrece retroalimentación y permite ajustes sobre la marcha.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6334244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8C9CF"/>
          </a:solidFill>
          <a:ln/>
        </p:spPr>
      </p:sp>
      <p:sp>
        <p:nvSpPr>
          <p:cNvPr id="16" name="Shape 11"/>
          <p:cNvSpPr/>
          <p:nvPr/>
        </p:nvSpPr>
        <p:spPr>
          <a:xfrm>
            <a:off x="6280190" y="609433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6136838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6172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Evaluación sumativa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6662618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Al final de la unidad. Certifica los logros alcanzados y asigna calificaciones.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¿Para qué evaluar?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28430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Rendición de cuentas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60564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Informar a la comunidad educativa sobre logros y desafíos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8C9CF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37365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Diagnóstico de necesidades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40200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Identificar fortalezas y áreas de mejora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8C9CF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9929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Mejora del aprendizaje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4570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Optimizar procesos educativos y resultados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evaluación tiene múltiples propósitos que van más allá de la asignación de calificaciones. Su fin último es potenciar el aprendizaje significativo.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0057" y="614958"/>
            <a:ext cx="7776686" cy="1220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Importancia de la planificación de la evaluación</a:t>
            </a:r>
            <a:endParaRPr lang="en-US" sz="38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057" y="2128838"/>
            <a:ext cx="976670" cy="14379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39739" y="2324100"/>
            <a:ext cx="290000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Coherencia con objetivos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439739" y="2746415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Garantiza que la evaluación mida exactamente lo que se pretende enseñar.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057" y="3566755"/>
            <a:ext cx="976670" cy="143791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39739" y="3762018"/>
            <a:ext cx="343721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Criterios claros y compartidos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439739" y="4184332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Permite que estudiantes conozcan cómo serán evaluados desde el principio.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057" y="5004673"/>
            <a:ext cx="976670" cy="11720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39739" y="5199936"/>
            <a:ext cx="2474952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Previsión de métodos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439739" y="5622250"/>
            <a:ext cx="650700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Anticipa la selección de instrumentos adecuados para cada propósito.</a:t>
            </a:r>
            <a:endParaRPr lang="en-US" sz="15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057" y="6176724"/>
            <a:ext cx="976670" cy="143791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39739" y="6371987"/>
            <a:ext cx="2760821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Equidad y transparencia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7439739" y="6794302"/>
            <a:ext cx="6507004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Asegura un proceso justo y basado en evidencias para todos los estudiantes.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2321" y="371118"/>
            <a:ext cx="6885027" cy="421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La planificación como proceso participativo</a:t>
            </a:r>
            <a:endParaRPr lang="en-US" sz="26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321" y="1062752"/>
            <a:ext cx="3374231" cy="20853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15264" y="1062752"/>
            <a:ext cx="1753910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Colaboración docente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4015264" y="1354574"/>
            <a:ext cx="10142815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Los equipos de profesores diseñan evaluaciones coordinadas que responden a un proyecto común.</a:t>
            </a:r>
            <a:endParaRPr lang="en-US" sz="10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21" y="3418046"/>
            <a:ext cx="3374231" cy="20853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15264" y="3418046"/>
            <a:ext cx="1929051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Participación estudiantil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015264" y="3709868"/>
            <a:ext cx="10142815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Involucrar a los estudiantes en la definición de criterios aumenta su compromiso con el aprendizaje.</a:t>
            </a:r>
            <a:endParaRPr lang="en-US" sz="10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1" y="5773341"/>
            <a:ext cx="3374231" cy="20853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015264" y="5773341"/>
            <a:ext cx="1740456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Comunidad educativa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4015264" y="6065163"/>
            <a:ext cx="10142815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Las familias y otros actores aportan perspectivas valiosas para una evaluación integral.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2025-05-21T04:05:21Z</dcterms:created>
  <dcterms:modified xsi:type="dcterms:W3CDTF">2025-05-21T04:05:21Z</dcterms:modified>
</cp:coreProperties>
</file>