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2"/>
  </p:notesMasterIdLst>
  <p:sldIdLst>
    <p:sldId id="285" r:id="rId2"/>
    <p:sldId id="260" r:id="rId3"/>
    <p:sldId id="261" r:id="rId4"/>
    <p:sldId id="262" r:id="rId5"/>
    <p:sldId id="263" r:id="rId6"/>
    <p:sldId id="264" r:id="rId7"/>
    <p:sldId id="265" r:id="rId8"/>
    <p:sldId id="302" r:id="rId9"/>
    <p:sldId id="266" r:id="rId10"/>
    <p:sldId id="267" r:id="rId11"/>
    <p:sldId id="296" r:id="rId12"/>
    <p:sldId id="297" r:id="rId13"/>
    <p:sldId id="298" r:id="rId14"/>
    <p:sldId id="299" r:id="rId15"/>
    <p:sldId id="300" r:id="rId16"/>
    <p:sldId id="301" r:id="rId17"/>
    <p:sldId id="269" r:id="rId18"/>
    <p:sldId id="270" r:id="rId19"/>
    <p:sldId id="271" r:id="rId20"/>
    <p:sldId id="304" r:id="rId21"/>
    <p:sldId id="272" r:id="rId22"/>
    <p:sldId id="273" r:id="rId23"/>
    <p:sldId id="274" r:id="rId24"/>
    <p:sldId id="275" r:id="rId25"/>
    <p:sldId id="276" r:id="rId26"/>
    <p:sldId id="291" r:id="rId27"/>
    <p:sldId id="277" r:id="rId28"/>
    <p:sldId id="280" r:id="rId29"/>
    <p:sldId id="278" r:id="rId30"/>
    <p:sldId id="30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26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0979B-01EC-4020-ADA7-F39607F63E2B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659EE-1BCD-4BA4-AD3C-E80A4273B83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23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F7F2-5D46-4E33-BD0F-9BE07E6DEF37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D55A-6974-4EA5-8E5A-E09C336056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051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F7F2-5D46-4E33-BD0F-9BE07E6DEF37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D55A-6974-4EA5-8E5A-E09C336056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429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F7F2-5D46-4E33-BD0F-9BE07E6DEF37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D55A-6974-4EA5-8E5A-E09C336056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9270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F7F2-5D46-4E33-BD0F-9BE07E6DEF37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D55A-6974-4EA5-8E5A-E09C336056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1080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F7F2-5D46-4E33-BD0F-9BE07E6DEF37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D55A-6974-4EA5-8E5A-E09C336056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8248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F7F2-5D46-4E33-BD0F-9BE07E6DEF37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D55A-6974-4EA5-8E5A-E09C336056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2534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F7F2-5D46-4E33-BD0F-9BE07E6DEF37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D55A-6974-4EA5-8E5A-E09C336056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1665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F7F2-5D46-4E33-BD0F-9BE07E6DEF37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D55A-6974-4EA5-8E5A-E09C336056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2157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F7F2-5D46-4E33-BD0F-9BE07E6DEF37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D55A-6974-4EA5-8E5A-E09C336056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34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F7F2-5D46-4E33-BD0F-9BE07E6DEF37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D55A-6974-4EA5-8E5A-E09C336056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97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F7F2-5D46-4E33-BD0F-9BE07E6DEF37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D55A-6974-4EA5-8E5A-E09C336056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990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F7F2-5D46-4E33-BD0F-9BE07E6DEF37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D55A-6974-4EA5-8E5A-E09C336056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63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F7F2-5D46-4E33-BD0F-9BE07E6DEF37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D55A-6974-4EA5-8E5A-E09C336056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25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F7F2-5D46-4E33-BD0F-9BE07E6DEF37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D55A-6974-4EA5-8E5A-E09C336056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25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F7F2-5D46-4E33-BD0F-9BE07E6DEF37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D55A-6974-4EA5-8E5A-E09C336056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74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F7F2-5D46-4E33-BD0F-9BE07E6DEF37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D55A-6974-4EA5-8E5A-E09C336056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87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F7F2-5D46-4E33-BD0F-9BE07E6DEF37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D55A-6974-4EA5-8E5A-E09C336056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896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128F7F2-5D46-4E33-BD0F-9BE07E6DEF37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D55A-6974-4EA5-8E5A-E09C336056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80640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351584" y="764705"/>
            <a:ext cx="7772400" cy="1470025"/>
          </a:xfrm>
        </p:spPr>
        <p:txBody>
          <a:bodyPr/>
          <a:lstStyle/>
          <a:p>
            <a:r>
              <a:rPr lang="es-ES_tradnl" dirty="0" smtClean="0"/>
              <a:t>ESQUIZOFRENIA </a:t>
            </a:r>
            <a:endParaRPr lang="es-ES" dirty="0"/>
          </a:p>
        </p:txBody>
      </p:sp>
      <p:sp>
        <p:nvSpPr>
          <p:cNvPr id="3074" name="AutoShape 2" descr="Resultado de imagen de ESQUIZOFRENIA GIFS"/>
          <p:cNvSpPr>
            <a:spLocks noChangeAspect="1" noChangeArrowheads="1"/>
          </p:cNvSpPr>
          <p:nvPr/>
        </p:nvSpPr>
        <p:spPr bwMode="auto">
          <a:xfrm>
            <a:off x="16795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6" name="AutoShape 4" descr="Resultado de imagen de ESQUIZOFRENIA GIFS"/>
          <p:cNvSpPr>
            <a:spLocks noChangeAspect="1" noChangeArrowheads="1"/>
          </p:cNvSpPr>
          <p:nvPr/>
        </p:nvSpPr>
        <p:spPr bwMode="auto">
          <a:xfrm>
            <a:off x="16795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80962"/>
            <a:ext cx="1622425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9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0" y="261938"/>
            <a:ext cx="11912600" cy="67532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_tradnl" sz="2400" b="1" u="sng" dirty="0"/>
              <a:t>Síntomas positivos </a:t>
            </a:r>
            <a:endParaRPr lang="es-ES" sz="2400" dirty="0"/>
          </a:p>
          <a:p>
            <a:pPr lvl="0"/>
            <a:r>
              <a:rPr lang="es-ES_tradnl" sz="2400" dirty="0"/>
              <a:t>Ideas delirantes.</a:t>
            </a:r>
            <a:r>
              <a:rPr lang="es-ES" sz="2400" dirty="0"/>
              <a:t> </a:t>
            </a:r>
          </a:p>
          <a:p>
            <a:pPr lvl="0"/>
            <a:r>
              <a:rPr lang="es-ES_tradnl" sz="2400" dirty="0"/>
              <a:t>Alucinaciones.</a:t>
            </a:r>
            <a:r>
              <a:rPr lang="es-ES" sz="2400" dirty="0"/>
              <a:t> </a:t>
            </a:r>
          </a:p>
          <a:p>
            <a:pPr lvl="0"/>
            <a:r>
              <a:rPr lang="es-ES_tradnl" sz="2400" dirty="0"/>
              <a:t>Discurso desorganizado.</a:t>
            </a:r>
            <a:r>
              <a:rPr lang="es-ES" sz="2400" dirty="0"/>
              <a:t> </a:t>
            </a:r>
          </a:p>
          <a:p>
            <a:pPr lvl="0"/>
            <a:r>
              <a:rPr lang="es-ES_tradnl" sz="2400" dirty="0"/>
              <a:t>Conducta desorganizada.</a:t>
            </a:r>
            <a:r>
              <a:rPr lang="es-ES" sz="2400" dirty="0"/>
              <a:t> </a:t>
            </a:r>
          </a:p>
          <a:p>
            <a:pPr lvl="0"/>
            <a:r>
              <a:rPr lang="es-ES_tradnl" sz="2400" dirty="0"/>
              <a:t>Síntomas catatónicos. </a:t>
            </a:r>
            <a:endParaRPr lang="es-ES" sz="2400" dirty="0"/>
          </a:p>
          <a:p>
            <a:pPr lvl="0"/>
            <a:r>
              <a:rPr lang="es-ES_tradnl" sz="2400" dirty="0"/>
              <a:t>Agitación</a:t>
            </a:r>
            <a:endParaRPr lang="es-ES" sz="2400" dirty="0"/>
          </a:p>
          <a:p>
            <a:pPr marL="0" indent="0">
              <a:buNone/>
            </a:pPr>
            <a:r>
              <a:rPr lang="es-ES_tradnl" sz="2400" b="1" u="sng" dirty="0"/>
              <a:t>Síntomas negativos</a:t>
            </a:r>
            <a:r>
              <a:rPr lang="es-ES" sz="2400" u="sng" dirty="0"/>
              <a:t> </a:t>
            </a:r>
            <a:endParaRPr lang="es-ES" sz="2400" dirty="0"/>
          </a:p>
          <a:p>
            <a:pPr lvl="0"/>
            <a:r>
              <a:rPr lang="es-ES_tradnl" sz="2400" dirty="0"/>
              <a:t>Aplanamiento afectivo. </a:t>
            </a:r>
            <a:endParaRPr lang="es-ES" sz="2400" dirty="0"/>
          </a:p>
          <a:p>
            <a:pPr lvl="0"/>
            <a:r>
              <a:rPr lang="es-ES_tradnl" sz="2400" dirty="0"/>
              <a:t> </a:t>
            </a:r>
            <a:r>
              <a:rPr lang="es-ES_tradnl" sz="2400" dirty="0" err="1"/>
              <a:t>Alogía</a:t>
            </a:r>
            <a:r>
              <a:rPr lang="es-ES_tradnl" sz="2400" dirty="0"/>
              <a:t>, Abolición. </a:t>
            </a:r>
            <a:endParaRPr lang="es-ES" sz="2400" dirty="0"/>
          </a:p>
          <a:p>
            <a:pPr lvl="0"/>
            <a:r>
              <a:rPr lang="es-ES_tradnl" sz="2400" dirty="0" err="1"/>
              <a:t>Anhedonia</a:t>
            </a:r>
            <a:r>
              <a:rPr lang="es-ES_tradnl" sz="2400" dirty="0"/>
              <a:t>, Apático.</a:t>
            </a:r>
            <a:endParaRPr lang="es-ES" sz="2400" dirty="0"/>
          </a:p>
          <a:p>
            <a:pPr lvl="0"/>
            <a:r>
              <a:rPr lang="es-ES" sz="2400" dirty="0"/>
              <a:t> </a:t>
            </a:r>
            <a:r>
              <a:rPr lang="es-ES_tradnl" sz="2400" dirty="0"/>
              <a:t>Retraimiento emocional. </a:t>
            </a:r>
            <a:endParaRPr lang="es-ES" sz="2400" dirty="0"/>
          </a:p>
          <a:p>
            <a:pPr lvl="0"/>
            <a:r>
              <a:rPr lang="es-ES_tradnl" sz="2400" dirty="0"/>
              <a:t>Retraimiento social. </a:t>
            </a:r>
            <a:endParaRPr lang="es-ES" sz="2400" dirty="0"/>
          </a:p>
          <a:p>
            <a:pPr lvl="0"/>
            <a:r>
              <a:rPr lang="es-ES_tradnl" sz="2400" dirty="0"/>
              <a:t>Pasivo, Falta de espontaneidad. </a:t>
            </a:r>
            <a:endParaRPr lang="es-ES" sz="2400" dirty="0"/>
          </a:p>
          <a:p>
            <a:pPr lvl="0"/>
            <a:r>
              <a:rPr lang="es-ES_tradnl" sz="2400" dirty="0"/>
              <a:t>Pensamiento estereotipado. </a:t>
            </a:r>
            <a:endParaRPr lang="es-ES" sz="2400" dirty="0"/>
          </a:p>
          <a:p>
            <a:r>
              <a:rPr lang="es-ES_tradnl" sz="2400" dirty="0"/>
              <a:t>Deterioro </a:t>
            </a:r>
            <a:r>
              <a:rPr lang="es-ES_tradnl" sz="2400" dirty="0" smtClean="0"/>
              <a:t>atencional</a:t>
            </a:r>
          </a:p>
          <a:p>
            <a:pPr marL="0" indent="0">
              <a:buNone/>
            </a:pPr>
            <a:r>
              <a:rPr lang="es-ES" sz="2400" b="1" dirty="0" smtClean="0"/>
              <a:t>Diagnóstico </a:t>
            </a:r>
            <a:r>
              <a:rPr lang="es-ES" sz="2400" b="1" dirty="0"/>
              <a:t>positivo:</a:t>
            </a:r>
            <a:endParaRPr lang="es-ES" sz="2400" dirty="0"/>
          </a:p>
          <a:p>
            <a:pPr lvl="0"/>
            <a:r>
              <a:rPr lang="es-ES" sz="2400" dirty="0"/>
              <a:t>Es fundamentalmente clínico y se basa en una correcta anamnesis y una cuidadosa exploración del estado mental. </a:t>
            </a:r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3195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8760"/>
          </a:xfrm>
        </p:spPr>
        <p:txBody>
          <a:bodyPr/>
          <a:lstStyle/>
          <a:p>
            <a:pPr algn="ctr"/>
            <a:r>
              <a:rPr lang="es-ES" b="1" dirty="0" smtClean="0"/>
              <a:t>Síntomas positivos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Los que suponen una distorsión de funciones normales y abarcan:</a:t>
            </a:r>
          </a:p>
          <a:p>
            <a:pPr>
              <a:buNone/>
            </a:pPr>
            <a:r>
              <a:rPr lang="es-ES" dirty="0" smtClean="0"/>
              <a:t>• </a:t>
            </a:r>
            <a:r>
              <a:rPr lang="es-ES" b="1" dirty="0" smtClean="0"/>
              <a:t>Ideas delirantes</a:t>
            </a:r>
            <a:r>
              <a:rPr lang="es-ES" dirty="0" smtClean="0"/>
              <a:t>. De contenido variado:</a:t>
            </a:r>
          </a:p>
          <a:p>
            <a:pPr>
              <a:buNone/>
            </a:pPr>
            <a:r>
              <a:rPr lang="es-ES" b="1" dirty="0" smtClean="0">
                <a:solidFill>
                  <a:srgbClr val="FF0000"/>
                </a:solidFill>
              </a:rPr>
              <a:t>Las mas frecuentes  son </a:t>
            </a:r>
          </a:p>
          <a:p>
            <a:pPr>
              <a:buNone/>
            </a:pPr>
            <a:r>
              <a:rPr lang="es-ES" dirty="0" smtClean="0"/>
              <a:t>- </a:t>
            </a:r>
            <a:r>
              <a:rPr lang="es-ES" b="1" dirty="0" smtClean="0"/>
              <a:t>De persecución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 smtClean="0"/>
              <a:t>- </a:t>
            </a:r>
            <a:r>
              <a:rPr lang="es-ES" b="1" dirty="0" smtClean="0"/>
              <a:t>De referencia</a:t>
            </a:r>
            <a:r>
              <a:rPr lang="es-ES" dirty="0" smtClean="0"/>
              <a:t> (el sujeto cree que medios de comunicación o personas desconocidas aluden a él).</a:t>
            </a:r>
          </a:p>
          <a:p>
            <a:pPr>
              <a:buFontTx/>
              <a:buChar char="-"/>
            </a:pPr>
            <a:r>
              <a:rPr lang="es-ES" b="1" dirty="0" smtClean="0"/>
              <a:t>De perjuicio.</a:t>
            </a:r>
          </a:p>
          <a:p>
            <a:pPr>
              <a:buNone/>
            </a:pPr>
            <a:r>
              <a:rPr lang="es-ES" dirty="0" smtClean="0"/>
              <a:t>- Otras: somáticas (creencia en cambios corporales); religiosas (comunicación con Dios); de robo, inserción, control del pensamiento; o de grandiosidad (creencia en que se le reserva un destino especial, o que es un personaje privilegiado).</a:t>
            </a:r>
          </a:p>
          <a:p>
            <a:pPr>
              <a:buNone/>
            </a:pPr>
            <a:endParaRPr lang="es-ES" dirty="0" smtClean="0"/>
          </a:p>
          <a:p>
            <a:pPr>
              <a:buFontTx/>
              <a:buChar char="-"/>
            </a:pP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9247"/>
          </a:xfrm>
        </p:spPr>
        <p:txBody>
          <a:bodyPr/>
          <a:lstStyle/>
          <a:p>
            <a:pPr algn="ctr"/>
            <a:r>
              <a:rPr lang="es-ES" b="1" dirty="0" smtClean="0"/>
              <a:t>Síntomas positivos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03312" y="1351722"/>
            <a:ext cx="9273140" cy="4896677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• </a:t>
            </a:r>
            <a:r>
              <a:rPr lang="es-ES" b="1" dirty="0" smtClean="0"/>
              <a:t>Alucinaciones</a:t>
            </a:r>
            <a:r>
              <a:rPr lang="es-ES" dirty="0" smtClean="0"/>
              <a:t>: las principales y más frecuentes son las alucinaciones y </a:t>
            </a:r>
            <a:r>
              <a:rPr lang="es-ES" dirty="0" err="1" smtClean="0"/>
              <a:t>pseudoalucinaciones</a:t>
            </a:r>
            <a:r>
              <a:rPr lang="es-ES" dirty="0" smtClean="0"/>
              <a:t> </a:t>
            </a:r>
            <a:r>
              <a:rPr lang="es-ES" b="1" dirty="0" smtClean="0"/>
              <a:t>auditivas </a:t>
            </a:r>
            <a:r>
              <a:rPr lang="es-ES" dirty="0" smtClean="0"/>
              <a:t>voces que hablan del sujeto o que se dirigen a él.</a:t>
            </a:r>
          </a:p>
          <a:p>
            <a:pPr>
              <a:buNone/>
            </a:pPr>
            <a:r>
              <a:rPr lang="es-ES" dirty="0" smtClean="0"/>
              <a:t>Menos frecuentes, las cenestésicas (táctiles, como ser tocado, o penetrado en el interior del organismo) y en raras ocasiones visuales, cuya presencia obliga, de hecho, a descartar cuadros exógenos: consumo de alucinógenos o presencia de enfermedad orgánica cerebral o sistémica.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Síntomas positivos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 smtClean="0"/>
              <a:t>• </a:t>
            </a:r>
            <a:r>
              <a:rPr lang="es-ES" b="1" dirty="0" smtClean="0"/>
              <a:t>Trastornos del lenguaje / desorganización del pensamiento</a:t>
            </a:r>
            <a:r>
              <a:rPr lang="es-ES" dirty="0" smtClean="0"/>
              <a:t>: el lenguaje traduce una desestructuración del pensamiento. </a:t>
            </a:r>
          </a:p>
          <a:p>
            <a:pPr>
              <a:buNone/>
            </a:pPr>
            <a:r>
              <a:rPr lang="es-ES" dirty="0" smtClean="0"/>
              <a:t>Las alteraciones más frecuentes son:</a:t>
            </a:r>
          </a:p>
          <a:p>
            <a:pPr>
              <a:buNone/>
            </a:pPr>
            <a:r>
              <a:rPr lang="es-ES" dirty="0" smtClean="0"/>
              <a:t>- Descarrilamiento (el discurso “pierde el hilo”).</a:t>
            </a:r>
          </a:p>
          <a:p>
            <a:pPr>
              <a:buNone/>
            </a:pPr>
            <a:r>
              <a:rPr lang="es-ES" dirty="0" smtClean="0"/>
              <a:t>- Respuestas tangenciales (las respuestas guardan relación sólo escasa con las preguntas).</a:t>
            </a:r>
          </a:p>
          <a:p>
            <a:pPr>
              <a:buNone/>
            </a:pPr>
            <a:r>
              <a:rPr lang="es-ES" dirty="0" smtClean="0"/>
              <a:t>- Incoherencia (desorganización en la estructura del lenguaje que es incomprensible). </a:t>
            </a:r>
          </a:p>
          <a:p>
            <a:pPr>
              <a:buNone/>
            </a:pPr>
            <a:r>
              <a:rPr lang="es-ES" dirty="0" smtClean="0"/>
              <a:t>Ha sido considerado por algunos autores como la característica simple más importante de la esquizofrenia.</a:t>
            </a:r>
          </a:p>
          <a:p>
            <a:pPr>
              <a:buNone/>
            </a:pPr>
            <a:r>
              <a:rPr lang="es-ES" dirty="0" smtClean="0"/>
              <a:t>- Más raramente presencia de neologismos.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9978"/>
          </a:xfrm>
        </p:spPr>
        <p:txBody>
          <a:bodyPr/>
          <a:lstStyle/>
          <a:p>
            <a:pPr algn="ctr"/>
            <a:r>
              <a:rPr lang="es-ES" b="1" dirty="0" smtClean="0"/>
              <a:t>Síntomas negativos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03312" y="1590262"/>
            <a:ext cx="8946541" cy="4658138"/>
          </a:xfrm>
        </p:spPr>
        <p:txBody>
          <a:bodyPr/>
          <a:lstStyle/>
          <a:p>
            <a:r>
              <a:rPr lang="es-ES" dirty="0" smtClean="0"/>
              <a:t>Suponen un déficit de funciones normales, son:</a:t>
            </a:r>
          </a:p>
          <a:p>
            <a:r>
              <a:rPr lang="es-ES" dirty="0" smtClean="0"/>
              <a:t>• </a:t>
            </a:r>
            <a:r>
              <a:rPr lang="es-ES" b="1" dirty="0" smtClean="0"/>
              <a:t>Aplanamiento afectivo</a:t>
            </a:r>
            <a:r>
              <a:rPr lang="es-ES" dirty="0" smtClean="0"/>
              <a:t>: el sujeto se muestra </a:t>
            </a:r>
            <a:r>
              <a:rPr lang="es-ES" dirty="0" err="1" smtClean="0"/>
              <a:t>indiferente,apático</a:t>
            </a:r>
            <a:r>
              <a:rPr lang="es-ES" dirty="0" smtClean="0"/>
              <a:t> y distante.</a:t>
            </a:r>
          </a:p>
          <a:p>
            <a:r>
              <a:rPr lang="es-ES" dirty="0" smtClean="0"/>
              <a:t>• </a:t>
            </a:r>
            <a:r>
              <a:rPr lang="es-ES" b="1" dirty="0" err="1" smtClean="0"/>
              <a:t>Alogia</a:t>
            </a:r>
            <a:r>
              <a:rPr lang="es-ES" dirty="0" smtClean="0"/>
              <a:t>: déficit de la producción del pensamiento y fluidez verbal; el lenguaje se empobrece y se hace ininteligible.</a:t>
            </a:r>
          </a:p>
          <a:p>
            <a:r>
              <a:rPr lang="es-ES" dirty="0" smtClean="0"/>
              <a:t>• </a:t>
            </a:r>
            <a:r>
              <a:rPr lang="es-ES" b="1" dirty="0" smtClean="0"/>
              <a:t>Anhedonia</a:t>
            </a:r>
            <a:r>
              <a:rPr lang="es-ES" dirty="0" smtClean="0"/>
              <a:t>: presentan una menor respuesta emocional, a veces suficientemente grave como para justificar la denominación</a:t>
            </a:r>
          </a:p>
          <a:p>
            <a:r>
              <a:rPr lang="es-ES" dirty="0" smtClean="0"/>
              <a:t>de anhedonia.</a:t>
            </a:r>
          </a:p>
          <a:p>
            <a:r>
              <a:rPr lang="es-ES" dirty="0" smtClean="0"/>
              <a:t>• </a:t>
            </a:r>
            <a:r>
              <a:rPr lang="es-ES" b="1" dirty="0" smtClean="0"/>
              <a:t>Déficit de atención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Síntomas negativos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ES" b="1" dirty="0" smtClean="0"/>
              <a:t>Abulia</a:t>
            </a:r>
            <a:r>
              <a:rPr lang="es-ES" dirty="0" smtClean="0"/>
              <a:t>: déficit del comportamiento dirigido a un objetivo concreto.</a:t>
            </a:r>
          </a:p>
          <a:p>
            <a:pPr>
              <a:buNone/>
            </a:pPr>
            <a:r>
              <a:rPr lang="es-ES" dirty="0" smtClean="0"/>
              <a:t>• </a:t>
            </a:r>
            <a:r>
              <a:rPr lang="es-ES" b="1" dirty="0" smtClean="0"/>
              <a:t>Pérdida del funcionamiento social</a:t>
            </a:r>
            <a:r>
              <a:rPr lang="es-ES" dirty="0" smtClean="0"/>
              <a:t>: con tendencia al aislamiento (autismo esquizofrénico).</a:t>
            </a:r>
          </a:p>
          <a:p>
            <a:pPr>
              <a:buNone/>
            </a:pPr>
            <a:r>
              <a:rPr lang="es-ES" dirty="0" smtClean="0"/>
              <a:t>• </a:t>
            </a:r>
            <a:r>
              <a:rPr lang="es-ES" b="1" dirty="0" smtClean="0"/>
              <a:t>Bloqueos del pensamiento</a:t>
            </a:r>
            <a:r>
              <a:rPr lang="es-ES" dirty="0" smtClean="0"/>
              <a:t>: producto del empobrecimiento cognitivo. En alguna clasificación se considera este fenómeno como una consecuencia de la desorganización del pensamiento y del lenguaje y por lo tanto, un síntoma positivo</a:t>
            </a:r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</p:nvPr>
        </p:nvGraphicFramePr>
        <p:xfrm>
          <a:off x="934278" y="95641"/>
          <a:ext cx="8012872" cy="449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2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5160">
                <a:tc>
                  <a:txBody>
                    <a:bodyPr/>
                    <a:lstStyle/>
                    <a:p>
                      <a:pPr algn="ctr"/>
                      <a:r>
                        <a:rPr lang="es-ES" sz="2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Regla mnemotécnica</a:t>
                      </a:r>
                      <a:endParaRPr lang="es-E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5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Síntomas negativos de esquizofrenia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Las </a:t>
                      </a:r>
                      <a:r>
                        <a:rPr lang="es-ES" sz="2000" b="1" dirty="0">
                          <a:solidFill>
                            <a:srgbClr val="28678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s-ES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28678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s-ES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patía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28678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s-ES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bulia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err="1">
                          <a:solidFill>
                            <a:srgbClr val="28678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s-ES" sz="20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logia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28678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s-ES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nhedonia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28678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s-ES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planamiento afectivo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28678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s-ES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tención disminuida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28678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s-ES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utismo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28678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s-ES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islamiento social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(pérdida de funcionamiento social)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Diagnóstico Diferencial: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84217"/>
            <a:ext cx="10515600" cy="509274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s-ES" b="1" i="1" u="sng" dirty="0" smtClean="0"/>
              <a:t>1. Trastorno </a:t>
            </a:r>
            <a:r>
              <a:rPr lang="es-ES" b="1" i="1" u="sng" dirty="0"/>
              <a:t>del humor</a:t>
            </a:r>
            <a:r>
              <a:rPr lang="es-ES" b="1" i="1" dirty="0"/>
              <a:t>:</a:t>
            </a:r>
            <a:endParaRPr lang="es-ES" sz="2400" dirty="0"/>
          </a:p>
          <a:p>
            <a:pPr lvl="0"/>
            <a:r>
              <a:rPr lang="es-ES" dirty="0"/>
              <a:t>Valorar la carga afectiva                   </a:t>
            </a:r>
            <a:endParaRPr lang="es-ES" sz="2400" dirty="0"/>
          </a:p>
          <a:p>
            <a:pPr lvl="0"/>
            <a:r>
              <a:rPr lang="es-ES" dirty="0" err="1"/>
              <a:t>somatotipo</a:t>
            </a:r>
            <a:r>
              <a:rPr lang="es-ES" dirty="0"/>
              <a:t> pícnico, </a:t>
            </a:r>
            <a:endParaRPr lang="es-ES" sz="2400" dirty="0"/>
          </a:p>
          <a:p>
            <a:pPr lvl="0"/>
            <a:r>
              <a:rPr lang="es-ES" dirty="0"/>
              <a:t>personalidad afectiva,                    </a:t>
            </a:r>
            <a:endParaRPr lang="es-ES" sz="2400" dirty="0"/>
          </a:p>
          <a:p>
            <a:pPr lvl="0"/>
            <a:r>
              <a:rPr lang="es-ES" dirty="0"/>
              <a:t> ausencia de síntomas esquizofrénicos, </a:t>
            </a:r>
            <a:endParaRPr lang="es-ES" sz="2400" dirty="0"/>
          </a:p>
          <a:p>
            <a:pPr lvl="0"/>
            <a:r>
              <a:rPr lang="es-ES" dirty="0"/>
              <a:t>si hubo brotes anteriores,  </a:t>
            </a:r>
            <a:endParaRPr lang="es-ES" sz="2400" dirty="0"/>
          </a:p>
          <a:p>
            <a:pPr lvl="0"/>
            <a:r>
              <a:rPr lang="es-ES" dirty="0"/>
              <a:t>la referencia de recuperación total después de éstos.</a:t>
            </a:r>
            <a:endParaRPr lang="es-ES" sz="2400" dirty="0"/>
          </a:p>
          <a:p>
            <a:r>
              <a:rPr lang="es-ES" b="1" i="1" dirty="0"/>
              <a:t>2    </a:t>
            </a:r>
            <a:r>
              <a:rPr lang="es-ES" b="1" i="1" u="sng" dirty="0"/>
              <a:t>. Epilepsia y la Histeria</a:t>
            </a:r>
            <a:r>
              <a:rPr lang="es-ES" i="1" dirty="0"/>
              <a:t> </a:t>
            </a:r>
            <a:endParaRPr lang="es-ES" sz="2400" dirty="0"/>
          </a:p>
          <a:p>
            <a:pPr lvl="1"/>
            <a:r>
              <a:rPr lang="es-ES" dirty="0"/>
              <a:t>Por el comienzo brusco, </a:t>
            </a:r>
            <a:endParaRPr lang="es-ES" sz="2000" dirty="0"/>
          </a:p>
          <a:p>
            <a:pPr lvl="1"/>
            <a:r>
              <a:rPr lang="es-ES" dirty="0"/>
              <a:t>toma de conciencia, </a:t>
            </a:r>
            <a:endParaRPr lang="es-ES" sz="2000" dirty="0"/>
          </a:p>
          <a:p>
            <a:pPr lvl="1"/>
            <a:r>
              <a:rPr lang="es-ES" dirty="0"/>
              <a:t>ausencia de síntomas esquizofrénicos</a:t>
            </a:r>
            <a:endParaRPr lang="es-ES" sz="2000" dirty="0"/>
          </a:p>
          <a:p>
            <a:pPr lvl="1"/>
            <a:r>
              <a:rPr lang="es-ES" dirty="0"/>
              <a:t>presencia de ganancia secundaria.</a:t>
            </a:r>
            <a:endParaRPr lang="es-ES" sz="2000" dirty="0"/>
          </a:p>
          <a:p>
            <a:pPr lvl="0"/>
            <a:r>
              <a:rPr lang="es-ES" b="1" i="1" dirty="0"/>
              <a:t>3   </a:t>
            </a:r>
            <a:r>
              <a:rPr lang="es-ES" b="1" i="1" u="sng" dirty="0"/>
              <a:t>.   Psicosis reactiva</a:t>
            </a:r>
            <a:r>
              <a:rPr lang="es-ES" dirty="0"/>
              <a:t> </a:t>
            </a:r>
            <a:endParaRPr lang="es-ES" sz="2400" dirty="0"/>
          </a:p>
          <a:p>
            <a:pPr lvl="1"/>
            <a:r>
              <a:rPr lang="es-ES" dirty="0"/>
              <a:t>Instalación brusca de los síntomas con las contingencias </a:t>
            </a:r>
            <a:endParaRPr lang="es-ES" sz="2000" dirty="0"/>
          </a:p>
          <a:p>
            <a:r>
              <a:rPr lang="es-ES" dirty="0"/>
              <a:t>Ausencia de síntomas esquizofrénicos típicos</a:t>
            </a:r>
          </a:p>
        </p:txBody>
      </p:sp>
    </p:spTree>
    <p:extLst>
      <p:ext uri="{BB962C8B-B14F-4D97-AF65-F5344CB8AC3E}">
        <p14:creationId xmlns:p14="http://schemas.microsoft.com/office/powerpoint/2010/main" val="894868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0" y="234950"/>
            <a:ext cx="11874500" cy="5942013"/>
          </a:xfrm>
        </p:spPr>
        <p:txBody>
          <a:bodyPr>
            <a:normAutofit/>
          </a:bodyPr>
          <a:lstStyle/>
          <a:p>
            <a:pPr lvl="0"/>
            <a:r>
              <a:rPr lang="es-ES" b="1" i="1" dirty="0"/>
              <a:t>4  </a:t>
            </a:r>
            <a:r>
              <a:rPr lang="es-ES" b="1" i="1" u="sng" dirty="0"/>
              <a:t>.  Psicosis orgánicas y las sintomáticas</a:t>
            </a:r>
            <a:endParaRPr lang="es-ES" sz="2400" dirty="0"/>
          </a:p>
          <a:p>
            <a:pPr lvl="1"/>
            <a:r>
              <a:rPr lang="es-ES" dirty="0"/>
              <a:t> Por la anamnesis,</a:t>
            </a:r>
            <a:endParaRPr lang="es-ES" sz="2000" dirty="0"/>
          </a:p>
          <a:p>
            <a:pPr lvl="1"/>
            <a:r>
              <a:rPr lang="es-ES" dirty="0"/>
              <a:t> Toma de las funciones de integración,</a:t>
            </a:r>
            <a:endParaRPr lang="es-ES" sz="2000" dirty="0"/>
          </a:p>
          <a:p>
            <a:pPr lvl="1"/>
            <a:r>
              <a:rPr lang="es-ES" dirty="0"/>
              <a:t> Hallazgos del examen físico.</a:t>
            </a:r>
            <a:endParaRPr lang="es-ES" sz="2000" dirty="0"/>
          </a:p>
          <a:p>
            <a:pPr lvl="0"/>
            <a:r>
              <a:rPr lang="es-ES" b="1" i="1" dirty="0"/>
              <a:t>5  </a:t>
            </a:r>
            <a:r>
              <a:rPr lang="es-ES" b="1" i="1" u="sng" dirty="0"/>
              <a:t>. Trastornos de ideas delirantes persistentes y psicóticas agudas y transitorias</a:t>
            </a:r>
            <a:endParaRPr lang="es-ES" sz="2400" dirty="0"/>
          </a:p>
          <a:p>
            <a:pPr lvl="1"/>
            <a:r>
              <a:rPr lang="es-ES" dirty="0"/>
              <a:t>Por la anamnesis,</a:t>
            </a:r>
            <a:endParaRPr lang="es-ES" sz="2000" dirty="0"/>
          </a:p>
          <a:p>
            <a:pPr lvl="1"/>
            <a:r>
              <a:rPr lang="es-ES" dirty="0"/>
              <a:t>La etapa de instalación, </a:t>
            </a:r>
            <a:endParaRPr lang="es-ES" sz="2000" dirty="0"/>
          </a:p>
          <a:p>
            <a:pPr lvl="1"/>
            <a:r>
              <a:rPr lang="es-ES" dirty="0"/>
              <a:t>Ausencia de síntomas esquizofrénicos característicos y consistentes.</a:t>
            </a:r>
            <a:endParaRPr lang="es-ES" sz="2000" dirty="0"/>
          </a:p>
          <a:p>
            <a:pPr lvl="0"/>
            <a:r>
              <a:rPr lang="es-ES" b="1" i="1" u="sng" dirty="0" smtClean="0"/>
              <a:t>6. Trastorno </a:t>
            </a:r>
            <a:r>
              <a:rPr lang="es-ES" b="1" i="1" u="sng" dirty="0"/>
              <a:t>psicótico inducido por sustancias</a:t>
            </a:r>
            <a:r>
              <a:rPr lang="es-ES" b="1" i="1" dirty="0"/>
              <a:t>.</a:t>
            </a:r>
            <a:endParaRPr lang="es-ES" sz="2400" dirty="0"/>
          </a:p>
          <a:p>
            <a:pPr lvl="0"/>
            <a:r>
              <a:rPr lang="es-ES" b="1" i="1" u="sng" dirty="0" smtClean="0"/>
              <a:t>7. Trastorno </a:t>
            </a:r>
            <a:r>
              <a:rPr lang="es-ES" b="1" i="1" u="sng" dirty="0"/>
              <a:t>psicótico debido a enfermedad médica</a:t>
            </a:r>
            <a:r>
              <a:rPr lang="es-ES" b="1" i="1" dirty="0"/>
              <a:t>.</a:t>
            </a:r>
            <a:endParaRPr lang="es-ES" sz="2400" dirty="0"/>
          </a:p>
          <a:p>
            <a:pPr lvl="0"/>
            <a:r>
              <a:rPr lang="es-ES" b="1" i="1" dirty="0" smtClean="0"/>
              <a:t>8.Trastorno </a:t>
            </a:r>
            <a:r>
              <a:rPr lang="es-ES" b="1" i="1" dirty="0" err="1"/>
              <a:t>esquizofreniforme</a:t>
            </a:r>
            <a:r>
              <a:rPr lang="es-ES" i="1" dirty="0"/>
              <a:t>:</a:t>
            </a:r>
            <a:r>
              <a:rPr lang="es-ES" dirty="0"/>
              <a:t> Los síntomas pueden ser idénticos a los de la esquizofrenia, pero la </a:t>
            </a:r>
            <a:r>
              <a:rPr lang="es-ES" u="sng" dirty="0"/>
              <a:t>duración  debe ser mayor de 1 mes y menor de 6 meses. </a:t>
            </a:r>
            <a:endParaRPr lang="es-ES" sz="2400" dirty="0"/>
          </a:p>
          <a:p>
            <a:pPr lvl="0"/>
            <a:r>
              <a:rPr lang="es-ES" b="1" i="1" dirty="0" smtClean="0"/>
              <a:t>9.Trastorno </a:t>
            </a:r>
            <a:r>
              <a:rPr lang="es-ES" b="1" i="1" dirty="0"/>
              <a:t>esquizoafectivos</a:t>
            </a:r>
            <a:r>
              <a:rPr lang="es-ES" i="1" dirty="0"/>
              <a:t>:</a:t>
            </a:r>
            <a:r>
              <a:rPr lang="es-ES" dirty="0"/>
              <a:t> Precisa que junto con </a:t>
            </a:r>
            <a:r>
              <a:rPr lang="es-ES" u="sng" dirty="0"/>
              <a:t>los síntomas típicos de esquizofrenia aparezca simultáneamente un síndrome depresivo o maníaco. </a:t>
            </a:r>
            <a:endParaRPr lang="es-ES" sz="24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4321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 smtClean="0"/>
              <a:t>EVOLUCIÓN.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4319" y="1825625"/>
            <a:ext cx="11325497" cy="4351338"/>
          </a:xfrm>
        </p:spPr>
        <p:txBody>
          <a:bodyPr/>
          <a:lstStyle/>
          <a:p>
            <a:pPr lvl="0"/>
            <a:r>
              <a:rPr lang="es-ES" b="1" u="sng" dirty="0" smtClean="0"/>
              <a:t>Por </a:t>
            </a:r>
            <a:r>
              <a:rPr lang="es-ES" b="1" u="sng" dirty="0"/>
              <a:t>brotes </a:t>
            </a:r>
            <a:r>
              <a:rPr lang="es-ES" b="1" dirty="0"/>
              <a:t>que generalmente pueden evitarse con un buen seguimiento y su tendencia al </a:t>
            </a:r>
            <a:r>
              <a:rPr lang="es-ES" b="1" dirty="0" smtClean="0"/>
              <a:t>deterioro</a:t>
            </a:r>
          </a:p>
          <a:p>
            <a:pPr lvl="0"/>
            <a:r>
              <a:rPr lang="es-ES" b="1" dirty="0" smtClean="0"/>
              <a:t>puede </a:t>
            </a:r>
            <a:r>
              <a:rPr lang="es-ES" b="1" dirty="0"/>
              <a:t>reducirse de forma notable con el diagnóstico y tratamiento</a:t>
            </a:r>
            <a:r>
              <a:rPr lang="es-ES" b="1" dirty="0" smtClean="0"/>
              <a:t>.</a:t>
            </a:r>
          </a:p>
          <a:p>
            <a:pPr lvl="0"/>
            <a:endParaRPr lang="es-ES" b="1" dirty="0" smtClean="0"/>
          </a:p>
          <a:p>
            <a:pPr lvl="0"/>
            <a:endParaRPr lang="es-ES" b="1" dirty="0" smtClean="0"/>
          </a:p>
          <a:p>
            <a:pPr lvl="0"/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4908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 smtClean="0"/>
              <a:t>CONCEPTO: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3326" y="1825624"/>
            <a:ext cx="10870474" cy="5032375"/>
          </a:xfrm>
        </p:spPr>
        <p:txBody>
          <a:bodyPr>
            <a:normAutofit/>
          </a:bodyPr>
          <a:lstStyle/>
          <a:p>
            <a:pPr lvl="0"/>
            <a:r>
              <a:rPr lang="es-ES" b="1" dirty="0" smtClean="0"/>
              <a:t>Psicosis </a:t>
            </a:r>
            <a:r>
              <a:rPr lang="es-ES" b="1" dirty="0"/>
              <a:t>funcional crónica.</a:t>
            </a:r>
            <a:endParaRPr lang="es-ES" dirty="0"/>
          </a:p>
          <a:p>
            <a:pPr lvl="0"/>
            <a:r>
              <a:rPr lang="es-ES" b="1" dirty="0"/>
              <a:t> </a:t>
            </a:r>
            <a:r>
              <a:rPr lang="es-ES" b="1" dirty="0" smtClean="0"/>
              <a:t>Predominantemente </a:t>
            </a:r>
            <a:r>
              <a:rPr lang="es-ES" b="1" dirty="0"/>
              <a:t>endógena.</a:t>
            </a:r>
            <a:endParaRPr lang="es-ES" dirty="0"/>
          </a:p>
          <a:p>
            <a:pPr lvl="0"/>
            <a:r>
              <a:rPr lang="es-ES" b="1" dirty="0"/>
              <a:t> </a:t>
            </a:r>
            <a:r>
              <a:rPr lang="es-ES" b="1" dirty="0" smtClean="0"/>
              <a:t>De </a:t>
            </a:r>
            <a:r>
              <a:rPr lang="es-ES" b="1" dirty="0"/>
              <a:t>etiología desconocida.</a:t>
            </a:r>
            <a:endParaRPr lang="es-ES" dirty="0"/>
          </a:p>
          <a:p>
            <a:pPr lvl="0"/>
            <a:r>
              <a:rPr lang="es-ES" b="1" dirty="0"/>
              <a:t> De instalación, temprana e insidiosa.</a:t>
            </a:r>
            <a:endParaRPr lang="es-ES" dirty="0"/>
          </a:p>
          <a:p>
            <a:pPr lvl="0"/>
            <a:r>
              <a:rPr lang="es-ES" b="1" dirty="0"/>
              <a:t>Se manifiesta por la ruptura del fenómeno psíquico.</a:t>
            </a:r>
            <a:endParaRPr lang="es-ES" dirty="0"/>
          </a:p>
          <a:p>
            <a:pPr lvl="0"/>
            <a:r>
              <a:rPr lang="es-ES" b="1" dirty="0"/>
              <a:t>Presencia de síntomas en todas sus esferas, como la disociación ideo-afectiva-conativa. </a:t>
            </a:r>
            <a:endParaRPr lang="es-ES" dirty="0"/>
          </a:p>
          <a:p>
            <a:pPr lvl="0"/>
            <a:r>
              <a:rPr lang="es-ES" b="1" dirty="0"/>
              <a:t>Su evolución es  crónica, con brotes de agudización.</a:t>
            </a:r>
            <a:endParaRPr lang="es-ES" dirty="0"/>
          </a:p>
          <a:p>
            <a:pPr lvl="0"/>
            <a:r>
              <a:rPr lang="es-ES" b="1" dirty="0"/>
              <a:t> </a:t>
            </a:r>
            <a:r>
              <a:rPr lang="es-ES" b="1" dirty="0" smtClean="0"/>
              <a:t>Conduce </a:t>
            </a:r>
            <a:r>
              <a:rPr lang="es-ES" b="1" dirty="0"/>
              <a:t>con frecuencia a un deterioro importante de la personalidad. 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192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Curso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Se distinguen tres fases:</a:t>
            </a:r>
          </a:p>
          <a:p>
            <a:pPr>
              <a:buNone/>
            </a:pPr>
            <a:r>
              <a:rPr lang="es-ES" dirty="0" smtClean="0"/>
              <a:t>• </a:t>
            </a:r>
            <a:r>
              <a:rPr lang="es-ES" b="1" dirty="0" smtClean="0"/>
              <a:t>Prodrómica </a:t>
            </a:r>
            <a:r>
              <a:rPr lang="es-ES" dirty="0" smtClean="0"/>
              <a:t>(trema): meses antes del inicio del trastorno, problemas inespecíficos: cambios en el estado de ánimo, dificultades de interacción social, ansiedad.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pPr>
              <a:buNone/>
            </a:pPr>
            <a:r>
              <a:rPr lang="es-ES" dirty="0" smtClean="0"/>
              <a:t>• </a:t>
            </a:r>
            <a:r>
              <a:rPr lang="es-ES" b="1" dirty="0" smtClean="0"/>
              <a:t>Psicótica</a:t>
            </a:r>
            <a:r>
              <a:rPr lang="es-ES" dirty="0" smtClean="0"/>
              <a:t>: alteraciones de pensamiento y conducta con los síntomas reseñados. La clínica suele cursar en forma de episodios psicóticos, de forma remitente-recurrente. Es cuando suceden estos episodios o descompensaciones psicóticas cuando suele ser necesaria la hospitalización para el tratamiento; ésta se acostumbra a realizar en unidades específicas y es limitada en el tiempo (Agudos, Hospitalización Breve o Corta Estancia).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• </a:t>
            </a:r>
            <a:r>
              <a:rPr lang="es-ES" b="1" dirty="0" smtClean="0"/>
              <a:t>Residual</a:t>
            </a:r>
            <a:r>
              <a:rPr lang="es-ES" dirty="0" smtClean="0"/>
              <a:t>: son más marcados los síntomas negativos y el defecto en el área </a:t>
            </a:r>
            <a:r>
              <a:rPr lang="es-ES" dirty="0" err="1" smtClean="0"/>
              <a:t>sociolaboral</a:t>
            </a:r>
            <a:r>
              <a:rPr lang="es-ES" dirty="0" smtClean="0"/>
              <a:t> y del </a:t>
            </a:r>
            <a:r>
              <a:rPr lang="es-ES" dirty="0" err="1" smtClean="0"/>
              <a:t>autocuidado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0" y="0"/>
            <a:ext cx="10515600" cy="6176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b="1" dirty="0" smtClean="0"/>
              <a:t>PRONÓSTICO.</a:t>
            </a:r>
            <a:endParaRPr lang="es-ES" sz="2400" dirty="0" smtClean="0"/>
          </a:p>
          <a:p>
            <a:pPr lvl="0"/>
            <a:r>
              <a:rPr lang="es-ES" dirty="0" smtClean="0"/>
              <a:t>La </a:t>
            </a:r>
            <a:r>
              <a:rPr lang="es-ES" dirty="0"/>
              <a:t>edad y forma de comienzo.</a:t>
            </a:r>
            <a:endParaRPr lang="es-ES" sz="2400" dirty="0"/>
          </a:p>
          <a:p>
            <a:pPr lvl="0"/>
            <a:r>
              <a:rPr lang="es-ES" dirty="0"/>
              <a:t>La calidad del entorno.</a:t>
            </a:r>
            <a:endParaRPr lang="es-ES" sz="2400" dirty="0"/>
          </a:p>
          <a:p>
            <a:pPr lvl="0"/>
            <a:r>
              <a:rPr lang="es-ES" dirty="0"/>
              <a:t>La forma clínica.</a:t>
            </a:r>
            <a:endParaRPr lang="es-ES" sz="2400" dirty="0"/>
          </a:p>
          <a:p>
            <a:pPr lvl="0"/>
            <a:r>
              <a:rPr lang="es-ES" dirty="0"/>
              <a:t>Terapéutica oportuna.</a:t>
            </a:r>
            <a:endParaRPr lang="es-ES" sz="2400" dirty="0"/>
          </a:p>
          <a:p>
            <a:r>
              <a:rPr lang="es-ES" b="1" dirty="0"/>
              <a:t>Son factores que intervienen de manera </a:t>
            </a:r>
            <a:r>
              <a:rPr lang="es-ES" b="1" dirty="0" smtClean="0"/>
              <a:t>significativa.</a:t>
            </a:r>
            <a:endParaRPr lang="es-ES" sz="2400" dirty="0" smtClean="0"/>
          </a:p>
          <a:p>
            <a:pPr marL="0" indent="0">
              <a:buNone/>
            </a:pPr>
            <a:endParaRPr lang="es-ES" sz="2400" dirty="0" smtClean="0"/>
          </a:p>
          <a:p>
            <a:pPr lvl="0"/>
            <a:r>
              <a:rPr lang="es-ES" dirty="0" smtClean="0"/>
              <a:t>En </a:t>
            </a:r>
            <a:r>
              <a:rPr lang="es-ES" dirty="0"/>
              <a:t>cuanto a </a:t>
            </a:r>
            <a:r>
              <a:rPr lang="es-ES" b="1" dirty="0"/>
              <a:t>formas clínicas</a:t>
            </a:r>
            <a:r>
              <a:rPr lang="es-ES" dirty="0"/>
              <a:t>:</a:t>
            </a:r>
            <a:endParaRPr lang="es-ES" sz="2400" dirty="0"/>
          </a:p>
          <a:p>
            <a:pPr lvl="1"/>
            <a:r>
              <a:rPr lang="es-ES" dirty="0"/>
              <a:t> la </a:t>
            </a:r>
            <a:r>
              <a:rPr lang="es-ES" u="sng" dirty="0" err="1"/>
              <a:t>hebefrénica</a:t>
            </a:r>
            <a:r>
              <a:rPr lang="es-ES" u="sng" dirty="0"/>
              <a:t> y la simple </a:t>
            </a:r>
            <a:r>
              <a:rPr lang="es-ES" dirty="0"/>
              <a:t>son las de </a:t>
            </a:r>
            <a:r>
              <a:rPr lang="es-ES" u="sng" dirty="0"/>
              <a:t>peor</a:t>
            </a:r>
            <a:r>
              <a:rPr lang="es-ES" dirty="0"/>
              <a:t> pronóstico, por su instalación temprana en plena edad de desarrollo de la personalidad.</a:t>
            </a:r>
            <a:endParaRPr lang="es-ES" sz="2000" dirty="0"/>
          </a:p>
          <a:p>
            <a:pPr lvl="1"/>
            <a:r>
              <a:rPr lang="es-ES" dirty="0"/>
              <a:t>La </a:t>
            </a:r>
            <a:r>
              <a:rPr lang="es-ES" u="sng" dirty="0"/>
              <a:t>forma paranoide </a:t>
            </a:r>
            <a:r>
              <a:rPr lang="es-ES" dirty="0"/>
              <a:t>es de relativo </a:t>
            </a:r>
            <a:r>
              <a:rPr lang="es-ES" u="sng" dirty="0"/>
              <a:t>buen</a:t>
            </a:r>
            <a:r>
              <a:rPr lang="es-ES" dirty="0"/>
              <a:t> pronóstico, por establecerse, por lo general luego de alcanzada la madurez de la personalidad.</a:t>
            </a:r>
            <a:endParaRPr lang="es-ES" sz="2000" dirty="0"/>
          </a:p>
          <a:p>
            <a:pPr lvl="1"/>
            <a:r>
              <a:rPr lang="es-ES" dirty="0"/>
              <a:t>La </a:t>
            </a:r>
            <a:r>
              <a:rPr lang="es-ES" u="sng" dirty="0"/>
              <a:t>catatónica</a:t>
            </a:r>
            <a:r>
              <a:rPr lang="es-ES" dirty="0"/>
              <a:t> se considera de </a:t>
            </a:r>
            <a:r>
              <a:rPr lang="es-ES" u="sng" dirty="0"/>
              <a:t>mejor pronóstico </a:t>
            </a:r>
            <a:r>
              <a:rPr lang="es-ES" dirty="0"/>
              <a:t>siempre que no siga  un desarrollo continuo.</a:t>
            </a:r>
            <a:endParaRPr lang="es-ES" sz="2000" dirty="0"/>
          </a:p>
          <a:p>
            <a:r>
              <a:rPr lang="es-ES" dirty="0"/>
              <a:t> </a:t>
            </a:r>
            <a:r>
              <a:rPr lang="es-ES" b="1" dirty="0"/>
              <a:t>Esta variante evolutiva, puede presentarse en cualquier otra forma clínica, conduce rápidamente al deterioro.  </a:t>
            </a:r>
            <a:endParaRPr lang="es-ES" sz="24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6227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378075"/>
            <a:ext cx="12096750" cy="3330575"/>
          </a:xfrm>
        </p:spPr>
        <p:txBody>
          <a:bodyPr>
            <a:noAutofit/>
          </a:bodyPr>
          <a:lstStyle/>
          <a:p>
            <a:pPr algn="ctr"/>
            <a:r>
              <a:rPr lang="es-ES" sz="5400" b="1" dirty="0" smtClean="0"/>
              <a:t>SUBTIPOS </a:t>
            </a:r>
            <a:endParaRPr lang="es-ES" sz="5400" b="1" dirty="0"/>
          </a:p>
        </p:txBody>
      </p:sp>
    </p:spTree>
    <p:extLst>
      <p:ext uri="{BB962C8B-B14F-4D97-AF65-F5344CB8AC3E}">
        <p14:creationId xmlns:p14="http://schemas.microsoft.com/office/powerpoint/2010/main" val="2364361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1441"/>
            <a:ext cx="7667897" cy="966650"/>
          </a:xfrm>
        </p:spPr>
        <p:txBody>
          <a:bodyPr>
            <a:noAutofit/>
          </a:bodyPr>
          <a:lstStyle/>
          <a:p>
            <a:pPr algn="ctr"/>
            <a:r>
              <a:rPr lang="pt-BR" sz="3600" b="1" i="1" dirty="0" smtClean="0"/>
              <a:t>Esquizofrenia tipo paranoide: </a:t>
            </a:r>
            <a:r>
              <a:rPr lang="es-ES" sz="3600" dirty="0" smtClean="0"/>
              <a:t/>
            </a:r>
            <a:br>
              <a:rPr lang="es-ES" sz="3600" dirty="0" smtClean="0"/>
            </a:b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5943" y="1825624"/>
            <a:ext cx="11874137" cy="4784181"/>
          </a:xfrm>
        </p:spPr>
        <p:txBody>
          <a:bodyPr>
            <a:normAutofit/>
          </a:bodyPr>
          <a:lstStyle/>
          <a:p>
            <a:pPr lvl="0"/>
            <a:endParaRPr lang="es-ES" dirty="0" smtClean="0"/>
          </a:p>
          <a:p>
            <a:pPr lvl="0"/>
            <a:r>
              <a:rPr lang="es-ES" dirty="0" smtClean="0"/>
              <a:t>Es </a:t>
            </a:r>
            <a:r>
              <a:rPr lang="es-ES" dirty="0"/>
              <a:t>la forma más frecuente de esquizofrenia. </a:t>
            </a:r>
          </a:p>
          <a:p>
            <a:pPr lvl="0"/>
            <a:r>
              <a:rPr lang="es-ES" dirty="0"/>
              <a:t>Tiene un comienzo más tardío  (20-25).</a:t>
            </a:r>
            <a:r>
              <a:rPr lang="es-ES" b="1" i="1" dirty="0"/>
              <a:t> </a:t>
            </a:r>
            <a:endParaRPr lang="es-ES" dirty="0"/>
          </a:p>
          <a:p>
            <a:pPr lvl="0"/>
            <a:r>
              <a:rPr lang="es-ES" dirty="0"/>
              <a:t>Los síntomas alucinatorio-delirantes dominan el cuadro clínico.</a:t>
            </a:r>
            <a:r>
              <a:rPr lang="es-ES" b="1" i="1" dirty="0"/>
              <a:t> </a:t>
            </a:r>
            <a:endParaRPr lang="es-ES" dirty="0"/>
          </a:p>
          <a:p>
            <a:pPr lvl="0"/>
            <a:r>
              <a:rPr lang="es-ES" dirty="0"/>
              <a:t>Mejor conservación de la afectividad, personalidad.</a:t>
            </a:r>
            <a:r>
              <a:rPr lang="es-ES" b="1" i="1" dirty="0"/>
              <a:t> </a:t>
            </a:r>
            <a:endParaRPr lang="es-ES" dirty="0"/>
          </a:p>
          <a:p>
            <a:pPr lvl="0"/>
            <a:r>
              <a:rPr lang="es-ES" dirty="0"/>
              <a:t>Mejor pronóstico sobre todo en la actividad laboral y en la vida independiente. </a:t>
            </a:r>
          </a:p>
          <a:p>
            <a:pPr lvl="0"/>
            <a:r>
              <a:rPr lang="es-ES" dirty="0"/>
              <a:t>Estas ideas delirantes pueden ser de distintos tipos: persecutorio, de daño, de tipo grandioso, de tipo somático, de tipo religioso-místico, de tipo sexual de tipo nihilista</a:t>
            </a:r>
            <a:r>
              <a:rPr lang="es-ES" b="1" i="1" dirty="0"/>
              <a:t> </a:t>
            </a:r>
            <a:r>
              <a:rPr lang="es-ES" b="1" i="1" dirty="0" smtClean="0"/>
              <a:t>.</a:t>
            </a:r>
          </a:p>
          <a:p>
            <a:pPr lvl="0"/>
            <a:endParaRPr lang="es-ES" dirty="0"/>
          </a:p>
          <a:p>
            <a:pPr marL="0" indent="0">
              <a:buNone/>
            </a:pPr>
            <a:r>
              <a:rPr lang="es-ES" b="1" i="1" dirty="0"/>
              <a:t> </a:t>
            </a:r>
            <a:r>
              <a:rPr lang="es-ES" dirty="0" smtClean="0"/>
              <a:t>Mejor pronóstico (por ser menos marcados los síntomas negativos y ser más eficaces los </a:t>
            </a:r>
            <a:r>
              <a:rPr lang="es-ES" dirty="0" err="1" smtClean="0"/>
              <a:t>antipsicóticos</a:t>
            </a:r>
            <a:r>
              <a:rPr lang="es-ES" dirty="0" smtClean="0"/>
              <a:t>), y suele debutar a mayor edad.</a:t>
            </a:r>
          </a:p>
          <a:p>
            <a:pPr marL="0" indent="0">
              <a:buNone/>
            </a:pPr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Picture 2" descr="C:\Users\CRSR\Desktop\esquizofrenia-tipos-causas-sintomas-tratamien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2452" y="0"/>
            <a:ext cx="3339548" cy="1636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0232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630" y="1"/>
            <a:ext cx="9000308" cy="1031965"/>
          </a:xfrm>
        </p:spPr>
        <p:txBody>
          <a:bodyPr>
            <a:noAutofit/>
          </a:bodyPr>
          <a:lstStyle/>
          <a:p>
            <a:pPr algn="ctr"/>
            <a:r>
              <a:rPr lang="es-ES" sz="3600" b="1" i="1" dirty="0" smtClean="0"/>
              <a:t>Esquizofrenia de tipo desorganizado (</a:t>
            </a:r>
            <a:r>
              <a:rPr lang="es-ES" sz="3600" b="1" i="1" dirty="0" err="1" smtClean="0"/>
              <a:t>Hebefrénica</a:t>
            </a:r>
            <a:r>
              <a:rPr lang="es-ES" sz="3600" b="1" i="1" dirty="0" smtClean="0"/>
              <a:t>)</a:t>
            </a:r>
            <a:r>
              <a:rPr lang="es-ES" sz="3600" dirty="0" smtClean="0"/>
              <a:t/>
            </a:r>
            <a:br>
              <a:rPr lang="es-ES" sz="3600" dirty="0" smtClean="0"/>
            </a:b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0629" y="1073426"/>
            <a:ext cx="12061371" cy="5614757"/>
          </a:xfrm>
        </p:spPr>
        <p:txBody>
          <a:bodyPr>
            <a:normAutofit/>
          </a:bodyPr>
          <a:lstStyle/>
          <a:p>
            <a:pPr lvl="0"/>
            <a:r>
              <a:rPr lang="es-ES" b="1" dirty="0" smtClean="0"/>
              <a:t>De </a:t>
            </a:r>
            <a:r>
              <a:rPr lang="es-ES" b="1" dirty="0"/>
              <a:t>aparición precoz (durante la adolescencia o inicio de la adultez).</a:t>
            </a:r>
            <a:endParaRPr lang="es-ES" dirty="0"/>
          </a:p>
          <a:p>
            <a:pPr lvl="0"/>
            <a:r>
              <a:rPr lang="es-ES" b="1" dirty="0"/>
              <a:t>Cambios afectivos intensos (aplanamiento e incongruencia).</a:t>
            </a:r>
            <a:endParaRPr lang="es-ES" dirty="0"/>
          </a:p>
          <a:p>
            <a:pPr lvl="0"/>
            <a:r>
              <a:rPr lang="es-ES" b="1" dirty="0"/>
              <a:t>Comportamiento pueril e impredecible.</a:t>
            </a:r>
            <a:endParaRPr lang="es-ES" dirty="0"/>
          </a:p>
          <a:p>
            <a:pPr lvl="0"/>
            <a:r>
              <a:rPr lang="es-ES" b="1" dirty="0"/>
              <a:t>Incoherencia del pensamiento y del comportamiento en general, con afectación de valores éticos y morales que expresa en su promiscuidad o bromas de mal gusto. </a:t>
            </a:r>
            <a:endParaRPr lang="es-ES" dirty="0"/>
          </a:p>
          <a:p>
            <a:pPr lvl="0"/>
            <a:r>
              <a:rPr lang="es-ES" b="1" dirty="0"/>
              <a:t>Reducción de las capacidades empáticas y de las relaciones humanas, con gran aislamiento.</a:t>
            </a:r>
            <a:endParaRPr lang="es-ES" dirty="0"/>
          </a:p>
          <a:p>
            <a:pPr lvl="0"/>
            <a:r>
              <a:rPr lang="es-ES" b="1" dirty="0"/>
              <a:t>Manierismo, risa inmotivada, y comportamientos iterativos sin propósito aparente. </a:t>
            </a:r>
            <a:endParaRPr lang="es-ES" dirty="0"/>
          </a:p>
          <a:p>
            <a:pPr lvl="0"/>
            <a:r>
              <a:rPr lang="es-ES" b="1" dirty="0"/>
              <a:t>Evolución continua con deterioro grave y precoz.</a:t>
            </a:r>
            <a:endParaRPr lang="es-ES" dirty="0"/>
          </a:p>
          <a:p>
            <a:r>
              <a:rPr lang="es-ES" dirty="0" smtClean="0"/>
              <a:t>Por su inicio precoz en la adolescencia, presenta peor respuesta a tratamiento y mal pronóstico.</a:t>
            </a:r>
          </a:p>
          <a:p>
            <a:endParaRPr lang="es-ES" dirty="0"/>
          </a:p>
        </p:txBody>
      </p:sp>
      <p:pic>
        <p:nvPicPr>
          <p:cNvPr id="5" name="Picture 4" descr="Resultado de imagen para esquizofrenia hebefrénica sintom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4122" y="2"/>
            <a:ext cx="3067878" cy="1630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6238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258" y="1"/>
            <a:ext cx="7798526" cy="1027905"/>
          </a:xfrm>
        </p:spPr>
        <p:txBody>
          <a:bodyPr>
            <a:noAutofit/>
          </a:bodyPr>
          <a:lstStyle/>
          <a:p>
            <a:pPr algn="ctr"/>
            <a:r>
              <a:rPr lang="es-ES" sz="3600" b="1" i="1" dirty="0" smtClean="0"/>
              <a:t>Esquizofrenia de tipo catatónico</a:t>
            </a:r>
            <a:r>
              <a:rPr lang="es-ES" sz="3600" dirty="0" smtClean="0"/>
              <a:t/>
            </a:r>
            <a:br>
              <a:rPr lang="es-ES" sz="3600" dirty="0" smtClean="0"/>
            </a:b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96348"/>
            <a:ext cx="10515600" cy="5883965"/>
          </a:xfrm>
        </p:spPr>
        <p:txBody>
          <a:bodyPr>
            <a:normAutofit/>
          </a:bodyPr>
          <a:lstStyle/>
          <a:p>
            <a:r>
              <a:rPr lang="es-ES" dirty="0" smtClean="0"/>
              <a:t>Se puede dar en la esquizofrenia (en cuyo caso, y si es la manifestación principal, nos referimos a esquizofrenia catatónica, tratándose de un subtipo raro de esquizofrenia) pero también en otros trastornos psiquiátricos y neurológicos, siendo más prevalente en los trastornos del estado de ánimo y en los trastornos </a:t>
            </a:r>
            <a:r>
              <a:rPr lang="es-ES" dirty="0" err="1" smtClean="0"/>
              <a:t>psicoorgánicos</a:t>
            </a:r>
            <a:r>
              <a:rPr lang="es-ES" dirty="0" smtClean="0"/>
              <a:t> que en la propia esquizofrenia. </a:t>
            </a:r>
          </a:p>
          <a:p>
            <a:r>
              <a:rPr lang="es-ES" dirty="0" smtClean="0"/>
              <a:t>Su prevalencia aproximada es de un 10% de los ingresos psiquiátricos, en forma de uno o más síntomas catatónicos, si bien el síndrome completo es actualmente poco frecuente.</a:t>
            </a:r>
          </a:p>
          <a:p>
            <a:r>
              <a:rPr lang="es-ES" b="1" dirty="0" smtClean="0"/>
              <a:t>Consiste en </a:t>
            </a:r>
            <a:r>
              <a:rPr lang="es-ES" dirty="0" smtClean="0"/>
              <a:t>: mutismo, inmovilidad, negativismo, adopción de posturas fijas (catalepsia), flexibilidad cérea, conductas estereotipadas (</a:t>
            </a:r>
            <a:r>
              <a:rPr lang="es-ES" dirty="0" err="1" smtClean="0"/>
              <a:t>verbigeración</a:t>
            </a:r>
            <a:r>
              <a:rPr lang="es-ES" dirty="0" smtClean="0"/>
              <a:t>, palilalia), </a:t>
            </a:r>
            <a:r>
              <a:rPr lang="es-ES" dirty="0" err="1" smtClean="0"/>
              <a:t>obedienciaautomática</a:t>
            </a:r>
            <a:r>
              <a:rPr lang="es-ES" dirty="0" smtClean="0"/>
              <a:t>, </a:t>
            </a:r>
            <a:r>
              <a:rPr lang="es-ES" dirty="0" err="1" smtClean="0"/>
              <a:t>ambitendencia</a:t>
            </a:r>
            <a:r>
              <a:rPr lang="es-ES" dirty="0" smtClean="0"/>
              <a:t>, </a:t>
            </a:r>
            <a:r>
              <a:rPr lang="es-ES" dirty="0" err="1" smtClean="0"/>
              <a:t>ecofenómenos</a:t>
            </a:r>
            <a:r>
              <a:rPr lang="es-ES" dirty="0" smtClean="0"/>
              <a:t> (ecolalia,</a:t>
            </a:r>
          </a:p>
          <a:p>
            <a:pPr>
              <a:buNone/>
            </a:pPr>
            <a:r>
              <a:rPr lang="es-ES" dirty="0" smtClean="0"/>
              <a:t>     ecopraxia  y manierismos. </a:t>
            </a:r>
          </a:p>
          <a:p>
            <a:r>
              <a:rPr lang="es-ES" dirty="0" smtClean="0"/>
              <a:t>Puede aparecer  estupor, con ausencia de reactividad a estímulos externos. El síndrome catatónico responde escasamente a los </a:t>
            </a:r>
            <a:r>
              <a:rPr lang="es-ES" dirty="0" err="1" smtClean="0"/>
              <a:t>antipsicóticos</a:t>
            </a:r>
            <a:r>
              <a:rPr lang="es-ES" dirty="0" smtClean="0"/>
              <a:t> y mejora con benzodiacepinas (</a:t>
            </a:r>
            <a:r>
              <a:rPr lang="es-ES" dirty="0" err="1" smtClean="0"/>
              <a:t>lorazepam</a:t>
            </a:r>
            <a:r>
              <a:rPr lang="es-ES" dirty="0" smtClean="0"/>
              <a:t>) a dosis altas o TEC.</a:t>
            </a:r>
          </a:p>
          <a:p>
            <a:pPr lvl="0"/>
            <a:r>
              <a:rPr lang="es-ES" dirty="0" smtClean="0"/>
              <a:t>Aparente </a:t>
            </a:r>
            <a:r>
              <a:rPr lang="es-ES" dirty="0"/>
              <a:t>desconexión con el entorno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057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6755"/>
            <a:ext cx="3466573" cy="63746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614" y="156754"/>
            <a:ext cx="4018232" cy="63746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686" y="156754"/>
            <a:ext cx="3866394" cy="63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93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7777241" cy="1214845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i="1" dirty="0" smtClean="0"/>
              <a:t>Esquizofrenia de tipo indiferenciado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7565" y="2521131"/>
            <a:ext cx="12266024" cy="4206240"/>
          </a:xfrm>
        </p:spPr>
        <p:txBody>
          <a:bodyPr>
            <a:normAutofit/>
          </a:bodyPr>
          <a:lstStyle/>
          <a:p>
            <a:pPr lvl="0"/>
            <a:r>
              <a:rPr lang="es-ES" dirty="0" smtClean="0"/>
              <a:t>Cuadro </a:t>
            </a:r>
            <a:r>
              <a:rPr lang="es-ES" dirty="0"/>
              <a:t>de largo tiempo de evolución, pero que todavía no se ha inactivado, por lo que persisten síntomas productivos que coexisten con los </a:t>
            </a:r>
            <a:r>
              <a:rPr lang="es-ES" dirty="0" err="1"/>
              <a:t>defectuales</a:t>
            </a:r>
            <a:r>
              <a:rPr lang="es-ES" dirty="0"/>
              <a:t>. </a:t>
            </a:r>
            <a:endParaRPr lang="es-ES" dirty="0" smtClean="0"/>
          </a:p>
          <a:p>
            <a:pPr lvl="0"/>
            <a:r>
              <a:rPr lang="es-ES" dirty="0" smtClean="0"/>
              <a:t>Los </a:t>
            </a:r>
            <a:r>
              <a:rPr lang="es-ES" dirty="0"/>
              <a:t>síntomas se encuentran entremezclados y han perdido su definición, no es fácil delimitar a que forma pertenece el cuadro</a:t>
            </a:r>
            <a:r>
              <a:rPr lang="es-ES" dirty="0" smtClean="0"/>
              <a:t>.</a:t>
            </a:r>
          </a:p>
          <a:p>
            <a:pPr lvl="0"/>
            <a:r>
              <a:rPr lang="es-ES" dirty="0" smtClean="0"/>
              <a:t> </a:t>
            </a:r>
            <a:r>
              <a:rPr lang="es-ES" dirty="0"/>
              <a:t>Entre los síntomas se encuentra el aislamiento social, que con frecuencia aparece unido a un marcado apego impersonal a la institución en los pacientes internados</a:t>
            </a:r>
            <a:r>
              <a:rPr lang="es-ES" dirty="0" smtClean="0"/>
              <a:t>.</a:t>
            </a:r>
          </a:p>
          <a:p>
            <a:pPr lvl="0"/>
            <a:r>
              <a:rPr lang="es-ES" dirty="0" smtClean="0"/>
              <a:t> </a:t>
            </a:r>
            <a:r>
              <a:rPr lang="es-ES" dirty="0"/>
              <a:t>Conducta inadecuada y rara, que se manifiesta a veces por una constante recolección de colillas y otros desperdicios, lo que contrasta con cierta capacidad para mantener una disciplina un tanto maquinal, que les permite realizar labores útiles, aunque usualmente simples. </a:t>
            </a:r>
            <a:endParaRPr lang="es-ES" dirty="0" smtClean="0"/>
          </a:p>
          <a:p>
            <a:pPr lvl="0"/>
            <a:r>
              <a:rPr lang="es-ES" dirty="0" smtClean="0"/>
              <a:t>El </a:t>
            </a:r>
            <a:r>
              <a:rPr lang="es-ES" dirty="0"/>
              <a:t>aplanamiento afectivo es muy marcado.</a:t>
            </a:r>
          </a:p>
          <a:p>
            <a:endParaRPr lang="es-ES" dirty="0"/>
          </a:p>
        </p:txBody>
      </p:sp>
      <p:pic>
        <p:nvPicPr>
          <p:cNvPr id="4" name="Picture 4" descr="Resultado de imagen para esquizofrenia indiferenci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5441" y="471925"/>
            <a:ext cx="3355347" cy="21537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5506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0630"/>
            <a:ext cx="10515600" cy="1201782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i="1" u="sng" dirty="0" smtClean="0"/>
              <a:t> </a:t>
            </a:r>
            <a:r>
              <a:rPr lang="es-ES" b="1" i="1" dirty="0" smtClean="0"/>
              <a:t>Esquizofrenia de tipo residual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691" y="1825625"/>
            <a:ext cx="12048309" cy="525444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s-ES" dirty="0" smtClean="0"/>
              <a:t>Los </a:t>
            </a:r>
            <a:r>
              <a:rPr lang="es-ES" dirty="0"/>
              <a:t>síntomas productivos se han atenuados o han desaparecido y solo quedan algunos síntomas </a:t>
            </a:r>
            <a:r>
              <a:rPr lang="es-ES" dirty="0" err="1"/>
              <a:t>defectuales</a:t>
            </a:r>
            <a:r>
              <a:rPr lang="es-ES" dirty="0"/>
              <a:t> tales como</a:t>
            </a:r>
            <a:r>
              <a:rPr lang="es-ES" dirty="0" smtClean="0"/>
              <a:t>:</a:t>
            </a:r>
          </a:p>
          <a:p>
            <a:pPr lvl="0"/>
            <a:r>
              <a:rPr lang="es-ES" dirty="0" smtClean="0"/>
              <a:t> </a:t>
            </a:r>
            <a:r>
              <a:rPr lang="es-ES" dirty="0"/>
              <a:t>P</a:t>
            </a:r>
            <a:r>
              <a:rPr lang="es-ES" dirty="0" smtClean="0"/>
              <a:t>ensamiento rígido</a:t>
            </a:r>
          </a:p>
          <a:p>
            <a:pPr lvl="0"/>
            <a:r>
              <a:rPr lang="es-ES" dirty="0" smtClean="0"/>
              <a:t> </a:t>
            </a:r>
            <a:r>
              <a:rPr lang="es-ES" dirty="0"/>
              <a:t>D</a:t>
            </a:r>
            <a:r>
              <a:rPr lang="es-ES" dirty="0" smtClean="0"/>
              <a:t>isminución </a:t>
            </a:r>
            <a:r>
              <a:rPr lang="es-ES" dirty="0"/>
              <a:t>de la capacidad de </a:t>
            </a:r>
            <a:r>
              <a:rPr lang="es-ES" dirty="0" smtClean="0"/>
              <a:t>abstracción</a:t>
            </a:r>
          </a:p>
          <a:p>
            <a:pPr lvl="0"/>
            <a:r>
              <a:rPr lang="es-ES" dirty="0" smtClean="0"/>
              <a:t>Poca iniciativa</a:t>
            </a:r>
          </a:p>
          <a:p>
            <a:pPr lvl="0"/>
            <a:r>
              <a:rPr lang="es-ES" dirty="0" smtClean="0"/>
              <a:t> </a:t>
            </a:r>
            <a:r>
              <a:rPr lang="es-ES" dirty="0"/>
              <a:t>E</a:t>
            </a:r>
            <a:r>
              <a:rPr lang="es-ES" dirty="0" smtClean="0"/>
              <a:t>mpobrecimiento </a:t>
            </a:r>
            <a:r>
              <a:rPr lang="es-ES" dirty="0"/>
              <a:t>de la </a:t>
            </a:r>
            <a:r>
              <a:rPr lang="es-ES" dirty="0" smtClean="0"/>
              <a:t>afectividad</a:t>
            </a:r>
          </a:p>
          <a:p>
            <a:pPr lvl="0"/>
            <a:r>
              <a:rPr lang="es-ES" dirty="0"/>
              <a:t>F</a:t>
            </a:r>
            <a:r>
              <a:rPr lang="es-ES" dirty="0" smtClean="0"/>
              <a:t>alta </a:t>
            </a:r>
            <a:r>
              <a:rPr lang="es-ES" dirty="0"/>
              <a:t>de interés y curiosidad por el </a:t>
            </a:r>
            <a:r>
              <a:rPr lang="es-ES" dirty="0" smtClean="0"/>
              <a:t>entorno</a:t>
            </a:r>
          </a:p>
          <a:p>
            <a:pPr lvl="0"/>
            <a:r>
              <a:rPr lang="es-ES" dirty="0"/>
              <a:t>L</a:t>
            </a:r>
            <a:r>
              <a:rPr lang="es-ES" dirty="0" smtClean="0"/>
              <a:t>imitación </a:t>
            </a:r>
            <a:r>
              <a:rPr lang="es-ES" dirty="0"/>
              <a:t>de </a:t>
            </a:r>
            <a:r>
              <a:rPr lang="es-ES" dirty="0" smtClean="0"/>
              <a:t>intereses</a:t>
            </a:r>
          </a:p>
          <a:p>
            <a:pPr lvl="0"/>
            <a:r>
              <a:rPr lang="es-ES" dirty="0"/>
              <a:t>A</a:t>
            </a:r>
            <a:r>
              <a:rPr lang="es-ES" dirty="0" smtClean="0"/>
              <a:t>islamiento </a:t>
            </a:r>
            <a:r>
              <a:rPr lang="es-ES" dirty="0"/>
              <a:t>social y </a:t>
            </a:r>
            <a:r>
              <a:rPr lang="es-ES" dirty="0" smtClean="0"/>
              <a:t>retraimiento</a:t>
            </a:r>
            <a:endParaRPr lang="es-ES" dirty="0"/>
          </a:p>
          <a:p>
            <a:pPr lvl="0"/>
            <a:r>
              <a:rPr lang="es-ES" dirty="0" smtClean="0"/>
              <a:t> </a:t>
            </a:r>
            <a:r>
              <a:rPr lang="es-ES" dirty="0"/>
              <a:t>E</a:t>
            </a:r>
            <a:r>
              <a:rPr lang="es-ES" dirty="0" smtClean="0"/>
              <a:t>s característico </a:t>
            </a:r>
            <a:r>
              <a:rPr lang="es-ES" dirty="0"/>
              <a:t>el intento de estos pacientes por lograr  una nueva adaptación al mundo con las capacidades que le han quedado.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8668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5000897" cy="113646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i="1" dirty="0" smtClean="0"/>
              <a:t>Esquizofrenia simple (CIE)</a:t>
            </a:r>
            <a:r>
              <a:rPr lang="es-ES" u="sng" dirty="0" smtClean="0"/>
              <a:t/>
            </a:r>
            <a:br>
              <a:rPr lang="es-ES" u="sng" dirty="0" smtClean="0"/>
            </a:br>
            <a:endParaRPr lang="es-ES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9817" y="1252330"/>
            <a:ext cx="12022183" cy="5461979"/>
          </a:xfrm>
        </p:spPr>
        <p:txBody>
          <a:bodyPr>
            <a:normAutofit fontScale="92500" lnSpcReduction="10000"/>
          </a:bodyPr>
          <a:lstStyle/>
          <a:p>
            <a:pPr lvl="0"/>
            <a:endParaRPr lang="es-ES" dirty="0" smtClean="0"/>
          </a:p>
          <a:p>
            <a:pPr>
              <a:buNone/>
            </a:pPr>
            <a:r>
              <a:rPr lang="es-ES" dirty="0" smtClean="0"/>
              <a:t>-Denominada en el DSM “trastorno </a:t>
            </a:r>
            <a:r>
              <a:rPr lang="es-ES" dirty="0" err="1" smtClean="0"/>
              <a:t>deteriorante</a:t>
            </a:r>
            <a:r>
              <a:rPr lang="es-ES" dirty="0" smtClean="0"/>
              <a:t> simple”, ya que no se la incluye, a</a:t>
            </a:r>
          </a:p>
          <a:p>
            <a:pPr>
              <a:buNone/>
            </a:pPr>
            <a:r>
              <a:rPr lang="es-ES" dirty="0" smtClean="0"/>
              <a:t>diferencia de la CIE, dentro de los subtipos de esquizofrenia.</a:t>
            </a:r>
          </a:p>
          <a:p>
            <a:pPr lvl="0">
              <a:buNone/>
            </a:pPr>
            <a:r>
              <a:rPr lang="es-ES" dirty="0" smtClean="0"/>
              <a:t>-Comienzo </a:t>
            </a:r>
            <a:r>
              <a:rPr lang="es-ES" dirty="0"/>
              <a:t>precoz, aunque no tanto como la </a:t>
            </a:r>
            <a:r>
              <a:rPr lang="es-ES" dirty="0" err="1"/>
              <a:t>hebefrénica</a:t>
            </a:r>
            <a:r>
              <a:rPr lang="es-ES" dirty="0"/>
              <a:t>, es habitualmente muy insidioso, de manera que no es fácil precisar su diagnóstico. </a:t>
            </a:r>
          </a:p>
          <a:p>
            <a:r>
              <a:rPr lang="es-ES" dirty="0" smtClean="0"/>
              <a:t>-Se </a:t>
            </a:r>
            <a:r>
              <a:rPr lang="es-ES" dirty="0"/>
              <a:t>caracteriza por empobrecimiento de la afectividad y alteraciones de conducta, abandono de sus actividades habituales, vagabundeos, extravagancias, todo ello justificado como pretextos </a:t>
            </a:r>
            <a:r>
              <a:rPr lang="es-ES" dirty="0" smtClean="0"/>
              <a:t>superficiales.</a:t>
            </a:r>
          </a:p>
          <a:p>
            <a:r>
              <a:rPr lang="es-ES" dirty="0" smtClean="0"/>
              <a:t>Pérdida gradual y lenta de los instintos y de la iniciativa, consistiendo su cuadro clínico en el retraimiento de todas las situaciones sociales y laborales sin apenas manifestar síntomas psicóticos </a:t>
            </a:r>
          </a:p>
          <a:p>
            <a:pPr lvl="0"/>
            <a:r>
              <a:rPr lang="es-ES" dirty="0" smtClean="0"/>
              <a:t>Pueden </a:t>
            </a:r>
            <a:r>
              <a:rPr lang="es-ES" dirty="0"/>
              <a:t>ser inducidos a conductas delictivas, </a:t>
            </a:r>
            <a:r>
              <a:rPr lang="es-ES" dirty="0" err="1"/>
              <a:t>prostituci</a:t>
            </a:r>
            <a:r>
              <a:rPr lang="es-MX" dirty="0" err="1"/>
              <a:t>ó</a:t>
            </a:r>
            <a:r>
              <a:rPr lang="es-ES" dirty="0"/>
              <a:t>n, etc. </a:t>
            </a:r>
            <a:endParaRPr lang="es-ES" dirty="0" smtClean="0"/>
          </a:p>
          <a:p>
            <a:pPr lvl="0"/>
            <a:r>
              <a:rPr lang="es-ES" dirty="0" smtClean="0"/>
              <a:t>No </a:t>
            </a:r>
            <a:r>
              <a:rPr lang="es-ES" dirty="0"/>
              <a:t>suele presentarse alucinaciones ni delirios.</a:t>
            </a:r>
          </a:p>
          <a:p>
            <a:pPr lvl="0"/>
            <a:r>
              <a:rPr lang="es-ES" dirty="0"/>
              <a:t>Evolucionan hacia el empobrecimiento progresivo de la afectividad y la voluntad, disminución general de la energía que lo va llevando a un marcado deterioro. </a:t>
            </a:r>
            <a:endParaRPr lang="es-ES" dirty="0" smtClean="0"/>
          </a:p>
          <a:p>
            <a:r>
              <a:rPr lang="es-ES" dirty="0" smtClean="0"/>
              <a:t>Es poco frecuente y su pronóstico es malo.</a:t>
            </a:r>
          </a:p>
          <a:p>
            <a:pPr lvl="0"/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Picture 4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7096" y="0"/>
            <a:ext cx="2464904" cy="1228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8215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357189"/>
            <a:ext cx="8229600" cy="35718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s-ES" sz="2200" b="1" dirty="0"/>
              <a:t>PERSONALIDAD PREMORBIDA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5131" y="642939"/>
            <a:ext cx="11521440" cy="6084432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es-ES" dirty="0" smtClean="0"/>
          </a:p>
          <a:p>
            <a:pPr>
              <a:buNone/>
              <a:defRPr/>
            </a:pPr>
            <a:r>
              <a:rPr lang="es-ES" b="1" dirty="0" smtClean="0"/>
              <a:t>En la mitad de los enfermos</a:t>
            </a:r>
            <a:r>
              <a:rPr lang="es-ES" dirty="0" smtClean="0"/>
              <a:t> encontramos que eran de humor </a:t>
            </a:r>
          </a:p>
          <a:p>
            <a:pPr>
              <a:buNone/>
              <a:defRPr/>
            </a:pPr>
            <a:r>
              <a:rPr lang="es-ES" dirty="0" smtClean="0"/>
              <a:t>retraído, muy sensibles y susceptibles de apariencia fría con</a:t>
            </a:r>
          </a:p>
          <a:p>
            <a:pPr>
              <a:defRPr/>
            </a:pPr>
            <a:r>
              <a:rPr lang="es-ES" dirty="0" smtClean="0"/>
              <a:t>Aislamiento social y emocional</a:t>
            </a:r>
          </a:p>
          <a:p>
            <a:pPr>
              <a:defRPr/>
            </a:pPr>
            <a:r>
              <a:rPr lang="es-ES" dirty="0" smtClean="0"/>
              <a:t>Escasas relaciones de amistad y confidencialidad y con ausencia de habilidades sociales. </a:t>
            </a:r>
          </a:p>
          <a:p>
            <a:pPr>
              <a:defRPr/>
            </a:pPr>
            <a:r>
              <a:rPr lang="es-ES" dirty="0" smtClean="0"/>
              <a:t>Preferencia por actividades solitarias y conductas excéntricas </a:t>
            </a:r>
          </a:p>
          <a:p>
            <a:pPr>
              <a:defRPr/>
            </a:pPr>
            <a:r>
              <a:rPr lang="es-ES" dirty="0" smtClean="0"/>
              <a:t>Evitan la competitividad y buscan refugio en la fantasía.  </a:t>
            </a:r>
          </a:p>
          <a:p>
            <a:pPr>
              <a:defRPr/>
            </a:pPr>
            <a:r>
              <a:rPr lang="es-ES" dirty="0" smtClean="0"/>
              <a:t>Al acentuarse estos rasgos se hicieron rígidos, aislados y desadaptados correspondiéndose con rasgos esquizotímicos y cuando se intensifican, ya patológicos, se corresponden con rasgos esquizoides de personalidad). </a:t>
            </a:r>
          </a:p>
          <a:p>
            <a:pPr>
              <a:buNone/>
              <a:defRPr/>
            </a:pPr>
            <a:r>
              <a:rPr lang="es-ES" dirty="0" smtClean="0"/>
              <a:t> Una tercera parte eran normales. </a:t>
            </a:r>
          </a:p>
          <a:p>
            <a:pPr>
              <a:buNone/>
              <a:defRPr/>
            </a:pPr>
            <a:r>
              <a:rPr lang="es-ES" dirty="0" smtClean="0"/>
              <a:t>El resto tenían rasgos de carácter: impulsividad, sumisión, agresividad, hipocondría.</a:t>
            </a:r>
          </a:p>
          <a:p>
            <a:pPr>
              <a:defRPr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3444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Esquizofrenia de inicio tardío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Antes llamada </a:t>
            </a:r>
            <a:r>
              <a:rPr lang="es-ES" dirty="0" err="1" smtClean="0"/>
              <a:t>parafrenia</a:t>
            </a:r>
            <a:r>
              <a:rPr lang="es-ES" dirty="0" smtClean="0"/>
              <a:t>, actualmente es un término en desuso): es una forma de aparición tardía (más de 45 años) con delirios muy estructurados y complejos, alucinaciones y escasa clínica negativa y deterioro. </a:t>
            </a:r>
          </a:p>
          <a:p>
            <a:r>
              <a:rPr lang="es-ES" dirty="0" smtClean="0"/>
              <a:t>Es como una forma tardía de esquizofrenia paranoide.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4397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altLang="es-ES" sz="2800" b="1" dirty="0"/>
              <a:t>Antecedentes en la infancia son habituales</a:t>
            </a:r>
            <a:r>
              <a:rPr lang="es-ES" altLang="es-ES" sz="2800" dirty="0"/>
              <a:t>:</a:t>
            </a:r>
            <a:br>
              <a:rPr lang="es-ES" altLang="es-ES" sz="2800" dirty="0"/>
            </a:br>
            <a:endParaRPr lang="es-ES" alt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6753" y="928689"/>
            <a:ext cx="11599817" cy="5197475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es-ES" dirty="0" smtClean="0"/>
              <a:t>La timidez excesiva</a:t>
            </a:r>
          </a:p>
          <a:p>
            <a:pPr>
              <a:defRPr/>
            </a:pPr>
            <a:r>
              <a:rPr lang="es-ES" dirty="0" smtClean="0"/>
              <a:t>La hipersensibilidad</a:t>
            </a:r>
          </a:p>
          <a:p>
            <a:pPr>
              <a:defRPr/>
            </a:pPr>
            <a:r>
              <a:rPr lang="es-ES" dirty="0" smtClean="0"/>
              <a:t>Una menor sociabilidad que otros niños de su edad e incluso </a:t>
            </a:r>
          </a:p>
          <a:p>
            <a:pPr>
              <a:defRPr/>
            </a:pPr>
            <a:r>
              <a:rPr lang="es-ES" dirty="0" smtClean="0"/>
              <a:t>Mayor fragilidad física. </a:t>
            </a:r>
          </a:p>
          <a:p>
            <a:pPr>
              <a:defRPr/>
            </a:pPr>
            <a:r>
              <a:rPr lang="es-ES" dirty="0" smtClean="0"/>
              <a:t>Pueden ser obediente, pasivo, dependiente, temeroso, propenso al pánico.</a:t>
            </a:r>
          </a:p>
          <a:p>
            <a:pPr>
              <a:defRPr/>
            </a:pPr>
            <a:r>
              <a:rPr lang="es-ES" dirty="0" smtClean="0"/>
              <a:t>Otros, retraídos, pedantes, inclinados a la fantasía, vida auto erótica, con explosiones coléricas  ocasionales.</a:t>
            </a:r>
          </a:p>
          <a:p>
            <a:pPr>
              <a:buNone/>
              <a:defRPr/>
            </a:pPr>
            <a:r>
              <a:rPr lang="es-ES" dirty="0" smtClean="0"/>
              <a:t>  </a:t>
            </a:r>
          </a:p>
          <a:p>
            <a:pPr>
              <a:defRPr/>
            </a:pPr>
            <a:r>
              <a:rPr lang="es-ES" dirty="0" smtClean="0"/>
              <a:t>Esto no es lo suficientemente fuerte como para padecer la enfermedad, sin embargo permite identificar a individuos con mayor riesgo de desarrollarla. </a:t>
            </a:r>
          </a:p>
          <a:p>
            <a:pPr>
              <a:defRPr/>
            </a:pPr>
            <a:r>
              <a:rPr lang="es-ES" dirty="0" smtClean="0"/>
              <a:t>Todavía no ha sido posible determinar si los rasgos esquizoides son una expresión estable del genotipo esquizofrénico o el resultado del desarrollo insidioso de la enfermedad subyacente, o si simplemente son rasgos que hacen al individuo mas vulnerable frente al stress ambiental implicado en la aparición de la esquizofrenia.</a:t>
            </a:r>
          </a:p>
          <a:p>
            <a:pPr>
              <a:defRPr/>
            </a:pPr>
            <a:r>
              <a:rPr lang="es-ES" dirty="0" smtClean="0"/>
              <a:t> El motivo de esta falta de conocimientos concretos es la dificultad para estudiar los rasgos de personalidad retrospectivamente. </a:t>
            </a:r>
          </a:p>
          <a:p>
            <a:pPr>
              <a:defRPr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8024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s-ES" b="1" dirty="0" smtClean="0"/>
              <a:t>MODO DE INICIO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s-ES" dirty="0" smtClean="0"/>
              <a:t>Insidioso de tal modo que es imposible fecharlo. </a:t>
            </a:r>
          </a:p>
          <a:p>
            <a:pPr>
              <a:defRPr/>
            </a:pPr>
            <a:r>
              <a:rPr lang="es-ES" dirty="0" smtClean="0"/>
              <a:t>En otros casos el inicio es agudo, habitualmente tras un stress ambiental como una ruptura sentimental o un fracaso en los estudios, desarrollándose un cuadro florido en el transcurso de pocos días. </a:t>
            </a:r>
          </a:p>
          <a:p>
            <a:pPr>
              <a:buNone/>
              <a:defRPr/>
            </a:pPr>
            <a:endParaRPr lang="es-ES" dirty="0" smtClean="0"/>
          </a:p>
          <a:p>
            <a:pPr>
              <a:buNone/>
              <a:defRPr/>
            </a:pPr>
            <a:r>
              <a:rPr lang="es-ES" dirty="0" smtClean="0"/>
              <a:t>  </a:t>
            </a:r>
          </a:p>
          <a:p>
            <a:pPr>
              <a:defRPr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34323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 smtClean="0"/>
              <a:t>Epidemiología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b="1" dirty="0" smtClean="0"/>
              <a:t>Se </a:t>
            </a:r>
            <a:r>
              <a:rPr lang="es-ES" b="1" dirty="0"/>
              <a:t>presenta en algún momento de la vida  en el 1 % de la población del mundo.</a:t>
            </a:r>
            <a:endParaRPr lang="es-ES" dirty="0"/>
          </a:p>
          <a:p>
            <a:pPr lvl="0"/>
            <a:r>
              <a:rPr lang="es-ES" b="1" dirty="0"/>
              <a:t>Sin distinción de sexo, raza ni desarrollo socioeconómico, aunque sus manifestaciones clínicas pueden variar de acuerdo con el medio socio-cultural.</a:t>
            </a:r>
            <a:endParaRPr lang="es-ES" dirty="0"/>
          </a:p>
          <a:p>
            <a:pPr lvl="0"/>
            <a:r>
              <a:rPr lang="es-ES" b="1" dirty="0"/>
              <a:t>Se instala por lo general, en la segunda década de la vida, en plena etapa productiva. 15-25 varones       25-35 en mujeres</a:t>
            </a:r>
            <a:endParaRPr lang="es-ES" dirty="0"/>
          </a:p>
          <a:p>
            <a:pPr lvl="0"/>
            <a:r>
              <a:rPr lang="es-ES" b="1" dirty="0"/>
              <a:t>Evoluciona a la cronicidad en la mitad de los casos aproximadamente</a:t>
            </a:r>
            <a:r>
              <a:rPr lang="es-ES" b="1" dirty="0" smtClean="0"/>
              <a:t>.</a:t>
            </a:r>
          </a:p>
          <a:p>
            <a:pPr lvl="0"/>
            <a:r>
              <a:rPr lang="es-ES" b="1" dirty="0" smtClean="0"/>
              <a:t>Riesgo de suicidio 10% a lo largo de la vida.</a:t>
            </a:r>
          </a:p>
        </p:txBody>
      </p:sp>
    </p:spTree>
    <p:extLst>
      <p:ext uri="{BB962C8B-B14F-4D97-AF65-F5344CB8AC3E}">
        <p14:creationId xmlns:p14="http://schemas.microsoft.com/office/powerpoint/2010/main" val="10634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8273"/>
          </a:xfrm>
        </p:spPr>
        <p:txBody>
          <a:bodyPr/>
          <a:lstStyle/>
          <a:p>
            <a:pPr algn="ctr"/>
            <a:r>
              <a:rPr lang="es-ES" dirty="0" smtClean="0"/>
              <a:t>FACTORES ASOCIADOS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5943" y="1825625"/>
            <a:ext cx="11691257" cy="4810306"/>
          </a:xfrm>
        </p:spPr>
        <p:txBody>
          <a:bodyPr>
            <a:noAutofit/>
          </a:bodyPr>
          <a:lstStyle/>
          <a:p>
            <a:pPr lvl="0"/>
            <a:r>
              <a:rPr lang="es-ES" b="1" dirty="0"/>
              <a:t>Factores </a:t>
            </a:r>
            <a:r>
              <a:rPr lang="es-ES" b="1" dirty="0" smtClean="0"/>
              <a:t>Genéticos</a:t>
            </a:r>
          </a:p>
          <a:p>
            <a:pPr lvl="0">
              <a:buNone/>
            </a:pPr>
            <a:r>
              <a:rPr lang="es-ES" sz="2400" dirty="0" smtClean="0"/>
              <a:t>    Genética compleja que determina su componente de </a:t>
            </a:r>
            <a:r>
              <a:rPr lang="es-ES" sz="2400" dirty="0" err="1" smtClean="0"/>
              <a:t>heredabilidad</a:t>
            </a:r>
            <a:r>
              <a:rPr lang="es-ES" sz="2400" dirty="0" smtClean="0"/>
              <a:t> con riesgo del 8% en hermanos, 12% para hijo de un progenitor , 40% si los 2 progenitores están afectos y 47% en gemelos </a:t>
            </a:r>
            <a:r>
              <a:rPr lang="es-ES" sz="2400" dirty="0" err="1" smtClean="0"/>
              <a:t>monocigóticos</a:t>
            </a:r>
            <a:endParaRPr lang="es-ES" sz="2400" dirty="0"/>
          </a:p>
          <a:p>
            <a:pPr>
              <a:buNone/>
            </a:pPr>
            <a:r>
              <a:rPr lang="es-ES" dirty="0"/>
              <a:t> </a:t>
            </a:r>
            <a:r>
              <a:rPr lang="es-ES" b="1" dirty="0" smtClean="0"/>
              <a:t> Neuroquímica</a:t>
            </a:r>
            <a:r>
              <a:rPr lang="es-ES" dirty="0" smtClean="0"/>
              <a:t>: se produce un desequilibrio en la neurotransmisión de diferentes vías, la más replicada, la </a:t>
            </a:r>
            <a:r>
              <a:rPr lang="es-ES" dirty="0" err="1" smtClean="0"/>
              <a:t>dopaminérgica</a:t>
            </a:r>
            <a:r>
              <a:rPr lang="es-ES" dirty="0" smtClean="0"/>
              <a:t>, concretamente el exceso </a:t>
            </a:r>
            <a:r>
              <a:rPr lang="es-ES" dirty="0" err="1" smtClean="0"/>
              <a:t>dopaminérgico</a:t>
            </a:r>
            <a:r>
              <a:rPr lang="es-ES" dirty="0" smtClean="0"/>
              <a:t> de la vía </a:t>
            </a:r>
            <a:r>
              <a:rPr lang="es-ES" dirty="0" err="1" smtClean="0"/>
              <a:t>mesolímbica</a:t>
            </a:r>
            <a:r>
              <a:rPr lang="es-ES" dirty="0" smtClean="0"/>
              <a:t> (síntomas positivos). </a:t>
            </a:r>
          </a:p>
          <a:p>
            <a:pPr>
              <a:buNone/>
            </a:pPr>
            <a:r>
              <a:rPr lang="es-ES" dirty="0" smtClean="0"/>
              <a:t>    La alteración en serotonina se ha relacionado con las alucinaciones y síntomas afectivos, y hay otros implicados (GABA, </a:t>
            </a:r>
            <a:r>
              <a:rPr lang="es-ES" dirty="0" err="1" smtClean="0"/>
              <a:t>glutamato</a:t>
            </a:r>
            <a:r>
              <a:rPr lang="es-ES" dirty="0" smtClean="0"/>
              <a:t>).</a:t>
            </a:r>
          </a:p>
          <a:p>
            <a:pPr>
              <a:buNone/>
            </a:pPr>
            <a:r>
              <a:rPr lang="es-ES" sz="2400" dirty="0" smtClean="0"/>
              <a:t>   </a:t>
            </a:r>
            <a:r>
              <a:rPr lang="es-ES" sz="2400" b="1" dirty="0" smtClean="0"/>
              <a:t>Alteraciones </a:t>
            </a:r>
            <a:r>
              <a:rPr lang="es-ES" sz="2400" b="1" dirty="0" err="1" smtClean="0"/>
              <a:t>neuroanat</a:t>
            </a:r>
            <a:r>
              <a:rPr lang="es-ES" sz="2400" dirty="0" err="1" smtClean="0"/>
              <a:t>ómicas</a:t>
            </a:r>
            <a:r>
              <a:rPr lang="es-ES" sz="2400" dirty="0" smtClean="0"/>
              <a:t> estructurales y funcionales, detectadas y descritas por técnicas de </a:t>
            </a:r>
            <a:r>
              <a:rPr lang="es-ES" sz="2400" dirty="0" err="1" smtClean="0"/>
              <a:t>neuroimagen</a:t>
            </a:r>
            <a:r>
              <a:rPr lang="es-ES" sz="2400" dirty="0" smtClean="0"/>
              <a:t>, fundamentalmente RM.</a:t>
            </a:r>
          </a:p>
          <a:p>
            <a:pPr>
              <a:buNone/>
            </a:pPr>
            <a:endParaRPr lang="es-ES" sz="2400" dirty="0" smtClean="0"/>
          </a:p>
          <a:p>
            <a:endParaRPr lang="es-ES" sz="2400" b="1" dirty="0"/>
          </a:p>
          <a:p>
            <a:pPr>
              <a:buNone/>
            </a:pPr>
            <a:r>
              <a:rPr lang="es-ES" b="1" dirty="0"/>
              <a:t> 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4186983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FACTORES ASOCIADOS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buNone/>
            </a:pPr>
            <a:r>
              <a:rPr lang="es-ES" b="1" dirty="0" smtClean="0"/>
              <a:t>Factores desencadenantes </a:t>
            </a:r>
            <a:endParaRPr lang="es-ES" sz="2400" dirty="0" smtClean="0"/>
          </a:p>
          <a:p>
            <a:endParaRPr lang="es-ES" sz="2400" dirty="0" smtClean="0"/>
          </a:p>
          <a:p>
            <a:pPr>
              <a:buNone/>
            </a:pPr>
            <a:r>
              <a:rPr lang="es-ES" dirty="0" smtClean="0"/>
              <a:t>   </a:t>
            </a:r>
            <a:r>
              <a:rPr lang="es-ES" b="1" dirty="0" smtClean="0"/>
              <a:t>Factores ambientales</a:t>
            </a:r>
            <a:r>
              <a:rPr lang="es-ES" dirty="0" smtClean="0"/>
              <a:t>: un ambiente </a:t>
            </a:r>
            <a:r>
              <a:rPr lang="es-ES" dirty="0" err="1" smtClean="0"/>
              <a:t>estresor</a:t>
            </a:r>
            <a:r>
              <a:rPr lang="es-ES" dirty="0" smtClean="0"/>
              <a:t> en la gestación y el parto (infección vírica durante el embarazo, sufrimiento fetal) o durante el desarrollo infantojuvenil (negligencia, malos tratos y abusos, eventos vitales adversos) se consideran factores de riesgo.</a:t>
            </a:r>
          </a:p>
          <a:p>
            <a:pPr>
              <a:buNone/>
            </a:pPr>
            <a:r>
              <a:rPr lang="es-ES" b="1" dirty="0" smtClean="0"/>
              <a:t>   Hipótesis del neurodesarrollo</a:t>
            </a:r>
            <a:r>
              <a:rPr lang="es-ES" dirty="0" smtClean="0"/>
              <a:t>: englobaría todos los factores relacionados. Hay evidencias de una migración anormal de las neuronas del lóbulo frontal durante el segundo trimestre de gestación. Alteraciones de la mediación </a:t>
            </a:r>
            <a:r>
              <a:rPr lang="es-ES" dirty="0" err="1" smtClean="0"/>
              <a:t>glutamatérgica</a:t>
            </a:r>
            <a:r>
              <a:rPr lang="es-ES" dirty="0" smtClean="0"/>
              <a:t> del desarrollo neuronal en la adolescencia darían lugar a la aparición de la clínica. </a:t>
            </a:r>
          </a:p>
          <a:p>
            <a:pPr>
              <a:buNone/>
            </a:pPr>
            <a:r>
              <a:rPr lang="es-ES" dirty="0" smtClean="0"/>
              <a:t>Esta teoría es una de las que despierta mayor interés.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u="sng" dirty="0"/>
              <a:t>Síntomas se clasifican en: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i="1" dirty="0" smtClean="0"/>
              <a:t>Cinco </a:t>
            </a:r>
            <a:r>
              <a:rPr lang="es-ES_tradnl" b="1" i="1" dirty="0"/>
              <a:t>dimensiones</a:t>
            </a:r>
            <a:r>
              <a:rPr lang="es-ES_tradnl" u="sng" dirty="0"/>
              <a:t>:</a:t>
            </a:r>
            <a:r>
              <a:rPr lang="es-ES" dirty="0"/>
              <a:t> </a:t>
            </a:r>
            <a:endParaRPr lang="es-ES" sz="2400" dirty="0"/>
          </a:p>
          <a:p>
            <a:pPr lvl="1"/>
            <a:r>
              <a:rPr lang="es-ES_tradnl" dirty="0"/>
              <a:t>Síntomas positivos.</a:t>
            </a:r>
            <a:r>
              <a:rPr lang="es-ES" dirty="0"/>
              <a:t> </a:t>
            </a:r>
            <a:endParaRPr lang="es-ES" sz="2000" dirty="0"/>
          </a:p>
          <a:p>
            <a:pPr lvl="1"/>
            <a:r>
              <a:rPr lang="es-ES_tradnl" dirty="0"/>
              <a:t>Síntomas negativos.</a:t>
            </a:r>
            <a:r>
              <a:rPr lang="es-ES" dirty="0"/>
              <a:t> </a:t>
            </a:r>
            <a:endParaRPr lang="es-ES" sz="2000" dirty="0"/>
          </a:p>
          <a:p>
            <a:pPr lvl="1"/>
            <a:r>
              <a:rPr lang="es-ES_tradnl" dirty="0"/>
              <a:t>Síntomas cognitivos.</a:t>
            </a:r>
            <a:r>
              <a:rPr lang="es-ES" dirty="0"/>
              <a:t> </a:t>
            </a:r>
            <a:endParaRPr lang="es-ES" sz="2000" dirty="0"/>
          </a:p>
          <a:p>
            <a:pPr lvl="1"/>
            <a:r>
              <a:rPr lang="es-ES_tradnl" dirty="0"/>
              <a:t>Síntomas del estado de ánimo.</a:t>
            </a:r>
            <a:r>
              <a:rPr lang="es-ES" dirty="0"/>
              <a:t> </a:t>
            </a:r>
            <a:endParaRPr lang="es-ES" sz="2000" dirty="0"/>
          </a:p>
          <a:p>
            <a:pPr lvl="1"/>
            <a:r>
              <a:rPr lang="es-ES_tradnl" dirty="0"/>
              <a:t>Disfunción social /ocupacional.</a:t>
            </a:r>
            <a:r>
              <a:rPr lang="es-ES" dirty="0"/>
              <a:t> </a:t>
            </a:r>
            <a:endParaRPr lang="es-ES" sz="2000" dirty="0"/>
          </a:p>
          <a:p>
            <a:pPr marL="0" indent="0">
              <a:buNone/>
            </a:pPr>
            <a:r>
              <a:rPr lang="es-ES_tradnl" b="1" i="1" dirty="0"/>
              <a:t> </a:t>
            </a:r>
            <a:endParaRPr lang="es-ES" sz="24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29649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425</TotalTime>
  <Words>2549</Words>
  <Application>Microsoft Office PowerPoint</Application>
  <PresentationFormat>Panorámica</PresentationFormat>
  <Paragraphs>241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5" baseType="lpstr">
      <vt:lpstr>Arial</vt:lpstr>
      <vt:lpstr>Calibri</vt:lpstr>
      <vt:lpstr>Century Gothic</vt:lpstr>
      <vt:lpstr>Wingdings 3</vt:lpstr>
      <vt:lpstr>Ion</vt:lpstr>
      <vt:lpstr>ESQUIZOFRENIA </vt:lpstr>
      <vt:lpstr>CONCEPTO:  </vt:lpstr>
      <vt:lpstr>PERSONALIDAD PREMORBIDA  </vt:lpstr>
      <vt:lpstr>Antecedentes en la infancia son habituales: </vt:lpstr>
      <vt:lpstr>MODO DE INICIO  </vt:lpstr>
      <vt:lpstr>Epidemiología </vt:lpstr>
      <vt:lpstr>FACTORES ASOCIADOS</vt:lpstr>
      <vt:lpstr>FACTORES ASOCIADOS</vt:lpstr>
      <vt:lpstr>Síntomas se clasifican en:</vt:lpstr>
      <vt:lpstr>Presentación de PowerPoint</vt:lpstr>
      <vt:lpstr>Síntomas positivos </vt:lpstr>
      <vt:lpstr>Síntomas positivos</vt:lpstr>
      <vt:lpstr>Síntomas positivos</vt:lpstr>
      <vt:lpstr>Síntomas negativos  </vt:lpstr>
      <vt:lpstr>Síntomas negativos  </vt:lpstr>
      <vt:lpstr>Presentación de PowerPoint</vt:lpstr>
      <vt:lpstr>Diagnóstico Diferencial: </vt:lpstr>
      <vt:lpstr>Presentación de PowerPoint</vt:lpstr>
      <vt:lpstr>EVOLUCIÓN. </vt:lpstr>
      <vt:lpstr>Curso </vt:lpstr>
      <vt:lpstr>Presentación de PowerPoint</vt:lpstr>
      <vt:lpstr>SUBTIPOS </vt:lpstr>
      <vt:lpstr>Esquizofrenia tipo paranoide:  </vt:lpstr>
      <vt:lpstr>Esquizofrenia de tipo desorganizado (Hebefrénica) </vt:lpstr>
      <vt:lpstr>Esquizofrenia de tipo catatónico </vt:lpstr>
      <vt:lpstr>Presentación de PowerPoint</vt:lpstr>
      <vt:lpstr>Esquizofrenia de tipo indiferenciado </vt:lpstr>
      <vt:lpstr> Esquizofrenia de tipo residual  </vt:lpstr>
      <vt:lpstr>Esquizofrenia simple (CIE) </vt:lpstr>
      <vt:lpstr>Esquizofrenia de inicio tardío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INTEL</dc:creator>
  <cp:lastModifiedBy>UNACH</cp:lastModifiedBy>
  <cp:revision>39</cp:revision>
  <dcterms:created xsi:type="dcterms:W3CDTF">2017-04-26T22:26:46Z</dcterms:created>
  <dcterms:modified xsi:type="dcterms:W3CDTF">2022-07-07T00:13:11Z</dcterms:modified>
</cp:coreProperties>
</file>