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Gulfs Display" charset="1" panose="00000500000000000000"/>
      <p:regular r:id="rId25"/>
    </p:embeddedFont>
    <p:embeddedFont>
      <p:font typeface="Playpen Sans" charset="1" panose="00000000000000000000"/>
      <p:regular r:id="rId26"/>
    </p:embeddedFont>
    <p:embeddedFont>
      <p:font typeface="Playpen Sans Bold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10.png" Type="http://schemas.openxmlformats.org/officeDocument/2006/relationships/image"/><Relationship Id="rId14" Target="../media/image11.sv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1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4.png" Type="http://schemas.openxmlformats.org/officeDocument/2006/relationships/image"/><Relationship Id="rId15" Target="../media/image5.svg" Type="http://schemas.openxmlformats.org/officeDocument/2006/relationships/image"/><Relationship Id="rId16" Target="../media/image20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4.png" Type="http://schemas.openxmlformats.org/officeDocument/2006/relationships/image"/><Relationship Id="rId13" Target="../media/image5.svg" Type="http://schemas.openxmlformats.org/officeDocument/2006/relationships/image"/><Relationship Id="rId14" Target="../media/image20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4.png" Type="http://schemas.openxmlformats.org/officeDocument/2006/relationships/image"/><Relationship Id="rId13" Target="../media/image5.svg" Type="http://schemas.openxmlformats.org/officeDocument/2006/relationships/image"/><Relationship Id="rId14" Target="../media/image20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4.png" Type="http://schemas.openxmlformats.org/officeDocument/2006/relationships/image"/><Relationship Id="rId13" Target="../media/image5.svg" Type="http://schemas.openxmlformats.org/officeDocument/2006/relationships/image"/><Relationship Id="rId14" Target="../media/image20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4.png" Type="http://schemas.openxmlformats.org/officeDocument/2006/relationships/image"/><Relationship Id="rId13" Target="../media/image5.svg" Type="http://schemas.openxmlformats.org/officeDocument/2006/relationships/image"/><Relationship Id="rId14" Target="../media/image20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44.png" Type="http://schemas.openxmlformats.org/officeDocument/2006/relationships/image"/><Relationship Id="rId13" Target="../media/image45.svg" Type="http://schemas.openxmlformats.org/officeDocument/2006/relationships/image"/><Relationship Id="rId14" Target="../media/image4.png" Type="http://schemas.openxmlformats.org/officeDocument/2006/relationships/image"/><Relationship Id="rId15" Target="../media/image5.svg" Type="http://schemas.openxmlformats.org/officeDocument/2006/relationships/image"/><Relationship Id="rId16" Target="../media/image14.png" Type="http://schemas.openxmlformats.org/officeDocument/2006/relationships/image"/><Relationship Id="rId17" Target="../media/image15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4.png" Type="http://schemas.openxmlformats.org/officeDocument/2006/relationships/image"/><Relationship Id="rId15" Target="../media/image5.svg" Type="http://schemas.openxmlformats.org/officeDocument/2006/relationships/image"/><Relationship Id="rId16" Target="../media/image20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4.png" Type="http://schemas.openxmlformats.org/officeDocument/2006/relationships/image"/><Relationship Id="rId15" Target="../media/image5.svg" Type="http://schemas.openxmlformats.org/officeDocument/2006/relationships/image"/><Relationship Id="rId16" Target="../media/image20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1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1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16" Target="../media/image38.png" Type="http://schemas.openxmlformats.org/officeDocument/2006/relationships/image"/><Relationship Id="rId17" Target="../media/image39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16" Target="../media/image38.png" Type="http://schemas.openxmlformats.org/officeDocument/2006/relationships/image"/><Relationship Id="rId17" Target="../media/image39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46656" y="1435856"/>
            <a:ext cx="7712644" cy="6459340"/>
          </a:xfrm>
          <a:custGeom>
            <a:avLst/>
            <a:gdLst/>
            <a:ahLst/>
            <a:cxnLst/>
            <a:rect r="r" b="b" t="t" l="l"/>
            <a:pathLst>
              <a:path h="6459340" w="7712644">
                <a:moveTo>
                  <a:pt x="0" y="0"/>
                </a:moveTo>
                <a:lnTo>
                  <a:pt x="7712644" y="0"/>
                </a:lnTo>
                <a:lnTo>
                  <a:pt x="7712644" y="6459340"/>
                </a:lnTo>
                <a:lnTo>
                  <a:pt x="0" y="645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6154" y="-496229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334738">
            <a:off x="-624935" y="7583951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17726" y="-301549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0065" y="8802419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531369">
            <a:off x="2744411" y="-1673728"/>
            <a:ext cx="4202349" cy="4114800"/>
          </a:xfrm>
          <a:custGeom>
            <a:avLst/>
            <a:gdLst/>
            <a:ahLst/>
            <a:cxnLst/>
            <a:rect r="r" b="b" t="t" l="l"/>
            <a:pathLst>
              <a:path h="4114800" w="4202349">
                <a:moveTo>
                  <a:pt x="0" y="0"/>
                </a:moveTo>
                <a:lnTo>
                  <a:pt x="4202349" y="0"/>
                </a:lnTo>
                <a:lnTo>
                  <a:pt x="42023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153158">
            <a:off x="15948509" y="6537096"/>
            <a:ext cx="4004215" cy="4114800"/>
          </a:xfrm>
          <a:custGeom>
            <a:avLst/>
            <a:gdLst/>
            <a:ahLst/>
            <a:cxnLst/>
            <a:rect r="r" b="b" t="t" l="l"/>
            <a:pathLst>
              <a:path h="4114800" w="4004215">
                <a:moveTo>
                  <a:pt x="0" y="0"/>
                </a:moveTo>
                <a:lnTo>
                  <a:pt x="4004215" y="0"/>
                </a:lnTo>
                <a:lnTo>
                  <a:pt x="40042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7160" y="8456438"/>
            <a:ext cx="6436851" cy="345981"/>
          </a:xfrm>
          <a:custGeom>
            <a:avLst/>
            <a:gdLst/>
            <a:ahLst/>
            <a:cxnLst/>
            <a:rect r="r" b="b" t="t" l="l"/>
            <a:pathLst>
              <a:path h="345981" w="6436851">
                <a:moveTo>
                  <a:pt x="0" y="0"/>
                </a:moveTo>
                <a:lnTo>
                  <a:pt x="6436851" y="0"/>
                </a:lnTo>
                <a:lnTo>
                  <a:pt x="6436851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318730">
            <a:off x="6533716" y="787917"/>
            <a:ext cx="1683162" cy="1965736"/>
          </a:xfrm>
          <a:custGeom>
            <a:avLst/>
            <a:gdLst/>
            <a:ahLst/>
            <a:cxnLst/>
            <a:rect r="r" b="b" t="t" l="l"/>
            <a:pathLst>
              <a:path h="1965736" w="1683162">
                <a:moveTo>
                  <a:pt x="0" y="0"/>
                </a:moveTo>
                <a:lnTo>
                  <a:pt x="1683162" y="0"/>
                </a:lnTo>
                <a:lnTo>
                  <a:pt x="1683162" y="1965736"/>
                </a:lnTo>
                <a:lnTo>
                  <a:pt x="0" y="19657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80065" y="4877688"/>
            <a:ext cx="8312183" cy="2429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49"/>
              </a:lnSpc>
            </a:pPr>
            <a:r>
              <a:rPr lang="en-US" sz="11172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Fenómenos Psíquicos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446144" y="8745269"/>
            <a:ext cx="4511307" cy="513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7"/>
              </a:lnSpc>
              <a:spcBef>
                <a:spcPct val="0"/>
              </a:spcBef>
            </a:pPr>
            <a:r>
              <a:rPr lang="en-US" sz="2991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Mgs. Luis Santander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40112" y="3640806"/>
            <a:ext cx="7540583" cy="7674894"/>
          </a:xfrm>
          <a:custGeom>
            <a:avLst/>
            <a:gdLst/>
            <a:ahLst/>
            <a:cxnLst/>
            <a:rect r="r" b="b" t="t" l="l"/>
            <a:pathLst>
              <a:path h="7674894" w="7540583">
                <a:moveTo>
                  <a:pt x="0" y="0"/>
                </a:moveTo>
                <a:lnTo>
                  <a:pt x="7540584" y="0"/>
                </a:lnTo>
                <a:lnTo>
                  <a:pt x="7540584" y="7674894"/>
                </a:lnTo>
                <a:lnTo>
                  <a:pt x="0" y="7674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7893" y="4323481"/>
            <a:ext cx="435701" cy="448756"/>
          </a:xfrm>
          <a:custGeom>
            <a:avLst/>
            <a:gdLst/>
            <a:ahLst/>
            <a:cxnLst/>
            <a:rect r="r" b="b" t="t" l="l"/>
            <a:pathLst>
              <a:path h="448756" w="435701">
                <a:moveTo>
                  <a:pt x="0" y="0"/>
                </a:moveTo>
                <a:lnTo>
                  <a:pt x="435701" y="0"/>
                </a:lnTo>
                <a:lnTo>
                  <a:pt x="435701" y="448756"/>
                </a:lnTo>
                <a:lnTo>
                  <a:pt x="0" y="44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5744" y="2258097"/>
            <a:ext cx="16179297" cy="784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6308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I. FENÓMENOS COGNITIVOS BÁSICOS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236097" y="-491384"/>
            <a:ext cx="3858870" cy="3101567"/>
          </a:xfrm>
          <a:custGeom>
            <a:avLst/>
            <a:gdLst/>
            <a:ahLst/>
            <a:cxnLst/>
            <a:rect r="r" b="b" t="t" l="l"/>
            <a:pathLst>
              <a:path h="3101567" w="3858870">
                <a:moveTo>
                  <a:pt x="0" y="0"/>
                </a:moveTo>
                <a:lnTo>
                  <a:pt x="3858870" y="0"/>
                </a:lnTo>
                <a:lnTo>
                  <a:pt x="3858870" y="3101567"/>
                </a:lnTo>
                <a:lnTo>
                  <a:pt x="0" y="310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95156">
            <a:off x="15615163" y="-311948"/>
            <a:ext cx="3288274" cy="3219768"/>
          </a:xfrm>
          <a:custGeom>
            <a:avLst/>
            <a:gdLst/>
            <a:ahLst/>
            <a:cxnLst/>
            <a:rect r="r" b="b" t="t" l="l"/>
            <a:pathLst>
              <a:path h="3219768" w="3288274">
                <a:moveTo>
                  <a:pt x="0" y="0"/>
                </a:moveTo>
                <a:lnTo>
                  <a:pt x="3288274" y="0"/>
                </a:lnTo>
                <a:lnTo>
                  <a:pt x="3288274" y="3219768"/>
                </a:lnTo>
                <a:lnTo>
                  <a:pt x="0" y="3219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56059" y="3042878"/>
            <a:ext cx="1577962" cy="1504981"/>
          </a:xfrm>
          <a:custGeom>
            <a:avLst/>
            <a:gdLst/>
            <a:ahLst/>
            <a:cxnLst/>
            <a:rect r="r" b="b" t="t" l="l"/>
            <a:pathLst>
              <a:path h="1504981" w="1577962">
                <a:moveTo>
                  <a:pt x="0" y="0"/>
                </a:moveTo>
                <a:lnTo>
                  <a:pt x="1577962" y="0"/>
                </a:lnTo>
                <a:lnTo>
                  <a:pt x="1577962" y="1504981"/>
                </a:lnTo>
                <a:lnTo>
                  <a:pt x="0" y="1504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01759">
            <a:off x="10748045" y="3460483"/>
            <a:ext cx="1646583" cy="1923017"/>
          </a:xfrm>
          <a:custGeom>
            <a:avLst/>
            <a:gdLst/>
            <a:ahLst/>
            <a:cxnLst/>
            <a:rect r="r" b="b" t="t" l="l"/>
            <a:pathLst>
              <a:path h="1923017" w="1646583">
                <a:moveTo>
                  <a:pt x="0" y="0"/>
                </a:moveTo>
                <a:lnTo>
                  <a:pt x="1646583" y="0"/>
                </a:lnTo>
                <a:lnTo>
                  <a:pt x="1646583" y="1923017"/>
                </a:lnTo>
                <a:lnTo>
                  <a:pt x="0" y="1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38211" y="677253"/>
            <a:ext cx="2811578" cy="702895"/>
          </a:xfrm>
          <a:custGeom>
            <a:avLst/>
            <a:gdLst/>
            <a:ahLst/>
            <a:cxnLst/>
            <a:rect r="r" b="b" t="t" l="l"/>
            <a:pathLst>
              <a:path h="702895" w="2811578">
                <a:moveTo>
                  <a:pt x="0" y="0"/>
                </a:moveTo>
                <a:lnTo>
                  <a:pt x="2811578" y="0"/>
                </a:lnTo>
                <a:lnTo>
                  <a:pt x="2811578" y="702894"/>
                </a:lnTo>
                <a:lnTo>
                  <a:pt x="0" y="7028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71336" y="3791283"/>
            <a:ext cx="5596587" cy="5295771"/>
          </a:xfrm>
          <a:custGeom>
            <a:avLst/>
            <a:gdLst/>
            <a:ahLst/>
            <a:cxnLst/>
            <a:rect r="r" b="b" t="t" l="l"/>
            <a:pathLst>
              <a:path h="5295771" w="5596587">
                <a:moveTo>
                  <a:pt x="0" y="0"/>
                </a:moveTo>
                <a:lnTo>
                  <a:pt x="5596587" y="0"/>
                </a:lnTo>
                <a:lnTo>
                  <a:pt x="5596587" y="5295770"/>
                </a:lnTo>
                <a:lnTo>
                  <a:pt x="0" y="52957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59927" y="4035344"/>
            <a:ext cx="9389862" cy="4702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3565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Imaginación:</a:t>
            </a:r>
          </a:p>
          <a:p>
            <a:pPr algn="l" marL="769691" indent="-384846" lvl="1">
              <a:lnSpc>
                <a:spcPts val="5347"/>
              </a:lnSpc>
              <a:buFont typeface="Arial"/>
              <a:buChar char="•"/>
            </a:pPr>
            <a:r>
              <a:rPr lang="en-US" sz="3565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C</a:t>
            </a:r>
            <a:r>
              <a:rPr lang="en-US" sz="3565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apacidad para representar mentalmente objetos o situaciones no presentes.</a:t>
            </a:r>
          </a:p>
          <a:p>
            <a:pPr algn="l">
              <a:lnSpc>
                <a:spcPts val="5347"/>
              </a:lnSpc>
            </a:pPr>
          </a:p>
          <a:p>
            <a:pPr algn="l">
              <a:lnSpc>
                <a:spcPts val="5347"/>
              </a:lnSpc>
            </a:pPr>
          </a:p>
          <a:p>
            <a:pPr algn="l">
              <a:lnSpc>
                <a:spcPts val="5347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25707">
            <a:off x="13823055" y="5731905"/>
            <a:ext cx="5983538" cy="5602087"/>
          </a:xfrm>
          <a:custGeom>
            <a:avLst/>
            <a:gdLst/>
            <a:ahLst/>
            <a:cxnLst/>
            <a:rect r="r" b="b" t="t" l="l"/>
            <a:pathLst>
              <a:path h="5602087" w="5983538">
                <a:moveTo>
                  <a:pt x="0" y="0"/>
                </a:moveTo>
                <a:lnTo>
                  <a:pt x="5983538" y="0"/>
                </a:lnTo>
                <a:lnTo>
                  <a:pt x="5983538" y="5602087"/>
                </a:lnTo>
                <a:lnTo>
                  <a:pt x="0" y="5602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499295">
            <a:off x="6626402" y="-2576881"/>
            <a:ext cx="4903886" cy="4903886"/>
          </a:xfrm>
          <a:custGeom>
            <a:avLst/>
            <a:gdLst/>
            <a:ahLst/>
            <a:cxnLst/>
            <a:rect r="r" b="b" t="t" l="l"/>
            <a:pathLst>
              <a:path h="4903886" w="4903886">
                <a:moveTo>
                  <a:pt x="0" y="0"/>
                </a:moveTo>
                <a:lnTo>
                  <a:pt x="4903886" y="0"/>
                </a:lnTo>
                <a:lnTo>
                  <a:pt x="4903886" y="4903885"/>
                </a:lnTo>
                <a:lnTo>
                  <a:pt x="0" y="4903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81167" y="3638189"/>
            <a:ext cx="4211106" cy="5263883"/>
          </a:xfrm>
          <a:custGeom>
            <a:avLst/>
            <a:gdLst/>
            <a:ahLst/>
            <a:cxnLst/>
            <a:rect r="r" b="b" t="t" l="l"/>
            <a:pathLst>
              <a:path h="5263883" w="4211106">
                <a:moveTo>
                  <a:pt x="0" y="0"/>
                </a:moveTo>
                <a:lnTo>
                  <a:pt x="4211106" y="0"/>
                </a:lnTo>
                <a:lnTo>
                  <a:pt x="4211106" y="5263883"/>
                </a:lnTo>
                <a:lnTo>
                  <a:pt x="0" y="5263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720154"/>
            <a:ext cx="11385353" cy="5538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6151" indent="-398076" lvl="1">
              <a:lnSpc>
                <a:spcPts val="6342"/>
              </a:lnSpc>
              <a:buFont typeface="Arial"/>
              <a:buChar char="•"/>
            </a:pPr>
            <a:r>
              <a:rPr lang="en-US" b="true" sz="3687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Pensamiento: </a:t>
            </a:r>
            <a:r>
              <a:rPr lang="en-US" sz="3687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Manipulación de representaciones mentales.</a:t>
            </a:r>
          </a:p>
          <a:p>
            <a:pPr algn="l" marL="796151" indent="-398076" lvl="1">
              <a:lnSpc>
                <a:spcPts val="6342"/>
              </a:lnSpc>
              <a:buFont typeface="Arial"/>
              <a:buChar char="•"/>
            </a:pPr>
            <a:r>
              <a:rPr lang="en-US" b="true" sz="3687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Lenguaje:</a:t>
            </a:r>
            <a:r>
              <a:rPr lang="en-US" sz="3687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Sistema simbólico para la comunicación verbal y escrita</a:t>
            </a:r>
          </a:p>
          <a:p>
            <a:pPr algn="l" marL="796151" indent="-398076" lvl="1">
              <a:lnSpc>
                <a:spcPts val="6342"/>
              </a:lnSpc>
              <a:buFont typeface="Arial"/>
              <a:buChar char="•"/>
            </a:pPr>
            <a:r>
              <a:rPr lang="en-US" b="true" sz="3687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Razonamiento:</a:t>
            </a:r>
            <a:r>
              <a:rPr lang="en-US" sz="3687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Procesos inferenciales basados en reglas lógicas</a:t>
            </a:r>
          </a:p>
          <a:p>
            <a:pPr algn="l">
              <a:lnSpc>
                <a:spcPts val="6342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236097" y="-491384"/>
            <a:ext cx="3858870" cy="3101567"/>
          </a:xfrm>
          <a:custGeom>
            <a:avLst/>
            <a:gdLst/>
            <a:ahLst/>
            <a:cxnLst/>
            <a:rect r="r" b="b" t="t" l="l"/>
            <a:pathLst>
              <a:path h="3101567" w="3858870">
                <a:moveTo>
                  <a:pt x="0" y="0"/>
                </a:moveTo>
                <a:lnTo>
                  <a:pt x="3858870" y="0"/>
                </a:lnTo>
                <a:lnTo>
                  <a:pt x="3858870" y="3101567"/>
                </a:lnTo>
                <a:lnTo>
                  <a:pt x="0" y="3101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45106">
            <a:off x="14276418" y="-1074635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70"/>
                </a:lnTo>
                <a:lnTo>
                  <a:pt x="0" y="4206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7517144"/>
            <a:ext cx="2423624" cy="2769856"/>
          </a:xfrm>
          <a:custGeom>
            <a:avLst/>
            <a:gdLst/>
            <a:ahLst/>
            <a:cxnLst/>
            <a:rect r="r" b="b" t="t" l="l"/>
            <a:pathLst>
              <a:path h="2769856" w="2423624">
                <a:moveTo>
                  <a:pt x="0" y="0"/>
                </a:moveTo>
                <a:lnTo>
                  <a:pt x="2423624" y="0"/>
                </a:lnTo>
                <a:lnTo>
                  <a:pt x="2423624" y="2769856"/>
                </a:lnTo>
                <a:lnTo>
                  <a:pt x="0" y="27698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5208" y="2762583"/>
            <a:ext cx="16179297" cy="70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03"/>
              </a:lnSpc>
            </a:pPr>
            <a:r>
              <a:rPr lang="en-US" sz="5608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I. FENÓMENOS COGNITIVOS SUPERIORES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25707">
            <a:off x="13823055" y="5731905"/>
            <a:ext cx="5983538" cy="5602087"/>
          </a:xfrm>
          <a:custGeom>
            <a:avLst/>
            <a:gdLst/>
            <a:ahLst/>
            <a:cxnLst/>
            <a:rect r="r" b="b" t="t" l="l"/>
            <a:pathLst>
              <a:path h="5602087" w="5983538">
                <a:moveTo>
                  <a:pt x="0" y="0"/>
                </a:moveTo>
                <a:lnTo>
                  <a:pt x="5983538" y="0"/>
                </a:lnTo>
                <a:lnTo>
                  <a:pt x="5983538" y="5602087"/>
                </a:lnTo>
                <a:lnTo>
                  <a:pt x="0" y="5602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499295">
            <a:off x="6626402" y="-2576881"/>
            <a:ext cx="4903886" cy="4903886"/>
          </a:xfrm>
          <a:custGeom>
            <a:avLst/>
            <a:gdLst/>
            <a:ahLst/>
            <a:cxnLst/>
            <a:rect r="r" b="b" t="t" l="l"/>
            <a:pathLst>
              <a:path h="4903886" w="4903886">
                <a:moveTo>
                  <a:pt x="0" y="0"/>
                </a:moveTo>
                <a:lnTo>
                  <a:pt x="4903886" y="0"/>
                </a:lnTo>
                <a:lnTo>
                  <a:pt x="4903886" y="4903885"/>
                </a:lnTo>
                <a:lnTo>
                  <a:pt x="0" y="4903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81167" y="3638189"/>
            <a:ext cx="4211106" cy="5263883"/>
          </a:xfrm>
          <a:custGeom>
            <a:avLst/>
            <a:gdLst/>
            <a:ahLst/>
            <a:cxnLst/>
            <a:rect r="r" b="b" t="t" l="l"/>
            <a:pathLst>
              <a:path h="5263883" w="4211106">
                <a:moveTo>
                  <a:pt x="0" y="0"/>
                </a:moveTo>
                <a:lnTo>
                  <a:pt x="4211106" y="0"/>
                </a:lnTo>
                <a:lnTo>
                  <a:pt x="4211106" y="5263883"/>
                </a:lnTo>
                <a:lnTo>
                  <a:pt x="0" y="5263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4595002"/>
            <a:ext cx="11385353" cy="3937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6151" indent="-398076" lvl="1">
              <a:lnSpc>
                <a:spcPts val="6342"/>
              </a:lnSpc>
              <a:buFont typeface="Arial"/>
              <a:buChar char="•"/>
            </a:pPr>
            <a:r>
              <a:rPr lang="en-US" b="true" sz="3687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Juicio y tom</a:t>
            </a:r>
            <a:r>
              <a:rPr lang="en-US" b="true" sz="3687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a de decisiones: </a:t>
            </a:r>
            <a:r>
              <a:rPr lang="en-US" sz="3687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Eval</a:t>
            </a:r>
            <a:r>
              <a:rPr lang="en-US" sz="3687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uación de la realidad, implicaciones, consecuencias.</a:t>
            </a:r>
          </a:p>
          <a:p>
            <a:pPr algn="l" marL="796151" indent="-398076" lvl="1">
              <a:lnSpc>
                <a:spcPts val="6342"/>
              </a:lnSpc>
              <a:buFont typeface="Arial"/>
              <a:buChar char="•"/>
            </a:pPr>
            <a:r>
              <a:rPr lang="en-US" b="true" sz="3687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Insight: </a:t>
            </a:r>
            <a:r>
              <a:rPr lang="en-US" sz="3687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Conciencia crítica de la propia condición mental.</a:t>
            </a:r>
          </a:p>
          <a:p>
            <a:pPr algn="l">
              <a:lnSpc>
                <a:spcPts val="6342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236097" y="-491384"/>
            <a:ext cx="3858870" cy="3101567"/>
          </a:xfrm>
          <a:custGeom>
            <a:avLst/>
            <a:gdLst/>
            <a:ahLst/>
            <a:cxnLst/>
            <a:rect r="r" b="b" t="t" l="l"/>
            <a:pathLst>
              <a:path h="3101567" w="3858870">
                <a:moveTo>
                  <a:pt x="0" y="0"/>
                </a:moveTo>
                <a:lnTo>
                  <a:pt x="3858870" y="0"/>
                </a:lnTo>
                <a:lnTo>
                  <a:pt x="3858870" y="3101567"/>
                </a:lnTo>
                <a:lnTo>
                  <a:pt x="0" y="3101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45106">
            <a:off x="14276418" y="-1074635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70"/>
                </a:lnTo>
                <a:lnTo>
                  <a:pt x="0" y="4206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7517144"/>
            <a:ext cx="2423624" cy="2769856"/>
          </a:xfrm>
          <a:custGeom>
            <a:avLst/>
            <a:gdLst/>
            <a:ahLst/>
            <a:cxnLst/>
            <a:rect r="r" b="b" t="t" l="l"/>
            <a:pathLst>
              <a:path h="2769856" w="2423624">
                <a:moveTo>
                  <a:pt x="0" y="0"/>
                </a:moveTo>
                <a:lnTo>
                  <a:pt x="2423624" y="0"/>
                </a:lnTo>
                <a:lnTo>
                  <a:pt x="2423624" y="2769856"/>
                </a:lnTo>
                <a:lnTo>
                  <a:pt x="0" y="27698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5208" y="2762583"/>
            <a:ext cx="16179297" cy="70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03"/>
              </a:lnSpc>
            </a:pPr>
            <a:r>
              <a:rPr lang="en-US" sz="5608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I. FENÓMENOS COGNITIVOS SUPERIORES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246993">
            <a:off x="12819540" y="5072527"/>
            <a:ext cx="6162571" cy="6034184"/>
          </a:xfrm>
          <a:custGeom>
            <a:avLst/>
            <a:gdLst/>
            <a:ahLst/>
            <a:cxnLst/>
            <a:rect r="r" b="b" t="t" l="l"/>
            <a:pathLst>
              <a:path h="6034184" w="6162571">
                <a:moveTo>
                  <a:pt x="0" y="0"/>
                </a:moveTo>
                <a:lnTo>
                  <a:pt x="6162571" y="0"/>
                </a:lnTo>
                <a:lnTo>
                  <a:pt x="6162571" y="6034184"/>
                </a:lnTo>
                <a:lnTo>
                  <a:pt x="0" y="6034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41177" y="-705334"/>
            <a:ext cx="3636245" cy="3468069"/>
          </a:xfrm>
          <a:custGeom>
            <a:avLst/>
            <a:gdLst/>
            <a:ahLst/>
            <a:cxnLst/>
            <a:rect r="r" b="b" t="t" l="l"/>
            <a:pathLst>
              <a:path h="3468069" w="3636245">
                <a:moveTo>
                  <a:pt x="0" y="0"/>
                </a:moveTo>
                <a:lnTo>
                  <a:pt x="3636246" y="0"/>
                </a:lnTo>
                <a:lnTo>
                  <a:pt x="3636246" y="3468068"/>
                </a:lnTo>
                <a:lnTo>
                  <a:pt x="0" y="346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28026" y="2490484"/>
            <a:ext cx="7447684" cy="6032624"/>
          </a:xfrm>
          <a:custGeom>
            <a:avLst/>
            <a:gdLst/>
            <a:ahLst/>
            <a:cxnLst/>
            <a:rect r="r" b="b" t="t" l="l"/>
            <a:pathLst>
              <a:path h="6032624" w="7447684">
                <a:moveTo>
                  <a:pt x="0" y="0"/>
                </a:moveTo>
                <a:lnTo>
                  <a:pt x="7447684" y="0"/>
                </a:lnTo>
                <a:lnTo>
                  <a:pt x="7447684" y="6032625"/>
                </a:lnTo>
                <a:lnTo>
                  <a:pt x="0" y="603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003341"/>
            <a:ext cx="12723168" cy="759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3"/>
              </a:lnSpc>
            </a:pPr>
            <a:r>
              <a:rPr lang="en-US" sz="6485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II. FENÓMENOS AFECTIVOS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03331" y="3129326"/>
            <a:ext cx="8872644" cy="7511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Emociones primarias (básicas):  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Alegría, tristeza, ira, miedo, sorpresa, asco).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Sentimientos: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Elaboración subjetiva y más duradera de una emoción.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Estados de ánimo: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Tonalidades afectivas más difusas, prolongadas.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Reacciones afectivas complejas: 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Vergüenza, envidia, orgullo, culpa, que requieren autoconciencia y juicio mora</a:t>
            </a:r>
          </a:p>
          <a:p>
            <a:pPr algn="l">
              <a:lnSpc>
                <a:spcPts val="5022"/>
              </a:lnSpc>
            </a:pP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66154" y="-496229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4424111" y="7864743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303331" y="8368403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29756">
            <a:off x="7459247" y="-1110999"/>
            <a:ext cx="3369505" cy="3462561"/>
          </a:xfrm>
          <a:custGeom>
            <a:avLst/>
            <a:gdLst/>
            <a:ahLst/>
            <a:cxnLst/>
            <a:rect r="r" b="b" t="t" l="l"/>
            <a:pathLst>
              <a:path h="3462561" w="3369505">
                <a:moveTo>
                  <a:pt x="0" y="0"/>
                </a:moveTo>
                <a:lnTo>
                  <a:pt x="3369506" y="0"/>
                </a:lnTo>
                <a:lnTo>
                  <a:pt x="3369506" y="3462561"/>
                </a:lnTo>
                <a:lnTo>
                  <a:pt x="0" y="34625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59250">
            <a:off x="15590412" y="4422449"/>
            <a:ext cx="3337777" cy="3729359"/>
          </a:xfrm>
          <a:custGeom>
            <a:avLst/>
            <a:gdLst/>
            <a:ahLst/>
            <a:cxnLst/>
            <a:rect r="r" b="b" t="t" l="l"/>
            <a:pathLst>
              <a:path h="3729359" w="3337777">
                <a:moveTo>
                  <a:pt x="0" y="0"/>
                </a:moveTo>
                <a:lnTo>
                  <a:pt x="3337776" y="0"/>
                </a:lnTo>
                <a:lnTo>
                  <a:pt x="3337776" y="3729359"/>
                </a:lnTo>
                <a:lnTo>
                  <a:pt x="0" y="372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3584" y="2458952"/>
            <a:ext cx="15327705" cy="902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5"/>
              </a:lnSpc>
            </a:pPr>
            <a:r>
              <a:rPr lang="en-US" sz="7846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III. FENÓMENOS VOLITIVOS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4197" y="4420967"/>
            <a:ext cx="14271316" cy="1866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2"/>
              </a:lnSpc>
            </a:pP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Corresponden a los procesos mentales que permiten la autorregulación del comportamiento, orientado a metas conscientes, en interacción con motivaciones y valores personales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4368086" y="42649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5106">
            <a:off x="-783890" y="6786422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69"/>
                </a:lnTo>
                <a:lnTo>
                  <a:pt x="0" y="4206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41289" y="-312902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-529184" y="-1384671"/>
            <a:ext cx="3485535" cy="3581796"/>
          </a:xfrm>
          <a:custGeom>
            <a:avLst/>
            <a:gdLst/>
            <a:ahLst/>
            <a:cxnLst/>
            <a:rect r="r" b="b" t="t" l="l"/>
            <a:pathLst>
              <a:path h="3581796" w="3485535">
                <a:moveTo>
                  <a:pt x="0" y="0"/>
                </a:moveTo>
                <a:lnTo>
                  <a:pt x="3485535" y="0"/>
                </a:lnTo>
                <a:lnTo>
                  <a:pt x="3485535" y="3581796"/>
                </a:lnTo>
                <a:lnTo>
                  <a:pt x="0" y="35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318730">
            <a:off x="1520272" y="7556476"/>
            <a:ext cx="1683162" cy="1965736"/>
          </a:xfrm>
          <a:custGeom>
            <a:avLst/>
            <a:gdLst/>
            <a:ahLst/>
            <a:cxnLst/>
            <a:rect r="r" b="b" t="t" l="l"/>
            <a:pathLst>
              <a:path h="1965736" w="1683162">
                <a:moveTo>
                  <a:pt x="0" y="0"/>
                </a:moveTo>
                <a:lnTo>
                  <a:pt x="1683162" y="0"/>
                </a:lnTo>
                <a:lnTo>
                  <a:pt x="1683162" y="1965736"/>
                </a:lnTo>
                <a:lnTo>
                  <a:pt x="0" y="1965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094010">
            <a:off x="2932133" y="-1784565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09159" y="6581732"/>
            <a:ext cx="4295032" cy="3339387"/>
          </a:xfrm>
          <a:custGeom>
            <a:avLst/>
            <a:gdLst/>
            <a:ahLst/>
            <a:cxnLst/>
            <a:rect r="r" b="b" t="t" l="l"/>
            <a:pathLst>
              <a:path h="3339387" w="4295032">
                <a:moveTo>
                  <a:pt x="0" y="0"/>
                </a:moveTo>
                <a:lnTo>
                  <a:pt x="4295031" y="0"/>
                </a:lnTo>
                <a:lnTo>
                  <a:pt x="4295031" y="3339387"/>
                </a:lnTo>
                <a:lnTo>
                  <a:pt x="0" y="33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59250">
            <a:off x="15590412" y="4422449"/>
            <a:ext cx="3337777" cy="3729359"/>
          </a:xfrm>
          <a:custGeom>
            <a:avLst/>
            <a:gdLst/>
            <a:ahLst/>
            <a:cxnLst/>
            <a:rect r="r" b="b" t="t" l="l"/>
            <a:pathLst>
              <a:path h="3729359" w="3337777">
                <a:moveTo>
                  <a:pt x="0" y="0"/>
                </a:moveTo>
                <a:lnTo>
                  <a:pt x="3337776" y="0"/>
                </a:lnTo>
                <a:lnTo>
                  <a:pt x="3337776" y="3729359"/>
                </a:lnTo>
                <a:lnTo>
                  <a:pt x="0" y="372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3584" y="2458952"/>
            <a:ext cx="15327705" cy="902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5"/>
              </a:lnSpc>
            </a:pPr>
            <a:r>
              <a:rPr lang="en-US" sz="7846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III. FENÓMENOS VOLITIVOS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4197" y="3542477"/>
            <a:ext cx="14271316" cy="4996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2"/>
              </a:lnSpc>
            </a:pPr>
            <a:r>
              <a:rPr lang="en-US" sz="3348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Etapas de la acción volitiva</a:t>
            </a:r>
          </a:p>
          <a:p>
            <a:pPr algn="l">
              <a:lnSpc>
                <a:spcPts val="5022"/>
              </a:lnSpc>
            </a:pPr>
          </a:p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Motivación: 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impulso interno (biológico, psicológico o social).</a:t>
            </a:r>
          </a:p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Deliberación: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análisis de alternativas.</a:t>
            </a:r>
          </a:p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Decisión: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selección intencional de una conducta.</a:t>
            </a:r>
          </a:p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Ejecución: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inicio y mantenimiento de la conducta.</a:t>
            </a:r>
          </a:p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Persistencia: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resistencia frente a la frustración o distracción.</a:t>
            </a: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4368086" y="42649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5106">
            <a:off x="-783890" y="6786422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69"/>
                </a:lnTo>
                <a:lnTo>
                  <a:pt x="0" y="4206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41289" y="-312902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-529184" y="-1384671"/>
            <a:ext cx="3485535" cy="3581796"/>
          </a:xfrm>
          <a:custGeom>
            <a:avLst/>
            <a:gdLst/>
            <a:ahLst/>
            <a:cxnLst/>
            <a:rect r="r" b="b" t="t" l="l"/>
            <a:pathLst>
              <a:path h="3581796" w="3485535">
                <a:moveTo>
                  <a:pt x="0" y="0"/>
                </a:moveTo>
                <a:lnTo>
                  <a:pt x="3485535" y="0"/>
                </a:lnTo>
                <a:lnTo>
                  <a:pt x="3485535" y="3581796"/>
                </a:lnTo>
                <a:lnTo>
                  <a:pt x="0" y="35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094010">
            <a:off x="2932133" y="-1784565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87997" y="8140922"/>
            <a:ext cx="4295032" cy="3339387"/>
          </a:xfrm>
          <a:custGeom>
            <a:avLst/>
            <a:gdLst/>
            <a:ahLst/>
            <a:cxnLst/>
            <a:rect r="r" b="b" t="t" l="l"/>
            <a:pathLst>
              <a:path h="3339387" w="4295032">
                <a:moveTo>
                  <a:pt x="0" y="0"/>
                </a:moveTo>
                <a:lnTo>
                  <a:pt x="4295031" y="0"/>
                </a:lnTo>
                <a:lnTo>
                  <a:pt x="4295031" y="3339387"/>
                </a:lnTo>
                <a:lnTo>
                  <a:pt x="0" y="33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59250">
            <a:off x="15590412" y="4422449"/>
            <a:ext cx="3337777" cy="3729359"/>
          </a:xfrm>
          <a:custGeom>
            <a:avLst/>
            <a:gdLst/>
            <a:ahLst/>
            <a:cxnLst/>
            <a:rect r="r" b="b" t="t" l="l"/>
            <a:pathLst>
              <a:path h="3729359" w="3337777">
                <a:moveTo>
                  <a:pt x="0" y="0"/>
                </a:moveTo>
                <a:lnTo>
                  <a:pt x="3337776" y="0"/>
                </a:lnTo>
                <a:lnTo>
                  <a:pt x="3337776" y="3729359"/>
                </a:lnTo>
                <a:lnTo>
                  <a:pt x="0" y="372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3584" y="2363702"/>
            <a:ext cx="15327705" cy="116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0"/>
              </a:lnSpc>
            </a:pPr>
            <a:r>
              <a:rPr lang="en-US" sz="5346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III. FENÓMENOS INCONSCIENTES Y PROCESOS NO CONSCIENTES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4197" y="4251155"/>
            <a:ext cx="14271316" cy="3739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Los fenómenos inconscientes son procesos mentales que se desarrollan fuera del campo de la conciencia, pero que influyen significativamente en la conducta, las emociones, la toma de decisiones y la salud psíquica. No son accesibles al control voluntario ni a la introspección directa.</a:t>
            </a: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4368086" y="42649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5106">
            <a:off x="-783890" y="6786422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69"/>
                </a:lnTo>
                <a:lnTo>
                  <a:pt x="0" y="4206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41289" y="-312902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-529184" y="-1384671"/>
            <a:ext cx="3485535" cy="3581796"/>
          </a:xfrm>
          <a:custGeom>
            <a:avLst/>
            <a:gdLst/>
            <a:ahLst/>
            <a:cxnLst/>
            <a:rect r="r" b="b" t="t" l="l"/>
            <a:pathLst>
              <a:path h="3581796" w="3485535">
                <a:moveTo>
                  <a:pt x="0" y="0"/>
                </a:moveTo>
                <a:lnTo>
                  <a:pt x="3485535" y="0"/>
                </a:lnTo>
                <a:lnTo>
                  <a:pt x="3485535" y="3581796"/>
                </a:lnTo>
                <a:lnTo>
                  <a:pt x="0" y="35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094010">
            <a:off x="2932133" y="-1784565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87997" y="8140922"/>
            <a:ext cx="4295032" cy="3339387"/>
          </a:xfrm>
          <a:custGeom>
            <a:avLst/>
            <a:gdLst/>
            <a:ahLst/>
            <a:cxnLst/>
            <a:rect r="r" b="b" t="t" l="l"/>
            <a:pathLst>
              <a:path h="3339387" w="4295032">
                <a:moveTo>
                  <a:pt x="0" y="0"/>
                </a:moveTo>
                <a:lnTo>
                  <a:pt x="4295031" y="0"/>
                </a:lnTo>
                <a:lnTo>
                  <a:pt x="4295031" y="3339387"/>
                </a:lnTo>
                <a:lnTo>
                  <a:pt x="0" y="33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59250">
            <a:off x="15590412" y="4422449"/>
            <a:ext cx="3337777" cy="3729359"/>
          </a:xfrm>
          <a:custGeom>
            <a:avLst/>
            <a:gdLst/>
            <a:ahLst/>
            <a:cxnLst/>
            <a:rect r="r" b="b" t="t" l="l"/>
            <a:pathLst>
              <a:path h="3729359" w="3337777">
                <a:moveTo>
                  <a:pt x="0" y="0"/>
                </a:moveTo>
                <a:lnTo>
                  <a:pt x="3337776" y="0"/>
                </a:lnTo>
                <a:lnTo>
                  <a:pt x="3337776" y="3729359"/>
                </a:lnTo>
                <a:lnTo>
                  <a:pt x="0" y="372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3584" y="2363702"/>
            <a:ext cx="15327705" cy="116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0"/>
              </a:lnSpc>
            </a:pPr>
            <a:r>
              <a:rPr lang="en-US" sz="5346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III. FENÓMENOS INCONSCIENTES Y PROCESOS NO CONSCIENTES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4197" y="3892890"/>
            <a:ext cx="14271316" cy="4996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2"/>
              </a:lnSpc>
            </a:pPr>
            <a:r>
              <a:rPr lang="en-US" sz="3348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Inconsciente dinámico (psicoanalítico)</a:t>
            </a:r>
          </a:p>
          <a:p>
            <a:pPr algn="l">
              <a:lnSpc>
                <a:spcPts val="5022"/>
              </a:lnSpc>
            </a:pPr>
          </a:p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Definición: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Contenidos reprimidos por ser inaceptables o conflictivos (deseos, traumas, fantasías).</a:t>
            </a:r>
          </a:p>
          <a:p>
            <a:pPr algn="l" marL="722972" indent="-361486" lvl="1">
              <a:lnSpc>
                <a:spcPts val="5022"/>
              </a:lnSpc>
              <a:buAutoNum type="arabicPeriod" startAt="1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Ejemplo: 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Un conflicto edípico reprimido que se manifiesta en sueños o síntomas.</a:t>
            </a:r>
          </a:p>
          <a:p>
            <a:pPr algn="l">
              <a:lnSpc>
                <a:spcPts val="5022"/>
              </a:lnSpc>
            </a:pP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4368086" y="42649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5106">
            <a:off x="-783890" y="6786422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69"/>
                </a:lnTo>
                <a:lnTo>
                  <a:pt x="0" y="4206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41289" y="-312902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-529184" y="-1384671"/>
            <a:ext cx="3485535" cy="3581796"/>
          </a:xfrm>
          <a:custGeom>
            <a:avLst/>
            <a:gdLst/>
            <a:ahLst/>
            <a:cxnLst/>
            <a:rect r="r" b="b" t="t" l="l"/>
            <a:pathLst>
              <a:path h="3581796" w="3485535">
                <a:moveTo>
                  <a:pt x="0" y="0"/>
                </a:moveTo>
                <a:lnTo>
                  <a:pt x="3485535" y="0"/>
                </a:lnTo>
                <a:lnTo>
                  <a:pt x="3485535" y="3581796"/>
                </a:lnTo>
                <a:lnTo>
                  <a:pt x="0" y="35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094010">
            <a:off x="2932133" y="-1784565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87997" y="8140922"/>
            <a:ext cx="4295032" cy="3339387"/>
          </a:xfrm>
          <a:custGeom>
            <a:avLst/>
            <a:gdLst/>
            <a:ahLst/>
            <a:cxnLst/>
            <a:rect r="r" b="b" t="t" l="l"/>
            <a:pathLst>
              <a:path h="3339387" w="4295032">
                <a:moveTo>
                  <a:pt x="0" y="0"/>
                </a:moveTo>
                <a:lnTo>
                  <a:pt x="4295031" y="0"/>
                </a:lnTo>
                <a:lnTo>
                  <a:pt x="4295031" y="3339387"/>
                </a:lnTo>
                <a:lnTo>
                  <a:pt x="0" y="33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59250">
            <a:off x="15590412" y="4422449"/>
            <a:ext cx="3337777" cy="3729359"/>
          </a:xfrm>
          <a:custGeom>
            <a:avLst/>
            <a:gdLst/>
            <a:ahLst/>
            <a:cxnLst/>
            <a:rect r="r" b="b" t="t" l="l"/>
            <a:pathLst>
              <a:path h="3729359" w="3337777">
                <a:moveTo>
                  <a:pt x="0" y="0"/>
                </a:moveTo>
                <a:lnTo>
                  <a:pt x="3337776" y="0"/>
                </a:lnTo>
                <a:lnTo>
                  <a:pt x="3337776" y="3729359"/>
                </a:lnTo>
                <a:lnTo>
                  <a:pt x="0" y="372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3584" y="2363702"/>
            <a:ext cx="15327705" cy="116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0"/>
              </a:lnSpc>
            </a:pPr>
            <a:r>
              <a:rPr lang="en-US" sz="5346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III. FENÓMENOS INCONSCIENTES Y PROCESOS NO CONSCIENTES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4197" y="3892890"/>
            <a:ext cx="14271316" cy="3739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2"/>
              </a:lnSpc>
            </a:pPr>
            <a:r>
              <a:rPr lang="en-US" sz="3348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Procesos cognitivos no conscientes (neurocognitivos)</a:t>
            </a:r>
          </a:p>
          <a:p>
            <a:pPr algn="l">
              <a:lnSpc>
                <a:spcPts val="5022"/>
              </a:lnSpc>
            </a:pP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Definición: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Actividades mentales automáticas que no requieren conciencia, como hábitos, sesgos, procesamiento implícito.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Ejemplo: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Sesgo de confirmación</a:t>
            </a: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4368086" y="42649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5106">
            <a:off x="-783890" y="6786422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69"/>
                </a:lnTo>
                <a:lnTo>
                  <a:pt x="0" y="4206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41289" y="-312902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-529184" y="-1384671"/>
            <a:ext cx="3485535" cy="3581796"/>
          </a:xfrm>
          <a:custGeom>
            <a:avLst/>
            <a:gdLst/>
            <a:ahLst/>
            <a:cxnLst/>
            <a:rect r="r" b="b" t="t" l="l"/>
            <a:pathLst>
              <a:path h="3581796" w="3485535">
                <a:moveTo>
                  <a:pt x="0" y="0"/>
                </a:moveTo>
                <a:lnTo>
                  <a:pt x="3485535" y="0"/>
                </a:lnTo>
                <a:lnTo>
                  <a:pt x="3485535" y="3581796"/>
                </a:lnTo>
                <a:lnTo>
                  <a:pt x="0" y="35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094010">
            <a:off x="2932133" y="-1784565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87997" y="8140922"/>
            <a:ext cx="4295032" cy="3339387"/>
          </a:xfrm>
          <a:custGeom>
            <a:avLst/>
            <a:gdLst/>
            <a:ahLst/>
            <a:cxnLst/>
            <a:rect r="r" b="b" t="t" l="l"/>
            <a:pathLst>
              <a:path h="3339387" w="4295032">
                <a:moveTo>
                  <a:pt x="0" y="0"/>
                </a:moveTo>
                <a:lnTo>
                  <a:pt x="4295031" y="0"/>
                </a:lnTo>
                <a:lnTo>
                  <a:pt x="4295031" y="3339387"/>
                </a:lnTo>
                <a:lnTo>
                  <a:pt x="0" y="33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2481" y="6081151"/>
            <a:ext cx="12463038" cy="1844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64"/>
              </a:lnSpc>
            </a:pPr>
            <a:r>
              <a:rPr lang="en-US" sz="16364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GRACIAS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8225606">
            <a:off x="-2397853" y="-879192"/>
            <a:ext cx="6853107" cy="6416221"/>
          </a:xfrm>
          <a:custGeom>
            <a:avLst/>
            <a:gdLst/>
            <a:ahLst/>
            <a:cxnLst/>
            <a:rect r="r" b="b" t="t" l="l"/>
            <a:pathLst>
              <a:path h="6416221" w="6853107">
                <a:moveTo>
                  <a:pt x="0" y="0"/>
                </a:moveTo>
                <a:lnTo>
                  <a:pt x="6853106" y="0"/>
                </a:lnTo>
                <a:lnTo>
                  <a:pt x="6853106" y="6416221"/>
                </a:lnTo>
                <a:lnTo>
                  <a:pt x="0" y="6416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78709" y="-1233314"/>
            <a:ext cx="3562232" cy="3562232"/>
          </a:xfrm>
          <a:custGeom>
            <a:avLst/>
            <a:gdLst/>
            <a:ahLst/>
            <a:cxnLst/>
            <a:rect r="r" b="b" t="t" l="l"/>
            <a:pathLst>
              <a:path h="3562232" w="3562232">
                <a:moveTo>
                  <a:pt x="0" y="0"/>
                </a:moveTo>
                <a:lnTo>
                  <a:pt x="3562232" y="0"/>
                </a:lnTo>
                <a:lnTo>
                  <a:pt x="3562232" y="3562232"/>
                </a:lnTo>
                <a:lnTo>
                  <a:pt x="0" y="3562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10104">
            <a:off x="14228108" y="-67912"/>
            <a:ext cx="4895653" cy="4793660"/>
          </a:xfrm>
          <a:custGeom>
            <a:avLst/>
            <a:gdLst/>
            <a:ahLst/>
            <a:cxnLst/>
            <a:rect r="r" b="b" t="t" l="l"/>
            <a:pathLst>
              <a:path h="4793660" w="4895653">
                <a:moveTo>
                  <a:pt x="0" y="0"/>
                </a:moveTo>
                <a:lnTo>
                  <a:pt x="4895653" y="0"/>
                </a:lnTo>
                <a:lnTo>
                  <a:pt x="4895653" y="4793661"/>
                </a:lnTo>
                <a:lnTo>
                  <a:pt x="0" y="4793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4304109" y="701156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4" y="0"/>
                </a:lnTo>
                <a:lnTo>
                  <a:pt x="4346404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14782">
            <a:off x="-1163016" y="7704239"/>
            <a:ext cx="3687733" cy="3753418"/>
          </a:xfrm>
          <a:custGeom>
            <a:avLst/>
            <a:gdLst/>
            <a:ahLst/>
            <a:cxnLst/>
            <a:rect r="r" b="b" t="t" l="l"/>
            <a:pathLst>
              <a:path h="3753418" w="3687733">
                <a:moveTo>
                  <a:pt x="0" y="0"/>
                </a:moveTo>
                <a:lnTo>
                  <a:pt x="3687733" y="0"/>
                </a:lnTo>
                <a:lnTo>
                  <a:pt x="3687733" y="3753418"/>
                </a:lnTo>
                <a:lnTo>
                  <a:pt x="0" y="3753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10641" y="1616070"/>
            <a:ext cx="3466719" cy="4114800"/>
          </a:xfrm>
          <a:custGeom>
            <a:avLst/>
            <a:gdLst/>
            <a:ahLst/>
            <a:cxnLst/>
            <a:rect r="r" b="b" t="t" l="l"/>
            <a:pathLst>
              <a:path h="4114800" w="3466719">
                <a:moveTo>
                  <a:pt x="0" y="0"/>
                </a:moveTo>
                <a:lnTo>
                  <a:pt x="3466719" y="0"/>
                </a:lnTo>
                <a:lnTo>
                  <a:pt x="34667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549174">
            <a:off x="10396379" y="-2490795"/>
            <a:ext cx="4355486" cy="5418957"/>
          </a:xfrm>
          <a:custGeom>
            <a:avLst/>
            <a:gdLst/>
            <a:ahLst/>
            <a:cxnLst/>
            <a:rect r="r" b="b" t="t" l="l"/>
            <a:pathLst>
              <a:path h="5418957" w="4355486">
                <a:moveTo>
                  <a:pt x="0" y="0"/>
                </a:moveTo>
                <a:lnTo>
                  <a:pt x="4355486" y="0"/>
                </a:lnTo>
                <a:lnTo>
                  <a:pt x="4355486" y="5418957"/>
                </a:lnTo>
                <a:lnTo>
                  <a:pt x="0" y="54189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318730">
            <a:off x="11732541" y="3917011"/>
            <a:ext cx="1683162" cy="1965736"/>
          </a:xfrm>
          <a:custGeom>
            <a:avLst/>
            <a:gdLst/>
            <a:ahLst/>
            <a:cxnLst/>
            <a:rect r="r" b="b" t="t" l="l"/>
            <a:pathLst>
              <a:path h="1965736" w="1683162">
                <a:moveTo>
                  <a:pt x="0" y="0"/>
                </a:moveTo>
                <a:lnTo>
                  <a:pt x="1683162" y="0"/>
                </a:lnTo>
                <a:lnTo>
                  <a:pt x="1683162" y="1965736"/>
                </a:lnTo>
                <a:lnTo>
                  <a:pt x="0" y="19657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59250">
            <a:off x="15590412" y="4422449"/>
            <a:ext cx="3337777" cy="3729359"/>
          </a:xfrm>
          <a:custGeom>
            <a:avLst/>
            <a:gdLst/>
            <a:ahLst/>
            <a:cxnLst/>
            <a:rect r="r" b="b" t="t" l="l"/>
            <a:pathLst>
              <a:path h="3729359" w="3337777">
                <a:moveTo>
                  <a:pt x="0" y="0"/>
                </a:moveTo>
                <a:lnTo>
                  <a:pt x="3337776" y="0"/>
                </a:lnTo>
                <a:lnTo>
                  <a:pt x="3337776" y="3729359"/>
                </a:lnTo>
                <a:lnTo>
                  <a:pt x="0" y="372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3584" y="2525627"/>
            <a:ext cx="14271316" cy="111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3"/>
              </a:lnSpc>
            </a:pPr>
            <a:r>
              <a:rPr lang="en-US" sz="9645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INTRODUCCIÓN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13584" y="3861235"/>
            <a:ext cx="14271316" cy="3131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2"/>
              </a:lnSpc>
            </a:pP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Los fenómenos psíquicos son unidades funcionales de la vida mental que se manifiestan como actos de conciencia o actividad inconsciente, y que reflejan el funcionamiento del sistema nervioso central en sus dimensiones cognitivas, afectivas y volitivas (Zepeda, 2019).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4368086" y="42649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5106">
            <a:off x="-783890" y="6786422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69"/>
                </a:lnTo>
                <a:lnTo>
                  <a:pt x="0" y="4206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41289" y="-312902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-529184" y="-1384671"/>
            <a:ext cx="3485535" cy="3581796"/>
          </a:xfrm>
          <a:custGeom>
            <a:avLst/>
            <a:gdLst/>
            <a:ahLst/>
            <a:cxnLst/>
            <a:rect r="r" b="b" t="t" l="l"/>
            <a:pathLst>
              <a:path h="3581796" w="3485535">
                <a:moveTo>
                  <a:pt x="0" y="0"/>
                </a:moveTo>
                <a:lnTo>
                  <a:pt x="3485535" y="0"/>
                </a:lnTo>
                <a:lnTo>
                  <a:pt x="3485535" y="3581796"/>
                </a:lnTo>
                <a:lnTo>
                  <a:pt x="0" y="35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318730">
            <a:off x="1520272" y="7556476"/>
            <a:ext cx="1683162" cy="1965736"/>
          </a:xfrm>
          <a:custGeom>
            <a:avLst/>
            <a:gdLst/>
            <a:ahLst/>
            <a:cxnLst/>
            <a:rect r="r" b="b" t="t" l="l"/>
            <a:pathLst>
              <a:path h="1965736" w="1683162">
                <a:moveTo>
                  <a:pt x="0" y="0"/>
                </a:moveTo>
                <a:lnTo>
                  <a:pt x="1683162" y="0"/>
                </a:lnTo>
                <a:lnTo>
                  <a:pt x="1683162" y="1965736"/>
                </a:lnTo>
                <a:lnTo>
                  <a:pt x="0" y="1965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094010">
            <a:off x="2932133" y="-1784565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09159" y="6581732"/>
            <a:ext cx="4295032" cy="3339387"/>
          </a:xfrm>
          <a:custGeom>
            <a:avLst/>
            <a:gdLst/>
            <a:ahLst/>
            <a:cxnLst/>
            <a:rect r="r" b="b" t="t" l="l"/>
            <a:pathLst>
              <a:path h="3339387" w="4295032">
                <a:moveTo>
                  <a:pt x="0" y="0"/>
                </a:moveTo>
                <a:lnTo>
                  <a:pt x="4295031" y="0"/>
                </a:lnTo>
                <a:lnTo>
                  <a:pt x="4295031" y="3339387"/>
                </a:lnTo>
                <a:lnTo>
                  <a:pt x="0" y="33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59250">
            <a:off x="15590412" y="4422449"/>
            <a:ext cx="3337777" cy="3729359"/>
          </a:xfrm>
          <a:custGeom>
            <a:avLst/>
            <a:gdLst/>
            <a:ahLst/>
            <a:cxnLst/>
            <a:rect r="r" b="b" t="t" l="l"/>
            <a:pathLst>
              <a:path h="3729359" w="3337777">
                <a:moveTo>
                  <a:pt x="0" y="0"/>
                </a:moveTo>
                <a:lnTo>
                  <a:pt x="3337776" y="0"/>
                </a:lnTo>
                <a:lnTo>
                  <a:pt x="3337776" y="3729359"/>
                </a:lnTo>
                <a:lnTo>
                  <a:pt x="0" y="372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3584" y="2525627"/>
            <a:ext cx="14271316" cy="111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3"/>
              </a:lnSpc>
            </a:pPr>
            <a:r>
              <a:rPr lang="en-US" sz="9645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INTRODUCCIÓN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13584" y="3861235"/>
            <a:ext cx="14271316" cy="2482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Importancia: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Constituyen el punto de partida para el análisis del comportamiento normal y patológico en la psicología clínica.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Doble naturaleza: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Psiquico y simbólico (experiencia subjetiva).</a:t>
            </a: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4368086" y="426491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5106">
            <a:off x="-783890" y="6786422"/>
            <a:ext cx="4296173" cy="4206669"/>
          </a:xfrm>
          <a:custGeom>
            <a:avLst/>
            <a:gdLst/>
            <a:ahLst/>
            <a:cxnLst/>
            <a:rect r="r" b="b" t="t" l="l"/>
            <a:pathLst>
              <a:path h="4206669" w="4296173">
                <a:moveTo>
                  <a:pt x="0" y="0"/>
                </a:moveTo>
                <a:lnTo>
                  <a:pt x="4296173" y="0"/>
                </a:lnTo>
                <a:lnTo>
                  <a:pt x="4296173" y="4206669"/>
                </a:lnTo>
                <a:lnTo>
                  <a:pt x="0" y="4206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41289" y="-312902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-529184" y="-1384671"/>
            <a:ext cx="3485535" cy="3581796"/>
          </a:xfrm>
          <a:custGeom>
            <a:avLst/>
            <a:gdLst/>
            <a:ahLst/>
            <a:cxnLst/>
            <a:rect r="r" b="b" t="t" l="l"/>
            <a:pathLst>
              <a:path h="3581796" w="3485535">
                <a:moveTo>
                  <a:pt x="0" y="0"/>
                </a:moveTo>
                <a:lnTo>
                  <a:pt x="3485535" y="0"/>
                </a:lnTo>
                <a:lnTo>
                  <a:pt x="3485535" y="3581796"/>
                </a:lnTo>
                <a:lnTo>
                  <a:pt x="0" y="35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318730">
            <a:off x="1520272" y="7556476"/>
            <a:ext cx="1683162" cy="1965736"/>
          </a:xfrm>
          <a:custGeom>
            <a:avLst/>
            <a:gdLst/>
            <a:ahLst/>
            <a:cxnLst/>
            <a:rect r="r" b="b" t="t" l="l"/>
            <a:pathLst>
              <a:path h="1965736" w="1683162">
                <a:moveTo>
                  <a:pt x="0" y="0"/>
                </a:moveTo>
                <a:lnTo>
                  <a:pt x="1683162" y="0"/>
                </a:lnTo>
                <a:lnTo>
                  <a:pt x="1683162" y="1965736"/>
                </a:lnTo>
                <a:lnTo>
                  <a:pt x="0" y="1965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094010">
            <a:off x="2932133" y="-1784565"/>
            <a:ext cx="3307270" cy="4114800"/>
          </a:xfrm>
          <a:custGeom>
            <a:avLst/>
            <a:gdLst/>
            <a:ahLst/>
            <a:cxnLst/>
            <a:rect r="r" b="b" t="t" l="l"/>
            <a:pathLst>
              <a:path h="4114800" w="330727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09159" y="6581732"/>
            <a:ext cx="4295032" cy="3339387"/>
          </a:xfrm>
          <a:custGeom>
            <a:avLst/>
            <a:gdLst/>
            <a:ahLst/>
            <a:cxnLst/>
            <a:rect r="r" b="b" t="t" l="l"/>
            <a:pathLst>
              <a:path h="3339387" w="4295032">
                <a:moveTo>
                  <a:pt x="0" y="0"/>
                </a:moveTo>
                <a:lnTo>
                  <a:pt x="4295031" y="0"/>
                </a:lnTo>
                <a:lnTo>
                  <a:pt x="4295031" y="3339387"/>
                </a:lnTo>
                <a:lnTo>
                  <a:pt x="0" y="33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246993">
            <a:off x="12819540" y="5072527"/>
            <a:ext cx="6162571" cy="6034184"/>
          </a:xfrm>
          <a:custGeom>
            <a:avLst/>
            <a:gdLst/>
            <a:ahLst/>
            <a:cxnLst/>
            <a:rect r="r" b="b" t="t" l="l"/>
            <a:pathLst>
              <a:path h="6034184" w="6162571">
                <a:moveTo>
                  <a:pt x="0" y="0"/>
                </a:moveTo>
                <a:lnTo>
                  <a:pt x="6162571" y="0"/>
                </a:lnTo>
                <a:lnTo>
                  <a:pt x="6162571" y="6034184"/>
                </a:lnTo>
                <a:lnTo>
                  <a:pt x="0" y="6034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41177" y="-705334"/>
            <a:ext cx="3636245" cy="3468069"/>
          </a:xfrm>
          <a:custGeom>
            <a:avLst/>
            <a:gdLst/>
            <a:ahLst/>
            <a:cxnLst/>
            <a:rect r="r" b="b" t="t" l="l"/>
            <a:pathLst>
              <a:path h="3468069" w="3636245">
                <a:moveTo>
                  <a:pt x="0" y="0"/>
                </a:moveTo>
                <a:lnTo>
                  <a:pt x="3636246" y="0"/>
                </a:lnTo>
                <a:lnTo>
                  <a:pt x="3636246" y="3468068"/>
                </a:lnTo>
                <a:lnTo>
                  <a:pt x="0" y="346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28026" y="2490484"/>
            <a:ext cx="7447684" cy="6032624"/>
          </a:xfrm>
          <a:custGeom>
            <a:avLst/>
            <a:gdLst/>
            <a:ahLst/>
            <a:cxnLst/>
            <a:rect r="r" b="b" t="t" l="l"/>
            <a:pathLst>
              <a:path h="6032624" w="7447684">
                <a:moveTo>
                  <a:pt x="0" y="0"/>
                </a:moveTo>
                <a:lnTo>
                  <a:pt x="7447684" y="0"/>
                </a:lnTo>
                <a:lnTo>
                  <a:pt x="7447684" y="6032625"/>
                </a:lnTo>
                <a:lnTo>
                  <a:pt x="0" y="603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719084"/>
            <a:ext cx="12723168" cy="1426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3"/>
              </a:lnSpc>
            </a:pPr>
            <a:r>
              <a:rPr lang="en-US" sz="6485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Principales características de los fenómenos psíquicos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564056"/>
            <a:ext cx="8872644" cy="4368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Subjetividad: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Accesibles solo a través del autorreporte o la conducta observable indirecta.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Intencionalidad (Brentano, 1874): 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Todo fenómeno psíquico está dirigido a un objeto (ej: pensar en algo).</a:t>
            </a: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66154" y="-496229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34738">
            <a:off x="800610" y="8280383"/>
            <a:ext cx="4355486" cy="5418957"/>
          </a:xfrm>
          <a:custGeom>
            <a:avLst/>
            <a:gdLst/>
            <a:ahLst/>
            <a:cxnLst/>
            <a:rect r="r" b="b" t="t" l="l"/>
            <a:pathLst>
              <a:path h="5418957" w="4355486">
                <a:moveTo>
                  <a:pt x="0" y="0"/>
                </a:moveTo>
                <a:lnTo>
                  <a:pt x="4355487" y="0"/>
                </a:lnTo>
                <a:lnTo>
                  <a:pt x="4355487" y="5418957"/>
                </a:lnTo>
                <a:lnTo>
                  <a:pt x="0" y="54189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4424111" y="7864743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303331" y="8368403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7529756">
            <a:off x="7459247" y="-1110999"/>
            <a:ext cx="3369505" cy="3462561"/>
          </a:xfrm>
          <a:custGeom>
            <a:avLst/>
            <a:gdLst/>
            <a:ahLst/>
            <a:cxnLst/>
            <a:rect r="r" b="b" t="t" l="l"/>
            <a:pathLst>
              <a:path h="3462561" w="3369505">
                <a:moveTo>
                  <a:pt x="0" y="0"/>
                </a:moveTo>
                <a:lnTo>
                  <a:pt x="3369506" y="0"/>
                </a:lnTo>
                <a:lnTo>
                  <a:pt x="3369506" y="3462561"/>
                </a:lnTo>
                <a:lnTo>
                  <a:pt x="0" y="34625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246993">
            <a:off x="12819540" y="5072527"/>
            <a:ext cx="6162571" cy="6034184"/>
          </a:xfrm>
          <a:custGeom>
            <a:avLst/>
            <a:gdLst/>
            <a:ahLst/>
            <a:cxnLst/>
            <a:rect r="r" b="b" t="t" l="l"/>
            <a:pathLst>
              <a:path h="6034184" w="6162571">
                <a:moveTo>
                  <a:pt x="0" y="0"/>
                </a:moveTo>
                <a:lnTo>
                  <a:pt x="6162571" y="0"/>
                </a:lnTo>
                <a:lnTo>
                  <a:pt x="6162571" y="6034184"/>
                </a:lnTo>
                <a:lnTo>
                  <a:pt x="0" y="6034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41177" y="-705334"/>
            <a:ext cx="3636245" cy="3468069"/>
          </a:xfrm>
          <a:custGeom>
            <a:avLst/>
            <a:gdLst/>
            <a:ahLst/>
            <a:cxnLst/>
            <a:rect r="r" b="b" t="t" l="l"/>
            <a:pathLst>
              <a:path h="3468069" w="3636245">
                <a:moveTo>
                  <a:pt x="0" y="0"/>
                </a:moveTo>
                <a:lnTo>
                  <a:pt x="3636246" y="0"/>
                </a:lnTo>
                <a:lnTo>
                  <a:pt x="3636246" y="3468068"/>
                </a:lnTo>
                <a:lnTo>
                  <a:pt x="0" y="346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28026" y="2490484"/>
            <a:ext cx="7447684" cy="6032624"/>
          </a:xfrm>
          <a:custGeom>
            <a:avLst/>
            <a:gdLst/>
            <a:ahLst/>
            <a:cxnLst/>
            <a:rect r="r" b="b" t="t" l="l"/>
            <a:pathLst>
              <a:path h="6032624" w="7447684">
                <a:moveTo>
                  <a:pt x="0" y="0"/>
                </a:moveTo>
                <a:lnTo>
                  <a:pt x="7447684" y="0"/>
                </a:lnTo>
                <a:lnTo>
                  <a:pt x="7447684" y="6032625"/>
                </a:lnTo>
                <a:lnTo>
                  <a:pt x="0" y="603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03331" y="2303408"/>
            <a:ext cx="12723168" cy="1099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9"/>
              </a:lnSpc>
            </a:pPr>
            <a:r>
              <a:rPr lang="en-US" sz="5085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Principales características de los fenómenos psíquicos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5382" y="3716483"/>
            <a:ext cx="9720216" cy="6254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Temporalidad: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Se desarrollan en una secuencia (inicio, desarrollo, fin).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Unidad funcional del psiquismo: 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Cognición, afecto y voluntad operan de forma integrada.</a:t>
            </a:r>
          </a:p>
          <a:p>
            <a:pPr algn="l" marL="722972" indent="-361486" lvl="1">
              <a:lnSpc>
                <a:spcPts val="5022"/>
              </a:lnSpc>
              <a:buFont typeface="Arial"/>
              <a:buChar char="•"/>
            </a:pP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Ej</a:t>
            </a:r>
            <a:r>
              <a:rPr lang="en-US" b="true" sz="3348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emplo clínico:</a:t>
            </a:r>
            <a:r>
              <a:rPr lang="en-US" sz="3348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Trastorno obsesivo-compulsivo: ideas intrusivas (cognitivo), ansiedad (afectivo), rituales (volitivo).</a:t>
            </a:r>
          </a:p>
          <a:p>
            <a:pPr algn="l">
              <a:lnSpc>
                <a:spcPts val="5022"/>
              </a:lnSpc>
            </a:pPr>
          </a:p>
          <a:p>
            <a:pPr algn="l">
              <a:lnSpc>
                <a:spcPts val="5022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66154" y="-496229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34738">
            <a:off x="800610" y="8280383"/>
            <a:ext cx="4355486" cy="5418957"/>
          </a:xfrm>
          <a:custGeom>
            <a:avLst/>
            <a:gdLst/>
            <a:ahLst/>
            <a:cxnLst/>
            <a:rect r="r" b="b" t="t" l="l"/>
            <a:pathLst>
              <a:path h="5418957" w="4355486">
                <a:moveTo>
                  <a:pt x="0" y="0"/>
                </a:moveTo>
                <a:lnTo>
                  <a:pt x="4355487" y="0"/>
                </a:lnTo>
                <a:lnTo>
                  <a:pt x="4355487" y="5418957"/>
                </a:lnTo>
                <a:lnTo>
                  <a:pt x="0" y="54189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59250">
            <a:off x="12930230" y="463629"/>
            <a:ext cx="1643275" cy="1836062"/>
          </a:xfrm>
          <a:custGeom>
            <a:avLst/>
            <a:gdLst/>
            <a:ahLst/>
            <a:cxnLst/>
            <a:rect r="r" b="b" t="t" l="l"/>
            <a:pathLst>
              <a:path h="1836062" w="1643275">
                <a:moveTo>
                  <a:pt x="0" y="0"/>
                </a:moveTo>
                <a:lnTo>
                  <a:pt x="1643275" y="0"/>
                </a:lnTo>
                <a:lnTo>
                  <a:pt x="1643275" y="1836061"/>
                </a:lnTo>
                <a:lnTo>
                  <a:pt x="0" y="18360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4424111" y="7864743"/>
            <a:ext cx="4346405" cy="3493423"/>
          </a:xfrm>
          <a:custGeom>
            <a:avLst/>
            <a:gdLst/>
            <a:ahLst/>
            <a:cxnLst/>
            <a:rect r="r" b="b" t="t" l="l"/>
            <a:pathLst>
              <a:path h="3493423" w="4346405">
                <a:moveTo>
                  <a:pt x="0" y="0"/>
                </a:moveTo>
                <a:lnTo>
                  <a:pt x="4346405" y="0"/>
                </a:lnTo>
                <a:lnTo>
                  <a:pt x="4346405" y="3493423"/>
                </a:lnTo>
                <a:lnTo>
                  <a:pt x="0" y="3493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303331" y="8368403"/>
            <a:ext cx="2606662" cy="2486104"/>
          </a:xfrm>
          <a:custGeom>
            <a:avLst/>
            <a:gdLst/>
            <a:ahLst/>
            <a:cxnLst/>
            <a:rect r="r" b="b" t="t" l="l"/>
            <a:pathLst>
              <a:path h="2486104" w="2606662">
                <a:moveTo>
                  <a:pt x="0" y="0"/>
                </a:moveTo>
                <a:lnTo>
                  <a:pt x="2606662" y="0"/>
                </a:lnTo>
                <a:lnTo>
                  <a:pt x="2606662" y="2486104"/>
                </a:lnTo>
                <a:lnTo>
                  <a:pt x="0" y="24861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7529756">
            <a:off x="7459247" y="-1110999"/>
            <a:ext cx="3369505" cy="3462561"/>
          </a:xfrm>
          <a:custGeom>
            <a:avLst/>
            <a:gdLst/>
            <a:ahLst/>
            <a:cxnLst/>
            <a:rect r="r" b="b" t="t" l="l"/>
            <a:pathLst>
              <a:path h="3462561" w="3369505">
                <a:moveTo>
                  <a:pt x="0" y="0"/>
                </a:moveTo>
                <a:lnTo>
                  <a:pt x="3369506" y="0"/>
                </a:lnTo>
                <a:lnTo>
                  <a:pt x="3369506" y="3462561"/>
                </a:lnTo>
                <a:lnTo>
                  <a:pt x="0" y="34625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37904" y="7200900"/>
            <a:ext cx="4042791" cy="4114800"/>
          </a:xfrm>
          <a:custGeom>
            <a:avLst/>
            <a:gdLst/>
            <a:ahLst/>
            <a:cxnLst/>
            <a:rect r="r" b="b" t="t" l="l"/>
            <a:pathLst>
              <a:path h="4114800" w="4042791">
                <a:moveTo>
                  <a:pt x="0" y="0"/>
                </a:moveTo>
                <a:lnTo>
                  <a:pt x="4042792" y="0"/>
                </a:lnTo>
                <a:lnTo>
                  <a:pt x="40427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09062" y="-646519"/>
            <a:ext cx="4371633" cy="4114800"/>
          </a:xfrm>
          <a:custGeom>
            <a:avLst/>
            <a:gdLst/>
            <a:ahLst/>
            <a:cxnLst/>
            <a:rect r="r" b="b" t="t" l="l"/>
            <a:pathLst>
              <a:path h="4114800" w="4371633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975199">
            <a:off x="-842443" y="-874608"/>
            <a:ext cx="4394980" cy="4114800"/>
          </a:xfrm>
          <a:custGeom>
            <a:avLst/>
            <a:gdLst/>
            <a:ahLst/>
            <a:cxnLst/>
            <a:rect r="r" b="b" t="t" l="l"/>
            <a:pathLst>
              <a:path h="4114800" w="439498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36873" y="1809570"/>
            <a:ext cx="16451127" cy="154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40"/>
              </a:lnSpc>
            </a:pPr>
            <a:r>
              <a:rPr lang="en-US" sz="11181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Clasificación general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7517144"/>
            <a:ext cx="2423624" cy="2769856"/>
          </a:xfrm>
          <a:custGeom>
            <a:avLst/>
            <a:gdLst/>
            <a:ahLst/>
            <a:cxnLst/>
            <a:rect r="r" b="b" t="t" l="l"/>
            <a:pathLst>
              <a:path h="2769856" w="2423624">
                <a:moveTo>
                  <a:pt x="0" y="0"/>
                </a:moveTo>
                <a:lnTo>
                  <a:pt x="2423624" y="0"/>
                </a:lnTo>
                <a:lnTo>
                  <a:pt x="2423624" y="2769856"/>
                </a:lnTo>
                <a:lnTo>
                  <a:pt x="0" y="27698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691598">
            <a:off x="16276766" y="4376470"/>
            <a:ext cx="2772347" cy="4114800"/>
          </a:xfrm>
          <a:custGeom>
            <a:avLst/>
            <a:gdLst/>
            <a:ahLst/>
            <a:cxnLst/>
            <a:rect r="r" b="b" t="t" l="l"/>
            <a:pathLst>
              <a:path h="4114800" w="2772347">
                <a:moveTo>
                  <a:pt x="0" y="0"/>
                </a:moveTo>
                <a:lnTo>
                  <a:pt x="2772346" y="0"/>
                </a:lnTo>
                <a:lnTo>
                  <a:pt x="27723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23624" y="-808514"/>
            <a:ext cx="2767216" cy="2767216"/>
          </a:xfrm>
          <a:custGeom>
            <a:avLst/>
            <a:gdLst/>
            <a:ahLst/>
            <a:cxnLst/>
            <a:rect r="r" b="b" t="t" l="l"/>
            <a:pathLst>
              <a:path h="2767216" w="2767216">
                <a:moveTo>
                  <a:pt x="0" y="0"/>
                </a:moveTo>
                <a:lnTo>
                  <a:pt x="2767216" y="0"/>
                </a:lnTo>
                <a:lnTo>
                  <a:pt x="2767216" y="2767216"/>
                </a:lnTo>
                <a:lnTo>
                  <a:pt x="0" y="2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23624" y="3613450"/>
            <a:ext cx="14278031" cy="525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5709" indent="-332855" lvl="1">
              <a:lnSpc>
                <a:spcPts val="6012"/>
              </a:lnSpc>
              <a:buFont typeface="Arial"/>
              <a:buChar char="•"/>
            </a:pPr>
            <a:r>
              <a:rPr lang="en-US" b="true" sz="3083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Fenómenos cognitivos: </a:t>
            </a:r>
            <a:r>
              <a:rPr lang="en-US" sz="3083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Procesamient</a:t>
            </a:r>
            <a:r>
              <a:rPr lang="en-US" sz="3083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o de la información.</a:t>
            </a:r>
          </a:p>
          <a:p>
            <a:pPr algn="l" marL="665709" indent="-332855" lvl="1">
              <a:lnSpc>
                <a:spcPts val="6012"/>
              </a:lnSpc>
              <a:buFont typeface="Arial"/>
              <a:buChar char="•"/>
            </a:pPr>
            <a:r>
              <a:rPr lang="en-US" b="true" sz="3083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Fenómenos </a:t>
            </a:r>
            <a:r>
              <a:rPr lang="en-US" b="true" sz="3083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afectivos:</a:t>
            </a:r>
            <a:r>
              <a:rPr lang="en-US" sz="3083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Regulación emocional.</a:t>
            </a:r>
          </a:p>
          <a:p>
            <a:pPr algn="l" marL="665709" indent="-332855" lvl="1">
              <a:lnSpc>
                <a:spcPts val="6012"/>
              </a:lnSpc>
              <a:buFont typeface="Arial"/>
              <a:buChar char="•"/>
            </a:pPr>
            <a:r>
              <a:rPr lang="en-US" b="true" sz="3083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Fenómenos volitivos:</a:t>
            </a:r>
            <a:r>
              <a:rPr lang="en-US" sz="3083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Ejecución conductual basada en metas.</a:t>
            </a:r>
          </a:p>
          <a:p>
            <a:pPr algn="l" marL="665709" indent="-332855" lvl="1">
              <a:lnSpc>
                <a:spcPts val="6012"/>
              </a:lnSpc>
              <a:buFont typeface="Arial"/>
              <a:buChar char="•"/>
            </a:pPr>
            <a:r>
              <a:rPr lang="en-US" b="true" sz="3083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Fenóm</a:t>
            </a:r>
            <a:r>
              <a:rPr lang="en-US" b="true" sz="3083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enos inconscientes</a:t>
            </a:r>
            <a:r>
              <a:rPr lang="en-US" sz="3083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: Procesos mentales no accesibles a la conciencia, postulados por el psicoanálisis y neurociencia actual (Kandel et al., 2013).</a:t>
            </a:r>
          </a:p>
          <a:p>
            <a:pPr algn="l">
              <a:lnSpc>
                <a:spcPts val="6012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423624" y="9258300"/>
            <a:ext cx="12452361" cy="669314"/>
          </a:xfrm>
          <a:custGeom>
            <a:avLst/>
            <a:gdLst/>
            <a:ahLst/>
            <a:cxnLst/>
            <a:rect r="r" b="b" t="t" l="l"/>
            <a:pathLst>
              <a:path h="669314" w="12452361">
                <a:moveTo>
                  <a:pt x="0" y="0"/>
                </a:moveTo>
                <a:lnTo>
                  <a:pt x="12452362" y="0"/>
                </a:lnTo>
                <a:lnTo>
                  <a:pt x="12452362" y="669314"/>
                </a:lnTo>
                <a:lnTo>
                  <a:pt x="0" y="6693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40112" y="3640806"/>
            <a:ext cx="7540583" cy="7674894"/>
          </a:xfrm>
          <a:custGeom>
            <a:avLst/>
            <a:gdLst/>
            <a:ahLst/>
            <a:cxnLst/>
            <a:rect r="r" b="b" t="t" l="l"/>
            <a:pathLst>
              <a:path h="7674894" w="7540583">
                <a:moveTo>
                  <a:pt x="0" y="0"/>
                </a:moveTo>
                <a:lnTo>
                  <a:pt x="7540584" y="0"/>
                </a:lnTo>
                <a:lnTo>
                  <a:pt x="7540584" y="7674894"/>
                </a:lnTo>
                <a:lnTo>
                  <a:pt x="0" y="7674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7969" y="4099104"/>
            <a:ext cx="435701" cy="448756"/>
          </a:xfrm>
          <a:custGeom>
            <a:avLst/>
            <a:gdLst/>
            <a:ahLst/>
            <a:cxnLst/>
            <a:rect r="r" b="b" t="t" l="l"/>
            <a:pathLst>
              <a:path h="448756" w="435701">
                <a:moveTo>
                  <a:pt x="0" y="0"/>
                </a:moveTo>
                <a:lnTo>
                  <a:pt x="435701" y="0"/>
                </a:lnTo>
                <a:lnTo>
                  <a:pt x="435701" y="448755"/>
                </a:lnTo>
                <a:lnTo>
                  <a:pt x="0" y="448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36097" y="-491384"/>
            <a:ext cx="3858870" cy="3101567"/>
          </a:xfrm>
          <a:custGeom>
            <a:avLst/>
            <a:gdLst/>
            <a:ahLst/>
            <a:cxnLst/>
            <a:rect r="r" b="b" t="t" l="l"/>
            <a:pathLst>
              <a:path h="3101567" w="3858870">
                <a:moveTo>
                  <a:pt x="0" y="0"/>
                </a:moveTo>
                <a:lnTo>
                  <a:pt x="3858870" y="0"/>
                </a:lnTo>
                <a:lnTo>
                  <a:pt x="3858870" y="3101567"/>
                </a:lnTo>
                <a:lnTo>
                  <a:pt x="0" y="310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95156">
            <a:off x="15615163" y="-311948"/>
            <a:ext cx="3288274" cy="3219768"/>
          </a:xfrm>
          <a:custGeom>
            <a:avLst/>
            <a:gdLst/>
            <a:ahLst/>
            <a:cxnLst/>
            <a:rect r="r" b="b" t="t" l="l"/>
            <a:pathLst>
              <a:path h="3219768" w="3288274">
                <a:moveTo>
                  <a:pt x="0" y="0"/>
                </a:moveTo>
                <a:lnTo>
                  <a:pt x="3288274" y="0"/>
                </a:lnTo>
                <a:lnTo>
                  <a:pt x="3288274" y="3219768"/>
                </a:lnTo>
                <a:lnTo>
                  <a:pt x="0" y="3219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56059" y="3042878"/>
            <a:ext cx="1577962" cy="1504981"/>
          </a:xfrm>
          <a:custGeom>
            <a:avLst/>
            <a:gdLst/>
            <a:ahLst/>
            <a:cxnLst/>
            <a:rect r="r" b="b" t="t" l="l"/>
            <a:pathLst>
              <a:path h="1504981" w="1577962">
                <a:moveTo>
                  <a:pt x="0" y="0"/>
                </a:moveTo>
                <a:lnTo>
                  <a:pt x="1577962" y="0"/>
                </a:lnTo>
                <a:lnTo>
                  <a:pt x="1577962" y="1504981"/>
                </a:lnTo>
                <a:lnTo>
                  <a:pt x="0" y="1504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501759">
            <a:off x="10748045" y="3460483"/>
            <a:ext cx="1646583" cy="1923017"/>
          </a:xfrm>
          <a:custGeom>
            <a:avLst/>
            <a:gdLst/>
            <a:ahLst/>
            <a:cxnLst/>
            <a:rect r="r" b="b" t="t" l="l"/>
            <a:pathLst>
              <a:path h="1923017" w="1646583">
                <a:moveTo>
                  <a:pt x="0" y="0"/>
                </a:moveTo>
                <a:lnTo>
                  <a:pt x="1646583" y="0"/>
                </a:lnTo>
                <a:lnTo>
                  <a:pt x="1646583" y="1923017"/>
                </a:lnTo>
                <a:lnTo>
                  <a:pt x="0" y="1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15200" y="9258300"/>
            <a:ext cx="3657600" cy="2001705"/>
          </a:xfrm>
          <a:custGeom>
            <a:avLst/>
            <a:gdLst/>
            <a:ahLst/>
            <a:cxnLst/>
            <a:rect r="r" b="b" t="t" l="l"/>
            <a:pathLst>
              <a:path h="2001705" w="3657600">
                <a:moveTo>
                  <a:pt x="0" y="0"/>
                </a:moveTo>
                <a:lnTo>
                  <a:pt x="3657600" y="0"/>
                </a:lnTo>
                <a:lnTo>
                  <a:pt x="3657600" y="2001705"/>
                </a:lnTo>
                <a:lnTo>
                  <a:pt x="0" y="20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38211" y="677253"/>
            <a:ext cx="2811578" cy="702895"/>
          </a:xfrm>
          <a:custGeom>
            <a:avLst/>
            <a:gdLst/>
            <a:ahLst/>
            <a:cxnLst/>
            <a:rect r="r" b="b" t="t" l="l"/>
            <a:pathLst>
              <a:path h="702895" w="2811578">
                <a:moveTo>
                  <a:pt x="0" y="0"/>
                </a:moveTo>
                <a:lnTo>
                  <a:pt x="2811578" y="0"/>
                </a:lnTo>
                <a:lnTo>
                  <a:pt x="2811578" y="702894"/>
                </a:lnTo>
                <a:lnTo>
                  <a:pt x="0" y="7028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71336" y="3791283"/>
            <a:ext cx="5596587" cy="5295771"/>
          </a:xfrm>
          <a:custGeom>
            <a:avLst/>
            <a:gdLst/>
            <a:ahLst/>
            <a:cxnLst/>
            <a:rect r="r" b="b" t="t" l="l"/>
            <a:pathLst>
              <a:path h="5295771" w="5596587">
                <a:moveTo>
                  <a:pt x="0" y="0"/>
                </a:moveTo>
                <a:lnTo>
                  <a:pt x="5596587" y="0"/>
                </a:lnTo>
                <a:lnTo>
                  <a:pt x="5596587" y="5295770"/>
                </a:lnTo>
                <a:lnTo>
                  <a:pt x="0" y="529577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185753"/>
            <a:ext cx="9808962" cy="6633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3"/>
              </a:lnSpc>
            </a:pPr>
            <a:r>
              <a:rPr lang="en-US" sz="3922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Los fenómenos cognitivos son procesos mentales involucrados en la adquisición, organización, almacenamiento, recuperación y uso del conocimiento. </a:t>
            </a:r>
          </a:p>
          <a:p>
            <a:pPr algn="l">
              <a:lnSpc>
                <a:spcPts val="5883"/>
              </a:lnSpc>
            </a:pPr>
          </a:p>
          <a:p>
            <a:pPr algn="l">
              <a:lnSpc>
                <a:spcPts val="5883"/>
              </a:lnSpc>
            </a:pPr>
            <a:r>
              <a:rPr lang="en-US" sz="3922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Se dividen en básicos y superiores, según su nivel de complejidad y desarrollo evolutivo.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07969" y="7839599"/>
            <a:ext cx="435701" cy="448756"/>
          </a:xfrm>
          <a:custGeom>
            <a:avLst/>
            <a:gdLst/>
            <a:ahLst/>
            <a:cxnLst/>
            <a:rect r="r" b="b" t="t" l="l"/>
            <a:pathLst>
              <a:path h="448756" w="435701">
                <a:moveTo>
                  <a:pt x="0" y="0"/>
                </a:moveTo>
                <a:lnTo>
                  <a:pt x="435701" y="0"/>
                </a:lnTo>
                <a:lnTo>
                  <a:pt x="435701" y="448756"/>
                </a:lnTo>
                <a:lnTo>
                  <a:pt x="0" y="44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65744" y="1937677"/>
            <a:ext cx="16179297" cy="784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6308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I. FENÓMENOS COGNITIVOS BÁSICOS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40112" y="3640806"/>
            <a:ext cx="7540583" cy="7674894"/>
          </a:xfrm>
          <a:custGeom>
            <a:avLst/>
            <a:gdLst/>
            <a:ahLst/>
            <a:cxnLst/>
            <a:rect r="r" b="b" t="t" l="l"/>
            <a:pathLst>
              <a:path h="7674894" w="7540583">
                <a:moveTo>
                  <a:pt x="0" y="0"/>
                </a:moveTo>
                <a:lnTo>
                  <a:pt x="7540584" y="0"/>
                </a:lnTo>
                <a:lnTo>
                  <a:pt x="7540584" y="7674894"/>
                </a:lnTo>
                <a:lnTo>
                  <a:pt x="0" y="7674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0042" y="3791283"/>
            <a:ext cx="435701" cy="448756"/>
          </a:xfrm>
          <a:custGeom>
            <a:avLst/>
            <a:gdLst/>
            <a:ahLst/>
            <a:cxnLst/>
            <a:rect r="r" b="b" t="t" l="l"/>
            <a:pathLst>
              <a:path h="448756" w="435701">
                <a:moveTo>
                  <a:pt x="0" y="0"/>
                </a:moveTo>
                <a:lnTo>
                  <a:pt x="435702" y="0"/>
                </a:lnTo>
                <a:lnTo>
                  <a:pt x="435702" y="448755"/>
                </a:lnTo>
                <a:lnTo>
                  <a:pt x="0" y="448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5744" y="1937677"/>
            <a:ext cx="16179297" cy="784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6308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I. FENÓMENOS COGNITIVOS BÁSICOS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236097" y="-491384"/>
            <a:ext cx="3858870" cy="3101567"/>
          </a:xfrm>
          <a:custGeom>
            <a:avLst/>
            <a:gdLst/>
            <a:ahLst/>
            <a:cxnLst/>
            <a:rect r="r" b="b" t="t" l="l"/>
            <a:pathLst>
              <a:path h="3101567" w="3858870">
                <a:moveTo>
                  <a:pt x="0" y="0"/>
                </a:moveTo>
                <a:lnTo>
                  <a:pt x="3858870" y="0"/>
                </a:lnTo>
                <a:lnTo>
                  <a:pt x="3858870" y="3101567"/>
                </a:lnTo>
                <a:lnTo>
                  <a:pt x="0" y="310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95156">
            <a:off x="15615163" y="-311948"/>
            <a:ext cx="3288274" cy="3219768"/>
          </a:xfrm>
          <a:custGeom>
            <a:avLst/>
            <a:gdLst/>
            <a:ahLst/>
            <a:cxnLst/>
            <a:rect r="r" b="b" t="t" l="l"/>
            <a:pathLst>
              <a:path h="3219768" w="3288274">
                <a:moveTo>
                  <a:pt x="0" y="0"/>
                </a:moveTo>
                <a:lnTo>
                  <a:pt x="3288274" y="0"/>
                </a:lnTo>
                <a:lnTo>
                  <a:pt x="3288274" y="3219768"/>
                </a:lnTo>
                <a:lnTo>
                  <a:pt x="0" y="3219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56059" y="3042878"/>
            <a:ext cx="1577962" cy="1504981"/>
          </a:xfrm>
          <a:custGeom>
            <a:avLst/>
            <a:gdLst/>
            <a:ahLst/>
            <a:cxnLst/>
            <a:rect r="r" b="b" t="t" l="l"/>
            <a:pathLst>
              <a:path h="1504981" w="1577962">
                <a:moveTo>
                  <a:pt x="0" y="0"/>
                </a:moveTo>
                <a:lnTo>
                  <a:pt x="1577962" y="0"/>
                </a:lnTo>
                <a:lnTo>
                  <a:pt x="1577962" y="1504981"/>
                </a:lnTo>
                <a:lnTo>
                  <a:pt x="0" y="1504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01759">
            <a:off x="10748045" y="3460483"/>
            <a:ext cx="1646583" cy="1923017"/>
          </a:xfrm>
          <a:custGeom>
            <a:avLst/>
            <a:gdLst/>
            <a:ahLst/>
            <a:cxnLst/>
            <a:rect r="r" b="b" t="t" l="l"/>
            <a:pathLst>
              <a:path h="1923017" w="1646583">
                <a:moveTo>
                  <a:pt x="0" y="0"/>
                </a:moveTo>
                <a:lnTo>
                  <a:pt x="1646583" y="0"/>
                </a:lnTo>
                <a:lnTo>
                  <a:pt x="1646583" y="1923017"/>
                </a:lnTo>
                <a:lnTo>
                  <a:pt x="0" y="1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315200" y="9258300"/>
            <a:ext cx="3657600" cy="2001705"/>
          </a:xfrm>
          <a:custGeom>
            <a:avLst/>
            <a:gdLst/>
            <a:ahLst/>
            <a:cxnLst/>
            <a:rect r="r" b="b" t="t" l="l"/>
            <a:pathLst>
              <a:path h="2001705" w="3657600">
                <a:moveTo>
                  <a:pt x="0" y="0"/>
                </a:moveTo>
                <a:lnTo>
                  <a:pt x="3657600" y="0"/>
                </a:lnTo>
                <a:lnTo>
                  <a:pt x="3657600" y="2001705"/>
                </a:lnTo>
                <a:lnTo>
                  <a:pt x="0" y="20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38211" y="677253"/>
            <a:ext cx="2811578" cy="702895"/>
          </a:xfrm>
          <a:custGeom>
            <a:avLst/>
            <a:gdLst/>
            <a:ahLst/>
            <a:cxnLst/>
            <a:rect r="r" b="b" t="t" l="l"/>
            <a:pathLst>
              <a:path h="702895" w="2811578">
                <a:moveTo>
                  <a:pt x="0" y="0"/>
                </a:moveTo>
                <a:lnTo>
                  <a:pt x="2811578" y="0"/>
                </a:lnTo>
                <a:lnTo>
                  <a:pt x="2811578" y="702894"/>
                </a:lnTo>
                <a:lnTo>
                  <a:pt x="0" y="7028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571336" y="3791283"/>
            <a:ext cx="5596587" cy="5295771"/>
          </a:xfrm>
          <a:custGeom>
            <a:avLst/>
            <a:gdLst/>
            <a:ahLst/>
            <a:cxnLst/>
            <a:rect r="r" b="b" t="t" l="l"/>
            <a:pathLst>
              <a:path h="5295771" w="5596587">
                <a:moveTo>
                  <a:pt x="0" y="0"/>
                </a:moveTo>
                <a:lnTo>
                  <a:pt x="5596587" y="0"/>
                </a:lnTo>
                <a:lnTo>
                  <a:pt x="5596587" y="5295770"/>
                </a:lnTo>
                <a:lnTo>
                  <a:pt x="0" y="529577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3536031"/>
            <a:ext cx="9389862" cy="2670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3565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Sensación:</a:t>
            </a:r>
            <a:r>
              <a:rPr lang="en-US" sz="3565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Recepción de estímulos físicos/químicos a través de órganos sensoriales.</a:t>
            </a:r>
          </a:p>
          <a:p>
            <a:pPr algn="l">
              <a:lnSpc>
                <a:spcPts val="5347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090785"/>
            <a:ext cx="9389862" cy="2674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3565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Percepción:</a:t>
            </a:r>
            <a:r>
              <a:rPr lang="en-US" sz="3565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Integración e interpretación consciente de los estímulos sensoriales.</a:t>
            </a:r>
          </a:p>
          <a:p>
            <a:pPr algn="l">
              <a:lnSpc>
                <a:spcPts val="5347"/>
              </a:lnSpc>
            </a:pPr>
          </a:p>
          <a:p>
            <a:pPr algn="l">
              <a:lnSpc>
                <a:spcPts val="5347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30042" y="6214790"/>
            <a:ext cx="435701" cy="448756"/>
          </a:xfrm>
          <a:custGeom>
            <a:avLst/>
            <a:gdLst/>
            <a:ahLst/>
            <a:cxnLst/>
            <a:rect r="r" b="b" t="t" l="l"/>
            <a:pathLst>
              <a:path h="448756" w="435701">
                <a:moveTo>
                  <a:pt x="0" y="0"/>
                </a:moveTo>
                <a:lnTo>
                  <a:pt x="435702" y="0"/>
                </a:lnTo>
                <a:lnTo>
                  <a:pt x="435702" y="448756"/>
                </a:lnTo>
                <a:lnTo>
                  <a:pt x="0" y="44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D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40112" y="3640806"/>
            <a:ext cx="7540583" cy="7674894"/>
          </a:xfrm>
          <a:custGeom>
            <a:avLst/>
            <a:gdLst/>
            <a:ahLst/>
            <a:cxnLst/>
            <a:rect r="r" b="b" t="t" l="l"/>
            <a:pathLst>
              <a:path h="7674894" w="7540583">
                <a:moveTo>
                  <a:pt x="0" y="0"/>
                </a:moveTo>
                <a:lnTo>
                  <a:pt x="7540584" y="0"/>
                </a:lnTo>
                <a:lnTo>
                  <a:pt x="7540584" y="7674894"/>
                </a:lnTo>
                <a:lnTo>
                  <a:pt x="0" y="7674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7893" y="2818500"/>
            <a:ext cx="435701" cy="448756"/>
          </a:xfrm>
          <a:custGeom>
            <a:avLst/>
            <a:gdLst/>
            <a:ahLst/>
            <a:cxnLst/>
            <a:rect r="r" b="b" t="t" l="l"/>
            <a:pathLst>
              <a:path h="448756" w="435701">
                <a:moveTo>
                  <a:pt x="0" y="0"/>
                </a:moveTo>
                <a:lnTo>
                  <a:pt x="435701" y="0"/>
                </a:lnTo>
                <a:lnTo>
                  <a:pt x="435701" y="448756"/>
                </a:lnTo>
                <a:lnTo>
                  <a:pt x="0" y="44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5744" y="1469386"/>
            <a:ext cx="16179297" cy="784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6308">
                <a:solidFill>
                  <a:srgbClr val="B44650"/>
                </a:solidFill>
                <a:latin typeface="Gulfs Display"/>
                <a:ea typeface="Gulfs Display"/>
                <a:cs typeface="Gulfs Display"/>
                <a:sym typeface="Gulfs Display"/>
              </a:rPr>
              <a:t>I. FENÓMENOS COGNITIVOS BÁSICOS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236097" y="-491384"/>
            <a:ext cx="3858870" cy="3101567"/>
          </a:xfrm>
          <a:custGeom>
            <a:avLst/>
            <a:gdLst/>
            <a:ahLst/>
            <a:cxnLst/>
            <a:rect r="r" b="b" t="t" l="l"/>
            <a:pathLst>
              <a:path h="3101567" w="3858870">
                <a:moveTo>
                  <a:pt x="0" y="0"/>
                </a:moveTo>
                <a:lnTo>
                  <a:pt x="3858870" y="0"/>
                </a:lnTo>
                <a:lnTo>
                  <a:pt x="3858870" y="3101567"/>
                </a:lnTo>
                <a:lnTo>
                  <a:pt x="0" y="310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95156">
            <a:off x="15615163" y="-311948"/>
            <a:ext cx="3288274" cy="3219768"/>
          </a:xfrm>
          <a:custGeom>
            <a:avLst/>
            <a:gdLst/>
            <a:ahLst/>
            <a:cxnLst/>
            <a:rect r="r" b="b" t="t" l="l"/>
            <a:pathLst>
              <a:path h="3219768" w="3288274">
                <a:moveTo>
                  <a:pt x="0" y="0"/>
                </a:moveTo>
                <a:lnTo>
                  <a:pt x="3288274" y="0"/>
                </a:lnTo>
                <a:lnTo>
                  <a:pt x="3288274" y="3219768"/>
                </a:lnTo>
                <a:lnTo>
                  <a:pt x="0" y="3219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56059" y="3042878"/>
            <a:ext cx="1577962" cy="1504981"/>
          </a:xfrm>
          <a:custGeom>
            <a:avLst/>
            <a:gdLst/>
            <a:ahLst/>
            <a:cxnLst/>
            <a:rect r="r" b="b" t="t" l="l"/>
            <a:pathLst>
              <a:path h="1504981" w="1577962">
                <a:moveTo>
                  <a:pt x="0" y="0"/>
                </a:moveTo>
                <a:lnTo>
                  <a:pt x="1577962" y="0"/>
                </a:lnTo>
                <a:lnTo>
                  <a:pt x="1577962" y="1504981"/>
                </a:lnTo>
                <a:lnTo>
                  <a:pt x="0" y="1504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01759">
            <a:off x="10748045" y="3460483"/>
            <a:ext cx="1646583" cy="1923017"/>
          </a:xfrm>
          <a:custGeom>
            <a:avLst/>
            <a:gdLst/>
            <a:ahLst/>
            <a:cxnLst/>
            <a:rect r="r" b="b" t="t" l="l"/>
            <a:pathLst>
              <a:path h="1923017" w="1646583">
                <a:moveTo>
                  <a:pt x="0" y="0"/>
                </a:moveTo>
                <a:lnTo>
                  <a:pt x="1646583" y="0"/>
                </a:lnTo>
                <a:lnTo>
                  <a:pt x="1646583" y="1923017"/>
                </a:lnTo>
                <a:lnTo>
                  <a:pt x="0" y="1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38211" y="677253"/>
            <a:ext cx="2811578" cy="702895"/>
          </a:xfrm>
          <a:custGeom>
            <a:avLst/>
            <a:gdLst/>
            <a:ahLst/>
            <a:cxnLst/>
            <a:rect r="r" b="b" t="t" l="l"/>
            <a:pathLst>
              <a:path h="702895" w="2811578">
                <a:moveTo>
                  <a:pt x="0" y="0"/>
                </a:moveTo>
                <a:lnTo>
                  <a:pt x="2811578" y="0"/>
                </a:lnTo>
                <a:lnTo>
                  <a:pt x="2811578" y="702894"/>
                </a:lnTo>
                <a:lnTo>
                  <a:pt x="0" y="7028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71336" y="3791283"/>
            <a:ext cx="5596587" cy="5295771"/>
          </a:xfrm>
          <a:custGeom>
            <a:avLst/>
            <a:gdLst/>
            <a:ahLst/>
            <a:cxnLst/>
            <a:rect r="r" b="b" t="t" l="l"/>
            <a:pathLst>
              <a:path h="5295771" w="5596587">
                <a:moveTo>
                  <a:pt x="0" y="0"/>
                </a:moveTo>
                <a:lnTo>
                  <a:pt x="5596587" y="0"/>
                </a:lnTo>
                <a:lnTo>
                  <a:pt x="5596587" y="5295770"/>
                </a:lnTo>
                <a:lnTo>
                  <a:pt x="0" y="52957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640394"/>
            <a:ext cx="9389862" cy="4702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3565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Atención:</a:t>
            </a:r>
          </a:p>
          <a:p>
            <a:pPr algn="l" marL="769691" indent="-384846" lvl="1">
              <a:lnSpc>
                <a:spcPts val="5347"/>
              </a:lnSpc>
              <a:buFont typeface="Arial"/>
              <a:buChar char="•"/>
            </a:pPr>
            <a:r>
              <a:rPr lang="en-US" sz="3565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Mecanismo selectivo que regula el acceso consciente a la información.</a:t>
            </a:r>
          </a:p>
          <a:p>
            <a:pPr algn="l" marL="769691" indent="-384846" lvl="1">
              <a:lnSpc>
                <a:spcPts val="5347"/>
              </a:lnSpc>
              <a:buFont typeface="Arial"/>
              <a:buChar char="•"/>
            </a:pPr>
            <a:r>
              <a:rPr lang="en-US" b="true" sz="3565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Subtipos:</a:t>
            </a:r>
            <a:r>
              <a:rPr lang="en-US" sz="3565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 sostenida, selectiva, dividida, alternante.</a:t>
            </a:r>
          </a:p>
          <a:p>
            <a:pPr algn="l">
              <a:lnSpc>
                <a:spcPts val="5347"/>
              </a:lnSpc>
            </a:pPr>
          </a:p>
          <a:p>
            <a:pPr algn="l">
              <a:lnSpc>
                <a:spcPts val="5347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343918"/>
            <a:ext cx="10542636" cy="4986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9"/>
              </a:lnSpc>
            </a:pPr>
            <a:r>
              <a:rPr lang="en-US" sz="3306" b="true">
                <a:solidFill>
                  <a:srgbClr val="323A3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Memoria:</a:t>
            </a:r>
          </a:p>
          <a:p>
            <a:pPr algn="l" marL="713820" indent="-356910" lvl="1">
              <a:lnSpc>
                <a:spcPts val="4959"/>
              </a:lnSpc>
              <a:buFont typeface="Arial"/>
              <a:buChar char="•"/>
            </a:pPr>
            <a:r>
              <a:rPr lang="en-US" sz="3306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Procesos de codificación, almacenamiento y recuperación.</a:t>
            </a:r>
          </a:p>
          <a:p>
            <a:pPr algn="l" marL="713820" indent="-356910" lvl="1">
              <a:lnSpc>
                <a:spcPts val="4959"/>
              </a:lnSpc>
              <a:buFont typeface="Arial"/>
              <a:buChar char="•"/>
            </a:pPr>
            <a:r>
              <a:rPr lang="en-US" sz="3306">
                <a:solidFill>
                  <a:srgbClr val="323A30"/>
                </a:solidFill>
                <a:latin typeface="Playpen Sans"/>
                <a:ea typeface="Playpen Sans"/>
                <a:cs typeface="Playpen Sans"/>
                <a:sym typeface="Playpen Sans"/>
              </a:rPr>
              <a:t>Tipos: sensorial, corto plazo (trabajo), largo plazo (declarativa y procedimental).</a:t>
            </a:r>
          </a:p>
          <a:p>
            <a:pPr algn="l">
              <a:lnSpc>
                <a:spcPts val="4959"/>
              </a:lnSpc>
            </a:pPr>
          </a:p>
          <a:p>
            <a:pPr algn="l">
              <a:lnSpc>
                <a:spcPts val="4959"/>
              </a:lnSpc>
            </a:pPr>
          </a:p>
          <a:p>
            <a:pPr algn="l">
              <a:lnSpc>
                <a:spcPts val="4959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47893" y="6439168"/>
            <a:ext cx="435701" cy="448756"/>
          </a:xfrm>
          <a:custGeom>
            <a:avLst/>
            <a:gdLst/>
            <a:ahLst/>
            <a:cxnLst/>
            <a:rect r="r" b="b" t="t" l="l"/>
            <a:pathLst>
              <a:path h="448756" w="435701">
                <a:moveTo>
                  <a:pt x="0" y="0"/>
                </a:moveTo>
                <a:lnTo>
                  <a:pt x="435701" y="0"/>
                </a:lnTo>
                <a:lnTo>
                  <a:pt x="435701" y="448756"/>
                </a:lnTo>
                <a:lnTo>
                  <a:pt x="0" y="44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DAGmyID_HCw</dc:identifier>
  <dcterms:modified xsi:type="dcterms:W3CDTF">2011-08-01T06:04:30Z</dcterms:modified>
  <cp:revision>1</cp:revision>
  <dc:title>Cream And Red Organic Illustrative Mental Health Presentation</dc:title>
</cp:coreProperties>
</file>