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A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/>
    <p:restoredTop sz="94670"/>
  </p:normalViewPr>
  <p:slideViewPr>
    <p:cSldViewPr>
      <p:cViewPr varScale="1">
        <p:scale>
          <a:sx n="104" d="100"/>
          <a:sy n="104" d="100"/>
        </p:scale>
        <p:origin x="1208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574DCEEF-5639-7839-AAFE-D1F88939E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33C28-E4E1-3F43-9D1A-FD0492C1D036}" type="datetimeFigureOut">
              <a:rPr lang="es-AR"/>
              <a:pPr>
                <a:defRPr/>
              </a:pPr>
              <a:t>24/11/22</a:t>
            </a:fld>
            <a:endParaRPr lang="es-AR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AD9DEEA7-9160-835D-7543-14BC0B2B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577FE45D-E4D0-75B9-9900-D2F97EB3D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1D3CED-529F-E146-8898-9A98650464B0}" type="slidenum">
              <a:rPr lang="es-AR" altLang="es-US"/>
              <a:pPr/>
              <a:t>‹Nº›</a:t>
            </a:fld>
            <a:endParaRPr lang="es-AR" altLang="es-US"/>
          </a:p>
        </p:txBody>
      </p:sp>
    </p:spTree>
    <p:extLst>
      <p:ext uri="{BB962C8B-B14F-4D97-AF65-F5344CB8AC3E}">
        <p14:creationId xmlns:p14="http://schemas.microsoft.com/office/powerpoint/2010/main" val="1501538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D04568E7-2D0B-4C65-00B3-C558529B9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0E7DA-7F3E-F24E-9884-28E88A43FE1B}" type="datetimeFigureOut">
              <a:rPr lang="es-AR"/>
              <a:pPr>
                <a:defRPr/>
              </a:pPr>
              <a:t>24/11/22</a:t>
            </a:fld>
            <a:endParaRPr lang="es-AR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214364F9-9A79-33C1-6E7A-3572BD235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79049C14-ED98-4A26-5B17-BF24D21E0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1D31A-7FC4-9044-9AC2-1DAE934C4693}" type="slidenum">
              <a:rPr lang="es-AR" altLang="es-US"/>
              <a:pPr/>
              <a:t>‹Nº›</a:t>
            </a:fld>
            <a:endParaRPr lang="es-AR" altLang="es-US"/>
          </a:p>
        </p:txBody>
      </p:sp>
    </p:spTree>
    <p:extLst>
      <p:ext uri="{BB962C8B-B14F-4D97-AF65-F5344CB8AC3E}">
        <p14:creationId xmlns:p14="http://schemas.microsoft.com/office/powerpoint/2010/main" val="81792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EC0903A4-BDA9-A67E-02EE-28F4E9899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96463-F033-EB4E-96E8-722D6D717370}" type="datetimeFigureOut">
              <a:rPr lang="es-AR"/>
              <a:pPr>
                <a:defRPr/>
              </a:pPr>
              <a:t>24/11/22</a:t>
            </a:fld>
            <a:endParaRPr lang="es-AR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38671A14-6796-F3C1-43E4-A5316B962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8DC59D4E-286F-4D4E-DD62-E1A0667BE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057D08-1657-E14A-B412-3AA867A6A109}" type="slidenum">
              <a:rPr lang="es-AR" altLang="es-US"/>
              <a:pPr/>
              <a:t>‹Nº›</a:t>
            </a:fld>
            <a:endParaRPr lang="es-AR" altLang="es-US"/>
          </a:p>
        </p:txBody>
      </p:sp>
    </p:spTree>
    <p:extLst>
      <p:ext uri="{BB962C8B-B14F-4D97-AF65-F5344CB8AC3E}">
        <p14:creationId xmlns:p14="http://schemas.microsoft.com/office/powerpoint/2010/main" val="3878719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AB32BE3D-E5B6-4DAD-179A-058A9DBC0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A4C88-A509-3C43-A66B-1A7DF64FEE2D}" type="datetimeFigureOut">
              <a:rPr lang="es-AR"/>
              <a:pPr>
                <a:defRPr/>
              </a:pPr>
              <a:t>24/11/22</a:t>
            </a:fld>
            <a:endParaRPr lang="es-AR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5BE3BD1D-B748-636E-B246-6F50CCDE0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EC188C48-1CD7-0E8B-0A88-495150970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593E1E-B00B-DB4C-8307-9ECA9F31AF85}" type="slidenum">
              <a:rPr lang="es-AR" altLang="es-US"/>
              <a:pPr/>
              <a:t>‹Nº›</a:t>
            </a:fld>
            <a:endParaRPr lang="es-AR" altLang="es-US"/>
          </a:p>
        </p:txBody>
      </p:sp>
    </p:spTree>
    <p:extLst>
      <p:ext uri="{BB962C8B-B14F-4D97-AF65-F5344CB8AC3E}">
        <p14:creationId xmlns:p14="http://schemas.microsoft.com/office/powerpoint/2010/main" val="2508660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6342F565-55EF-D956-9994-0BFE34ABA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DB776-AA3B-3440-B763-BFFFBE1BD4AB}" type="datetimeFigureOut">
              <a:rPr lang="es-AR"/>
              <a:pPr>
                <a:defRPr/>
              </a:pPr>
              <a:t>24/11/22</a:t>
            </a:fld>
            <a:endParaRPr lang="es-AR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D72E5D75-DF50-CE35-2A5F-211D339BD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FC323352-F499-CA59-47BE-D2B618232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DA238-42DD-434C-8453-5E57DE2129C9}" type="slidenum">
              <a:rPr lang="es-AR" altLang="es-US"/>
              <a:pPr/>
              <a:t>‹Nº›</a:t>
            </a:fld>
            <a:endParaRPr lang="es-AR" altLang="es-US"/>
          </a:p>
        </p:txBody>
      </p:sp>
    </p:spTree>
    <p:extLst>
      <p:ext uri="{BB962C8B-B14F-4D97-AF65-F5344CB8AC3E}">
        <p14:creationId xmlns:p14="http://schemas.microsoft.com/office/powerpoint/2010/main" val="841637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EB7946E6-F44F-BA18-CB1C-0CDA515E8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F43C3-9317-284B-9EF7-F1B15936FDF4}" type="datetimeFigureOut">
              <a:rPr lang="es-AR"/>
              <a:pPr>
                <a:defRPr/>
              </a:pPr>
              <a:t>24/11/22</a:t>
            </a:fld>
            <a:endParaRPr lang="es-AR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1848B039-FC5B-B39B-E48E-E10241CF8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09A7613C-0C07-7BBD-32F1-35D92806A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B0C84-9032-294C-9E81-5E200DDD8374}" type="slidenum">
              <a:rPr lang="es-AR" altLang="es-US"/>
              <a:pPr/>
              <a:t>‹Nº›</a:t>
            </a:fld>
            <a:endParaRPr lang="es-AR" altLang="es-US"/>
          </a:p>
        </p:txBody>
      </p:sp>
    </p:spTree>
    <p:extLst>
      <p:ext uri="{BB962C8B-B14F-4D97-AF65-F5344CB8AC3E}">
        <p14:creationId xmlns:p14="http://schemas.microsoft.com/office/powerpoint/2010/main" val="313748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3 Marcador de fecha">
            <a:extLst>
              <a:ext uri="{FF2B5EF4-FFF2-40B4-BE49-F238E27FC236}">
                <a16:creationId xmlns:a16="http://schemas.microsoft.com/office/drawing/2014/main" id="{A842DA9C-DD03-8CB6-2620-92B577740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C34AB-EEAC-6848-B285-813A71E06234}" type="datetimeFigureOut">
              <a:rPr lang="es-AR"/>
              <a:pPr>
                <a:defRPr/>
              </a:pPr>
              <a:t>24/11/22</a:t>
            </a:fld>
            <a:endParaRPr lang="es-AR"/>
          </a:p>
        </p:txBody>
      </p:sp>
      <p:sp>
        <p:nvSpPr>
          <p:cNvPr id="8" name="4 Marcador de pie de página">
            <a:extLst>
              <a:ext uri="{FF2B5EF4-FFF2-40B4-BE49-F238E27FC236}">
                <a16:creationId xmlns:a16="http://schemas.microsoft.com/office/drawing/2014/main" id="{68935D20-98B7-5E7B-9FCB-AE4CC8B5B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>
            <a:extLst>
              <a:ext uri="{FF2B5EF4-FFF2-40B4-BE49-F238E27FC236}">
                <a16:creationId xmlns:a16="http://schemas.microsoft.com/office/drawing/2014/main" id="{CBAD6BA9-4412-CF70-050F-4420BCCB6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D04B2A-169A-4A43-ACD6-09B7C5417901}" type="slidenum">
              <a:rPr lang="es-AR" altLang="es-US"/>
              <a:pPr/>
              <a:t>‹Nº›</a:t>
            </a:fld>
            <a:endParaRPr lang="es-AR" altLang="es-US"/>
          </a:p>
        </p:txBody>
      </p:sp>
    </p:spTree>
    <p:extLst>
      <p:ext uri="{BB962C8B-B14F-4D97-AF65-F5344CB8AC3E}">
        <p14:creationId xmlns:p14="http://schemas.microsoft.com/office/powerpoint/2010/main" val="35869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>
            <a:extLst>
              <a:ext uri="{FF2B5EF4-FFF2-40B4-BE49-F238E27FC236}">
                <a16:creationId xmlns:a16="http://schemas.microsoft.com/office/drawing/2014/main" id="{EB0AF3F9-84F0-A295-430C-1B2D2D9E9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59A8F-0C4D-484C-928F-42DD93AC540C}" type="datetimeFigureOut">
              <a:rPr lang="es-AR"/>
              <a:pPr>
                <a:defRPr/>
              </a:pPr>
              <a:t>24/11/22</a:t>
            </a:fld>
            <a:endParaRPr lang="es-AR"/>
          </a:p>
        </p:txBody>
      </p:sp>
      <p:sp>
        <p:nvSpPr>
          <p:cNvPr id="4" name="4 Marcador de pie de página">
            <a:extLst>
              <a:ext uri="{FF2B5EF4-FFF2-40B4-BE49-F238E27FC236}">
                <a16:creationId xmlns:a16="http://schemas.microsoft.com/office/drawing/2014/main" id="{532B31F7-CF6D-B64F-5A9A-ABF14D057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>
            <a:extLst>
              <a:ext uri="{FF2B5EF4-FFF2-40B4-BE49-F238E27FC236}">
                <a16:creationId xmlns:a16="http://schemas.microsoft.com/office/drawing/2014/main" id="{9439B48B-C88D-3B05-D9A2-D77FFB4CB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768AA1-4A17-C946-AD5F-2F386E0AF32D}" type="slidenum">
              <a:rPr lang="es-AR" altLang="es-US"/>
              <a:pPr/>
              <a:t>‹Nº›</a:t>
            </a:fld>
            <a:endParaRPr lang="es-AR" altLang="es-US"/>
          </a:p>
        </p:txBody>
      </p:sp>
    </p:spTree>
    <p:extLst>
      <p:ext uri="{BB962C8B-B14F-4D97-AF65-F5344CB8AC3E}">
        <p14:creationId xmlns:p14="http://schemas.microsoft.com/office/powerpoint/2010/main" val="3211379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>
            <a:extLst>
              <a:ext uri="{FF2B5EF4-FFF2-40B4-BE49-F238E27FC236}">
                <a16:creationId xmlns:a16="http://schemas.microsoft.com/office/drawing/2014/main" id="{65AAA535-11FD-A85B-92CA-89A28E8EB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0FDE0-5E67-A046-A1F0-A364C9B08C58}" type="datetimeFigureOut">
              <a:rPr lang="es-AR"/>
              <a:pPr>
                <a:defRPr/>
              </a:pPr>
              <a:t>24/11/22</a:t>
            </a:fld>
            <a:endParaRPr lang="es-AR"/>
          </a:p>
        </p:txBody>
      </p:sp>
      <p:sp>
        <p:nvSpPr>
          <p:cNvPr id="3" name="4 Marcador de pie de página">
            <a:extLst>
              <a:ext uri="{FF2B5EF4-FFF2-40B4-BE49-F238E27FC236}">
                <a16:creationId xmlns:a16="http://schemas.microsoft.com/office/drawing/2014/main" id="{6AC05F10-A749-F47A-E4F5-7EBC18927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>
            <a:extLst>
              <a:ext uri="{FF2B5EF4-FFF2-40B4-BE49-F238E27FC236}">
                <a16:creationId xmlns:a16="http://schemas.microsoft.com/office/drawing/2014/main" id="{FE03E9C2-5212-044B-11E4-15E411494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5E84A2-CA4A-0F40-9AFF-6E7261986659}" type="slidenum">
              <a:rPr lang="es-AR" altLang="es-US"/>
              <a:pPr/>
              <a:t>‹Nº›</a:t>
            </a:fld>
            <a:endParaRPr lang="es-AR" altLang="es-US"/>
          </a:p>
        </p:txBody>
      </p:sp>
    </p:spTree>
    <p:extLst>
      <p:ext uri="{BB962C8B-B14F-4D97-AF65-F5344CB8AC3E}">
        <p14:creationId xmlns:p14="http://schemas.microsoft.com/office/powerpoint/2010/main" val="240663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DF591794-975C-5BBE-8B76-67C176381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61F1F-2312-2D47-B3C8-E259C0E17CA6}" type="datetimeFigureOut">
              <a:rPr lang="es-AR"/>
              <a:pPr>
                <a:defRPr/>
              </a:pPr>
              <a:t>24/11/22</a:t>
            </a:fld>
            <a:endParaRPr lang="es-AR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193F0797-A70C-8FDB-7D81-745828823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30253DAA-9DB6-6BC6-E6EC-5DF0DA170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94FF4A-B1AF-2541-900C-A0A748BEA672}" type="slidenum">
              <a:rPr lang="es-AR" altLang="es-US"/>
              <a:pPr/>
              <a:t>‹Nº›</a:t>
            </a:fld>
            <a:endParaRPr lang="es-AR" altLang="es-US"/>
          </a:p>
        </p:txBody>
      </p:sp>
    </p:spTree>
    <p:extLst>
      <p:ext uri="{BB962C8B-B14F-4D97-AF65-F5344CB8AC3E}">
        <p14:creationId xmlns:p14="http://schemas.microsoft.com/office/powerpoint/2010/main" val="174123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>
            <a:extLst>
              <a:ext uri="{FF2B5EF4-FFF2-40B4-BE49-F238E27FC236}">
                <a16:creationId xmlns:a16="http://schemas.microsoft.com/office/drawing/2014/main" id="{272E47F2-B87E-4FA9-E912-308A61306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64B79-294F-DD48-84C9-0A7F0C4C9DF0}" type="datetimeFigureOut">
              <a:rPr lang="es-AR"/>
              <a:pPr>
                <a:defRPr/>
              </a:pPr>
              <a:t>24/11/22</a:t>
            </a:fld>
            <a:endParaRPr lang="es-AR"/>
          </a:p>
        </p:txBody>
      </p:sp>
      <p:sp>
        <p:nvSpPr>
          <p:cNvPr id="6" name="4 Marcador de pie de página">
            <a:extLst>
              <a:ext uri="{FF2B5EF4-FFF2-40B4-BE49-F238E27FC236}">
                <a16:creationId xmlns:a16="http://schemas.microsoft.com/office/drawing/2014/main" id="{FD04DDB8-C76B-1D09-D451-64F7E332F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>
            <a:extLst>
              <a:ext uri="{FF2B5EF4-FFF2-40B4-BE49-F238E27FC236}">
                <a16:creationId xmlns:a16="http://schemas.microsoft.com/office/drawing/2014/main" id="{6DDA790F-D21D-6B05-BF33-275F2AD16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95103-6C0E-8B45-B99F-A150C90808C9}" type="slidenum">
              <a:rPr lang="es-AR" altLang="es-US"/>
              <a:pPr/>
              <a:t>‹Nº›</a:t>
            </a:fld>
            <a:endParaRPr lang="es-AR" altLang="es-US"/>
          </a:p>
        </p:txBody>
      </p:sp>
    </p:spTree>
    <p:extLst>
      <p:ext uri="{BB962C8B-B14F-4D97-AF65-F5344CB8AC3E}">
        <p14:creationId xmlns:p14="http://schemas.microsoft.com/office/powerpoint/2010/main" val="407923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>
            <a:extLst>
              <a:ext uri="{FF2B5EF4-FFF2-40B4-BE49-F238E27FC236}">
                <a16:creationId xmlns:a16="http://schemas.microsoft.com/office/drawing/2014/main" id="{EB2EEE9D-E104-04BE-0C41-C9FF51B5B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US"/>
              <a:t>Haga clic para modificar el estilo de título del patrón</a:t>
            </a:r>
            <a:endParaRPr lang="es-AR" altLang="es-US"/>
          </a:p>
        </p:txBody>
      </p:sp>
      <p:sp>
        <p:nvSpPr>
          <p:cNvPr id="1027" name="2 Marcador de texto">
            <a:extLst>
              <a:ext uri="{FF2B5EF4-FFF2-40B4-BE49-F238E27FC236}">
                <a16:creationId xmlns:a16="http://schemas.microsoft.com/office/drawing/2014/main" id="{1D0D8442-2736-4025-BAF9-380F7BF215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US"/>
              <a:t>Haga clic para modificar el estilo de texto del patrón</a:t>
            </a:r>
          </a:p>
          <a:p>
            <a:pPr lvl="1"/>
            <a:r>
              <a:rPr lang="es-ES" altLang="es-US"/>
              <a:t>Segundo nivel</a:t>
            </a:r>
          </a:p>
          <a:p>
            <a:pPr lvl="2"/>
            <a:r>
              <a:rPr lang="es-ES" altLang="es-US"/>
              <a:t>Tercer nivel</a:t>
            </a:r>
          </a:p>
          <a:p>
            <a:pPr lvl="3"/>
            <a:r>
              <a:rPr lang="es-ES" altLang="es-US"/>
              <a:t>Cuarto nivel</a:t>
            </a:r>
          </a:p>
          <a:p>
            <a:pPr lvl="4"/>
            <a:r>
              <a:rPr lang="es-ES" altLang="es-US"/>
              <a:t>Quinto nivel</a:t>
            </a:r>
            <a:endParaRPr lang="es-AR" altLang="es-US"/>
          </a:p>
        </p:txBody>
      </p:sp>
      <p:sp>
        <p:nvSpPr>
          <p:cNvPr id="4" name="3 Marcador de fecha">
            <a:extLst>
              <a:ext uri="{FF2B5EF4-FFF2-40B4-BE49-F238E27FC236}">
                <a16:creationId xmlns:a16="http://schemas.microsoft.com/office/drawing/2014/main" id="{C89F4D28-FED5-F0F2-398B-43E3EAF989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5FBF01-BFBA-9947-908A-BF1F7CF43D9C}" type="datetimeFigureOut">
              <a:rPr lang="es-AR"/>
              <a:pPr>
                <a:defRPr/>
              </a:pPr>
              <a:t>24/11/22</a:t>
            </a:fld>
            <a:endParaRPr lang="es-AR"/>
          </a:p>
        </p:txBody>
      </p:sp>
      <p:sp>
        <p:nvSpPr>
          <p:cNvPr id="5" name="4 Marcador de pie de página">
            <a:extLst>
              <a:ext uri="{FF2B5EF4-FFF2-40B4-BE49-F238E27FC236}">
                <a16:creationId xmlns:a16="http://schemas.microsoft.com/office/drawing/2014/main" id="{DF4E1D3B-2E4E-14FB-1CB9-4445191574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5142353B-A8A9-8E41-0BE2-D7D84BB796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387288D8-0157-1742-87E6-0CF77449FA12}" type="slidenum">
              <a:rPr lang="es-AR" altLang="es-US"/>
              <a:pPr/>
              <a:t>‹Nº›</a:t>
            </a:fld>
            <a:endParaRPr lang="es-AR" altLang="es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>
            <a:extLst>
              <a:ext uri="{FF2B5EF4-FFF2-40B4-BE49-F238E27FC236}">
                <a16:creationId xmlns:a16="http://schemas.microsoft.com/office/drawing/2014/main" id="{1DB092A7-DEAF-837B-6975-E7C6952FBF52}"/>
              </a:ext>
            </a:extLst>
          </p:cNvPr>
          <p:cNvSpPr/>
          <p:nvPr/>
        </p:nvSpPr>
        <p:spPr>
          <a:xfrm>
            <a:off x="0" y="3068638"/>
            <a:ext cx="9144000" cy="24939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 sz="28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 sz="2800" dirty="0">
              <a:solidFill>
                <a:srgbClr val="7030A0"/>
              </a:solidFill>
            </a:endParaRPr>
          </a:p>
        </p:txBody>
      </p:sp>
      <p:sp>
        <p:nvSpPr>
          <p:cNvPr id="6" name="5 Rectángulo">
            <a:extLst>
              <a:ext uri="{FF2B5EF4-FFF2-40B4-BE49-F238E27FC236}">
                <a16:creationId xmlns:a16="http://schemas.microsoft.com/office/drawing/2014/main" id="{466D3C2C-0D7C-8CB5-7AE0-81D17F3B515C}"/>
              </a:ext>
            </a:extLst>
          </p:cNvPr>
          <p:cNvSpPr/>
          <p:nvPr/>
        </p:nvSpPr>
        <p:spPr>
          <a:xfrm>
            <a:off x="0" y="2085181"/>
            <a:ext cx="9144000" cy="196691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>
                <a:latin typeface="Alegreya" pitchFamily="50" charset="0"/>
              </a:rPr>
              <a:t>POLÍTICAS PÚBLICAS: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b="1" dirty="0">
                <a:latin typeface="Alegreya" pitchFamily="50" charset="0"/>
              </a:rPr>
              <a:t>PLANIFICACIÓN Y GESTIÓN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>
                <a16:creationId xmlns:a16="http://schemas.microsoft.com/office/drawing/2014/main" id="{BFDF93AB-B13C-1429-1F16-A0FCFD663A6F}"/>
              </a:ext>
            </a:extLst>
          </p:cNvPr>
          <p:cNvSpPr/>
          <p:nvPr/>
        </p:nvSpPr>
        <p:spPr>
          <a:xfrm>
            <a:off x="2051050" y="0"/>
            <a:ext cx="7092950" cy="22050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 sz="2400" dirty="0">
              <a:solidFill>
                <a:schemeClr val="accent5">
                  <a:lumMod val="50000"/>
                </a:schemeClr>
              </a:solidFill>
              <a:latin typeface="Alegreya" pitchFamily="50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solidFill>
                  <a:schemeClr val="accent5">
                    <a:lumMod val="50000"/>
                  </a:schemeClr>
                </a:solidFill>
                <a:latin typeface="Alegreya" pitchFamily="50" charset="0"/>
              </a:rPr>
              <a:t>POLITICA: “actividad práctica que se desarrolla cuando el procesamiento o resolución del conflicto sobre el modo de organización del conjunto social requieren del ejercicio del poder.” </a:t>
            </a:r>
            <a:r>
              <a:rPr lang="es-AR" sz="1600" dirty="0">
                <a:solidFill>
                  <a:schemeClr val="accent5">
                    <a:lumMod val="50000"/>
                  </a:schemeClr>
                </a:solidFill>
                <a:latin typeface="Alegreya" pitchFamily="50" charset="0"/>
              </a:rPr>
              <a:t>Carlos Vilas. El poder y la política. Contrapunto entre razón y pasiones.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 sz="1600" dirty="0">
              <a:solidFill>
                <a:schemeClr val="accent5">
                  <a:lumMod val="50000"/>
                </a:schemeClr>
              </a:solidFill>
              <a:latin typeface="Alegreya" pitchFamily="50" charset="0"/>
            </a:endParaRPr>
          </a:p>
        </p:txBody>
      </p:sp>
      <p:sp>
        <p:nvSpPr>
          <p:cNvPr id="3" name="2 Rectángulo">
            <a:extLst>
              <a:ext uri="{FF2B5EF4-FFF2-40B4-BE49-F238E27FC236}">
                <a16:creationId xmlns:a16="http://schemas.microsoft.com/office/drawing/2014/main" id="{18F34F47-90C9-8D17-7F40-3DE3EA2BF6CD}"/>
              </a:ext>
            </a:extLst>
          </p:cNvPr>
          <p:cNvSpPr/>
          <p:nvPr/>
        </p:nvSpPr>
        <p:spPr>
          <a:xfrm rot="16200000">
            <a:off x="-169862" y="169862"/>
            <a:ext cx="2205038" cy="18653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solidFill>
                  <a:schemeClr val="accent5">
                    <a:lumMod val="50000"/>
                  </a:schemeClr>
                </a:solidFill>
                <a:latin typeface="Alegreya" pitchFamily="50" charset="0"/>
              </a:rPr>
              <a:t>Estructura de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solidFill>
                  <a:schemeClr val="accent5">
                    <a:lumMod val="50000"/>
                  </a:schemeClr>
                </a:solidFill>
                <a:latin typeface="Alegreya" pitchFamily="50" charset="0"/>
              </a:rPr>
              <a:t> PODER</a:t>
            </a:r>
          </a:p>
        </p:txBody>
      </p:sp>
      <p:sp>
        <p:nvSpPr>
          <p:cNvPr id="4" name="3 Rectángulo">
            <a:extLst>
              <a:ext uri="{FF2B5EF4-FFF2-40B4-BE49-F238E27FC236}">
                <a16:creationId xmlns:a16="http://schemas.microsoft.com/office/drawing/2014/main" id="{7B8E4422-0BA2-40D9-6138-7E8CFBF3CE44}"/>
              </a:ext>
            </a:extLst>
          </p:cNvPr>
          <p:cNvSpPr/>
          <p:nvPr/>
        </p:nvSpPr>
        <p:spPr>
          <a:xfrm rot="16200000">
            <a:off x="-70643" y="2420143"/>
            <a:ext cx="2006600" cy="18653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solidFill>
                  <a:schemeClr val="accent5">
                    <a:lumMod val="50000"/>
                  </a:schemeClr>
                </a:solidFill>
                <a:latin typeface="Alegreya" pitchFamily="50" charset="0"/>
              </a:rPr>
              <a:t>Sistema de GESTION </a:t>
            </a:r>
          </a:p>
        </p:txBody>
      </p:sp>
      <p:sp>
        <p:nvSpPr>
          <p:cNvPr id="5" name="4 Rectángulo">
            <a:extLst>
              <a:ext uri="{FF2B5EF4-FFF2-40B4-BE49-F238E27FC236}">
                <a16:creationId xmlns:a16="http://schemas.microsoft.com/office/drawing/2014/main" id="{610B7630-5231-923D-40CD-5CDD443B2CAC}"/>
              </a:ext>
            </a:extLst>
          </p:cNvPr>
          <p:cNvSpPr/>
          <p:nvPr/>
        </p:nvSpPr>
        <p:spPr>
          <a:xfrm>
            <a:off x="2051050" y="2349500"/>
            <a:ext cx="7092950" cy="195262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 sz="2400" dirty="0">
              <a:solidFill>
                <a:schemeClr val="tx1"/>
              </a:solidFill>
              <a:latin typeface="Alegreya" pitchFamily="50" charset="0"/>
            </a:endParaRP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solidFill>
                  <a:schemeClr val="tx1"/>
                </a:solidFill>
                <a:latin typeface="Alegreya" pitchFamily="50" charset="0"/>
              </a:rPr>
              <a:t>Es la dimensión operativa. Constituye el modo en que un Estado lleva a cabo la administración de sus recursos y la gestión de sus políticas 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solidFill>
                  <a:schemeClr val="tx1"/>
                </a:solidFill>
                <a:latin typeface="Alegreya" pitchFamily="50" charset="0"/>
              </a:rPr>
              <a:t>.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 sz="2400" dirty="0">
              <a:solidFill>
                <a:schemeClr val="tx1"/>
              </a:solidFill>
              <a:latin typeface="Alegreya" pitchFamily="50" charset="0"/>
            </a:endParaRPr>
          </a:p>
        </p:txBody>
      </p:sp>
      <p:sp>
        <p:nvSpPr>
          <p:cNvPr id="6" name="5 Rectángulo">
            <a:extLst>
              <a:ext uri="{FF2B5EF4-FFF2-40B4-BE49-F238E27FC236}">
                <a16:creationId xmlns:a16="http://schemas.microsoft.com/office/drawing/2014/main" id="{17B872B0-A1C1-2CBA-750C-771266FE5AA3}"/>
              </a:ext>
            </a:extLst>
          </p:cNvPr>
          <p:cNvSpPr/>
          <p:nvPr/>
        </p:nvSpPr>
        <p:spPr>
          <a:xfrm rot="16200000">
            <a:off x="-288131" y="4704556"/>
            <a:ext cx="2420937" cy="188595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latin typeface="Alegreya" pitchFamily="50" charset="0"/>
              </a:rPr>
              <a:t>Productor de IDENTIDADES</a:t>
            </a:r>
          </a:p>
        </p:txBody>
      </p:sp>
      <p:sp>
        <p:nvSpPr>
          <p:cNvPr id="7" name="6 Rectángulo">
            <a:extLst>
              <a:ext uri="{FF2B5EF4-FFF2-40B4-BE49-F238E27FC236}">
                <a16:creationId xmlns:a16="http://schemas.microsoft.com/office/drawing/2014/main" id="{677CE91D-9236-FE1C-EA1D-D6179B516368}"/>
              </a:ext>
            </a:extLst>
          </p:cNvPr>
          <p:cNvSpPr/>
          <p:nvPr/>
        </p:nvSpPr>
        <p:spPr>
          <a:xfrm>
            <a:off x="2051050" y="4437063"/>
            <a:ext cx="7092950" cy="24209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solidFill>
                  <a:schemeClr val="tx1"/>
                </a:solidFill>
                <a:latin typeface="Alegreya" pitchFamily="50" charset="0"/>
              </a:rPr>
              <a:t>El Estado “nombra” a su población y al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solidFill>
                  <a:schemeClr val="tx1"/>
                </a:solidFill>
                <a:latin typeface="Alegreya" pitchFamily="50" charset="0"/>
              </a:rPr>
              <a:t>nombrarla, la constituye en sujeto portador de derechos, responsabilidades y obligaciones.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solidFill>
                  <a:schemeClr val="tx1"/>
                </a:solidFill>
                <a:latin typeface="Alegreya" pitchFamily="50" charset="0"/>
              </a:rPr>
              <a:t>Nombrar implica asignar un sentido y un</a:t>
            </a:r>
          </a:p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solidFill>
                  <a:schemeClr val="tx1"/>
                </a:solidFill>
                <a:latin typeface="Alegreya" pitchFamily="50" charset="0"/>
              </a:rPr>
              <a:t>significado a lo nombrado –es decir, asignarle una identidad.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>
            <a:extLst>
              <a:ext uri="{FF2B5EF4-FFF2-40B4-BE49-F238E27FC236}">
                <a16:creationId xmlns:a16="http://schemas.microsoft.com/office/drawing/2014/main" id="{94924AA8-E14D-112D-1B3E-F9B0FC207A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1628775"/>
            <a:ext cx="270510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>
            <a:extLst>
              <a:ext uri="{FF2B5EF4-FFF2-40B4-BE49-F238E27FC236}">
                <a16:creationId xmlns:a16="http://schemas.microsoft.com/office/drawing/2014/main" id="{02FD7D43-DEB8-1BC8-1AD4-2E5B8006E546}"/>
              </a:ext>
            </a:extLst>
          </p:cNvPr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b="1" dirty="0">
                <a:solidFill>
                  <a:schemeClr val="accent4">
                    <a:lumMod val="75000"/>
                  </a:schemeClr>
                </a:solidFill>
                <a:latin typeface="Alegreya" pitchFamily="50" charset="0"/>
              </a:rPr>
              <a:t>Ensayando una síntesis posible… </a:t>
            </a:r>
          </a:p>
        </p:txBody>
      </p:sp>
      <p:sp>
        <p:nvSpPr>
          <p:cNvPr id="4" name="3 Rectángulo">
            <a:extLst>
              <a:ext uri="{FF2B5EF4-FFF2-40B4-BE49-F238E27FC236}">
                <a16:creationId xmlns:a16="http://schemas.microsoft.com/office/drawing/2014/main" id="{5936CB81-D2D8-BF43-B449-BE949E497511}"/>
              </a:ext>
            </a:extLst>
          </p:cNvPr>
          <p:cNvSpPr/>
          <p:nvPr/>
        </p:nvSpPr>
        <p:spPr>
          <a:xfrm>
            <a:off x="2916238" y="1628775"/>
            <a:ext cx="6227762" cy="52292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latin typeface="Alegreya" pitchFamily="50" charset="0"/>
              </a:rPr>
              <a:t>La/el trabajadora/</a:t>
            </a:r>
            <a:r>
              <a:rPr lang="es-AR" sz="2400" dirty="0" err="1">
                <a:latin typeface="Alegreya" pitchFamily="50" charset="0"/>
              </a:rPr>
              <a:t>or</a:t>
            </a:r>
            <a:r>
              <a:rPr lang="es-AR" sz="2400" dirty="0">
                <a:latin typeface="Alegreya" pitchFamily="50" charset="0"/>
              </a:rPr>
              <a:t> social  es un actor estratégico del proceso de producción de la política publica. Asume roles diferentes en tanto cientista social comprometido con los temas públicos. Planificar y gestionar política en organizaciones públicas  será una dimensión constitutiva de su quehacer profesional.  Desentrañar, profundizar estas operaciones </a:t>
            </a:r>
            <a:r>
              <a:rPr lang="es-AR" sz="2400" dirty="0" err="1">
                <a:latin typeface="Alegreya" pitchFamily="50" charset="0"/>
              </a:rPr>
              <a:t>tecnopolíticas</a:t>
            </a:r>
            <a:r>
              <a:rPr lang="es-AR" sz="2400" dirty="0">
                <a:latin typeface="Alegreya" pitchFamily="50" charset="0"/>
              </a:rPr>
              <a:t> será el eje de la materia.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20179B71-D277-3BB3-9ED5-AED65C5B6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08" t="35510" r="23125" b="17911"/>
          <a:stretch>
            <a:fillRect/>
          </a:stretch>
        </p:blipFill>
        <p:spPr bwMode="auto">
          <a:xfrm>
            <a:off x="661194" y="1828006"/>
            <a:ext cx="7821612" cy="320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>
            <a:extLst>
              <a:ext uri="{FF2B5EF4-FFF2-40B4-BE49-F238E27FC236}">
                <a16:creationId xmlns:a16="http://schemas.microsoft.com/office/drawing/2014/main" id="{EC4E977F-9455-48CC-3AE0-1219BB93756E}"/>
              </a:ext>
            </a:extLst>
          </p:cNvPr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b="1" dirty="0">
                <a:solidFill>
                  <a:schemeClr val="accent4">
                    <a:lumMod val="75000"/>
                  </a:schemeClr>
                </a:solidFill>
                <a:latin typeface="Alegreya" pitchFamily="50" charset="0"/>
              </a:rPr>
              <a:t>Introduciendo el concepto de política pública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>
                <a16:creationId xmlns:a16="http://schemas.microsoft.com/office/drawing/2014/main" id="{68D43E43-29B9-8EBB-C672-216C58728386}"/>
              </a:ext>
            </a:extLst>
          </p:cNvPr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b="1" dirty="0">
                <a:solidFill>
                  <a:schemeClr val="accent4">
                    <a:lumMod val="75000"/>
                  </a:schemeClr>
                </a:solidFill>
                <a:latin typeface="Alegreya" pitchFamily="50" charset="0"/>
              </a:rPr>
              <a:t>Definición </a:t>
            </a:r>
          </a:p>
        </p:txBody>
      </p:sp>
      <p:sp>
        <p:nvSpPr>
          <p:cNvPr id="3" name="2 Rectángulo">
            <a:extLst>
              <a:ext uri="{FF2B5EF4-FFF2-40B4-BE49-F238E27FC236}">
                <a16:creationId xmlns:a16="http://schemas.microsoft.com/office/drawing/2014/main" id="{6CE678FA-D679-5C9D-F2BF-CED2E5F83712}"/>
              </a:ext>
            </a:extLst>
          </p:cNvPr>
          <p:cNvSpPr/>
          <p:nvPr/>
        </p:nvSpPr>
        <p:spPr>
          <a:xfrm>
            <a:off x="0" y="2924175"/>
            <a:ext cx="9144000" cy="28082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b="1" dirty="0">
                <a:solidFill>
                  <a:schemeClr val="tx2">
                    <a:lumMod val="75000"/>
                  </a:schemeClr>
                </a:solidFill>
                <a:latin typeface="Alegreya" pitchFamily="50" charset="0"/>
              </a:rPr>
              <a:t>Política Pública: programa de acción gubernamental en un sector de la sociedad o en un espacio geográfico </a:t>
            </a:r>
          </a:p>
        </p:txBody>
      </p:sp>
      <p:sp>
        <p:nvSpPr>
          <p:cNvPr id="4100" name="AutoShape 2" descr="Resultado de imagen para no a la baja">
            <a:extLst>
              <a:ext uri="{FF2B5EF4-FFF2-40B4-BE49-F238E27FC236}">
                <a16:creationId xmlns:a16="http://schemas.microsoft.com/office/drawing/2014/main" id="{2B5E58F0-336F-B64B-BF4F-A64FAC73FE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US" altLang="es-US"/>
          </a:p>
        </p:txBody>
      </p:sp>
      <p:sp>
        <p:nvSpPr>
          <p:cNvPr id="4101" name="AutoShape 5" descr="Resultado de imagen para convencion internacional de los derechos del niÃ±o">
            <a:extLst>
              <a:ext uri="{FF2B5EF4-FFF2-40B4-BE49-F238E27FC236}">
                <a16:creationId xmlns:a16="http://schemas.microsoft.com/office/drawing/2014/main" id="{46390C27-262E-E72E-D9FE-527E05AE2D9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US" altLang="es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Resultado de imagen para convencion internacional de los derechos del niÃ±o">
            <a:extLst>
              <a:ext uri="{FF2B5EF4-FFF2-40B4-BE49-F238E27FC236}">
                <a16:creationId xmlns:a16="http://schemas.microsoft.com/office/drawing/2014/main" id="{6C0F6E62-C973-81E9-8508-14385B03A3F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US" altLang="es-US"/>
          </a:p>
        </p:txBody>
      </p:sp>
      <p:pic>
        <p:nvPicPr>
          <p:cNvPr id="5123" name="Picture 3">
            <a:extLst>
              <a:ext uri="{FF2B5EF4-FFF2-40B4-BE49-F238E27FC236}">
                <a16:creationId xmlns:a16="http://schemas.microsoft.com/office/drawing/2014/main" id="{43039FAC-3B96-6908-5682-9F29BEB09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688975"/>
            <a:ext cx="2706688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3">
            <a:extLst>
              <a:ext uri="{FF2B5EF4-FFF2-40B4-BE49-F238E27FC236}">
                <a16:creationId xmlns:a16="http://schemas.microsoft.com/office/drawing/2014/main" id="{CB06A4B8-6BA6-C06C-14F4-69A0311CD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" y="3394075"/>
            <a:ext cx="2676525" cy="346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">
            <a:extLst>
              <a:ext uri="{FF2B5EF4-FFF2-40B4-BE49-F238E27FC236}">
                <a16:creationId xmlns:a16="http://schemas.microsoft.com/office/drawing/2014/main" id="{B1A531B4-E5C1-90A5-BB96-80A3E74583CC}"/>
              </a:ext>
            </a:extLst>
          </p:cNvPr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b="1" dirty="0">
                <a:solidFill>
                  <a:schemeClr val="accent4">
                    <a:lumMod val="75000"/>
                  </a:schemeClr>
                </a:solidFill>
                <a:latin typeface="Alegreya" pitchFamily="50" charset="0"/>
              </a:rPr>
              <a:t>¿Cuándo un tema se convierte en política pública? </a:t>
            </a:r>
          </a:p>
        </p:txBody>
      </p:sp>
      <p:sp>
        <p:nvSpPr>
          <p:cNvPr id="5" name="4 Rectángulo">
            <a:extLst>
              <a:ext uri="{FF2B5EF4-FFF2-40B4-BE49-F238E27FC236}">
                <a16:creationId xmlns:a16="http://schemas.microsoft.com/office/drawing/2014/main" id="{8CA2AB53-806D-2E4B-CB9E-D823B92B8157}"/>
              </a:ext>
            </a:extLst>
          </p:cNvPr>
          <p:cNvSpPr/>
          <p:nvPr/>
        </p:nvSpPr>
        <p:spPr>
          <a:xfrm>
            <a:off x="2686050" y="981075"/>
            <a:ext cx="6457950" cy="5876925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latin typeface="Alegreya" pitchFamily="50" charset="0"/>
              </a:rPr>
              <a:t>Características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s-AR" sz="2400" dirty="0">
              <a:latin typeface="Alegreya" pitchFamily="50" charset="0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2400" dirty="0">
                <a:latin typeface="Alegreya" pitchFamily="50" charset="0"/>
              </a:rPr>
              <a:t>Un </a:t>
            </a:r>
            <a:r>
              <a:rPr lang="es-AR" sz="2400" b="1" dirty="0">
                <a:latin typeface="Alegreya" pitchFamily="50" charset="0"/>
              </a:rPr>
              <a:t>contenido</a:t>
            </a:r>
            <a:r>
              <a:rPr lang="es-AR" sz="2400" dirty="0">
                <a:latin typeface="Alegreya" pitchFamily="50" charset="0"/>
              </a:rPr>
              <a:t> (se movilizan recursos para generar resultados o productos)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2400" dirty="0">
                <a:latin typeface="Alegreya" pitchFamily="50" charset="0"/>
              </a:rPr>
              <a:t>Un </a:t>
            </a:r>
            <a:r>
              <a:rPr lang="es-AR" sz="2400" b="1" dirty="0">
                <a:solidFill>
                  <a:schemeClr val="bg1"/>
                </a:solidFill>
                <a:latin typeface="Alegreya" pitchFamily="50" charset="0"/>
              </a:rPr>
              <a:t>programa</a:t>
            </a:r>
            <a:r>
              <a:rPr lang="es-AR" sz="2400" dirty="0">
                <a:latin typeface="Alegreya" pitchFamily="50" charset="0"/>
              </a:rPr>
              <a:t> (la PP no es un acto aislado, se inscribe en una propuesta más amplia que orienta la acción)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2400" dirty="0">
                <a:latin typeface="Alegreya" pitchFamily="50" charset="0"/>
              </a:rPr>
              <a:t>Una </a:t>
            </a:r>
            <a:r>
              <a:rPr lang="es-AR" sz="2400" b="1" dirty="0">
                <a:latin typeface="Alegreya" pitchFamily="50" charset="0"/>
              </a:rPr>
              <a:t>orientación normativa </a:t>
            </a:r>
            <a:r>
              <a:rPr lang="es-AR" sz="2400" dirty="0">
                <a:latin typeface="Alegreya" pitchFamily="50" charset="0"/>
              </a:rPr>
              <a:t>( son portadoras de valores, intereses, objetivos) 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2400" dirty="0">
                <a:latin typeface="Alegreya" pitchFamily="50" charset="0"/>
              </a:rPr>
              <a:t>Un </a:t>
            </a:r>
            <a:r>
              <a:rPr lang="es-AR" sz="2400" b="1" dirty="0">
                <a:latin typeface="Alegreya" pitchFamily="50" charset="0"/>
              </a:rPr>
              <a:t>factor de coerción </a:t>
            </a:r>
            <a:r>
              <a:rPr lang="es-AR" sz="2400" dirty="0">
                <a:latin typeface="Alegreya" pitchFamily="50" charset="0"/>
              </a:rPr>
              <a:t>( la PP se basa en la autoridad investida de poder publico representada por el actor gubernamental) 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AR" sz="2400" dirty="0">
                <a:latin typeface="Alegreya" pitchFamily="50" charset="0"/>
              </a:rPr>
              <a:t>Una </a:t>
            </a:r>
            <a:r>
              <a:rPr lang="es-AR" sz="2400" b="1" dirty="0">
                <a:latin typeface="Alegreya" pitchFamily="50" charset="0"/>
              </a:rPr>
              <a:t>competencia social </a:t>
            </a:r>
            <a:r>
              <a:rPr lang="es-AR" sz="2400" dirty="0">
                <a:latin typeface="Alegreya" pitchFamily="50" charset="0"/>
              </a:rPr>
              <a:t>(la PP rige y afecta intereses, comportamientos de individuos, grupos u organizaciones)</a:t>
            </a:r>
            <a:endParaRPr lang="es-AR" sz="2800" dirty="0">
              <a:latin typeface="Alegreya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>
                <a16:creationId xmlns:a16="http://schemas.microsoft.com/office/drawing/2014/main" id="{771C3F10-0B32-AB38-FE59-60C66A29AF8C}"/>
              </a:ext>
            </a:extLst>
          </p:cNvPr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b="1" dirty="0">
                <a:solidFill>
                  <a:schemeClr val="accent4">
                    <a:lumMod val="75000"/>
                  </a:schemeClr>
                </a:solidFill>
                <a:latin typeface="Alegreya" pitchFamily="50" charset="0"/>
              </a:rPr>
              <a:t>La  política pública se analiza </a:t>
            </a:r>
          </a:p>
        </p:txBody>
      </p:sp>
      <p:sp>
        <p:nvSpPr>
          <p:cNvPr id="6147" name="AutoShape 2" descr="Resultado de imagen para abstraccion">
            <a:extLst>
              <a:ext uri="{FF2B5EF4-FFF2-40B4-BE49-F238E27FC236}">
                <a16:creationId xmlns:a16="http://schemas.microsoft.com/office/drawing/2014/main" id="{ABCBDAF9-4AF1-80F2-7A25-C469906304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US" altLang="es-US"/>
          </a:p>
        </p:txBody>
      </p:sp>
      <p:pic>
        <p:nvPicPr>
          <p:cNvPr id="6148" name="Picture 3">
            <a:extLst>
              <a:ext uri="{FF2B5EF4-FFF2-40B4-BE49-F238E27FC236}">
                <a16:creationId xmlns:a16="http://schemas.microsoft.com/office/drawing/2014/main" id="{6109E211-5F35-89F8-0DDA-0BA592C172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65200"/>
            <a:ext cx="3475038" cy="289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Rectángulo">
            <a:extLst>
              <a:ext uri="{FF2B5EF4-FFF2-40B4-BE49-F238E27FC236}">
                <a16:creationId xmlns:a16="http://schemas.microsoft.com/office/drawing/2014/main" id="{3CFDD254-D4F3-BAFF-4EC7-EDFE0F2812A5}"/>
              </a:ext>
            </a:extLst>
          </p:cNvPr>
          <p:cNvSpPr/>
          <p:nvPr/>
        </p:nvSpPr>
        <p:spPr>
          <a:xfrm>
            <a:off x="1187450" y="3284538"/>
            <a:ext cx="7956550" cy="288131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latin typeface="Alegreya" pitchFamily="50" charset="0"/>
              </a:rPr>
              <a:t>“Una política pública se presenta como una abstracción cuya identidad y contenido se trata de reconstruir por agregación sucesiva de aproximación en aproximación, a partir de elementos dispersos en los textos, en los presupuestos, en los organigramas”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>
                <a16:creationId xmlns:a16="http://schemas.microsoft.com/office/drawing/2014/main" id="{B81C104A-6DC9-2629-1F6C-59826780F0A9}"/>
              </a:ext>
            </a:extLst>
          </p:cNvPr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b="1" dirty="0">
                <a:solidFill>
                  <a:schemeClr val="accent4">
                    <a:lumMod val="75000"/>
                  </a:schemeClr>
                </a:solidFill>
                <a:latin typeface="Alegreya" pitchFamily="50" charset="0"/>
              </a:rPr>
              <a:t>Las fases analíticas de Jones (1970) </a:t>
            </a:r>
          </a:p>
        </p:txBody>
      </p:sp>
      <p:sp>
        <p:nvSpPr>
          <p:cNvPr id="7171" name="AutoShape 2" descr="Resultado de imagen para actor social">
            <a:extLst>
              <a:ext uri="{FF2B5EF4-FFF2-40B4-BE49-F238E27FC236}">
                <a16:creationId xmlns:a16="http://schemas.microsoft.com/office/drawing/2014/main" id="{AA0914FD-DB16-F7A3-9E2D-1EB522653E3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US" altLang="es-US"/>
          </a:p>
        </p:txBody>
      </p:sp>
      <p:sp>
        <p:nvSpPr>
          <p:cNvPr id="7172" name="AutoShape 5" descr="Resultado de imagen para actor social">
            <a:extLst>
              <a:ext uri="{FF2B5EF4-FFF2-40B4-BE49-F238E27FC236}">
                <a16:creationId xmlns:a16="http://schemas.microsoft.com/office/drawing/2014/main" id="{281EB1D4-6AB2-31FB-E10C-6EF6DB3D59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US" altLang="es-US"/>
          </a:p>
        </p:txBody>
      </p:sp>
      <p:sp>
        <p:nvSpPr>
          <p:cNvPr id="5" name="4 Rectángulo">
            <a:extLst>
              <a:ext uri="{FF2B5EF4-FFF2-40B4-BE49-F238E27FC236}">
                <a16:creationId xmlns:a16="http://schemas.microsoft.com/office/drawing/2014/main" id="{2F1A2196-78F3-EB02-FBB5-A268B7C12829}"/>
              </a:ext>
            </a:extLst>
          </p:cNvPr>
          <p:cNvSpPr/>
          <p:nvPr/>
        </p:nvSpPr>
        <p:spPr>
          <a:xfrm>
            <a:off x="2776538" y="1196975"/>
            <a:ext cx="6372225" cy="10080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latin typeface="Alegreya" pitchFamily="50" charset="0"/>
              </a:rPr>
              <a:t>Identificación de un problema – </a:t>
            </a:r>
            <a:r>
              <a:rPr lang="es-AR" sz="2400" b="1" dirty="0">
                <a:solidFill>
                  <a:schemeClr val="accent5">
                    <a:lumMod val="50000"/>
                  </a:schemeClr>
                </a:solidFill>
                <a:latin typeface="Alegreya" pitchFamily="50" charset="0"/>
              </a:rPr>
              <a:t>AGENDA</a:t>
            </a:r>
            <a:r>
              <a:rPr lang="es-AR" sz="2400" dirty="0">
                <a:latin typeface="Alegreya" pitchFamily="50" charset="0"/>
              </a:rPr>
              <a:t>  </a:t>
            </a:r>
          </a:p>
        </p:txBody>
      </p:sp>
      <p:sp>
        <p:nvSpPr>
          <p:cNvPr id="7174" name="AutoShape 10" descr="Imagen relacionada">
            <a:extLst>
              <a:ext uri="{FF2B5EF4-FFF2-40B4-BE49-F238E27FC236}">
                <a16:creationId xmlns:a16="http://schemas.microsoft.com/office/drawing/2014/main" id="{85AF6E4C-DF6C-70F7-D502-66E80DC5702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US" altLang="es-US"/>
          </a:p>
        </p:txBody>
      </p:sp>
      <p:sp>
        <p:nvSpPr>
          <p:cNvPr id="9" name="8 Rectángulo">
            <a:extLst>
              <a:ext uri="{FF2B5EF4-FFF2-40B4-BE49-F238E27FC236}">
                <a16:creationId xmlns:a16="http://schemas.microsoft.com/office/drawing/2014/main" id="{C8F2F96B-3479-72ED-2BD3-DCB1CAABD254}"/>
              </a:ext>
            </a:extLst>
          </p:cNvPr>
          <p:cNvSpPr/>
          <p:nvPr/>
        </p:nvSpPr>
        <p:spPr>
          <a:xfrm>
            <a:off x="2771775" y="2336800"/>
            <a:ext cx="6372225" cy="100806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latin typeface="Alegreya" pitchFamily="50" charset="0"/>
              </a:rPr>
              <a:t>Formulación de soluciones-  </a:t>
            </a:r>
            <a:r>
              <a:rPr lang="es-AR" sz="2400" b="1" dirty="0">
                <a:solidFill>
                  <a:schemeClr val="accent5">
                    <a:lumMod val="50000"/>
                  </a:schemeClr>
                </a:solidFill>
                <a:latin typeface="Alegreya" pitchFamily="50" charset="0"/>
              </a:rPr>
              <a:t>PROPUESTA</a:t>
            </a:r>
            <a:r>
              <a:rPr lang="es-AR" sz="2400" dirty="0">
                <a:latin typeface="Alegreya" pitchFamily="50" charset="0"/>
              </a:rPr>
              <a:t> </a:t>
            </a:r>
          </a:p>
        </p:txBody>
      </p:sp>
      <p:sp>
        <p:nvSpPr>
          <p:cNvPr id="10" name="9 Rectángulo">
            <a:extLst>
              <a:ext uri="{FF2B5EF4-FFF2-40B4-BE49-F238E27FC236}">
                <a16:creationId xmlns:a16="http://schemas.microsoft.com/office/drawing/2014/main" id="{14967CB7-7467-D154-E3FB-D5F58390C9D0}"/>
              </a:ext>
            </a:extLst>
          </p:cNvPr>
          <p:cNvSpPr/>
          <p:nvPr/>
        </p:nvSpPr>
        <p:spPr>
          <a:xfrm>
            <a:off x="2771775" y="3500438"/>
            <a:ext cx="6372225" cy="1008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latin typeface="Alegreya" pitchFamily="50" charset="0"/>
              </a:rPr>
              <a:t>Toma de decisiones- </a:t>
            </a:r>
            <a:r>
              <a:rPr lang="es-AR" sz="2400" b="1" dirty="0">
                <a:solidFill>
                  <a:schemeClr val="accent5">
                    <a:lumMod val="50000"/>
                  </a:schemeClr>
                </a:solidFill>
                <a:latin typeface="Alegreya" pitchFamily="50" charset="0"/>
              </a:rPr>
              <a:t>POLITICA LEGITIMA </a:t>
            </a:r>
          </a:p>
        </p:txBody>
      </p:sp>
      <p:sp>
        <p:nvSpPr>
          <p:cNvPr id="11" name="10 Rectángulo">
            <a:extLst>
              <a:ext uri="{FF2B5EF4-FFF2-40B4-BE49-F238E27FC236}">
                <a16:creationId xmlns:a16="http://schemas.microsoft.com/office/drawing/2014/main" id="{F641880B-1D54-91C5-ABDE-7BBCDE80BD37}"/>
              </a:ext>
            </a:extLst>
          </p:cNvPr>
          <p:cNvSpPr/>
          <p:nvPr/>
        </p:nvSpPr>
        <p:spPr>
          <a:xfrm>
            <a:off x="2744788" y="4652963"/>
            <a:ext cx="6372225" cy="1008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latin typeface="Alegreya" pitchFamily="50" charset="0"/>
              </a:rPr>
              <a:t>Ejecución del Programa - </a:t>
            </a:r>
            <a:r>
              <a:rPr lang="es-AR" sz="2400" b="1" dirty="0">
                <a:solidFill>
                  <a:schemeClr val="accent5">
                    <a:lumMod val="50000"/>
                  </a:schemeClr>
                </a:solidFill>
                <a:latin typeface="Alegreya" pitchFamily="50" charset="0"/>
              </a:rPr>
              <a:t>IMPLEMENTACION </a:t>
            </a:r>
          </a:p>
        </p:txBody>
      </p:sp>
      <p:sp>
        <p:nvSpPr>
          <p:cNvPr id="12" name="11 Rectángulo">
            <a:extLst>
              <a:ext uri="{FF2B5EF4-FFF2-40B4-BE49-F238E27FC236}">
                <a16:creationId xmlns:a16="http://schemas.microsoft.com/office/drawing/2014/main" id="{48EA358E-BC8D-56D5-022C-D773A14325A2}"/>
              </a:ext>
            </a:extLst>
          </p:cNvPr>
          <p:cNvSpPr/>
          <p:nvPr/>
        </p:nvSpPr>
        <p:spPr>
          <a:xfrm>
            <a:off x="2744788" y="5849938"/>
            <a:ext cx="6372225" cy="10080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latin typeface="Alegreya" pitchFamily="50" charset="0"/>
              </a:rPr>
              <a:t>Terminación de la acción- </a:t>
            </a:r>
            <a:r>
              <a:rPr lang="es-AR" sz="2400" b="1" dirty="0">
                <a:solidFill>
                  <a:schemeClr val="accent5">
                    <a:lumMod val="50000"/>
                  </a:schemeClr>
                </a:solidFill>
                <a:latin typeface="Alegreya" pitchFamily="50" charset="0"/>
              </a:rPr>
              <a:t>EVALUACION</a:t>
            </a:r>
            <a:r>
              <a:rPr lang="es-AR" sz="2400" dirty="0">
                <a:latin typeface="Alegreya" pitchFamily="50" charset="0"/>
              </a:rPr>
              <a:t>  </a:t>
            </a:r>
          </a:p>
        </p:txBody>
      </p:sp>
      <p:sp>
        <p:nvSpPr>
          <p:cNvPr id="7179" name="AutoShape 2" descr="Resultado de imagen para FASes de la politica publica">
            <a:extLst>
              <a:ext uri="{FF2B5EF4-FFF2-40B4-BE49-F238E27FC236}">
                <a16:creationId xmlns:a16="http://schemas.microsoft.com/office/drawing/2014/main" id="{2EFE4AD3-3FFB-0748-1C3B-F91875777EA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2775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US" altLang="es-US"/>
          </a:p>
        </p:txBody>
      </p:sp>
      <p:pic>
        <p:nvPicPr>
          <p:cNvPr id="7180" name="Picture 3">
            <a:extLst>
              <a:ext uri="{FF2B5EF4-FFF2-40B4-BE49-F238E27FC236}">
                <a16:creationId xmlns:a16="http://schemas.microsoft.com/office/drawing/2014/main" id="{AA790ABA-2EC7-FB4D-7539-D23C62C7CE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7938"/>
            <a:ext cx="1868488" cy="685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>
                <a16:creationId xmlns:a16="http://schemas.microsoft.com/office/drawing/2014/main" id="{E6617683-C779-047D-47AC-9DF1BD40A3F2}"/>
              </a:ext>
            </a:extLst>
          </p:cNvPr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b="1" dirty="0">
                <a:solidFill>
                  <a:schemeClr val="accent4">
                    <a:lumMod val="75000"/>
                  </a:schemeClr>
                </a:solidFill>
                <a:latin typeface="Alegreya" pitchFamily="50" charset="0"/>
              </a:rPr>
              <a:t>La  política pública como sistema de acción </a:t>
            </a:r>
          </a:p>
        </p:txBody>
      </p:sp>
      <p:sp>
        <p:nvSpPr>
          <p:cNvPr id="8195" name="AutoShape 2" descr="Resultado de imagen para actor social">
            <a:extLst>
              <a:ext uri="{FF2B5EF4-FFF2-40B4-BE49-F238E27FC236}">
                <a16:creationId xmlns:a16="http://schemas.microsoft.com/office/drawing/2014/main" id="{213D79F7-5986-3595-95F2-C54B2DF1614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US" altLang="es-US"/>
          </a:p>
        </p:txBody>
      </p:sp>
      <p:sp>
        <p:nvSpPr>
          <p:cNvPr id="8196" name="AutoShape 5" descr="Resultado de imagen para actor social">
            <a:extLst>
              <a:ext uri="{FF2B5EF4-FFF2-40B4-BE49-F238E27FC236}">
                <a16:creationId xmlns:a16="http://schemas.microsoft.com/office/drawing/2014/main" id="{350B1DF8-3252-C10E-0033-85D7C3193A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US" altLang="es-US"/>
          </a:p>
        </p:txBody>
      </p:sp>
      <p:sp>
        <p:nvSpPr>
          <p:cNvPr id="5" name="4 Rectángulo">
            <a:extLst>
              <a:ext uri="{FF2B5EF4-FFF2-40B4-BE49-F238E27FC236}">
                <a16:creationId xmlns:a16="http://schemas.microsoft.com/office/drawing/2014/main" id="{02D817AC-3486-E730-75B0-BBDC27243F9F}"/>
              </a:ext>
            </a:extLst>
          </p:cNvPr>
          <p:cNvSpPr/>
          <p:nvPr/>
        </p:nvSpPr>
        <p:spPr>
          <a:xfrm>
            <a:off x="3227388" y="2357438"/>
            <a:ext cx="5916612" cy="450056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400" dirty="0">
                <a:latin typeface="Alegreya" pitchFamily="50" charset="0"/>
              </a:rPr>
              <a:t>“La autoridad gubernamental es el actor central de la política pública. Se mueve en interdependencia con otros actores” .  El análisis de la política pública supone descomponer el objeto de estudio en elementos empíricos sin perder de vista el conjunto.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AR" sz="2400" dirty="0">
              <a:latin typeface="Alegreya" pitchFamily="50" charset="0"/>
            </a:endParaRPr>
          </a:p>
        </p:txBody>
      </p:sp>
      <p:pic>
        <p:nvPicPr>
          <p:cNvPr id="8198" name="Picture 8" descr="Resultado de imagen para hombres y mujeres">
            <a:extLst>
              <a:ext uri="{FF2B5EF4-FFF2-40B4-BE49-F238E27FC236}">
                <a16:creationId xmlns:a16="http://schemas.microsoft.com/office/drawing/2014/main" id="{05861C81-8C41-F171-61DE-43A567656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" t="4343" r="5161" b="11583"/>
          <a:stretch>
            <a:fillRect/>
          </a:stretch>
        </p:blipFill>
        <p:spPr bwMode="auto">
          <a:xfrm>
            <a:off x="33338" y="4302125"/>
            <a:ext cx="319405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AutoShape 10" descr="Imagen relacionada">
            <a:extLst>
              <a:ext uri="{FF2B5EF4-FFF2-40B4-BE49-F238E27FC236}">
                <a16:creationId xmlns:a16="http://schemas.microsoft.com/office/drawing/2014/main" id="{09FE8469-C502-B580-7CAF-B8DFFD2DAAD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es-US" altLang="es-US"/>
          </a:p>
        </p:txBody>
      </p:sp>
      <p:pic>
        <p:nvPicPr>
          <p:cNvPr id="8200" name="Picture 11">
            <a:extLst>
              <a:ext uri="{FF2B5EF4-FFF2-40B4-BE49-F238E27FC236}">
                <a16:creationId xmlns:a16="http://schemas.microsoft.com/office/drawing/2014/main" id="{2B70614E-E3AD-62C2-772D-B97CC9018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57438"/>
            <a:ext cx="3189288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>
                <a16:creationId xmlns:a16="http://schemas.microsoft.com/office/drawing/2014/main" id="{BA8ED90F-D356-34B8-9061-B80108FBC2DF}"/>
              </a:ext>
            </a:extLst>
          </p:cNvPr>
          <p:cNvSpPr/>
          <p:nvPr/>
        </p:nvSpPr>
        <p:spPr>
          <a:xfrm>
            <a:off x="0" y="0"/>
            <a:ext cx="9144000" cy="9810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b="1" dirty="0">
                <a:solidFill>
                  <a:schemeClr val="accent4">
                    <a:lumMod val="75000"/>
                  </a:schemeClr>
                </a:solidFill>
                <a:latin typeface="Alegreya" pitchFamily="50" charset="0"/>
              </a:rPr>
              <a:t>Autoridad gubernamental y Estado </a:t>
            </a:r>
          </a:p>
        </p:txBody>
      </p:sp>
      <p:pic>
        <p:nvPicPr>
          <p:cNvPr id="9219" name="Picture 2">
            <a:extLst>
              <a:ext uri="{FF2B5EF4-FFF2-40B4-BE49-F238E27FC236}">
                <a16:creationId xmlns:a16="http://schemas.microsoft.com/office/drawing/2014/main" id="{6871EAD1-81A3-0498-CFBB-B9E64AEED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08" t="27333" r="17917" b="17911"/>
          <a:stretch>
            <a:fillRect/>
          </a:stretch>
        </p:blipFill>
        <p:spPr bwMode="auto">
          <a:xfrm>
            <a:off x="923925" y="1966913"/>
            <a:ext cx="7229475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">
            <a:extLst>
              <a:ext uri="{FF2B5EF4-FFF2-40B4-BE49-F238E27FC236}">
                <a16:creationId xmlns:a16="http://schemas.microsoft.com/office/drawing/2014/main" id="{C52700EC-565B-0B57-6895-DF3EE3890F5A}"/>
              </a:ext>
            </a:extLst>
          </p:cNvPr>
          <p:cNvSpPr/>
          <p:nvPr/>
        </p:nvSpPr>
        <p:spPr>
          <a:xfrm>
            <a:off x="6804025" y="5373688"/>
            <a:ext cx="2339975" cy="14843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accent4">
                    <a:lumMod val="75000"/>
                  </a:schemeClr>
                </a:solidFill>
                <a:latin typeface="Alegreya" pitchFamily="50" charset="0"/>
              </a:rPr>
              <a:t>Carlos Vilas   en  Pensar el Estado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dirty="0">
                <a:solidFill>
                  <a:schemeClr val="accent4">
                    <a:lumMod val="75000"/>
                  </a:schemeClr>
                </a:solidFill>
                <a:latin typeface="Alegreya" pitchFamily="50" charset="0"/>
              </a:rPr>
              <a:t> Pág.. 1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>
            <a:extLst>
              <a:ext uri="{FF2B5EF4-FFF2-40B4-BE49-F238E27FC236}">
                <a16:creationId xmlns:a16="http://schemas.microsoft.com/office/drawing/2014/main" id="{653ADFBC-421B-0D1D-D648-B981C6ACA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798" y="1311276"/>
            <a:ext cx="80546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/>
            <a:r>
              <a:rPr lang="es-AR" altLang="es-US" sz="2400" dirty="0">
                <a:latin typeface="Alegreya"/>
              </a:rPr>
              <a:t>“Propongo por lo tanto pensar el Estado desde la política, es decir, reflexionar  sobre la triple dimensión política del Estado: como estructura de poder, como sistema de gestión y como productor de identidades”</a:t>
            </a:r>
          </a:p>
        </p:txBody>
      </p:sp>
      <p:sp>
        <p:nvSpPr>
          <p:cNvPr id="3" name="2 Rectángulo">
            <a:extLst>
              <a:ext uri="{FF2B5EF4-FFF2-40B4-BE49-F238E27FC236}">
                <a16:creationId xmlns:a16="http://schemas.microsoft.com/office/drawing/2014/main" id="{D9CAD069-D313-773A-E8CC-D327DF678885}"/>
              </a:ext>
            </a:extLst>
          </p:cNvPr>
          <p:cNvSpPr/>
          <p:nvPr/>
        </p:nvSpPr>
        <p:spPr>
          <a:xfrm rot="16200000">
            <a:off x="-73024" y="4575175"/>
            <a:ext cx="2881312" cy="168433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>
                <a:solidFill>
                  <a:schemeClr val="accent5">
                    <a:lumMod val="50000"/>
                  </a:schemeClr>
                </a:solidFill>
              </a:rPr>
              <a:t>Estructura de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>
                <a:solidFill>
                  <a:schemeClr val="accent5">
                    <a:lumMod val="50000"/>
                  </a:schemeClr>
                </a:solidFill>
              </a:rPr>
              <a:t> PODER</a:t>
            </a:r>
          </a:p>
        </p:txBody>
      </p:sp>
      <p:sp>
        <p:nvSpPr>
          <p:cNvPr id="4" name="3 Rectángulo">
            <a:extLst>
              <a:ext uri="{FF2B5EF4-FFF2-40B4-BE49-F238E27FC236}">
                <a16:creationId xmlns:a16="http://schemas.microsoft.com/office/drawing/2014/main" id="{8398B639-11FF-F56B-83D6-8FCB322A69E8}"/>
              </a:ext>
            </a:extLst>
          </p:cNvPr>
          <p:cNvSpPr/>
          <p:nvPr/>
        </p:nvSpPr>
        <p:spPr>
          <a:xfrm rot="16200000">
            <a:off x="3974307" y="4574381"/>
            <a:ext cx="2881312" cy="16859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>
                <a:solidFill>
                  <a:schemeClr val="accent5">
                    <a:lumMod val="50000"/>
                  </a:schemeClr>
                </a:solidFill>
              </a:rPr>
              <a:t>Productor de IDENTIDADES</a:t>
            </a:r>
          </a:p>
        </p:txBody>
      </p:sp>
      <p:sp>
        <p:nvSpPr>
          <p:cNvPr id="5" name="4 Rectángulo">
            <a:extLst>
              <a:ext uri="{FF2B5EF4-FFF2-40B4-BE49-F238E27FC236}">
                <a16:creationId xmlns:a16="http://schemas.microsoft.com/office/drawing/2014/main" id="{405CEB4F-26FA-69D0-7B38-4CE644EF53D2}"/>
              </a:ext>
            </a:extLst>
          </p:cNvPr>
          <p:cNvSpPr/>
          <p:nvPr/>
        </p:nvSpPr>
        <p:spPr>
          <a:xfrm rot="16200000">
            <a:off x="2029620" y="4602956"/>
            <a:ext cx="2881312" cy="16859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>
                <a:solidFill>
                  <a:schemeClr val="accent5">
                    <a:lumMod val="50000"/>
                  </a:schemeClr>
                </a:solidFill>
              </a:rPr>
              <a:t>Sistema de GESTION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517</Words>
  <Application>Microsoft Macintosh PowerPoint</Application>
  <PresentationFormat>Presentación en pantalla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Alegreya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Galo Xavier Vasconez Merino</cp:lastModifiedBy>
  <cp:revision>18</cp:revision>
  <dcterms:created xsi:type="dcterms:W3CDTF">2019-03-26T22:58:26Z</dcterms:created>
  <dcterms:modified xsi:type="dcterms:W3CDTF">2022-11-24T22:32:24Z</dcterms:modified>
</cp:coreProperties>
</file>