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57" r:id="rId4"/>
    <p:sldId id="258" r:id="rId5"/>
    <p:sldId id="259" r:id="rId6"/>
    <p:sldId id="260" r:id="rId7"/>
    <p:sldId id="262" r:id="rId8"/>
    <p:sldId id="268" r:id="rId9"/>
    <p:sldId id="267" r:id="rId10"/>
    <p:sldId id="261" r:id="rId11"/>
    <p:sldId id="270" r:id="rId12"/>
    <p:sldId id="269" r:id="rId13"/>
    <p:sldId id="263" r:id="rId14"/>
    <p:sldId id="271" r:id="rId15"/>
    <p:sldId id="273" r:id="rId16"/>
    <p:sldId id="272" r:id="rId17"/>
    <p:sldId id="264" r:id="rId18"/>
    <p:sldId id="26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44A27EA7-67C2-4458-A29B-8C0C3B37E167}" type="datetimeFigureOut">
              <a:rPr lang="en-US" smtClean="0"/>
              <a:t>6/28/2023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B427AF-33B2-4676-A894-69D798E67C7D}" type="slidenum">
              <a:rPr lang="en-US" smtClean="0"/>
              <a:t>‹Nº›</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94521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44A27EA7-67C2-4458-A29B-8C0C3B37E167}" type="datetimeFigureOut">
              <a:rPr lang="en-US" smtClean="0"/>
              <a:t>6/28/2023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B427AF-33B2-4676-A894-69D798E67C7D}" type="slidenum">
              <a:rPr lang="en-US" smtClean="0"/>
              <a:t>‹Nº›</a:t>
            </a:fld>
            <a:endParaRPr lang="en-US"/>
          </a:p>
        </p:txBody>
      </p:sp>
    </p:spTree>
    <p:extLst>
      <p:ext uri="{BB962C8B-B14F-4D97-AF65-F5344CB8AC3E}">
        <p14:creationId xmlns:p14="http://schemas.microsoft.com/office/powerpoint/2010/main" val="3097300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4A27EA7-67C2-4458-A29B-8C0C3B37E167}" type="datetimeFigureOut">
              <a:rPr lang="en-US" smtClean="0"/>
              <a:t>6/28/2023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B427AF-33B2-4676-A894-69D798E67C7D}" type="slidenum">
              <a:rPr lang="en-US" smtClean="0"/>
              <a:t>‹Nº›</a:t>
            </a:fld>
            <a:endParaRPr lang="en-US"/>
          </a:p>
        </p:txBody>
      </p:sp>
    </p:spTree>
    <p:extLst>
      <p:ext uri="{BB962C8B-B14F-4D97-AF65-F5344CB8AC3E}">
        <p14:creationId xmlns:p14="http://schemas.microsoft.com/office/powerpoint/2010/main" val="41638829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4A27EA7-67C2-4458-A29B-8C0C3B37E167}" type="datetimeFigureOut">
              <a:rPr lang="en-US" smtClean="0"/>
              <a:t>6/28/2023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B427AF-33B2-4676-A894-69D798E67C7D}" type="slidenum">
              <a:rPr lang="en-US" smtClean="0"/>
              <a:t>‹Nº›</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3805650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4A27EA7-67C2-4458-A29B-8C0C3B37E167}" type="datetimeFigureOut">
              <a:rPr lang="en-US" smtClean="0"/>
              <a:t>6/28/2023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B427AF-33B2-4676-A894-69D798E67C7D}" type="slidenum">
              <a:rPr lang="en-US" smtClean="0"/>
              <a:t>‹Nº›</a:t>
            </a:fld>
            <a:endParaRPr lang="en-US"/>
          </a:p>
        </p:txBody>
      </p:sp>
    </p:spTree>
    <p:extLst>
      <p:ext uri="{BB962C8B-B14F-4D97-AF65-F5344CB8AC3E}">
        <p14:creationId xmlns:p14="http://schemas.microsoft.com/office/powerpoint/2010/main" val="24265736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smtClean="0"/>
              <a:t>Editar el estilo de texto del patrón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4A27EA7-67C2-4458-A29B-8C0C3B37E167}" type="datetimeFigureOut">
              <a:rPr lang="en-US" smtClean="0"/>
              <a:t>6/28/2023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B427AF-33B2-4676-A894-69D798E67C7D}" type="slidenum">
              <a:rPr lang="en-US" smtClean="0"/>
              <a:t>‹Nº›</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7113252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smtClean="0"/>
              <a:t>Editar el estilo de texto del patrón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4A27EA7-67C2-4458-A29B-8C0C3B37E167}" type="datetimeFigureOut">
              <a:rPr lang="en-US" smtClean="0"/>
              <a:t>6/28/2023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B427AF-33B2-4676-A894-69D798E67C7D}" type="slidenum">
              <a:rPr lang="en-US" smtClean="0"/>
              <a:t>‹Nº›</a:t>
            </a:fld>
            <a:endParaRPr lang="en-US"/>
          </a:p>
        </p:txBody>
      </p:sp>
    </p:spTree>
    <p:extLst>
      <p:ext uri="{BB962C8B-B14F-4D97-AF65-F5344CB8AC3E}">
        <p14:creationId xmlns:p14="http://schemas.microsoft.com/office/powerpoint/2010/main" val="26703043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4A27EA7-67C2-4458-A29B-8C0C3B37E167}" type="datetimeFigureOut">
              <a:rPr lang="en-US" smtClean="0"/>
              <a:t>6/28/2023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B427AF-33B2-4676-A894-69D798E67C7D}" type="slidenum">
              <a:rPr lang="en-US" smtClean="0"/>
              <a:t>‹Nº›</a:t>
            </a:fld>
            <a:endParaRPr lang="en-US"/>
          </a:p>
        </p:txBody>
      </p:sp>
    </p:spTree>
    <p:extLst>
      <p:ext uri="{BB962C8B-B14F-4D97-AF65-F5344CB8AC3E}">
        <p14:creationId xmlns:p14="http://schemas.microsoft.com/office/powerpoint/2010/main" val="21125112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4A27EA7-67C2-4458-A29B-8C0C3B37E167}" type="datetimeFigureOut">
              <a:rPr lang="en-US" smtClean="0"/>
              <a:t>6/28/2023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B427AF-33B2-4676-A894-69D798E67C7D}" type="slidenum">
              <a:rPr lang="en-US" smtClean="0"/>
              <a:t>‹Nº›</a:t>
            </a:fld>
            <a:endParaRPr lang="en-US"/>
          </a:p>
        </p:txBody>
      </p:sp>
    </p:spTree>
    <p:extLst>
      <p:ext uri="{BB962C8B-B14F-4D97-AF65-F5344CB8AC3E}">
        <p14:creationId xmlns:p14="http://schemas.microsoft.com/office/powerpoint/2010/main" val="1271126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4A27EA7-67C2-4458-A29B-8C0C3B37E167}" type="datetimeFigureOut">
              <a:rPr lang="en-US" smtClean="0"/>
              <a:t>6/28/2023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B427AF-33B2-4676-A894-69D798E67C7D}" type="slidenum">
              <a:rPr lang="en-US" smtClean="0"/>
              <a:t>‹Nº›</a:t>
            </a:fld>
            <a:endParaRPr lang="en-US"/>
          </a:p>
        </p:txBody>
      </p:sp>
    </p:spTree>
    <p:extLst>
      <p:ext uri="{BB962C8B-B14F-4D97-AF65-F5344CB8AC3E}">
        <p14:creationId xmlns:p14="http://schemas.microsoft.com/office/powerpoint/2010/main" val="4075650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4A27EA7-67C2-4458-A29B-8C0C3B37E167}" type="datetimeFigureOut">
              <a:rPr lang="en-US" smtClean="0"/>
              <a:t>6/28/2023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B427AF-33B2-4676-A894-69D798E67C7D}" type="slidenum">
              <a:rPr lang="en-US" smtClean="0"/>
              <a:t>‹Nº›</a:t>
            </a:fld>
            <a:endParaRPr lang="en-US"/>
          </a:p>
        </p:txBody>
      </p:sp>
    </p:spTree>
    <p:extLst>
      <p:ext uri="{BB962C8B-B14F-4D97-AF65-F5344CB8AC3E}">
        <p14:creationId xmlns:p14="http://schemas.microsoft.com/office/powerpoint/2010/main" val="2377048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4A27EA7-67C2-4458-A29B-8C0C3B37E167}" type="datetimeFigureOut">
              <a:rPr lang="en-US" smtClean="0"/>
              <a:t>6/28/2023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B427AF-33B2-4676-A894-69D798E67C7D}" type="slidenum">
              <a:rPr lang="en-US" smtClean="0"/>
              <a:t>‹Nº›</a:t>
            </a:fld>
            <a:endParaRPr lang="en-US"/>
          </a:p>
        </p:txBody>
      </p:sp>
    </p:spTree>
    <p:extLst>
      <p:ext uri="{BB962C8B-B14F-4D97-AF65-F5344CB8AC3E}">
        <p14:creationId xmlns:p14="http://schemas.microsoft.com/office/powerpoint/2010/main" val="1810224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4A27EA7-67C2-4458-A29B-8C0C3B37E167}" type="datetimeFigureOut">
              <a:rPr lang="en-US" smtClean="0"/>
              <a:t>6/28/2023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B427AF-33B2-4676-A894-69D798E67C7D}" type="slidenum">
              <a:rPr lang="en-US" smtClean="0"/>
              <a:t>‹Nº›</a:t>
            </a:fld>
            <a:endParaRPr lang="en-US"/>
          </a:p>
        </p:txBody>
      </p:sp>
    </p:spTree>
    <p:extLst>
      <p:ext uri="{BB962C8B-B14F-4D97-AF65-F5344CB8AC3E}">
        <p14:creationId xmlns:p14="http://schemas.microsoft.com/office/powerpoint/2010/main" val="3774276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4A27EA7-67C2-4458-A29B-8C0C3B37E167}" type="datetimeFigureOut">
              <a:rPr lang="en-US" smtClean="0"/>
              <a:t>6/28/2023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B427AF-33B2-4676-A894-69D798E67C7D}" type="slidenum">
              <a:rPr lang="en-US" smtClean="0"/>
              <a:t>‹Nº›</a:t>
            </a:fld>
            <a:endParaRPr lang="en-US"/>
          </a:p>
        </p:txBody>
      </p:sp>
    </p:spTree>
    <p:extLst>
      <p:ext uri="{BB962C8B-B14F-4D97-AF65-F5344CB8AC3E}">
        <p14:creationId xmlns:p14="http://schemas.microsoft.com/office/powerpoint/2010/main" val="2868039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A27EA7-67C2-4458-A29B-8C0C3B37E167}" type="datetimeFigureOut">
              <a:rPr lang="en-US" smtClean="0"/>
              <a:t>6/28/2023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B427AF-33B2-4676-A894-69D798E67C7D}" type="slidenum">
              <a:rPr lang="en-US" smtClean="0"/>
              <a:t>‹Nº›</a:t>
            </a:fld>
            <a:endParaRPr lang="en-US"/>
          </a:p>
        </p:txBody>
      </p:sp>
    </p:spTree>
    <p:extLst>
      <p:ext uri="{BB962C8B-B14F-4D97-AF65-F5344CB8AC3E}">
        <p14:creationId xmlns:p14="http://schemas.microsoft.com/office/powerpoint/2010/main" val="1825895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4A27EA7-67C2-4458-A29B-8C0C3B37E167}" type="datetimeFigureOut">
              <a:rPr lang="en-US" smtClean="0"/>
              <a:t>6/28/2023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B427AF-33B2-4676-A894-69D798E67C7D}" type="slidenum">
              <a:rPr lang="en-US" smtClean="0"/>
              <a:t>‹Nº›</a:t>
            </a:fld>
            <a:endParaRPr lang="en-US"/>
          </a:p>
        </p:txBody>
      </p:sp>
    </p:spTree>
    <p:extLst>
      <p:ext uri="{BB962C8B-B14F-4D97-AF65-F5344CB8AC3E}">
        <p14:creationId xmlns:p14="http://schemas.microsoft.com/office/powerpoint/2010/main" val="4191144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s-ES" smtClean="0"/>
              <a:t>Haga clic para modificar el estilo de título del patrón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4A27EA7-67C2-4458-A29B-8C0C3B37E167}" type="datetimeFigureOut">
              <a:rPr lang="en-US" smtClean="0"/>
              <a:t>6/28/2023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B427AF-33B2-4676-A894-69D798E67C7D}" type="slidenum">
              <a:rPr lang="en-US" smtClean="0"/>
              <a:t>‹Nº›</a:t>
            </a:fld>
            <a:endParaRPr lang="en-US"/>
          </a:p>
        </p:txBody>
      </p:sp>
    </p:spTree>
    <p:extLst>
      <p:ext uri="{BB962C8B-B14F-4D97-AF65-F5344CB8AC3E}">
        <p14:creationId xmlns:p14="http://schemas.microsoft.com/office/powerpoint/2010/main" val="572671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44A27EA7-67C2-4458-A29B-8C0C3B37E167}" type="datetimeFigureOut">
              <a:rPr lang="en-US" smtClean="0"/>
              <a:t>6/28/2023</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8B427AF-33B2-4676-A894-69D798E67C7D}" type="slidenum">
              <a:rPr lang="en-US" smtClean="0"/>
              <a:t>‹Nº›</a:t>
            </a:fld>
            <a:endParaRPr lang="en-US"/>
          </a:p>
        </p:txBody>
      </p:sp>
    </p:spTree>
    <p:extLst>
      <p:ext uri="{BB962C8B-B14F-4D97-AF65-F5344CB8AC3E}">
        <p14:creationId xmlns:p14="http://schemas.microsoft.com/office/powerpoint/2010/main" val="262687670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es.educaplay.com/recursos-educativos/15431427-la_palabra.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dirty="0" smtClean="0"/>
              <a:t>LA PALABRA </a:t>
            </a:r>
            <a:endParaRPr lang="en-US" dirty="0"/>
          </a:p>
        </p:txBody>
      </p:sp>
      <p:sp>
        <p:nvSpPr>
          <p:cNvPr id="3" name="Subtítulo 2"/>
          <p:cNvSpPr>
            <a:spLocks noGrp="1"/>
          </p:cNvSpPr>
          <p:nvPr>
            <p:ph type="subTitle" idx="1"/>
          </p:nvPr>
        </p:nvSpPr>
        <p:spPr/>
        <p:txBody>
          <a:bodyPr/>
          <a:lstStyle/>
          <a:p>
            <a:r>
              <a:rPr lang="es-ES" dirty="0" smtClean="0"/>
              <a:t>UNIVERSIDAD NACIONAL DE CHIMBORAZO</a:t>
            </a:r>
            <a:endParaRPr lang="en-US" dirty="0"/>
          </a:p>
        </p:txBody>
      </p:sp>
    </p:spTree>
    <p:extLst>
      <p:ext uri="{BB962C8B-B14F-4D97-AF65-F5344CB8AC3E}">
        <p14:creationId xmlns:p14="http://schemas.microsoft.com/office/powerpoint/2010/main" val="11521924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84212" y="685800"/>
            <a:ext cx="10562908" cy="5571309"/>
          </a:xfrm>
        </p:spPr>
        <p:txBody>
          <a:bodyPr>
            <a:normAutofit/>
          </a:bodyPr>
          <a:lstStyle/>
          <a:p>
            <a:r>
              <a:rPr lang="es-ES" dirty="0">
                <a:solidFill>
                  <a:schemeClr val="bg1"/>
                </a:solidFill>
              </a:rPr>
              <a:t>Proclíticas y enclíticas de grupo:</a:t>
            </a:r>
          </a:p>
          <a:p>
            <a:r>
              <a:rPr lang="es-ES" dirty="0">
                <a:solidFill>
                  <a:schemeClr val="tx1"/>
                </a:solidFill>
              </a:rPr>
              <a:t>Las palabras proclíticas son aquellas que se colocan antes del verbo en una oración. Estas palabras son pronombres átonos que se unen al verbo y forman una unidad fonética con él. Su posición proclítica en la oración les permite mantener una conexión estrecha con el verbo y cumplir funciones gramaticales específicas, como indicar el receptor de la acción o la dirección de la acción. </a:t>
            </a:r>
            <a:endParaRPr lang="es-ES" dirty="0" smtClean="0">
              <a:solidFill>
                <a:schemeClr val="tx1"/>
              </a:solidFill>
            </a:endParaRPr>
          </a:p>
          <a:p>
            <a:endParaRPr lang="es-ES" dirty="0">
              <a:solidFill>
                <a:schemeClr val="bg1"/>
              </a:solidFill>
            </a:endParaRPr>
          </a:p>
          <a:p>
            <a:endParaRPr lang="en-US" dirty="0"/>
          </a:p>
        </p:txBody>
      </p:sp>
    </p:spTree>
    <p:extLst>
      <p:ext uri="{BB962C8B-B14F-4D97-AF65-F5344CB8AC3E}">
        <p14:creationId xmlns:p14="http://schemas.microsoft.com/office/powerpoint/2010/main" val="22037950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pic>
        <p:nvPicPr>
          <p:cNvPr id="2050" name="Picture 2" descr="LOS PRONOMBRES PROCLÍTICOS Y ENCLÍTICOS - YouTub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4212" y="685799"/>
            <a:ext cx="10262462" cy="57541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6109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a:xfrm>
            <a:off x="684212" y="685800"/>
            <a:ext cx="10197148" cy="5308599"/>
          </a:xfrm>
        </p:spPr>
        <p:txBody>
          <a:bodyPr>
            <a:normAutofit/>
          </a:bodyPr>
          <a:lstStyle/>
          <a:p>
            <a:r>
              <a:rPr lang="es-ES" dirty="0">
                <a:solidFill>
                  <a:schemeClr val="bg1"/>
                </a:solidFill>
              </a:rPr>
              <a:t>Por ejemplo, en la oración "Me gustaría viajar", el pronombre proclítico "me" indica que el sujeto de la oración es el receptor de la acción de gustar.</a:t>
            </a:r>
          </a:p>
          <a:p>
            <a:r>
              <a:rPr lang="es-ES" dirty="0">
                <a:solidFill>
                  <a:schemeClr val="bg1"/>
                </a:solidFill>
              </a:rPr>
              <a:t>"Me dijo que vendría temprano. Te pido que me ayudes. Nos vemos luego. Se lo entregué a Juan. Les dije que vinieran pronto. Os espero en el parque."</a:t>
            </a:r>
          </a:p>
          <a:p>
            <a:r>
              <a:rPr lang="es-ES" dirty="0">
                <a:solidFill>
                  <a:schemeClr val="tx1"/>
                </a:solidFill>
              </a:rPr>
              <a:t>En este ejemplo, se pueden identificar palabras proclíticas que se colocan antes del verbo o del elemento principal de la oración. Algunas de las palabras proclíticas utilizadas son "me", "te", "nos", "se", "les" y "os". Estas palabras se unen fonéticamente al término que les sigue, formando una unidad en la pronunciación.</a:t>
            </a:r>
          </a:p>
          <a:p>
            <a:endParaRPr lang="en-US" dirty="0"/>
          </a:p>
        </p:txBody>
      </p:sp>
    </p:spTree>
    <p:extLst>
      <p:ext uri="{BB962C8B-B14F-4D97-AF65-F5344CB8AC3E}">
        <p14:creationId xmlns:p14="http://schemas.microsoft.com/office/powerpoint/2010/main" val="13173599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84211" y="685800"/>
            <a:ext cx="10406155" cy="5662749"/>
          </a:xfrm>
        </p:spPr>
        <p:txBody>
          <a:bodyPr>
            <a:normAutofit/>
          </a:bodyPr>
          <a:lstStyle/>
          <a:p>
            <a:r>
              <a:rPr lang="es-ES" u="sng" dirty="0">
                <a:solidFill>
                  <a:schemeClr val="tx1"/>
                </a:solidFill>
              </a:rPr>
              <a:t>Enclíticas de grupo</a:t>
            </a:r>
            <a:r>
              <a:rPr lang="es-ES" dirty="0">
                <a:solidFill>
                  <a:schemeClr val="tx1"/>
                </a:solidFill>
              </a:rPr>
              <a:t>: </a:t>
            </a:r>
            <a:r>
              <a:rPr lang="es-ES" dirty="0"/>
              <a:t>Las palabras enclíticas de grupo son aquellas que se unen fonéticamente a un término anterior en una oración. A diferencia de las palabras enclíticas simples, que se unen al verbo o al elemento principal de la oración, las palabras enclíticas de grupo se adhieren a un grupo de palabras formando una unidad fonética. </a:t>
            </a:r>
            <a:endParaRPr lang="es-ES" dirty="0" smtClean="0"/>
          </a:p>
          <a:p>
            <a:endParaRPr lang="es-ES" dirty="0">
              <a:solidFill>
                <a:schemeClr val="tx1"/>
              </a:solidFill>
            </a:endParaRPr>
          </a:p>
          <a:p>
            <a:r>
              <a:rPr lang="es-ES" dirty="0" smtClean="0">
                <a:solidFill>
                  <a:schemeClr val="tx1"/>
                </a:solidFill>
              </a:rPr>
              <a:t>Por </a:t>
            </a:r>
            <a:r>
              <a:rPr lang="es-ES" dirty="0">
                <a:solidFill>
                  <a:schemeClr val="tx1"/>
                </a:solidFill>
              </a:rPr>
              <a:t>ejemplo: "Dámelo", donde "lo" es una enclítica de grupo unida al verbo "dame</a:t>
            </a:r>
            <a:r>
              <a:rPr lang="es-ES" dirty="0" smtClean="0">
                <a:solidFill>
                  <a:schemeClr val="tx1"/>
                </a:solidFill>
              </a:rPr>
              <a:t>".</a:t>
            </a:r>
          </a:p>
          <a:p>
            <a:endParaRPr lang="es-ES" dirty="0">
              <a:solidFill>
                <a:schemeClr val="bg1"/>
              </a:solidFill>
            </a:endParaRPr>
          </a:p>
          <a:p>
            <a:endParaRPr lang="en-US" dirty="0"/>
          </a:p>
        </p:txBody>
      </p:sp>
      <p:pic>
        <p:nvPicPr>
          <p:cNvPr id="4" name="Picture 2" descr="Consultas Ortográficas : Enclític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72032" y="4366330"/>
            <a:ext cx="4230552" cy="224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97888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pic>
        <p:nvPicPr>
          <p:cNvPr id="5124" name="Picture 4" descr="Ortografía Moderna ¡Bienvenidos!. - ppt descarga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50868" y="654723"/>
            <a:ext cx="7602583" cy="5339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38408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pic>
        <p:nvPicPr>
          <p:cNvPr id="4" name="Picture 6" descr="Pronombres enclíticos - 4 - YouTub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6022" y="254724"/>
            <a:ext cx="10019212" cy="59370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76607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a:xfrm>
            <a:off x="684211" y="685800"/>
            <a:ext cx="9870577" cy="3615267"/>
          </a:xfrm>
        </p:spPr>
        <p:txBody>
          <a:bodyPr>
            <a:normAutofit lnSpcReduction="10000"/>
          </a:bodyPr>
          <a:lstStyle/>
          <a:p>
            <a:endParaRPr lang="es-ES" dirty="0">
              <a:solidFill>
                <a:schemeClr val="bg1"/>
              </a:solidFill>
            </a:endParaRPr>
          </a:p>
          <a:p>
            <a:r>
              <a:rPr lang="es-ES" dirty="0"/>
              <a:t>"</a:t>
            </a:r>
            <a:r>
              <a:rPr lang="es-ES" dirty="0">
                <a:solidFill>
                  <a:schemeClr val="bg1"/>
                </a:solidFill>
              </a:rPr>
              <a:t>Voy a decírtelo todo. No te preocupes, lo entenderás. Dámelo, por favor. Necesito que me lo des ahora mismo. Cómpralos y tráemelos cuando vuelvas. Cuéntaselo a ella también, le interesará.“</a:t>
            </a:r>
          </a:p>
          <a:p>
            <a:endParaRPr lang="es-ES" dirty="0">
              <a:solidFill>
                <a:schemeClr val="bg1"/>
              </a:solidFill>
            </a:endParaRPr>
          </a:p>
          <a:p>
            <a:r>
              <a:rPr lang="es-ES" dirty="0">
                <a:solidFill>
                  <a:schemeClr val="tx1"/>
                </a:solidFill>
              </a:rPr>
              <a:t>En este ejemplo, se pueden identificar palabras enclíticas de grupo que se unen fonéticamente al término que les precede. Algunas de las palabras enclíticas de grupo utilizadas son "lo", "te", "me", "los" y "se". Estas palabras se colocan después del verbo o del elemento principal de la oración y forman una unidad con el término anterior</a:t>
            </a:r>
          </a:p>
          <a:p>
            <a:endParaRPr lang="en-US" dirty="0"/>
          </a:p>
        </p:txBody>
      </p:sp>
    </p:spTree>
    <p:extLst>
      <p:ext uri="{BB962C8B-B14F-4D97-AF65-F5344CB8AC3E}">
        <p14:creationId xmlns:p14="http://schemas.microsoft.com/office/powerpoint/2010/main" val="10494841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LINK DE REFUERZO </a:t>
            </a:r>
            <a:endParaRPr lang="en-US" dirty="0"/>
          </a:p>
        </p:txBody>
      </p:sp>
      <p:sp>
        <p:nvSpPr>
          <p:cNvPr id="3" name="Marcador de contenido 2"/>
          <p:cNvSpPr>
            <a:spLocks noGrp="1"/>
          </p:cNvSpPr>
          <p:nvPr>
            <p:ph idx="1"/>
          </p:nvPr>
        </p:nvSpPr>
        <p:spPr>
          <a:xfrm>
            <a:off x="684211" y="685800"/>
            <a:ext cx="9609319" cy="3615267"/>
          </a:xfrm>
        </p:spPr>
        <p:txBody>
          <a:bodyPr/>
          <a:lstStyle/>
          <a:p>
            <a:r>
              <a:rPr lang="en-US" dirty="0"/>
              <a:t>https://aprenderespanholesfacil.wordpress.com/2014/02/25/los-pronombres-enclticos-y-proclticos/#:~:text=El%20Pronombre%20Encl%C3%ADtico%20es%20un,para%20formar%20una%20sola%20palabra.&amp;text=Los%20Pronombres%20Procl%C3%ADticos%20Son%20aquellos,los%2C%20las%2C%20les</a:t>
            </a:r>
            <a:r>
              <a:rPr lang="en-US" dirty="0" smtClean="0"/>
              <a:t>).</a:t>
            </a:r>
          </a:p>
          <a:p>
            <a:r>
              <a:rPr lang="en-US" dirty="0"/>
              <a:t>https://www.upb.edu.co/es/central-blogs/ortografia/que-son-pronombres-encliticos</a:t>
            </a:r>
            <a:endParaRPr lang="en-US" dirty="0"/>
          </a:p>
        </p:txBody>
      </p:sp>
    </p:spTree>
    <p:extLst>
      <p:ext uri="{BB962C8B-B14F-4D97-AF65-F5344CB8AC3E}">
        <p14:creationId xmlns:p14="http://schemas.microsoft.com/office/powerpoint/2010/main" val="1022238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75652" y="385595"/>
            <a:ext cx="8534400" cy="1507067"/>
          </a:xfrm>
        </p:spPr>
        <p:txBody>
          <a:bodyPr/>
          <a:lstStyle/>
          <a:p>
            <a:r>
              <a:rPr lang="es-ES" dirty="0" smtClean="0"/>
              <a:t>trabajo</a:t>
            </a:r>
            <a:endParaRPr lang="en-US" dirty="0"/>
          </a:p>
        </p:txBody>
      </p:sp>
      <p:sp>
        <p:nvSpPr>
          <p:cNvPr id="3" name="Marcador de contenido 2"/>
          <p:cNvSpPr>
            <a:spLocks noGrp="1"/>
          </p:cNvSpPr>
          <p:nvPr>
            <p:ph idx="1"/>
          </p:nvPr>
        </p:nvSpPr>
        <p:spPr/>
        <p:txBody>
          <a:bodyPr/>
          <a:lstStyle/>
          <a:p>
            <a:r>
              <a:rPr lang="en-US" dirty="0">
                <a:hlinkClick r:id="rId2"/>
              </a:rPr>
              <a:t>https://</a:t>
            </a:r>
            <a:r>
              <a:rPr lang="en-US" dirty="0" smtClean="0">
                <a:hlinkClick r:id="rId2"/>
              </a:rPr>
              <a:t>es.educaplay.com/recursos-educativos/15431427-la_palabra.html</a:t>
            </a:r>
            <a:r>
              <a:rPr lang="en-US" dirty="0" smtClean="0"/>
              <a:t> </a:t>
            </a:r>
          </a:p>
          <a:p>
            <a:r>
              <a:rPr lang="en-US" dirty="0"/>
              <a:t>https://es.educaplay.com/recursos-educativos/15438346-la_palabra.html</a:t>
            </a:r>
            <a:endParaRPr lang="en-US" dirty="0"/>
          </a:p>
        </p:txBody>
      </p:sp>
    </p:spTree>
    <p:extLst>
      <p:ext uri="{BB962C8B-B14F-4D97-AF65-F5344CB8AC3E}">
        <p14:creationId xmlns:p14="http://schemas.microsoft.com/office/powerpoint/2010/main" val="6665738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LINK HISTORIA DEL LENGUAJE</a:t>
            </a:r>
            <a:endParaRPr lang="en-US" dirty="0"/>
          </a:p>
        </p:txBody>
      </p:sp>
      <p:sp>
        <p:nvSpPr>
          <p:cNvPr id="3" name="Marcador de contenido 2"/>
          <p:cNvSpPr>
            <a:spLocks noGrp="1"/>
          </p:cNvSpPr>
          <p:nvPr>
            <p:ph idx="1"/>
          </p:nvPr>
        </p:nvSpPr>
        <p:spPr/>
        <p:txBody>
          <a:bodyPr/>
          <a:lstStyle/>
          <a:p>
            <a:r>
              <a:rPr lang="en-US" dirty="0"/>
              <a:t>https://www.youtube.com/watch?v=cM51-ttYWHU</a:t>
            </a:r>
          </a:p>
        </p:txBody>
      </p:sp>
    </p:spTree>
    <p:extLst>
      <p:ext uri="{BB962C8B-B14F-4D97-AF65-F5344CB8AC3E}">
        <p14:creationId xmlns:p14="http://schemas.microsoft.com/office/powerpoint/2010/main" val="1798892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36016" y="156754"/>
            <a:ext cx="10980919" cy="6492240"/>
          </a:xfrm>
        </p:spPr>
        <p:txBody>
          <a:bodyPr>
            <a:normAutofit/>
          </a:bodyPr>
          <a:lstStyle/>
          <a:p>
            <a:pPr algn="just"/>
            <a:r>
              <a:rPr lang="es-ES" dirty="0">
                <a:solidFill>
                  <a:schemeClr val="bg1"/>
                </a:solidFill>
              </a:rPr>
              <a:t>La palabra es una </a:t>
            </a:r>
            <a:r>
              <a:rPr lang="es-ES" u="sng" dirty="0">
                <a:solidFill>
                  <a:schemeClr val="bg1"/>
                </a:solidFill>
              </a:rPr>
              <a:t>unidad lingüística </a:t>
            </a:r>
            <a:r>
              <a:rPr lang="es-ES" dirty="0">
                <a:solidFill>
                  <a:schemeClr val="bg1"/>
                </a:solidFill>
              </a:rPr>
              <a:t>fundamental que se utiliza para representar y comunicar ideas, conceptos, objetos, acciones, emociones, entre otros. Es una unidad abstracta que se manifiesta a través de sonidos articulados o símbolos escritos que tienen un significado convencionalmente acordado dentro de una comunidad lingüística</a:t>
            </a:r>
            <a:r>
              <a:rPr lang="es-ES" dirty="0" smtClean="0">
                <a:solidFill>
                  <a:schemeClr val="bg1"/>
                </a:solidFill>
              </a:rPr>
              <a:t>.</a:t>
            </a:r>
          </a:p>
          <a:p>
            <a:pPr algn="just"/>
            <a:endParaRPr lang="es-ES" dirty="0">
              <a:solidFill>
                <a:schemeClr val="bg1"/>
              </a:solidFill>
            </a:endParaRPr>
          </a:p>
          <a:p>
            <a:pPr algn="just"/>
            <a:r>
              <a:rPr lang="es-ES" dirty="0">
                <a:solidFill>
                  <a:schemeClr val="bg1"/>
                </a:solidFill>
              </a:rPr>
              <a:t>La palabra es el principal medio de comunicación verbal entre los seres humanos y desempeña un papel crucial en la transmisión de conocimiento, expresión de pensamientos, emociones y en la construcción de significados compartidos</a:t>
            </a:r>
            <a:r>
              <a:rPr lang="es-ES" dirty="0" smtClean="0">
                <a:solidFill>
                  <a:schemeClr val="bg1"/>
                </a:solidFill>
              </a:rPr>
              <a:t>.</a:t>
            </a:r>
          </a:p>
          <a:p>
            <a:pPr algn="just"/>
            <a:endParaRPr lang="es-ES" dirty="0">
              <a:solidFill>
                <a:schemeClr val="bg1"/>
              </a:solidFill>
            </a:endParaRPr>
          </a:p>
          <a:p>
            <a:pPr algn="just"/>
            <a:r>
              <a:rPr lang="es-ES" dirty="0">
                <a:solidFill>
                  <a:schemeClr val="bg1"/>
                </a:solidFill>
              </a:rPr>
              <a:t>En términos lingüísticos, una palabra puede tener diferentes partes o elementos, como raíces, afijos (prefijos o sufijos) y morfemas gramaticales, que contribuyen a su estructura y función en la oración</a:t>
            </a:r>
            <a:r>
              <a:rPr lang="es-ES" dirty="0" smtClean="0">
                <a:solidFill>
                  <a:schemeClr val="bg1"/>
                </a:solidFill>
              </a:rPr>
              <a:t>.</a:t>
            </a:r>
          </a:p>
          <a:p>
            <a:pPr algn="just"/>
            <a:endParaRPr lang="es-ES" dirty="0">
              <a:solidFill>
                <a:schemeClr val="bg1"/>
              </a:solidFill>
            </a:endParaRPr>
          </a:p>
          <a:p>
            <a:pPr algn="just"/>
            <a:r>
              <a:rPr lang="es-ES" dirty="0">
                <a:solidFill>
                  <a:schemeClr val="bg1"/>
                </a:solidFill>
              </a:rPr>
              <a:t>Es importante destacar que el significado de una palabra puede variar según el contexto y la cultura en la que se utilice, lo que nos lleva a explorar la semántica y la pragmática del lenguaje.</a:t>
            </a:r>
          </a:p>
          <a:p>
            <a:endParaRPr lang="en-US" dirty="0"/>
          </a:p>
        </p:txBody>
      </p:sp>
    </p:spTree>
    <p:extLst>
      <p:ext uri="{BB962C8B-B14F-4D97-AF65-F5344CB8AC3E}">
        <p14:creationId xmlns:p14="http://schemas.microsoft.com/office/powerpoint/2010/main" val="6065579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84211" y="685800"/>
            <a:ext cx="9334999" cy="5074920"/>
          </a:xfrm>
        </p:spPr>
        <p:txBody>
          <a:bodyPr/>
          <a:lstStyle/>
          <a:p>
            <a:pPr algn="just"/>
            <a:r>
              <a:rPr lang="es-ES" dirty="0">
                <a:solidFill>
                  <a:schemeClr val="bg1"/>
                </a:solidFill>
              </a:rPr>
              <a:t>Ferdinand de Saussure: Saussure fue un lingüista suizo conocido por su obra "Curso de lingüística general". En su enfoque estructuralista, Saussure definió la palabra como una entidad lingüística compuesta por dos elementos inseparables: el significado (concepto) el significado (concepto) y el significante (sonido o forma</a:t>
            </a:r>
            <a:r>
              <a:rPr lang="es-ES" dirty="0" smtClean="0">
                <a:solidFill>
                  <a:schemeClr val="bg1"/>
                </a:solidFill>
              </a:rPr>
              <a:t>).</a:t>
            </a:r>
          </a:p>
          <a:p>
            <a:pPr algn="just"/>
            <a:endParaRPr lang="es-ES" dirty="0" smtClean="0">
              <a:solidFill>
                <a:schemeClr val="bg1"/>
              </a:solidFill>
            </a:endParaRPr>
          </a:p>
          <a:p>
            <a:pPr algn="just"/>
            <a:r>
              <a:rPr lang="es-ES" dirty="0" err="1">
                <a:solidFill>
                  <a:schemeClr val="tx1"/>
                </a:solidFill>
              </a:rPr>
              <a:t>Roland</a:t>
            </a:r>
            <a:r>
              <a:rPr lang="es-ES" dirty="0">
                <a:solidFill>
                  <a:schemeClr val="tx1"/>
                </a:solidFill>
              </a:rPr>
              <a:t> </a:t>
            </a:r>
            <a:r>
              <a:rPr lang="es-ES" dirty="0" err="1">
                <a:solidFill>
                  <a:schemeClr val="tx1"/>
                </a:solidFill>
              </a:rPr>
              <a:t>Barthes</a:t>
            </a:r>
            <a:r>
              <a:rPr lang="es-ES" dirty="0">
                <a:solidFill>
                  <a:schemeClr val="tx1"/>
                </a:solidFill>
              </a:rPr>
              <a:t>: </a:t>
            </a:r>
            <a:r>
              <a:rPr lang="es-ES" dirty="0" err="1">
                <a:solidFill>
                  <a:schemeClr val="tx1"/>
                </a:solidFill>
              </a:rPr>
              <a:t>Barthes</a:t>
            </a:r>
            <a:r>
              <a:rPr lang="es-ES" dirty="0">
                <a:solidFill>
                  <a:schemeClr val="tx1"/>
                </a:solidFill>
              </a:rPr>
              <a:t>, un semiólogo y crítico literario francés, exploró el poder y los significados de las palabras en su obra "Mitologías". </a:t>
            </a:r>
            <a:r>
              <a:rPr lang="es-ES" dirty="0" err="1">
                <a:solidFill>
                  <a:schemeClr val="tx1"/>
                </a:solidFill>
              </a:rPr>
              <a:t>Barthes</a:t>
            </a:r>
            <a:r>
              <a:rPr lang="es-ES" dirty="0">
                <a:solidFill>
                  <a:schemeClr val="tx1"/>
                </a:solidFill>
              </a:rPr>
              <a:t> argumentó que las palabras no solo tienen un significado objetivo, sino que también están cargadas de connotaciones y significados </a:t>
            </a:r>
            <a:r>
              <a:rPr lang="es-ES" dirty="0" smtClean="0">
                <a:solidFill>
                  <a:schemeClr val="tx1"/>
                </a:solidFill>
              </a:rPr>
              <a:t>culturales </a:t>
            </a:r>
            <a:r>
              <a:rPr lang="es-ES" dirty="0">
                <a:solidFill>
                  <a:schemeClr val="tx1"/>
                </a:solidFill>
              </a:rPr>
              <a:t>(sonido o forma).</a:t>
            </a:r>
            <a:endParaRPr lang="en-US" dirty="0">
              <a:solidFill>
                <a:schemeClr val="tx1"/>
              </a:solidFill>
            </a:endParaRPr>
          </a:p>
        </p:txBody>
      </p:sp>
    </p:spTree>
    <p:extLst>
      <p:ext uri="{BB962C8B-B14F-4D97-AF65-F5344CB8AC3E}">
        <p14:creationId xmlns:p14="http://schemas.microsoft.com/office/powerpoint/2010/main" val="33905368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10337" y="914400"/>
            <a:ext cx="11007045" cy="3499393"/>
          </a:xfrm>
        </p:spPr>
        <p:txBody>
          <a:bodyPr>
            <a:normAutofit/>
          </a:bodyPr>
          <a:lstStyle/>
          <a:p>
            <a:r>
              <a:rPr lang="es-ES" dirty="0"/>
              <a:t>Las voces tónicas y átonas, así como las proclíticas y enclíticas de grupo, son conceptos relacionados con la acentuación y posición de las palabras dentro de una oración</a:t>
            </a:r>
            <a:r>
              <a:rPr lang="en-US" dirty="0"/>
              <a:t/>
            </a:r>
            <a:br>
              <a:rPr lang="en-US" dirty="0"/>
            </a:br>
            <a:endParaRPr lang="en-US" dirty="0"/>
          </a:p>
        </p:txBody>
      </p:sp>
    </p:spTree>
    <p:extLst>
      <p:ext uri="{BB962C8B-B14F-4D97-AF65-F5344CB8AC3E}">
        <p14:creationId xmlns:p14="http://schemas.microsoft.com/office/powerpoint/2010/main" val="19927180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84211" y="130630"/>
            <a:ext cx="9361125" cy="6374674"/>
          </a:xfrm>
        </p:spPr>
        <p:txBody>
          <a:bodyPr>
            <a:normAutofit lnSpcReduction="10000"/>
          </a:bodyPr>
          <a:lstStyle/>
          <a:p>
            <a:r>
              <a:rPr lang="es-ES" dirty="0"/>
              <a:t>Voces tónicas y átonas</a:t>
            </a:r>
            <a:r>
              <a:rPr lang="es-ES" dirty="0" smtClean="0"/>
              <a:t>:</a:t>
            </a:r>
          </a:p>
          <a:p>
            <a:endParaRPr lang="es-ES" dirty="0">
              <a:solidFill>
                <a:schemeClr val="tx1"/>
              </a:solidFill>
            </a:endParaRPr>
          </a:p>
          <a:p>
            <a:r>
              <a:rPr lang="es-ES" dirty="0">
                <a:solidFill>
                  <a:schemeClr val="tx1"/>
                </a:solidFill>
              </a:rPr>
              <a:t>Voces tónicas: Son aquellas palabras que llevan el acento tónico, es decir, reciben una mayor fuerza de pronunciación. Estas palabras tienen mayor prominencia y suelen ser más importantes en la estructura de la oración. Por ejemplo: "cántico", "rápido</a:t>
            </a:r>
            <a:r>
              <a:rPr lang="es-ES" dirty="0" smtClean="0">
                <a:solidFill>
                  <a:schemeClr val="tx1"/>
                </a:solidFill>
              </a:rPr>
              <a:t>".</a:t>
            </a:r>
          </a:p>
          <a:p>
            <a:endParaRPr lang="es-ES" dirty="0" smtClean="0">
              <a:solidFill>
                <a:schemeClr val="tx1"/>
              </a:solidFill>
            </a:endParaRPr>
          </a:p>
          <a:p>
            <a:r>
              <a:rPr lang="es-ES" dirty="0">
                <a:solidFill>
                  <a:schemeClr val="bg1"/>
                </a:solidFill>
              </a:rPr>
              <a:t>"El sol brillaba intensamente sobre el mar, iluminando la playa dorada. Las olas rompían suavemente en la orilla, creando una melodía </a:t>
            </a:r>
            <a:r>
              <a:rPr lang="es-ES" dirty="0" err="1">
                <a:solidFill>
                  <a:schemeClr val="bg1"/>
                </a:solidFill>
              </a:rPr>
              <a:t>hipnotizante</a:t>
            </a:r>
            <a:r>
              <a:rPr lang="es-ES" dirty="0">
                <a:solidFill>
                  <a:schemeClr val="bg1"/>
                </a:solidFill>
              </a:rPr>
              <a:t>. Los niños jugaban alegremente en la arena, construyendo castillos y riendo a carcajadas. Las gaviotas volaban en círculos, buscando su siguiente festín. Algunos surfistas valientes desafiaban las olas, deslizándose sobre ellas con habilidad y elegancia. Todo era calma y felicidad en ese paraíso costero."</a:t>
            </a:r>
          </a:p>
          <a:p>
            <a:r>
              <a:rPr lang="es-ES" dirty="0">
                <a:solidFill>
                  <a:schemeClr val="tx1"/>
                </a:solidFill>
              </a:rPr>
              <a:t>En este ejemplo, se pueden identificar varias palabras tónicas que resaltan en el texto, como "sol", "mar", "playa", "olas", "niños", "castillos", "gaviotas", "surfistas", " olas", "habilidad" y "felicidad". Estas palabras tienen una mayor fuerza de pronunciación y destacan en el contexto del texto.</a:t>
            </a:r>
          </a:p>
          <a:p>
            <a:endParaRPr lang="en-US" dirty="0"/>
          </a:p>
        </p:txBody>
      </p:sp>
    </p:spTree>
    <p:extLst>
      <p:ext uri="{BB962C8B-B14F-4D97-AF65-F5344CB8AC3E}">
        <p14:creationId xmlns:p14="http://schemas.microsoft.com/office/powerpoint/2010/main" val="33792552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69816" y="1502229"/>
            <a:ext cx="10254342" cy="5865224"/>
          </a:xfrm>
        </p:spPr>
        <p:txBody>
          <a:bodyPr>
            <a:normAutofit/>
          </a:bodyPr>
          <a:lstStyle/>
          <a:p>
            <a:endParaRPr lang="es-ES" dirty="0"/>
          </a:p>
          <a:p>
            <a:endParaRPr lang="es-ES" dirty="0"/>
          </a:p>
          <a:p>
            <a:r>
              <a:rPr lang="es-ES" dirty="0">
                <a:solidFill>
                  <a:schemeClr val="tx1"/>
                </a:solidFill>
              </a:rPr>
              <a:t>Voces átonas: Son las palabras que no llevan el acento tónico y, por lo tanto, tienen una menor prominencia en la pronunciación</a:t>
            </a:r>
            <a:r>
              <a:rPr lang="es-ES" dirty="0" smtClean="0">
                <a:solidFill>
                  <a:schemeClr val="tx1"/>
                </a:solidFill>
              </a:rPr>
              <a:t>.</a:t>
            </a:r>
          </a:p>
          <a:p>
            <a:endParaRPr lang="es-ES" dirty="0">
              <a:solidFill>
                <a:schemeClr val="tx1"/>
              </a:solidFill>
            </a:endParaRPr>
          </a:p>
          <a:p>
            <a:r>
              <a:rPr lang="es-ES" dirty="0" smtClean="0">
                <a:solidFill>
                  <a:schemeClr val="tx1"/>
                </a:solidFill>
              </a:rPr>
              <a:t> </a:t>
            </a:r>
            <a:r>
              <a:rPr lang="es-ES" dirty="0">
                <a:solidFill>
                  <a:schemeClr val="tx1"/>
                </a:solidFill>
              </a:rPr>
              <a:t>Estas palabras suelen ser menos importantes en la estructura de la oración y, a menudo, cumplen funciones gramaticales como preposiciones, conjunciones, pronombres átonos, etc. Por ejemplo: "y", "de", "un</a:t>
            </a:r>
            <a:r>
              <a:rPr lang="es-ES" dirty="0" smtClean="0">
                <a:solidFill>
                  <a:schemeClr val="tx1"/>
                </a:solidFill>
              </a:rPr>
              <a:t>".</a:t>
            </a:r>
          </a:p>
          <a:p>
            <a:endParaRPr lang="es-ES" dirty="0" smtClean="0">
              <a:solidFill>
                <a:schemeClr val="tx1"/>
              </a:solidFill>
            </a:endParaRPr>
          </a:p>
          <a:p>
            <a:r>
              <a:rPr lang="es-ES" dirty="0">
                <a:solidFill>
                  <a:schemeClr val="tx1"/>
                </a:solidFill>
              </a:rPr>
              <a:t>Las sílabas átonas cumplen un papel importante en la estructura y ritmo de las palabras y en la correcta pronunciación y </a:t>
            </a:r>
            <a:r>
              <a:rPr lang="es-ES" dirty="0" smtClean="0">
                <a:solidFill>
                  <a:schemeClr val="tx1"/>
                </a:solidFill>
              </a:rPr>
              <a:t>acentuación</a:t>
            </a:r>
          </a:p>
          <a:p>
            <a:endParaRPr lang="es-ES" dirty="0">
              <a:solidFill>
                <a:schemeClr val="tx1"/>
              </a:solidFill>
            </a:endParaRPr>
          </a:p>
          <a:p>
            <a:endParaRPr lang="es-ES" dirty="0" smtClean="0">
              <a:solidFill>
                <a:schemeClr val="tx1"/>
              </a:solidFill>
            </a:endParaRPr>
          </a:p>
          <a:p>
            <a:endParaRPr lang="es-ES" dirty="0">
              <a:solidFill>
                <a:schemeClr val="tx1"/>
              </a:solidFill>
            </a:endParaRPr>
          </a:p>
          <a:p>
            <a:endParaRPr lang="es-ES" dirty="0" smtClean="0">
              <a:solidFill>
                <a:schemeClr val="tx1"/>
              </a:solidFill>
            </a:endParaRPr>
          </a:p>
          <a:p>
            <a:endParaRPr lang="es-ES" dirty="0">
              <a:solidFill>
                <a:schemeClr val="tx1"/>
              </a:solidFill>
            </a:endParaRPr>
          </a:p>
          <a:p>
            <a:endParaRPr lang="es-ES" dirty="0" smtClean="0">
              <a:solidFill>
                <a:schemeClr val="tx1"/>
              </a:solidFill>
            </a:endParaRPr>
          </a:p>
          <a:p>
            <a:endParaRPr lang="es-ES" dirty="0" smtClean="0">
              <a:solidFill>
                <a:schemeClr val="tx1"/>
              </a:solidFill>
            </a:endParaRPr>
          </a:p>
          <a:p>
            <a:endParaRPr lang="es-ES" dirty="0"/>
          </a:p>
          <a:p>
            <a:endParaRPr lang="en-US" dirty="0"/>
          </a:p>
        </p:txBody>
      </p:sp>
    </p:spTree>
    <p:extLst>
      <p:ext uri="{BB962C8B-B14F-4D97-AF65-F5344CB8AC3E}">
        <p14:creationId xmlns:p14="http://schemas.microsoft.com/office/powerpoint/2010/main" val="36751554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pic>
        <p:nvPicPr>
          <p:cNvPr id="4" name="Picture 2" descr="Palabras átonas - Definición"/>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45474" y="685799"/>
            <a:ext cx="8686800" cy="5308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66835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p:cNvSpPr>
            <a:spLocks noGrp="1"/>
          </p:cNvSpPr>
          <p:nvPr>
            <p:ph idx="1"/>
          </p:nvPr>
        </p:nvSpPr>
        <p:spPr>
          <a:xfrm>
            <a:off x="684211" y="685800"/>
            <a:ext cx="10118772" cy="5688874"/>
          </a:xfrm>
        </p:spPr>
        <p:txBody>
          <a:bodyPr>
            <a:normAutofit/>
          </a:bodyPr>
          <a:lstStyle/>
          <a:p>
            <a:pPr algn="just"/>
            <a:endParaRPr lang="es-ES" dirty="0">
              <a:solidFill>
                <a:schemeClr val="tx1"/>
              </a:solidFill>
            </a:endParaRPr>
          </a:p>
          <a:p>
            <a:pPr algn="just"/>
            <a:r>
              <a:rPr lang="es-ES" dirty="0">
                <a:solidFill>
                  <a:schemeClr val="tx1"/>
                </a:solidFill>
              </a:rPr>
              <a:t>"</a:t>
            </a:r>
            <a:r>
              <a:rPr lang="es-ES" dirty="0">
                <a:solidFill>
                  <a:schemeClr val="bg1"/>
                </a:solidFill>
              </a:rPr>
              <a:t>En</a:t>
            </a:r>
            <a:r>
              <a:rPr lang="es-ES" dirty="0">
                <a:solidFill>
                  <a:schemeClr val="tx1"/>
                </a:solidFill>
              </a:rPr>
              <a:t> </a:t>
            </a:r>
            <a:r>
              <a:rPr lang="es-ES" u="sng" dirty="0">
                <a:solidFill>
                  <a:schemeClr val="tx1"/>
                </a:solidFill>
              </a:rPr>
              <a:t>un</a:t>
            </a:r>
            <a:r>
              <a:rPr lang="es-ES" dirty="0">
                <a:solidFill>
                  <a:schemeClr val="tx1"/>
                </a:solidFill>
              </a:rPr>
              <a:t> pequeño pueblo, entre montañas</a:t>
            </a:r>
            <a:r>
              <a:rPr lang="es-ES" u="sng" dirty="0">
                <a:solidFill>
                  <a:schemeClr val="tx1"/>
                </a:solidFill>
              </a:rPr>
              <a:t> </a:t>
            </a:r>
            <a:r>
              <a:rPr lang="es-ES" b="1" u="sng" dirty="0">
                <a:solidFill>
                  <a:schemeClr val="tx1"/>
                </a:solidFill>
              </a:rPr>
              <a:t>y </a:t>
            </a:r>
            <a:r>
              <a:rPr lang="es-ES" dirty="0">
                <a:solidFill>
                  <a:schemeClr val="tx1"/>
                </a:solidFill>
              </a:rPr>
              <a:t>ríos, se encontró </a:t>
            </a:r>
            <a:r>
              <a:rPr lang="es-ES" u="sng" dirty="0">
                <a:solidFill>
                  <a:schemeClr val="tx1"/>
                </a:solidFill>
              </a:rPr>
              <a:t>una</a:t>
            </a:r>
            <a:r>
              <a:rPr lang="es-ES" dirty="0">
                <a:solidFill>
                  <a:schemeClr val="tx1"/>
                </a:solidFill>
              </a:rPr>
              <a:t> humilde casa de madera. En ella vivía una joven llamada Laura, quien trabajaba como maestra </a:t>
            </a:r>
            <a:r>
              <a:rPr lang="es-ES" b="1" dirty="0">
                <a:solidFill>
                  <a:schemeClr val="tx1"/>
                </a:solidFill>
              </a:rPr>
              <a:t>en</a:t>
            </a:r>
            <a:r>
              <a:rPr lang="es-ES" dirty="0">
                <a:solidFill>
                  <a:schemeClr val="tx1"/>
                </a:solidFill>
              </a:rPr>
              <a:t> la escuela del lugar. Todos los días, Laura caminaba hasta </a:t>
            </a:r>
            <a:r>
              <a:rPr lang="es-ES" u="sng" dirty="0">
                <a:solidFill>
                  <a:schemeClr val="tx1"/>
                </a:solidFill>
              </a:rPr>
              <a:t>el </a:t>
            </a:r>
            <a:r>
              <a:rPr lang="es-ES" dirty="0">
                <a:solidFill>
                  <a:schemeClr val="tx1"/>
                </a:solidFill>
              </a:rPr>
              <a:t>colegio, donde enseñaba a los niños de la comunidad. Durante las clases, les hablaron sobre ciencia, historia y literatura. Al final del </a:t>
            </a:r>
            <a:r>
              <a:rPr lang="es-ES" u="sng" dirty="0">
                <a:solidFill>
                  <a:schemeClr val="tx1"/>
                </a:solidFill>
              </a:rPr>
              <a:t>día, </a:t>
            </a:r>
            <a:r>
              <a:rPr lang="es-ES" dirty="0">
                <a:solidFill>
                  <a:schemeClr val="tx1"/>
                </a:solidFill>
              </a:rPr>
              <a:t>regresaba a su hogar cansada pero satisfecha por el aprendizaje compartido."</a:t>
            </a:r>
          </a:p>
          <a:p>
            <a:pPr algn="just"/>
            <a:r>
              <a:rPr lang="es-ES" dirty="0">
                <a:solidFill>
                  <a:schemeClr val="bg1"/>
                </a:solidFill>
              </a:rPr>
              <a:t>En este ejemplo, se pueden identificar varias palabras átonas que cumplen funciones gramaticales como "en", "un", "entre", "y", "se", "una", "como", "en", "de" , "los", "al", "las", "les", "sobre", "pero", "por" y "el". Estas palabras tienen menor prominencia y no llevan el acento tónico en la pronunciación</a:t>
            </a:r>
          </a:p>
          <a:p>
            <a:pPr algn="just"/>
            <a:endParaRPr lang="en-US" dirty="0"/>
          </a:p>
        </p:txBody>
      </p:sp>
    </p:spTree>
    <p:extLst>
      <p:ext uri="{BB962C8B-B14F-4D97-AF65-F5344CB8AC3E}">
        <p14:creationId xmlns:p14="http://schemas.microsoft.com/office/powerpoint/2010/main" val="1133070861"/>
      </p:ext>
    </p:extLst>
  </p:cSld>
  <p:clrMapOvr>
    <a:masterClrMapping/>
  </p:clrMapOvr>
  <p:timing>
    <p:tnLst>
      <p:par>
        <p:cTn id="1" dur="indefinite" restart="never" nodeType="tmRoot"/>
      </p:par>
    </p:tnLst>
  </p:timing>
</p:sld>
</file>

<file path=ppt/theme/theme1.xml><?xml version="1.0" encoding="utf-8"?>
<a:theme xmlns:a="http://schemas.openxmlformats.org/drawingml/2006/main" name="Sector">
  <a:themeElements>
    <a:clrScheme name="Sector">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ctor">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ctor">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2721</TotalTime>
  <Words>1195</Words>
  <Application>Microsoft Office PowerPoint</Application>
  <PresentationFormat>Panorámica</PresentationFormat>
  <Paragraphs>56</Paragraphs>
  <Slides>18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18</vt:i4>
      </vt:variant>
    </vt:vector>
  </HeadingPairs>
  <TitlesOfParts>
    <vt:vector size="22" baseType="lpstr">
      <vt:lpstr>Arial</vt:lpstr>
      <vt:lpstr>Century Gothic</vt:lpstr>
      <vt:lpstr>Wingdings 3</vt:lpstr>
      <vt:lpstr>Sector</vt:lpstr>
      <vt:lpstr>LA PALABRA </vt:lpstr>
      <vt:lpstr>LINK HISTORIA DEL LENGUAJE</vt:lpstr>
      <vt:lpstr>Presentación de PowerPoint</vt:lpstr>
      <vt:lpstr>Presentación de PowerPoint</vt:lpstr>
      <vt:lpstr>Las voces tónicas y átonas, así como las proclíticas y enclíticas de grupo, son conceptos relacionados con la acentuación y posición de las palabras dentro de una oración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LINK DE REFUERZO </vt:lpstr>
      <vt:lpstr>trabajo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PALABRA</dc:title>
  <dc:creator>Lily</dc:creator>
  <cp:lastModifiedBy>Lily</cp:lastModifiedBy>
  <cp:revision>13</cp:revision>
  <dcterms:created xsi:type="dcterms:W3CDTF">2023-06-28T13:52:04Z</dcterms:created>
  <dcterms:modified xsi:type="dcterms:W3CDTF">2023-06-30T14:19:40Z</dcterms:modified>
</cp:coreProperties>
</file>