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2" r:id="rId2"/>
    <p:sldId id="267" r:id="rId3"/>
    <p:sldId id="268" r:id="rId4"/>
    <p:sldId id="269" r:id="rId5"/>
    <p:sldId id="263"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5" d="100"/>
          <a:sy n="95" d="100"/>
        </p:scale>
        <p:origin x="10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49B34-B51C-482C-8BD4-B7828B4DF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343E1C-D5B8-4705-8230-DCF9FECE8B40}">
      <dgm:prSet/>
      <dgm:spPr/>
      <dgm:t>
        <a:bodyPr/>
        <a:lstStyle/>
        <a:p>
          <a:r>
            <a:rPr lang="es-ES"/>
            <a:t>Metáfora paterna: sustituir significantes del deseo de ser el falo de la madre por significantes de la ley y orden simbólico es forcluida (rechaza lo simbólico que vuelve por lo real)</a:t>
          </a:r>
          <a:endParaRPr lang="en-US"/>
        </a:p>
      </dgm:t>
    </dgm:pt>
    <dgm:pt modelId="{50146CF6-A360-40AC-9037-EFE97BDCB352}" type="parTrans" cxnId="{3B17FAF6-6EB2-42A8-A0FB-D40EC86BF442}">
      <dgm:prSet/>
      <dgm:spPr/>
      <dgm:t>
        <a:bodyPr/>
        <a:lstStyle/>
        <a:p>
          <a:endParaRPr lang="en-US"/>
        </a:p>
      </dgm:t>
    </dgm:pt>
    <dgm:pt modelId="{8AC730FA-C9E6-4AA2-BBB9-D38C049BC03A}" type="sibTrans" cxnId="{3B17FAF6-6EB2-42A8-A0FB-D40EC86BF442}">
      <dgm:prSet/>
      <dgm:spPr/>
      <dgm:t>
        <a:bodyPr/>
        <a:lstStyle/>
        <a:p>
          <a:endParaRPr lang="en-US"/>
        </a:p>
      </dgm:t>
    </dgm:pt>
    <dgm:pt modelId="{693A481B-551C-408F-A65A-ECF2F389AD2F}">
      <dgm:prSet/>
      <dgm:spPr/>
      <dgm:t>
        <a:bodyPr/>
        <a:lstStyle/>
        <a:p>
          <a:r>
            <a:rPr lang="es-ES"/>
            <a:t>Metáfora delirante: niño no sabe lo que desea la madre en la triangulación, madre falo, no sometido a la ley, insaciable. </a:t>
          </a:r>
          <a:endParaRPr lang="en-US"/>
        </a:p>
      </dgm:t>
    </dgm:pt>
    <dgm:pt modelId="{FE8A7132-2FF4-4DD0-92A0-A2E507B890B4}" type="parTrans" cxnId="{80C78C9D-7E48-4822-A773-DE2EA48CA38A}">
      <dgm:prSet/>
      <dgm:spPr/>
      <dgm:t>
        <a:bodyPr/>
        <a:lstStyle/>
        <a:p>
          <a:endParaRPr lang="en-US"/>
        </a:p>
      </dgm:t>
    </dgm:pt>
    <dgm:pt modelId="{CDF02900-C975-4EA8-9EE3-551AD4E73557}" type="sibTrans" cxnId="{80C78C9D-7E48-4822-A773-DE2EA48CA38A}">
      <dgm:prSet/>
      <dgm:spPr/>
      <dgm:t>
        <a:bodyPr/>
        <a:lstStyle/>
        <a:p>
          <a:endParaRPr lang="en-US"/>
        </a:p>
      </dgm:t>
    </dgm:pt>
    <dgm:pt modelId="{EDDF27B5-E2E2-4C45-9386-1DD2BBE64F63}">
      <dgm:prSet/>
      <dgm:spPr/>
      <dgm:t>
        <a:bodyPr/>
        <a:lstStyle/>
        <a:p>
          <a:r>
            <a:rPr lang="es-EC" dirty="0"/>
            <a:t>El sujeto acaba atado a la madre como su significante fálico, sin que exista la ley del padre, es decir, un ordenamiento con roles, identidades, pertenencias, relaciones con la ley de la cultura, aquello que Jacques Lacan designa como el gran Otro.  </a:t>
          </a:r>
        </a:p>
      </dgm:t>
    </dgm:pt>
    <dgm:pt modelId="{B1AC4E5A-E5B8-F04D-8800-224F1FECCFCF}" type="parTrans" cxnId="{299719F7-9FBA-184D-8A5C-B75919916F31}">
      <dgm:prSet/>
      <dgm:spPr/>
      <dgm:t>
        <a:bodyPr/>
        <a:lstStyle/>
        <a:p>
          <a:endParaRPr lang="es-ES"/>
        </a:p>
      </dgm:t>
    </dgm:pt>
    <dgm:pt modelId="{4E5D0DE6-434C-6845-AB2E-1D2FBA23D4BC}" type="sibTrans" cxnId="{299719F7-9FBA-184D-8A5C-B75919916F31}">
      <dgm:prSet/>
      <dgm:spPr/>
      <dgm:t>
        <a:bodyPr/>
        <a:lstStyle/>
        <a:p>
          <a:endParaRPr lang="es-ES"/>
        </a:p>
      </dgm:t>
    </dgm:pt>
    <dgm:pt modelId="{B8204635-47DE-EC48-9D44-599C70E78C03}" type="pres">
      <dgm:prSet presAssocID="{AAE49B34-B51C-482C-8BD4-B7828B4DF9FC}" presName="linear" presStyleCnt="0">
        <dgm:presLayoutVars>
          <dgm:animLvl val="lvl"/>
          <dgm:resizeHandles val="exact"/>
        </dgm:presLayoutVars>
      </dgm:prSet>
      <dgm:spPr/>
    </dgm:pt>
    <dgm:pt modelId="{F89EE18D-65B4-9947-8925-C7CB8AC23A84}" type="pres">
      <dgm:prSet presAssocID="{0B343E1C-D5B8-4705-8230-DCF9FECE8B40}" presName="parentText" presStyleLbl="node1" presStyleIdx="0" presStyleCnt="3">
        <dgm:presLayoutVars>
          <dgm:chMax val="0"/>
          <dgm:bulletEnabled val="1"/>
        </dgm:presLayoutVars>
      </dgm:prSet>
      <dgm:spPr/>
    </dgm:pt>
    <dgm:pt modelId="{E33B29E4-6B5E-E34B-9883-32FF80B4D80C}" type="pres">
      <dgm:prSet presAssocID="{8AC730FA-C9E6-4AA2-BBB9-D38C049BC03A}" presName="spacer" presStyleCnt="0"/>
      <dgm:spPr/>
    </dgm:pt>
    <dgm:pt modelId="{4BD3F081-9A26-7647-B8CE-05DCEB948FED}" type="pres">
      <dgm:prSet presAssocID="{693A481B-551C-408F-A65A-ECF2F389AD2F}" presName="parentText" presStyleLbl="node1" presStyleIdx="1" presStyleCnt="3">
        <dgm:presLayoutVars>
          <dgm:chMax val="0"/>
          <dgm:bulletEnabled val="1"/>
        </dgm:presLayoutVars>
      </dgm:prSet>
      <dgm:spPr/>
    </dgm:pt>
    <dgm:pt modelId="{3EFD2D3F-03BC-E347-87E3-00FC7AEFE260}" type="pres">
      <dgm:prSet presAssocID="{CDF02900-C975-4EA8-9EE3-551AD4E73557}" presName="spacer" presStyleCnt="0"/>
      <dgm:spPr/>
    </dgm:pt>
    <dgm:pt modelId="{CCA4341A-09AA-2B41-93BC-F43027177EA2}" type="pres">
      <dgm:prSet presAssocID="{EDDF27B5-E2E2-4C45-9386-1DD2BBE64F63}" presName="parentText" presStyleLbl="node1" presStyleIdx="2" presStyleCnt="3">
        <dgm:presLayoutVars>
          <dgm:chMax val="0"/>
          <dgm:bulletEnabled val="1"/>
        </dgm:presLayoutVars>
      </dgm:prSet>
      <dgm:spPr/>
    </dgm:pt>
  </dgm:ptLst>
  <dgm:cxnLst>
    <dgm:cxn modelId="{64EFF439-F4F0-0B44-9F28-4AE8F89E2595}" type="presOf" srcId="{EDDF27B5-E2E2-4C45-9386-1DD2BBE64F63}" destId="{CCA4341A-09AA-2B41-93BC-F43027177EA2}" srcOrd="0" destOrd="0" presId="urn:microsoft.com/office/officeart/2005/8/layout/vList2"/>
    <dgm:cxn modelId="{7C7BC497-E72D-E349-A916-3037887602A6}" type="presOf" srcId="{693A481B-551C-408F-A65A-ECF2F389AD2F}" destId="{4BD3F081-9A26-7647-B8CE-05DCEB948FED}" srcOrd="0" destOrd="0" presId="urn:microsoft.com/office/officeart/2005/8/layout/vList2"/>
    <dgm:cxn modelId="{80C78C9D-7E48-4822-A773-DE2EA48CA38A}" srcId="{AAE49B34-B51C-482C-8BD4-B7828B4DF9FC}" destId="{693A481B-551C-408F-A65A-ECF2F389AD2F}" srcOrd="1" destOrd="0" parTransId="{FE8A7132-2FF4-4DD0-92A0-A2E507B890B4}" sibTransId="{CDF02900-C975-4EA8-9EE3-551AD4E73557}"/>
    <dgm:cxn modelId="{29E404D2-8688-5C4A-A2B6-81D37AA0DA36}" type="presOf" srcId="{0B343E1C-D5B8-4705-8230-DCF9FECE8B40}" destId="{F89EE18D-65B4-9947-8925-C7CB8AC23A84}" srcOrd="0" destOrd="0" presId="urn:microsoft.com/office/officeart/2005/8/layout/vList2"/>
    <dgm:cxn modelId="{34CF08F6-ECF6-3B47-A443-4C55F8532714}" type="presOf" srcId="{AAE49B34-B51C-482C-8BD4-B7828B4DF9FC}" destId="{B8204635-47DE-EC48-9D44-599C70E78C03}" srcOrd="0" destOrd="0" presId="urn:microsoft.com/office/officeart/2005/8/layout/vList2"/>
    <dgm:cxn modelId="{3B17FAF6-6EB2-42A8-A0FB-D40EC86BF442}" srcId="{AAE49B34-B51C-482C-8BD4-B7828B4DF9FC}" destId="{0B343E1C-D5B8-4705-8230-DCF9FECE8B40}" srcOrd="0" destOrd="0" parTransId="{50146CF6-A360-40AC-9037-EFE97BDCB352}" sibTransId="{8AC730FA-C9E6-4AA2-BBB9-D38C049BC03A}"/>
    <dgm:cxn modelId="{299719F7-9FBA-184D-8A5C-B75919916F31}" srcId="{AAE49B34-B51C-482C-8BD4-B7828B4DF9FC}" destId="{EDDF27B5-E2E2-4C45-9386-1DD2BBE64F63}" srcOrd="2" destOrd="0" parTransId="{B1AC4E5A-E5B8-F04D-8800-224F1FECCFCF}" sibTransId="{4E5D0DE6-434C-6845-AB2E-1D2FBA23D4BC}"/>
    <dgm:cxn modelId="{8F82DAC1-D1EE-1F40-A1A6-2BCE138F4345}" type="presParOf" srcId="{B8204635-47DE-EC48-9D44-599C70E78C03}" destId="{F89EE18D-65B4-9947-8925-C7CB8AC23A84}" srcOrd="0" destOrd="0" presId="urn:microsoft.com/office/officeart/2005/8/layout/vList2"/>
    <dgm:cxn modelId="{12A99BEF-61BE-D748-81A2-975D4144C5F5}" type="presParOf" srcId="{B8204635-47DE-EC48-9D44-599C70E78C03}" destId="{E33B29E4-6B5E-E34B-9883-32FF80B4D80C}" srcOrd="1" destOrd="0" presId="urn:microsoft.com/office/officeart/2005/8/layout/vList2"/>
    <dgm:cxn modelId="{422A52B8-9D03-C44E-9494-E9390FE94A18}" type="presParOf" srcId="{B8204635-47DE-EC48-9D44-599C70E78C03}" destId="{4BD3F081-9A26-7647-B8CE-05DCEB948FED}" srcOrd="2" destOrd="0" presId="urn:microsoft.com/office/officeart/2005/8/layout/vList2"/>
    <dgm:cxn modelId="{8607C86F-9E56-C84E-AF31-27956C133AD8}" type="presParOf" srcId="{B8204635-47DE-EC48-9D44-599C70E78C03}" destId="{3EFD2D3F-03BC-E347-87E3-00FC7AEFE260}" srcOrd="3" destOrd="0" presId="urn:microsoft.com/office/officeart/2005/8/layout/vList2"/>
    <dgm:cxn modelId="{3E990A58-C0F5-BC48-A7EE-D4F8D59D0078}" type="presParOf" srcId="{B8204635-47DE-EC48-9D44-599C70E78C03}" destId="{CCA4341A-09AA-2B41-93BC-F43027177EA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EE18D-65B4-9947-8925-C7CB8AC23A84}">
      <dsp:nvSpPr>
        <dsp:cNvPr id="0" name=""/>
        <dsp:cNvSpPr/>
      </dsp:nvSpPr>
      <dsp:spPr>
        <a:xfrm>
          <a:off x="0" y="4909"/>
          <a:ext cx="6251110"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Metáfora paterna: sustituir significantes del deseo de ser el falo de la madre por significantes de la ley y orden simbólico es forcluida (rechaza lo simbólico que vuelve por lo real)</a:t>
          </a:r>
          <a:endParaRPr lang="en-US" sz="1600" kern="1200"/>
        </a:p>
      </dsp:txBody>
      <dsp:txXfrm>
        <a:off x="55030" y="59939"/>
        <a:ext cx="6141050" cy="1017235"/>
      </dsp:txXfrm>
    </dsp:sp>
    <dsp:sp modelId="{4BD3F081-9A26-7647-B8CE-05DCEB948FED}">
      <dsp:nvSpPr>
        <dsp:cNvPr id="0" name=""/>
        <dsp:cNvSpPr/>
      </dsp:nvSpPr>
      <dsp:spPr>
        <a:xfrm>
          <a:off x="0" y="1178284"/>
          <a:ext cx="6251110"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Metáfora delirante: niño no sabe lo que desea la madre en la triangulación, madre falo, no sometido a la ley, insaciable. </a:t>
          </a:r>
          <a:endParaRPr lang="en-US" sz="1600" kern="1200"/>
        </a:p>
      </dsp:txBody>
      <dsp:txXfrm>
        <a:off x="55030" y="1233314"/>
        <a:ext cx="6141050" cy="1017235"/>
      </dsp:txXfrm>
    </dsp:sp>
    <dsp:sp modelId="{CCA4341A-09AA-2B41-93BC-F43027177EA2}">
      <dsp:nvSpPr>
        <dsp:cNvPr id="0" name=""/>
        <dsp:cNvSpPr/>
      </dsp:nvSpPr>
      <dsp:spPr>
        <a:xfrm>
          <a:off x="0" y="2351659"/>
          <a:ext cx="6251110"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El sujeto acaba atado a la madre como su significante fálico, sin que exista la ley del padre, es decir, un ordenamiento con roles, identidades, pertenencias, relaciones con la ley de la cultura, aquello que Jacques Lacan designa como el gran Otro.  </a:t>
          </a:r>
        </a:p>
      </dsp:txBody>
      <dsp:txXfrm>
        <a:off x="55030" y="2406689"/>
        <a:ext cx="614105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09B639-D02C-440A-A778-6B2A2B823A10}" type="datetimeFigureOut">
              <a:rPr lang="es-EC" smtClean="0"/>
              <a:t>16/6/25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1370905163"/>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09B639-D02C-440A-A778-6B2A2B823A10}" type="datetimeFigureOut">
              <a:rPr lang="es-EC" smtClean="0"/>
              <a:t>16/6/25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216599056"/>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09B639-D02C-440A-A778-6B2A2B823A10}" type="datetimeFigureOut">
              <a:rPr lang="es-EC" smtClean="0"/>
              <a:t>16/6/25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2703059620"/>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09B639-D02C-440A-A778-6B2A2B823A10}" type="datetimeFigureOut">
              <a:rPr lang="es-EC" smtClean="0"/>
              <a:t>16/6/25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1829317857"/>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09B639-D02C-440A-A778-6B2A2B823A10}" type="datetimeFigureOut">
              <a:rPr lang="es-EC" smtClean="0"/>
              <a:t>16/6/25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2364951521"/>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09B639-D02C-440A-A778-6B2A2B823A10}" type="datetimeFigureOut">
              <a:rPr lang="es-EC" smtClean="0"/>
              <a:t>16/6/25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660404440"/>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09B639-D02C-440A-A778-6B2A2B823A10}" type="datetimeFigureOut">
              <a:rPr lang="es-EC" smtClean="0"/>
              <a:t>16/6/25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327951268"/>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09B639-D02C-440A-A778-6B2A2B823A10}" type="datetimeFigureOut">
              <a:rPr lang="es-EC" smtClean="0"/>
              <a:t>16/6/25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3796093439"/>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9B639-D02C-440A-A778-6B2A2B823A10}" type="datetimeFigureOut">
              <a:rPr lang="es-EC" smtClean="0"/>
              <a:t>16/6/25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3314076902"/>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09B639-D02C-440A-A778-6B2A2B823A10}" type="datetimeFigureOut">
              <a:rPr lang="es-EC" smtClean="0"/>
              <a:t>16/6/25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978788773"/>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09B639-D02C-440A-A778-6B2A2B823A10}" type="datetimeFigureOut">
              <a:rPr lang="es-EC" smtClean="0"/>
              <a:t>16/6/25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F2517A0-4180-4867-8374-6416193022C0}" type="slidenum">
              <a:rPr lang="es-EC" smtClean="0"/>
              <a:t>‹Nº›</a:t>
            </a:fld>
            <a:endParaRPr lang="es-EC"/>
          </a:p>
        </p:txBody>
      </p:sp>
    </p:spTree>
    <p:extLst>
      <p:ext uri="{BB962C8B-B14F-4D97-AF65-F5344CB8AC3E}">
        <p14:creationId xmlns:p14="http://schemas.microsoft.com/office/powerpoint/2010/main" val="2538218458"/>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9B639-D02C-440A-A778-6B2A2B823A10}" type="datetimeFigureOut">
              <a:rPr lang="es-EC" smtClean="0"/>
              <a:t>16/6/25</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517A0-4180-4867-8374-6416193022C0}" type="slidenum">
              <a:rPr lang="es-EC" smtClean="0"/>
              <a:t>‹Nº›</a:t>
            </a:fld>
            <a:endParaRPr lang="es-EC"/>
          </a:p>
        </p:txBody>
      </p:sp>
    </p:spTree>
    <p:extLst>
      <p:ext uri="{BB962C8B-B14F-4D97-AF65-F5344CB8AC3E}">
        <p14:creationId xmlns:p14="http://schemas.microsoft.com/office/powerpoint/2010/main" val="93817494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sultado de imagen para psicosis">
            <a:extLst>
              <a:ext uri="{FF2B5EF4-FFF2-40B4-BE49-F238E27FC236}">
                <a16:creationId xmlns:a16="http://schemas.microsoft.com/office/drawing/2014/main" id="{43307307-A484-49A8-9234-FA8E58D8A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09" b="12920"/>
          <a:stretch>
            <a:fillRect/>
          </a:stretch>
        </p:blipFill>
        <p:spPr bwMode="auto">
          <a:xfrm>
            <a:off x="457200" y="457200"/>
            <a:ext cx="11277600" cy="5943600"/>
          </a:xfrm>
          <a:prstGeom prst="rect">
            <a:avLst/>
          </a:prstGeom>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32831"/>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54AD7-93DA-0B3C-5661-54CD32B1818A}"/>
              </a:ext>
            </a:extLst>
          </p:cNvPr>
          <p:cNvSpPr>
            <a:spLocks noGrp="1"/>
          </p:cNvSpPr>
          <p:nvPr>
            <p:ph type="title"/>
          </p:nvPr>
        </p:nvSpPr>
        <p:spPr>
          <a:xfrm>
            <a:off x="1136398" y="502021"/>
            <a:ext cx="5427525" cy="1667997"/>
          </a:xfrm>
        </p:spPr>
        <p:txBody>
          <a:bodyPr anchor="b">
            <a:normAutofit/>
          </a:bodyPr>
          <a:lstStyle/>
          <a:p>
            <a:r>
              <a:rPr lang="es-EC" sz="4000"/>
              <a:t>Etiología de la Psicosis</a:t>
            </a:r>
          </a:p>
        </p:txBody>
      </p:sp>
      <p:sp>
        <p:nvSpPr>
          <p:cNvPr id="3" name="Marcador de contenido 2">
            <a:extLst>
              <a:ext uri="{FF2B5EF4-FFF2-40B4-BE49-F238E27FC236}">
                <a16:creationId xmlns:a16="http://schemas.microsoft.com/office/drawing/2014/main" id="{CF86E2C0-052F-2739-C418-2B014BD921D8}"/>
              </a:ext>
            </a:extLst>
          </p:cNvPr>
          <p:cNvSpPr>
            <a:spLocks noGrp="1"/>
          </p:cNvSpPr>
          <p:nvPr>
            <p:ph idx="1"/>
          </p:nvPr>
        </p:nvSpPr>
        <p:spPr>
          <a:xfrm>
            <a:off x="1136398" y="2405467"/>
            <a:ext cx="5427526" cy="3535083"/>
          </a:xfrm>
        </p:spPr>
        <p:txBody>
          <a:bodyPr anchor="t">
            <a:normAutofit/>
          </a:bodyPr>
          <a:lstStyle/>
          <a:p>
            <a:r>
              <a:rPr lang="es-EC" sz="2000">
                <a:effectLst/>
                <a:latin typeface="Cambria" panose="02040503050406030204" pitchFamily="18" charset="0"/>
              </a:rPr>
              <a:t>Freud estableció el complejo de Edipo como momento medular </a:t>
            </a:r>
            <a:endParaRPr lang="es-EC" sz="2000"/>
          </a:p>
          <a:p>
            <a:r>
              <a:rPr lang="es-EC" sz="2000">
                <a:latin typeface="Cambria" panose="02040503050406030204" pitchFamily="18" charset="0"/>
              </a:rPr>
              <a:t>E</a:t>
            </a:r>
            <a:r>
              <a:rPr lang="es-EC" sz="2000">
                <a:effectLst/>
                <a:latin typeface="Cambria" panose="02040503050406030204" pitchFamily="18" charset="0"/>
              </a:rPr>
              <a:t>ntre los 3 y los 5 años el niño se enfrenta a deseos amorosos y hostiles respecto a sus padres y experimenta emociones intensas como celos, rivalidad y exclusión. </a:t>
            </a:r>
            <a:endParaRPr lang="es-EC" sz="2000"/>
          </a:p>
          <a:p>
            <a:r>
              <a:rPr lang="es-EC" sz="2000">
                <a:effectLst/>
                <a:latin typeface="Cambria" panose="02040503050406030204" pitchFamily="18" charset="0"/>
              </a:rPr>
              <a:t>La manera en que el niño enfrenta y resuelve estos conflictos determina su personalidad, su carácter y/o su patología. </a:t>
            </a:r>
            <a:endParaRPr lang="es-EC" sz="2000"/>
          </a:p>
          <a:p>
            <a:endParaRPr lang="es-EC" sz="2000"/>
          </a:p>
        </p:txBody>
      </p:sp>
      <p:pic>
        <p:nvPicPr>
          <p:cNvPr id="1028" name="Picture 4" descr="Silueta padre madre e hijo - Iconos gratis de personas">
            <a:extLst>
              <a:ext uri="{FF2B5EF4-FFF2-40B4-BE49-F238E27FC236}">
                <a16:creationId xmlns:a16="http://schemas.microsoft.com/office/drawing/2014/main" id="{043B3C10-7D75-B172-A9B9-7187D39FB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
          <a:stretch>
            <a:fillRect/>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44170"/>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4F79E-5D8C-EEAF-0241-86F6A1464B7E}"/>
              </a:ext>
            </a:extLst>
          </p:cNvPr>
          <p:cNvSpPr>
            <a:spLocks noGrp="1"/>
          </p:cNvSpPr>
          <p:nvPr>
            <p:ph type="title"/>
          </p:nvPr>
        </p:nvSpPr>
        <p:spPr>
          <a:xfrm>
            <a:off x="5297762" y="329184"/>
            <a:ext cx="6251110" cy="1783080"/>
          </a:xfrm>
        </p:spPr>
        <p:txBody>
          <a:bodyPr anchor="b">
            <a:normAutofit/>
          </a:bodyPr>
          <a:lstStyle/>
          <a:p>
            <a:r>
              <a:rPr lang="es-ES" sz="5400"/>
              <a:t>Etiología</a:t>
            </a:r>
            <a:endParaRPr lang="es-EC" sz="5400"/>
          </a:p>
        </p:txBody>
      </p:sp>
      <p:graphicFrame>
        <p:nvGraphicFramePr>
          <p:cNvPr id="14" name="Marcador de contenido 2">
            <a:extLst>
              <a:ext uri="{FF2B5EF4-FFF2-40B4-BE49-F238E27FC236}">
                <a16:creationId xmlns:a16="http://schemas.microsoft.com/office/drawing/2014/main" id="{BEBFE166-E43A-106B-7D5B-C5C71BE682CB}"/>
              </a:ext>
            </a:extLst>
          </p:cNvPr>
          <p:cNvGraphicFramePr>
            <a:graphicFrameLocks noGrp="1"/>
          </p:cNvGraphicFramePr>
          <p:nvPr>
            <p:ph idx="1"/>
            <p:extLst>
              <p:ext uri="{D42A27DB-BD31-4B8C-83A1-F6EECF244321}">
                <p14:modId xmlns:p14="http://schemas.microsoft.com/office/powerpoint/2010/main" val="1831267322"/>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114,834 vectores de stock y arte vectorial de Madre e hijo silueta |  Shutterstock">
            <a:extLst>
              <a:ext uri="{FF2B5EF4-FFF2-40B4-BE49-F238E27FC236}">
                <a16:creationId xmlns:a16="http://schemas.microsoft.com/office/drawing/2014/main" id="{46A23D3E-B593-968D-A513-18082C12AF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18" r="16457" b="8309"/>
          <a:stretch/>
        </p:blipFill>
        <p:spPr bwMode="auto">
          <a:xfrm>
            <a:off x="0" y="0"/>
            <a:ext cx="4657344" cy="635778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28421"/>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A5791-B4B6-4094-40F3-0E5A89E95210}"/>
              </a:ext>
            </a:extLst>
          </p:cNvPr>
          <p:cNvSpPr>
            <a:spLocks noGrp="1"/>
          </p:cNvSpPr>
          <p:nvPr>
            <p:ph type="title"/>
          </p:nvPr>
        </p:nvSpPr>
        <p:spPr>
          <a:xfrm>
            <a:off x="630936" y="640080"/>
            <a:ext cx="4818888" cy="1481328"/>
          </a:xfrm>
        </p:spPr>
        <p:txBody>
          <a:bodyPr anchor="b">
            <a:normAutofit/>
          </a:bodyPr>
          <a:lstStyle/>
          <a:p>
            <a:r>
              <a:rPr lang="es-EC" sz="5400" dirty="0"/>
              <a:t>Otros autores</a:t>
            </a:r>
          </a:p>
        </p:txBody>
      </p:sp>
      <p:sp>
        <p:nvSpPr>
          <p:cNvPr id="3" name="Marcador de contenido 2">
            <a:extLst>
              <a:ext uri="{FF2B5EF4-FFF2-40B4-BE49-F238E27FC236}">
                <a16:creationId xmlns:a16="http://schemas.microsoft.com/office/drawing/2014/main" id="{783D1F29-9112-5564-78B4-4E658280CE6A}"/>
              </a:ext>
            </a:extLst>
          </p:cNvPr>
          <p:cNvSpPr>
            <a:spLocks noGrp="1"/>
          </p:cNvSpPr>
          <p:nvPr>
            <p:ph idx="1"/>
          </p:nvPr>
        </p:nvSpPr>
        <p:spPr>
          <a:xfrm>
            <a:off x="630936" y="2660904"/>
            <a:ext cx="4818888" cy="3547872"/>
          </a:xfrm>
        </p:spPr>
        <p:txBody>
          <a:bodyPr anchor="t">
            <a:normAutofit/>
          </a:bodyPr>
          <a:lstStyle/>
          <a:p>
            <a:r>
              <a:rPr lang="es-EC" sz="1700" dirty="0">
                <a:latin typeface="Cambria" panose="02040503050406030204" pitchFamily="18" charset="0"/>
              </a:rPr>
              <a:t>E</a:t>
            </a:r>
            <a:r>
              <a:rPr lang="es-EC" sz="1700" dirty="0">
                <a:effectLst/>
                <a:latin typeface="Cambria" panose="02040503050406030204" pitchFamily="18" charset="0"/>
              </a:rPr>
              <a:t>stas patologías coinciden en que se gestan durante el primer año de vida .</a:t>
            </a:r>
          </a:p>
          <a:p>
            <a:r>
              <a:rPr lang="es-EC" sz="1700" dirty="0">
                <a:latin typeface="Cambria" panose="02040503050406030204" pitchFamily="18" charset="0"/>
              </a:rPr>
              <a:t>U</a:t>
            </a:r>
            <a:r>
              <a:rPr lang="es-EC" sz="1700" dirty="0">
                <a:effectLst/>
                <a:latin typeface="Cambria" panose="02040503050406030204" pitchFamily="18" charset="0"/>
              </a:rPr>
              <a:t>n periodo en el que el bebé es absolutamente dependiente e incapaz de distinguir en forma adecuada entre él y su madre, entre el yo y el no-yo, entre afuera y adentro .</a:t>
            </a:r>
          </a:p>
          <a:p>
            <a:r>
              <a:rPr lang="es-EC" sz="1700" dirty="0">
                <a:latin typeface="Cambria" panose="02040503050406030204" pitchFamily="18" charset="0"/>
              </a:rPr>
              <a:t>P</a:t>
            </a:r>
            <a:r>
              <a:rPr lang="es-EC" sz="1700" dirty="0">
                <a:effectLst/>
                <a:latin typeface="Cambria" panose="02040503050406030204" pitchFamily="18" charset="0"/>
              </a:rPr>
              <a:t>revalecen emociones intensas, violentas y difíciles de procesar como la envidia, que es la incapacidad para recibir lo bueno que da la madre. </a:t>
            </a:r>
          </a:p>
          <a:p>
            <a:r>
              <a:rPr lang="es-EC" sz="1700" dirty="0">
                <a:effectLst/>
                <a:latin typeface="Cambria" panose="02040503050406030204" pitchFamily="18" charset="0"/>
              </a:rPr>
              <a:t>La manera en que se transite esta etapa va a marcar la diferencia entre una patología psicótica y una neurótica. </a:t>
            </a:r>
            <a:endParaRPr lang="es-EC" sz="1700" dirty="0"/>
          </a:p>
          <a:p>
            <a:endParaRPr lang="es-EC" sz="1700" dirty="0"/>
          </a:p>
          <a:p>
            <a:endParaRPr lang="es-EC" sz="1700" dirty="0"/>
          </a:p>
          <a:p>
            <a:endParaRPr lang="es-EC" sz="1700" dirty="0"/>
          </a:p>
          <a:p>
            <a:endParaRPr lang="es-EC" sz="1700" dirty="0"/>
          </a:p>
        </p:txBody>
      </p:sp>
      <p:pic>
        <p:nvPicPr>
          <p:cNvPr id="4098" name="Picture 2" descr="Regalos y productos: Silueta De La Madre E Hijo | Redbubble">
            <a:extLst>
              <a:ext uri="{FF2B5EF4-FFF2-40B4-BE49-F238E27FC236}">
                <a16:creationId xmlns:a16="http://schemas.microsoft.com/office/drawing/2014/main" id="{B38BA8C8-15B7-A615-5A5C-AB0C038F64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7040"/>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259A4-D086-41BA-A5CF-9B898E342487}"/>
              </a:ext>
            </a:extLst>
          </p:cNvPr>
          <p:cNvSpPr>
            <a:spLocks noGrp="1"/>
          </p:cNvSpPr>
          <p:nvPr>
            <p:ph type="title"/>
          </p:nvPr>
        </p:nvSpPr>
        <p:spPr>
          <a:xfrm>
            <a:off x="373337" y="409972"/>
            <a:ext cx="10515600" cy="1325563"/>
          </a:xfrm>
        </p:spPr>
        <p:txBody>
          <a:bodyPr/>
          <a:lstStyle/>
          <a:p>
            <a:r>
              <a:rPr lang="es-ES" dirty="0"/>
              <a:t>Psicosis (Certeza)</a:t>
            </a:r>
          </a:p>
        </p:txBody>
      </p:sp>
      <p:sp>
        <p:nvSpPr>
          <p:cNvPr id="3" name="Marcador de contenido 2">
            <a:extLst>
              <a:ext uri="{FF2B5EF4-FFF2-40B4-BE49-F238E27FC236}">
                <a16:creationId xmlns:a16="http://schemas.microsoft.com/office/drawing/2014/main" id="{F0879E7F-B173-49F1-9D06-A9E495051BFC}"/>
              </a:ext>
            </a:extLst>
          </p:cNvPr>
          <p:cNvSpPr>
            <a:spLocks noGrp="1"/>
          </p:cNvSpPr>
          <p:nvPr>
            <p:ph idx="1"/>
          </p:nvPr>
        </p:nvSpPr>
        <p:spPr>
          <a:xfrm>
            <a:off x="467139" y="2533240"/>
            <a:ext cx="10515600" cy="4351338"/>
          </a:xfrm>
        </p:spPr>
        <p:txBody>
          <a:bodyPr/>
          <a:lstStyle/>
          <a:p>
            <a:r>
              <a:rPr lang="es-ES" dirty="0"/>
              <a:t>Alteración de la percepción de la realidad</a:t>
            </a:r>
          </a:p>
          <a:p>
            <a:r>
              <a:rPr lang="es-ES" dirty="0"/>
              <a:t>Génesis</a:t>
            </a:r>
          </a:p>
          <a:p>
            <a:endParaRPr lang="es-ES" dirty="0"/>
          </a:p>
          <a:p>
            <a:endParaRPr lang="es-ES" dirty="0"/>
          </a:p>
          <a:p>
            <a:endParaRPr lang="es-ES" dirty="0"/>
          </a:p>
          <a:p>
            <a:endParaRPr lang="es-ES" dirty="0"/>
          </a:p>
          <a:p>
            <a:r>
              <a:rPr lang="es-ES" dirty="0"/>
              <a:t>Neurosis no desmiente la realidad (no quiere saber nada de ella) psicosis la desmiente y sustituye</a:t>
            </a:r>
          </a:p>
        </p:txBody>
      </p:sp>
      <p:pic>
        <p:nvPicPr>
          <p:cNvPr id="2052" name="Picture 4" descr="Imagen relacionada">
            <a:extLst>
              <a:ext uri="{FF2B5EF4-FFF2-40B4-BE49-F238E27FC236}">
                <a16:creationId xmlns:a16="http://schemas.microsoft.com/office/drawing/2014/main" id="{F346C13E-0C8A-4D97-A757-C8C988A0D30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80088" y="319882"/>
            <a:ext cx="3838575" cy="28765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DBC63345-879E-485C-A5DE-8F3A57E9B436}"/>
              </a:ext>
            </a:extLst>
          </p:cNvPr>
          <p:cNvCxnSpPr>
            <a:cxnSpLocks/>
          </p:cNvCxnSpPr>
          <p:nvPr/>
        </p:nvCxnSpPr>
        <p:spPr>
          <a:xfrm flipV="1">
            <a:off x="4330668" y="319882"/>
            <a:ext cx="1115976" cy="4768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4DC101D-F9EB-4771-8700-E5B65E949C14}"/>
              </a:ext>
            </a:extLst>
          </p:cNvPr>
          <p:cNvCxnSpPr>
            <a:cxnSpLocks/>
          </p:cNvCxnSpPr>
          <p:nvPr/>
        </p:nvCxnSpPr>
        <p:spPr>
          <a:xfrm flipV="1">
            <a:off x="4330668" y="928006"/>
            <a:ext cx="1115976" cy="1064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5B07DC2B-8A76-4772-A148-AE76A7742CF5}"/>
              </a:ext>
            </a:extLst>
          </p:cNvPr>
          <p:cNvCxnSpPr>
            <a:cxnSpLocks/>
          </p:cNvCxnSpPr>
          <p:nvPr/>
        </p:nvCxnSpPr>
        <p:spPr>
          <a:xfrm>
            <a:off x="4330668" y="1287688"/>
            <a:ext cx="1115976" cy="2893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uadroTexto 15" descr="Paranoia&#10;">
            <a:extLst>
              <a:ext uri="{FF2B5EF4-FFF2-40B4-BE49-F238E27FC236}">
                <a16:creationId xmlns:a16="http://schemas.microsoft.com/office/drawing/2014/main" id="{D66B2F5C-6AD5-4D9F-8189-2FB7944FA3D9}"/>
              </a:ext>
            </a:extLst>
          </p:cNvPr>
          <p:cNvSpPr txBox="1"/>
          <p:nvPr/>
        </p:nvSpPr>
        <p:spPr>
          <a:xfrm>
            <a:off x="5631137" y="225306"/>
            <a:ext cx="1525037" cy="369332"/>
          </a:xfrm>
          <a:prstGeom prst="rect">
            <a:avLst/>
          </a:prstGeom>
          <a:noFill/>
        </p:spPr>
        <p:txBody>
          <a:bodyPr wrap="square" rtlCol="0">
            <a:spAutoFit/>
          </a:bodyPr>
          <a:lstStyle/>
          <a:p>
            <a:r>
              <a:rPr lang="es-ES" dirty="0"/>
              <a:t>Paranoia</a:t>
            </a:r>
          </a:p>
        </p:txBody>
      </p:sp>
      <p:sp>
        <p:nvSpPr>
          <p:cNvPr id="19" name="CuadroTexto 18" descr="Paranoia&#10;">
            <a:extLst>
              <a:ext uri="{FF2B5EF4-FFF2-40B4-BE49-F238E27FC236}">
                <a16:creationId xmlns:a16="http://schemas.microsoft.com/office/drawing/2014/main" id="{153C71B1-7AF1-430D-B52A-E87ED46ADABE}"/>
              </a:ext>
            </a:extLst>
          </p:cNvPr>
          <p:cNvSpPr txBox="1"/>
          <p:nvPr/>
        </p:nvSpPr>
        <p:spPr>
          <a:xfrm>
            <a:off x="5631137" y="743340"/>
            <a:ext cx="1525037" cy="369332"/>
          </a:xfrm>
          <a:prstGeom prst="rect">
            <a:avLst/>
          </a:prstGeom>
          <a:noFill/>
        </p:spPr>
        <p:txBody>
          <a:bodyPr wrap="square" rtlCol="0">
            <a:spAutoFit/>
          </a:bodyPr>
          <a:lstStyle/>
          <a:p>
            <a:r>
              <a:rPr lang="es-ES" dirty="0"/>
              <a:t>Esquizofrenia</a:t>
            </a:r>
          </a:p>
        </p:txBody>
      </p:sp>
      <p:sp>
        <p:nvSpPr>
          <p:cNvPr id="20" name="CuadroTexto 19" descr="Paranoia&#10;">
            <a:extLst>
              <a:ext uri="{FF2B5EF4-FFF2-40B4-BE49-F238E27FC236}">
                <a16:creationId xmlns:a16="http://schemas.microsoft.com/office/drawing/2014/main" id="{4FB1AFC8-7752-4F96-8221-4AEE847C98C8}"/>
              </a:ext>
            </a:extLst>
          </p:cNvPr>
          <p:cNvSpPr txBox="1"/>
          <p:nvPr/>
        </p:nvSpPr>
        <p:spPr>
          <a:xfrm>
            <a:off x="2941981" y="3838090"/>
            <a:ext cx="5343887" cy="523220"/>
          </a:xfrm>
          <a:prstGeom prst="rect">
            <a:avLst/>
          </a:prstGeom>
          <a:noFill/>
        </p:spPr>
        <p:txBody>
          <a:bodyPr wrap="square" rtlCol="0">
            <a:spAutoFit/>
          </a:bodyPr>
          <a:lstStyle/>
          <a:p>
            <a:r>
              <a:rPr lang="es-ES" sz="2800" dirty="0"/>
              <a:t>Arrancar al yo de la realidad (huida)</a:t>
            </a:r>
          </a:p>
        </p:txBody>
      </p:sp>
      <p:cxnSp>
        <p:nvCxnSpPr>
          <p:cNvPr id="22" name="Conector recto 21">
            <a:extLst>
              <a:ext uri="{FF2B5EF4-FFF2-40B4-BE49-F238E27FC236}">
                <a16:creationId xmlns:a16="http://schemas.microsoft.com/office/drawing/2014/main" id="{2CCEE3A2-EB07-4FD3-807E-491135C789F6}"/>
              </a:ext>
            </a:extLst>
          </p:cNvPr>
          <p:cNvCxnSpPr/>
          <p:nvPr/>
        </p:nvCxnSpPr>
        <p:spPr>
          <a:xfrm>
            <a:off x="1338470" y="3429000"/>
            <a:ext cx="0" cy="159357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151E517F-0462-4099-ADDA-6D9244268308}"/>
              </a:ext>
            </a:extLst>
          </p:cNvPr>
          <p:cNvCxnSpPr/>
          <p:nvPr/>
        </p:nvCxnSpPr>
        <p:spPr>
          <a:xfrm>
            <a:off x="1431235" y="4041913"/>
            <a:ext cx="1325217" cy="0"/>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5FD50C1B-6A9E-4BE8-8FF7-E9E89A9CF73B}"/>
              </a:ext>
            </a:extLst>
          </p:cNvPr>
          <p:cNvCxnSpPr/>
          <p:nvPr/>
        </p:nvCxnSpPr>
        <p:spPr>
          <a:xfrm>
            <a:off x="1431235" y="5022574"/>
            <a:ext cx="1325217" cy="0"/>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CuadroTexto 27" descr="Paranoia&#10;">
            <a:extLst>
              <a:ext uri="{FF2B5EF4-FFF2-40B4-BE49-F238E27FC236}">
                <a16:creationId xmlns:a16="http://schemas.microsoft.com/office/drawing/2014/main" id="{F7BB51C9-D1A9-4D0A-8C16-446586046C7A}"/>
              </a:ext>
            </a:extLst>
          </p:cNvPr>
          <p:cNvSpPr txBox="1"/>
          <p:nvPr/>
        </p:nvSpPr>
        <p:spPr>
          <a:xfrm>
            <a:off x="2941981" y="4820461"/>
            <a:ext cx="7911548" cy="461665"/>
          </a:xfrm>
          <a:prstGeom prst="rect">
            <a:avLst/>
          </a:prstGeom>
          <a:noFill/>
        </p:spPr>
        <p:txBody>
          <a:bodyPr wrap="square" rtlCol="0">
            <a:spAutoFit/>
          </a:bodyPr>
          <a:lstStyle/>
          <a:p>
            <a:r>
              <a:rPr lang="es-ES" sz="2400" dirty="0"/>
              <a:t>Compensar pérdida; creación de una nueva realidad (delirio)</a:t>
            </a:r>
          </a:p>
        </p:txBody>
      </p:sp>
      <p:sp>
        <p:nvSpPr>
          <p:cNvPr id="29" name="CuadroTexto 28" descr="Paranoia&#10;">
            <a:extLst>
              <a:ext uri="{FF2B5EF4-FFF2-40B4-BE49-F238E27FC236}">
                <a16:creationId xmlns:a16="http://schemas.microsoft.com/office/drawing/2014/main" id="{9C172A3D-605F-4C8F-8301-7C45F2458113}"/>
              </a:ext>
            </a:extLst>
          </p:cNvPr>
          <p:cNvSpPr txBox="1"/>
          <p:nvPr/>
        </p:nvSpPr>
        <p:spPr>
          <a:xfrm>
            <a:off x="5631137" y="1392343"/>
            <a:ext cx="1525037" cy="646331"/>
          </a:xfrm>
          <a:prstGeom prst="rect">
            <a:avLst/>
          </a:prstGeom>
          <a:noFill/>
        </p:spPr>
        <p:txBody>
          <a:bodyPr wrap="square" rtlCol="0">
            <a:spAutoFit/>
          </a:bodyPr>
          <a:lstStyle/>
          <a:p>
            <a:r>
              <a:rPr lang="es-ES" dirty="0"/>
              <a:t>Trastornos bipolares</a:t>
            </a:r>
          </a:p>
        </p:txBody>
      </p:sp>
    </p:spTree>
    <p:extLst>
      <p:ext uri="{BB962C8B-B14F-4D97-AF65-F5344CB8AC3E}">
        <p14:creationId xmlns:p14="http://schemas.microsoft.com/office/powerpoint/2010/main" val="623518347"/>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niño">
            <a:extLst>
              <a:ext uri="{FF2B5EF4-FFF2-40B4-BE49-F238E27FC236}">
                <a16:creationId xmlns:a16="http://schemas.microsoft.com/office/drawing/2014/main" id="{096584BE-A0C8-470A-88BC-CFD081C77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213" y="1389008"/>
            <a:ext cx="2818986" cy="18793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13591632-0CED-4969-97DD-1BB1F4C6E177}"/>
              </a:ext>
            </a:extLst>
          </p:cNvPr>
          <p:cNvCxnSpPr>
            <a:cxnSpLocks/>
          </p:cNvCxnSpPr>
          <p:nvPr/>
        </p:nvCxnSpPr>
        <p:spPr>
          <a:xfrm flipH="1" flipV="1">
            <a:off x="1908314" y="1181099"/>
            <a:ext cx="2295983" cy="501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7B98BA5-358A-4B78-826E-F55463F83B08}"/>
              </a:ext>
            </a:extLst>
          </p:cNvPr>
          <p:cNvSpPr txBox="1"/>
          <p:nvPr/>
        </p:nvSpPr>
        <p:spPr>
          <a:xfrm>
            <a:off x="375825" y="827155"/>
            <a:ext cx="1865658" cy="954107"/>
          </a:xfrm>
          <a:prstGeom prst="rect">
            <a:avLst/>
          </a:prstGeom>
          <a:noFill/>
        </p:spPr>
        <p:txBody>
          <a:bodyPr wrap="square" rtlCol="0">
            <a:spAutoFit/>
          </a:bodyPr>
          <a:lstStyle/>
          <a:p>
            <a:r>
              <a:rPr lang="es-ES" sz="2800" dirty="0"/>
              <a:t>Identidad muy frágil</a:t>
            </a:r>
          </a:p>
        </p:txBody>
      </p:sp>
      <p:sp>
        <p:nvSpPr>
          <p:cNvPr id="10" name="CuadroTexto 9">
            <a:extLst>
              <a:ext uri="{FF2B5EF4-FFF2-40B4-BE49-F238E27FC236}">
                <a16:creationId xmlns:a16="http://schemas.microsoft.com/office/drawing/2014/main" id="{37C6AF69-3CD0-482E-B0C2-1BEC8DA029A3}"/>
              </a:ext>
            </a:extLst>
          </p:cNvPr>
          <p:cNvSpPr txBox="1"/>
          <p:nvPr/>
        </p:nvSpPr>
        <p:spPr>
          <a:xfrm>
            <a:off x="230909" y="2662661"/>
            <a:ext cx="1968050" cy="954107"/>
          </a:xfrm>
          <a:prstGeom prst="rect">
            <a:avLst/>
          </a:prstGeom>
          <a:noFill/>
        </p:spPr>
        <p:txBody>
          <a:bodyPr wrap="square" rtlCol="0">
            <a:spAutoFit/>
          </a:bodyPr>
          <a:lstStyle/>
          <a:p>
            <a:r>
              <a:rPr lang="es-ES" sz="2800" dirty="0"/>
              <a:t>Carente de simbólico</a:t>
            </a:r>
          </a:p>
        </p:txBody>
      </p:sp>
      <p:cxnSp>
        <p:nvCxnSpPr>
          <p:cNvPr id="12" name="Conector recto de flecha 11">
            <a:extLst>
              <a:ext uri="{FF2B5EF4-FFF2-40B4-BE49-F238E27FC236}">
                <a16:creationId xmlns:a16="http://schemas.microsoft.com/office/drawing/2014/main" id="{3FDD7081-2E8C-4A69-B307-E270C5F6469B}"/>
              </a:ext>
            </a:extLst>
          </p:cNvPr>
          <p:cNvCxnSpPr>
            <a:cxnSpLocks/>
          </p:cNvCxnSpPr>
          <p:nvPr/>
        </p:nvCxnSpPr>
        <p:spPr>
          <a:xfrm flipH="1">
            <a:off x="2102893" y="2466863"/>
            <a:ext cx="2101404" cy="4574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16F07BA4-675F-40DB-8BAD-1FCD48AD6F48}"/>
              </a:ext>
            </a:extLst>
          </p:cNvPr>
          <p:cNvSpPr txBox="1"/>
          <p:nvPr/>
        </p:nvSpPr>
        <p:spPr>
          <a:xfrm>
            <a:off x="271924" y="4645850"/>
            <a:ext cx="3661939" cy="1384995"/>
          </a:xfrm>
          <a:prstGeom prst="rect">
            <a:avLst/>
          </a:prstGeom>
          <a:noFill/>
        </p:spPr>
        <p:txBody>
          <a:bodyPr wrap="square" rtlCol="0">
            <a:spAutoFit/>
          </a:bodyPr>
          <a:lstStyle/>
          <a:p>
            <a:r>
              <a:rPr lang="es-ES" sz="2800" dirty="0"/>
              <a:t>Fácil ruptura del psiquismo, fragmentación del yo</a:t>
            </a:r>
          </a:p>
        </p:txBody>
      </p:sp>
      <p:cxnSp>
        <p:nvCxnSpPr>
          <p:cNvPr id="15" name="Conector recto de flecha 14">
            <a:extLst>
              <a:ext uri="{FF2B5EF4-FFF2-40B4-BE49-F238E27FC236}">
                <a16:creationId xmlns:a16="http://schemas.microsoft.com/office/drawing/2014/main" id="{4DB68CE1-C408-4F12-B6CC-DF858AB7180B}"/>
              </a:ext>
            </a:extLst>
          </p:cNvPr>
          <p:cNvCxnSpPr>
            <a:cxnSpLocks/>
            <a:endCxn id="14" idx="0"/>
          </p:cNvCxnSpPr>
          <p:nvPr/>
        </p:nvCxnSpPr>
        <p:spPr>
          <a:xfrm flipH="1">
            <a:off x="2102894" y="3384032"/>
            <a:ext cx="2012774" cy="12618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486681DB-42BD-4BB1-AF12-9F10C19A2358}"/>
              </a:ext>
            </a:extLst>
          </p:cNvPr>
          <p:cNvSpPr txBox="1"/>
          <p:nvPr/>
        </p:nvSpPr>
        <p:spPr>
          <a:xfrm>
            <a:off x="4881562" y="5077535"/>
            <a:ext cx="2818986" cy="954107"/>
          </a:xfrm>
          <a:prstGeom prst="rect">
            <a:avLst/>
          </a:prstGeom>
          <a:noFill/>
        </p:spPr>
        <p:txBody>
          <a:bodyPr wrap="square" rtlCol="0">
            <a:spAutoFit/>
          </a:bodyPr>
          <a:lstStyle/>
          <a:p>
            <a:r>
              <a:rPr lang="es-ES" sz="2800" dirty="0"/>
              <a:t>Delirio, construir identidad</a:t>
            </a:r>
          </a:p>
        </p:txBody>
      </p:sp>
      <p:cxnSp>
        <p:nvCxnSpPr>
          <p:cNvPr id="19" name="Conector recto de flecha 18">
            <a:extLst>
              <a:ext uri="{FF2B5EF4-FFF2-40B4-BE49-F238E27FC236}">
                <a16:creationId xmlns:a16="http://schemas.microsoft.com/office/drawing/2014/main" id="{9BE0C55E-02F1-4C61-A045-E941223F5844}"/>
              </a:ext>
            </a:extLst>
          </p:cNvPr>
          <p:cNvCxnSpPr>
            <a:cxnSpLocks/>
            <a:endCxn id="21" idx="1"/>
          </p:cNvCxnSpPr>
          <p:nvPr/>
        </p:nvCxnSpPr>
        <p:spPr>
          <a:xfrm flipV="1">
            <a:off x="7700548" y="1056395"/>
            <a:ext cx="1398020" cy="461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438FEFC7-8553-4FFB-845E-ED8C80C15F50}"/>
              </a:ext>
            </a:extLst>
          </p:cNvPr>
          <p:cNvSpPr txBox="1"/>
          <p:nvPr/>
        </p:nvSpPr>
        <p:spPr>
          <a:xfrm>
            <a:off x="9098568" y="794785"/>
            <a:ext cx="1865658" cy="523220"/>
          </a:xfrm>
          <a:prstGeom prst="rect">
            <a:avLst/>
          </a:prstGeom>
          <a:noFill/>
        </p:spPr>
        <p:txBody>
          <a:bodyPr wrap="square" rtlCol="0">
            <a:spAutoFit/>
          </a:bodyPr>
          <a:lstStyle/>
          <a:p>
            <a:r>
              <a:rPr lang="es-ES" sz="2800" dirty="0"/>
              <a:t>Amoral</a:t>
            </a:r>
          </a:p>
        </p:txBody>
      </p:sp>
      <p:sp>
        <p:nvSpPr>
          <p:cNvPr id="23" name="CuadroTexto 22">
            <a:extLst>
              <a:ext uri="{FF2B5EF4-FFF2-40B4-BE49-F238E27FC236}">
                <a16:creationId xmlns:a16="http://schemas.microsoft.com/office/drawing/2014/main" id="{D717A28D-810A-4C7F-88E6-AE19B641AC97}"/>
              </a:ext>
            </a:extLst>
          </p:cNvPr>
          <p:cNvSpPr txBox="1"/>
          <p:nvPr/>
        </p:nvSpPr>
        <p:spPr>
          <a:xfrm>
            <a:off x="9259013" y="1883337"/>
            <a:ext cx="2818985" cy="1384995"/>
          </a:xfrm>
          <a:prstGeom prst="rect">
            <a:avLst/>
          </a:prstGeom>
          <a:noFill/>
        </p:spPr>
        <p:txBody>
          <a:bodyPr wrap="square" rtlCol="0">
            <a:spAutoFit/>
          </a:bodyPr>
          <a:lstStyle/>
          <a:p>
            <a:r>
              <a:rPr lang="es-ES" sz="2800" dirty="0"/>
              <a:t>No reprime inconsciente abierto</a:t>
            </a:r>
          </a:p>
        </p:txBody>
      </p:sp>
      <p:cxnSp>
        <p:nvCxnSpPr>
          <p:cNvPr id="24" name="Conector recto de flecha 23">
            <a:extLst>
              <a:ext uri="{FF2B5EF4-FFF2-40B4-BE49-F238E27FC236}">
                <a16:creationId xmlns:a16="http://schemas.microsoft.com/office/drawing/2014/main" id="{A7D89462-EE6F-4579-9856-A825A0048EEC}"/>
              </a:ext>
            </a:extLst>
          </p:cNvPr>
          <p:cNvCxnSpPr>
            <a:cxnSpLocks/>
            <a:endCxn id="23" idx="1"/>
          </p:cNvCxnSpPr>
          <p:nvPr/>
        </p:nvCxnSpPr>
        <p:spPr>
          <a:xfrm>
            <a:off x="7602492" y="2383495"/>
            <a:ext cx="1656521" cy="1923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2946893D-C07A-4621-9BB6-F58ABADEC65C}"/>
              </a:ext>
            </a:extLst>
          </p:cNvPr>
          <p:cNvCxnSpPr>
            <a:cxnSpLocks/>
          </p:cNvCxnSpPr>
          <p:nvPr/>
        </p:nvCxnSpPr>
        <p:spPr>
          <a:xfrm>
            <a:off x="5940912" y="3459525"/>
            <a:ext cx="5726" cy="15444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03A36290-BD5C-4A20-B8E7-3CB5638F30CC}"/>
              </a:ext>
            </a:extLst>
          </p:cNvPr>
          <p:cNvSpPr txBox="1"/>
          <p:nvPr/>
        </p:nvSpPr>
        <p:spPr>
          <a:xfrm>
            <a:off x="8900610" y="3926316"/>
            <a:ext cx="3007028" cy="954107"/>
          </a:xfrm>
          <a:prstGeom prst="rect">
            <a:avLst/>
          </a:prstGeom>
          <a:noFill/>
        </p:spPr>
        <p:txBody>
          <a:bodyPr wrap="square" rtlCol="0">
            <a:spAutoFit/>
          </a:bodyPr>
          <a:lstStyle/>
          <a:p>
            <a:r>
              <a:rPr lang="es-ES" sz="2800" dirty="0"/>
              <a:t>No diferencia afuera de dentro</a:t>
            </a:r>
          </a:p>
        </p:txBody>
      </p:sp>
      <p:cxnSp>
        <p:nvCxnSpPr>
          <p:cNvPr id="30" name="Conector recto de flecha 29">
            <a:extLst>
              <a:ext uri="{FF2B5EF4-FFF2-40B4-BE49-F238E27FC236}">
                <a16:creationId xmlns:a16="http://schemas.microsoft.com/office/drawing/2014/main" id="{E1892E0B-A041-4DF1-A525-1676B214ED1D}"/>
              </a:ext>
            </a:extLst>
          </p:cNvPr>
          <p:cNvCxnSpPr>
            <a:cxnSpLocks/>
            <a:endCxn id="29" idx="1"/>
          </p:cNvCxnSpPr>
          <p:nvPr/>
        </p:nvCxnSpPr>
        <p:spPr>
          <a:xfrm>
            <a:off x="7502590" y="3402777"/>
            <a:ext cx="1398020" cy="1000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83694"/>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5A3EF-C3EB-44CB-B37C-5DF29FFE7B94}"/>
              </a:ext>
            </a:extLst>
          </p:cNvPr>
          <p:cNvSpPr>
            <a:spLocks noGrp="1"/>
          </p:cNvSpPr>
          <p:nvPr>
            <p:ph type="title"/>
          </p:nvPr>
        </p:nvSpPr>
        <p:spPr/>
        <p:txBody>
          <a:bodyPr/>
          <a:lstStyle/>
          <a:p>
            <a:r>
              <a:rPr lang="es-ES" b="1" dirty="0"/>
              <a:t>Psicosis (división según Lacan)</a:t>
            </a:r>
          </a:p>
        </p:txBody>
      </p:sp>
      <p:sp>
        <p:nvSpPr>
          <p:cNvPr id="3" name="Marcador de contenido 2">
            <a:extLst>
              <a:ext uri="{FF2B5EF4-FFF2-40B4-BE49-F238E27FC236}">
                <a16:creationId xmlns:a16="http://schemas.microsoft.com/office/drawing/2014/main" id="{2F14A10C-9B85-4A31-874F-C65945AC4095}"/>
              </a:ext>
            </a:extLst>
          </p:cNvPr>
          <p:cNvSpPr>
            <a:spLocks noGrp="1"/>
          </p:cNvSpPr>
          <p:nvPr>
            <p:ph idx="1"/>
          </p:nvPr>
        </p:nvSpPr>
        <p:spPr>
          <a:xfrm>
            <a:off x="838200" y="1825625"/>
            <a:ext cx="10515600" cy="1325563"/>
          </a:xfrm>
        </p:spPr>
        <p:txBody>
          <a:bodyPr/>
          <a:lstStyle/>
          <a:p>
            <a:r>
              <a:rPr lang="es-ES" dirty="0"/>
              <a:t>Paranoia: Delirio de persecución (paranoicos)</a:t>
            </a:r>
          </a:p>
          <a:p>
            <a:r>
              <a:rPr lang="es-ES" dirty="0"/>
              <a:t>Esquizofrenia: Delirio de fragmentación cuerpo (esquizofrénicos) </a:t>
            </a:r>
          </a:p>
          <a:p>
            <a:endParaRPr lang="es-ES" dirty="0"/>
          </a:p>
        </p:txBody>
      </p:sp>
      <p:sp>
        <p:nvSpPr>
          <p:cNvPr id="4" name="Título 1">
            <a:extLst>
              <a:ext uri="{FF2B5EF4-FFF2-40B4-BE49-F238E27FC236}">
                <a16:creationId xmlns:a16="http://schemas.microsoft.com/office/drawing/2014/main" id="{931D1EAD-91D5-44B8-A379-FF367471BC49}"/>
              </a:ext>
            </a:extLst>
          </p:cNvPr>
          <p:cNvSpPr txBox="1">
            <a:spLocks/>
          </p:cNvSpPr>
          <p:nvPr/>
        </p:nvSpPr>
        <p:spPr>
          <a:xfrm>
            <a:off x="838200" y="3044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Fenómenos elementales (antes de la psicosis)</a:t>
            </a:r>
          </a:p>
        </p:txBody>
      </p:sp>
      <p:sp>
        <p:nvSpPr>
          <p:cNvPr id="5" name="Marcador de contenido 2">
            <a:extLst>
              <a:ext uri="{FF2B5EF4-FFF2-40B4-BE49-F238E27FC236}">
                <a16:creationId xmlns:a16="http://schemas.microsoft.com/office/drawing/2014/main" id="{11D12B4D-ACC4-4CDA-8A81-4E94582FD9DC}"/>
              </a:ext>
            </a:extLst>
          </p:cNvPr>
          <p:cNvSpPr txBox="1">
            <a:spLocks/>
          </p:cNvSpPr>
          <p:nvPr/>
        </p:nvSpPr>
        <p:spPr>
          <a:xfrm>
            <a:off x="387881" y="4559076"/>
            <a:ext cx="11416238" cy="1820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F. automatismo mentales (voces de otro; alucinaciones auditivas)</a:t>
            </a:r>
          </a:p>
          <a:p>
            <a:r>
              <a:rPr lang="es-ES" dirty="0"/>
              <a:t>F. involucran al cuerpo (cuerpo extraño, descomposición o fragmentado)</a:t>
            </a:r>
          </a:p>
          <a:p>
            <a:r>
              <a:rPr lang="es-ES" dirty="0"/>
              <a:t>F. conciernen al sentido o a la verdad (mensajes de extraterrestres)</a:t>
            </a:r>
          </a:p>
          <a:p>
            <a:endParaRPr lang="es-ES" dirty="0"/>
          </a:p>
        </p:txBody>
      </p:sp>
    </p:spTree>
    <p:extLst>
      <p:ext uri="{BB962C8B-B14F-4D97-AF65-F5344CB8AC3E}">
        <p14:creationId xmlns:p14="http://schemas.microsoft.com/office/powerpoint/2010/main" val="1331440091"/>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46</TotalTime>
  <Words>428</Words>
  <Application>Microsoft Macintosh PowerPoint</Application>
  <PresentationFormat>Panorámica</PresentationFormat>
  <Paragraphs>42</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Cambria</vt:lpstr>
      <vt:lpstr>Office 2013 - Tema de 2022</vt:lpstr>
      <vt:lpstr>Presentación de PowerPoint</vt:lpstr>
      <vt:lpstr>Etiología de la Psicosis</vt:lpstr>
      <vt:lpstr>Etiología</vt:lpstr>
      <vt:lpstr>Otros autores</vt:lpstr>
      <vt:lpstr>Psicosis (Certeza)</vt:lpstr>
      <vt:lpstr>Presentación de PowerPoint</vt:lpstr>
      <vt:lpstr>Psicosis (división según Lacan)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dc:title>
  <dc:creator>María Soledad Fierro Villacreses</dc:creator>
  <cp:lastModifiedBy>Maria Soledad Fierro Villacreses</cp:lastModifiedBy>
  <cp:revision>8</cp:revision>
  <dcterms:created xsi:type="dcterms:W3CDTF">2020-07-30T01:31:23Z</dcterms:created>
  <dcterms:modified xsi:type="dcterms:W3CDTF">2025-06-17T02:32:36Z</dcterms:modified>
</cp:coreProperties>
</file>