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7" r:id="rId4"/>
    <p:sldId id="263" r:id="rId5"/>
    <p:sldId id="264" r:id="rId6"/>
    <p:sldId id="265" r:id="rId7"/>
    <p:sldId id="260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66" r:id="rId16"/>
    <p:sldId id="267" r:id="rId17"/>
    <p:sldId id="268" r:id="rId18"/>
    <p:sldId id="269" r:id="rId19"/>
    <p:sldId id="270" r:id="rId20"/>
    <p:sldId id="259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a Lema Espinoza" initials="MLE" lastIdx="1" clrIdx="0">
    <p:extLst>
      <p:ext uri="{19B8F6BF-5375-455C-9EA6-DF929625EA0E}">
        <p15:presenceInfo xmlns:p15="http://schemas.microsoft.com/office/powerpoint/2012/main" userId="c0be83c0d599c4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1D227-129F-472C-9C63-909D4B8C56C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C663AC59-EA73-4BED-9A59-41BCD16D2AC3}">
      <dgm:prSet phldrT="[Texto]"/>
      <dgm:spPr/>
      <dgm:t>
        <a:bodyPr/>
        <a:lstStyle/>
        <a:p>
          <a:r>
            <a:rPr lang="es-MX" dirty="0"/>
            <a:t>Determinación de metas y objetivos</a:t>
          </a:r>
        </a:p>
      </dgm:t>
    </dgm:pt>
    <dgm:pt modelId="{B37D988A-AAA7-49E1-93C8-BD3C78DF68CC}" type="parTrans" cxnId="{7D012ADB-37C9-4DFF-9352-D9E70A1837E0}">
      <dgm:prSet/>
      <dgm:spPr/>
      <dgm:t>
        <a:bodyPr/>
        <a:lstStyle/>
        <a:p>
          <a:endParaRPr lang="es-MX"/>
        </a:p>
      </dgm:t>
    </dgm:pt>
    <dgm:pt modelId="{5C3CA40D-BC5B-4F0D-99D2-65165ED383F0}" type="sibTrans" cxnId="{7D012ADB-37C9-4DFF-9352-D9E70A1837E0}">
      <dgm:prSet/>
      <dgm:spPr/>
      <dgm:t>
        <a:bodyPr/>
        <a:lstStyle/>
        <a:p>
          <a:endParaRPr lang="es-MX"/>
        </a:p>
      </dgm:t>
    </dgm:pt>
    <dgm:pt modelId="{A4A1F288-A867-410A-8E34-836419067CB9}">
      <dgm:prSet phldrT="[Texto]"/>
      <dgm:spPr/>
      <dgm:t>
        <a:bodyPr/>
        <a:lstStyle/>
        <a:p>
          <a:r>
            <a:rPr lang="es-MX" dirty="0"/>
            <a:t>Adopción de cursos de acción</a:t>
          </a:r>
        </a:p>
      </dgm:t>
    </dgm:pt>
    <dgm:pt modelId="{B11F9D7F-C728-4B81-82F1-675CED86BDB9}" type="parTrans" cxnId="{2444C771-C39E-49A7-A413-B8ACA7A715F1}">
      <dgm:prSet/>
      <dgm:spPr/>
      <dgm:t>
        <a:bodyPr/>
        <a:lstStyle/>
        <a:p>
          <a:endParaRPr lang="es-MX"/>
        </a:p>
      </dgm:t>
    </dgm:pt>
    <dgm:pt modelId="{712A65D4-451D-4466-884A-F540CF3FD50D}" type="sibTrans" cxnId="{2444C771-C39E-49A7-A413-B8ACA7A715F1}">
      <dgm:prSet/>
      <dgm:spPr/>
      <dgm:t>
        <a:bodyPr/>
        <a:lstStyle/>
        <a:p>
          <a:endParaRPr lang="es-MX"/>
        </a:p>
      </dgm:t>
    </dgm:pt>
    <dgm:pt modelId="{0FE5A79E-5C93-45D3-9E00-3A06E6B511AC}">
      <dgm:prSet phldrT="[Texto]"/>
      <dgm:spPr/>
      <dgm:t>
        <a:bodyPr/>
        <a:lstStyle/>
        <a:p>
          <a:r>
            <a:rPr lang="es-MX" dirty="0"/>
            <a:t>Distribución de recursos para lograr los propósitos</a:t>
          </a:r>
        </a:p>
      </dgm:t>
    </dgm:pt>
    <dgm:pt modelId="{5A3BE79C-79D7-474A-85A1-364ECE5A3392}" type="parTrans" cxnId="{E5C045EA-63E9-43CA-9DC5-3550B6643721}">
      <dgm:prSet/>
      <dgm:spPr/>
      <dgm:t>
        <a:bodyPr/>
        <a:lstStyle/>
        <a:p>
          <a:endParaRPr lang="es-MX"/>
        </a:p>
      </dgm:t>
    </dgm:pt>
    <dgm:pt modelId="{42EF1BCE-DBF0-4A35-8F10-37AD2C203032}" type="sibTrans" cxnId="{E5C045EA-63E9-43CA-9DC5-3550B6643721}">
      <dgm:prSet/>
      <dgm:spPr/>
      <dgm:t>
        <a:bodyPr/>
        <a:lstStyle/>
        <a:p>
          <a:endParaRPr lang="es-MX"/>
        </a:p>
      </dgm:t>
    </dgm:pt>
    <dgm:pt modelId="{A708318B-89C2-402E-A0FE-7051D5C88450}" type="pres">
      <dgm:prSet presAssocID="{D6E1D227-129F-472C-9C63-909D4B8C56CE}" presName="CompostProcess" presStyleCnt="0">
        <dgm:presLayoutVars>
          <dgm:dir/>
          <dgm:resizeHandles val="exact"/>
        </dgm:presLayoutVars>
      </dgm:prSet>
      <dgm:spPr/>
    </dgm:pt>
    <dgm:pt modelId="{C0E0F8C3-F0BF-43AD-B180-CCDFF15FA70E}" type="pres">
      <dgm:prSet presAssocID="{D6E1D227-129F-472C-9C63-909D4B8C56CE}" presName="arrow" presStyleLbl="bgShp" presStyleIdx="0" presStyleCnt="1" custLinFactNeighborX="8824" custLinFactNeighborY="-6680"/>
      <dgm:spPr/>
    </dgm:pt>
    <dgm:pt modelId="{7BFC0A8F-DAA3-403F-B817-32194300E715}" type="pres">
      <dgm:prSet presAssocID="{D6E1D227-129F-472C-9C63-909D4B8C56CE}" presName="linearProcess" presStyleCnt="0"/>
      <dgm:spPr/>
    </dgm:pt>
    <dgm:pt modelId="{F56008C9-7E38-4E3A-AC4A-55F8EA75A02C}" type="pres">
      <dgm:prSet presAssocID="{C663AC59-EA73-4BED-9A59-41BCD16D2AC3}" presName="textNode" presStyleLbl="node1" presStyleIdx="0" presStyleCnt="3">
        <dgm:presLayoutVars>
          <dgm:bulletEnabled val="1"/>
        </dgm:presLayoutVars>
      </dgm:prSet>
      <dgm:spPr/>
    </dgm:pt>
    <dgm:pt modelId="{5395F5F4-7D20-40CB-B07A-294251C917BF}" type="pres">
      <dgm:prSet presAssocID="{5C3CA40D-BC5B-4F0D-99D2-65165ED383F0}" presName="sibTrans" presStyleCnt="0"/>
      <dgm:spPr/>
    </dgm:pt>
    <dgm:pt modelId="{38249F19-AF57-4EA4-9356-63CB32671C40}" type="pres">
      <dgm:prSet presAssocID="{A4A1F288-A867-410A-8E34-836419067CB9}" presName="textNode" presStyleLbl="node1" presStyleIdx="1" presStyleCnt="3">
        <dgm:presLayoutVars>
          <dgm:bulletEnabled val="1"/>
        </dgm:presLayoutVars>
      </dgm:prSet>
      <dgm:spPr/>
    </dgm:pt>
    <dgm:pt modelId="{9C086D23-6B7A-42D0-A252-2943722FF031}" type="pres">
      <dgm:prSet presAssocID="{712A65D4-451D-4466-884A-F540CF3FD50D}" presName="sibTrans" presStyleCnt="0"/>
      <dgm:spPr/>
    </dgm:pt>
    <dgm:pt modelId="{ABB94B4D-1A0A-411F-9411-894D3D2A3BBC}" type="pres">
      <dgm:prSet presAssocID="{0FE5A79E-5C93-45D3-9E00-3A06E6B511A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444C771-C39E-49A7-A413-B8ACA7A715F1}" srcId="{D6E1D227-129F-472C-9C63-909D4B8C56CE}" destId="{A4A1F288-A867-410A-8E34-836419067CB9}" srcOrd="1" destOrd="0" parTransId="{B11F9D7F-C728-4B81-82F1-675CED86BDB9}" sibTransId="{712A65D4-451D-4466-884A-F540CF3FD50D}"/>
    <dgm:cxn modelId="{CB6F8574-8A83-4D2B-AD65-013F8DA5EB66}" type="presOf" srcId="{A4A1F288-A867-410A-8E34-836419067CB9}" destId="{38249F19-AF57-4EA4-9356-63CB32671C40}" srcOrd="0" destOrd="0" presId="urn:microsoft.com/office/officeart/2005/8/layout/hProcess9"/>
    <dgm:cxn modelId="{9F5F9355-DB82-489B-A525-7B262395F880}" type="presOf" srcId="{0FE5A79E-5C93-45D3-9E00-3A06E6B511AC}" destId="{ABB94B4D-1A0A-411F-9411-894D3D2A3BBC}" srcOrd="0" destOrd="0" presId="urn:microsoft.com/office/officeart/2005/8/layout/hProcess9"/>
    <dgm:cxn modelId="{04EEC6A6-5A24-40F5-B8E9-DB28D162B7A1}" type="presOf" srcId="{C663AC59-EA73-4BED-9A59-41BCD16D2AC3}" destId="{F56008C9-7E38-4E3A-AC4A-55F8EA75A02C}" srcOrd="0" destOrd="0" presId="urn:microsoft.com/office/officeart/2005/8/layout/hProcess9"/>
    <dgm:cxn modelId="{7D012ADB-37C9-4DFF-9352-D9E70A1837E0}" srcId="{D6E1D227-129F-472C-9C63-909D4B8C56CE}" destId="{C663AC59-EA73-4BED-9A59-41BCD16D2AC3}" srcOrd="0" destOrd="0" parTransId="{B37D988A-AAA7-49E1-93C8-BD3C78DF68CC}" sibTransId="{5C3CA40D-BC5B-4F0D-99D2-65165ED383F0}"/>
    <dgm:cxn modelId="{E5C045EA-63E9-43CA-9DC5-3550B6643721}" srcId="{D6E1D227-129F-472C-9C63-909D4B8C56CE}" destId="{0FE5A79E-5C93-45D3-9E00-3A06E6B511AC}" srcOrd="2" destOrd="0" parTransId="{5A3BE79C-79D7-474A-85A1-364ECE5A3392}" sibTransId="{42EF1BCE-DBF0-4A35-8F10-37AD2C203032}"/>
    <dgm:cxn modelId="{546B8CF7-1DEA-4414-98B0-75B2D0CCE88E}" type="presOf" srcId="{D6E1D227-129F-472C-9C63-909D4B8C56CE}" destId="{A708318B-89C2-402E-A0FE-7051D5C88450}" srcOrd="0" destOrd="0" presId="urn:microsoft.com/office/officeart/2005/8/layout/hProcess9"/>
    <dgm:cxn modelId="{970AB652-671A-4DCE-860D-D5982E65A004}" type="presParOf" srcId="{A708318B-89C2-402E-A0FE-7051D5C88450}" destId="{C0E0F8C3-F0BF-43AD-B180-CCDFF15FA70E}" srcOrd="0" destOrd="0" presId="urn:microsoft.com/office/officeart/2005/8/layout/hProcess9"/>
    <dgm:cxn modelId="{46036B87-2630-40F0-9FA1-B976193E03B8}" type="presParOf" srcId="{A708318B-89C2-402E-A0FE-7051D5C88450}" destId="{7BFC0A8F-DAA3-403F-B817-32194300E715}" srcOrd="1" destOrd="0" presId="urn:microsoft.com/office/officeart/2005/8/layout/hProcess9"/>
    <dgm:cxn modelId="{9B195357-AABF-4FC1-8DC6-16C4455BA662}" type="presParOf" srcId="{7BFC0A8F-DAA3-403F-B817-32194300E715}" destId="{F56008C9-7E38-4E3A-AC4A-55F8EA75A02C}" srcOrd="0" destOrd="0" presId="urn:microsoft.com/office/officeart/2005/8/layout/hProcess9"/>
    <dgm:cxn modelId="{CD60BF9E-4E94-4549-A48A-53AB7C379FDF}" type="presParOf" srcId="{7BFC0A8F-DAA3-403F-B817-32194300E715}" destId="{5395F5F4-7D20-40CB-B07A-294251C917BF}" srcOrd="1" destOrd="0" presId="urn:microsoft.com/office/officeart/2005/8/layout/hProcess9"/>
    <dgm:cxn modelId="{1C6C7A87-9EC2-4F1C-BFAE-CFC44B9E4026}" type="presParOf" srcId="{7BFC0A8F-DAA3-403F-B817-32194300E715}" destId="{38249F19-AF57-4EA4-9356-63CB32671C40}" srcOrd="2" destOrd="0" presId="urn:microsoft.com/office/officeart/2005/8/layout/hProcess9"/>
    <dgm:cxn modelId="{FD261D60-0B7F-42FC-BF95-7F4134554DD5}" type="presParOf" srcId="{7BFC0A8F-DAA3-403F-B817-32194300E715}" destId="{9C086D23-6B7A-42D0-A252-2943722FF031}" srcOrd="3" destOrd="0" presId="urn:microsoft.com/office/officeart/2005/8/layout/hProcess9"/>
    <dgm:cxn modelId="{4C54599F-46BC-4AFA-82D4-F718A7DE1000}" type="presParOf" srcId="{7BFC0A8F-DAA3-403F-B817-32194300E715}" destId="{ABB94B4D-1A0A-411F-9411-894D3D2A3B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F8C3-F0BF-43AD-B180-CCDFF15FA70E}">
      <dsp:nvSpPr>
        <dsp:cNvPr id="0" name=""/>
        <dsp:cNvSpPr/>
      </dsp:nvSpPr>
      <dsp:spPr>
        <a:xfrm>
          <a:off x="564988" y="0"/>
          <a:ext cx="3201603" cy="276428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008C9-7E38-4E3A-AC4A-55F8EA75A02C}">
      <dsp:nvSpPr>
        <dsp:cNvPr id="0" name=""/>
        <dsp:cNvSpPr/>
      </dsp:nvSpPr>
      <dsp:spPr>
        <a:xfrm>
          <a:off x="4046" y="829286"/>
          <a:ext cx="1212371" cy="110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Determinación de metas y objetivos</a:t>
          </a:r>
        </a:p>
      </dsp:txBody>
      <dsp:txXfrm>
        <a:off x="58023" y="883263"/>
        <a:ext cx="1104417" cy="997761"/>
      </dsp:txXfrm>
    </dsp:sp>
    <dsp:sp modelId="{38249F19-AF57-4EA4-9356-63CB32671C40}">
      <dsp:nvSpPr>
        <dsp:cNvPr id="0" name=""/>
        <dsp:cNvSpPr/>
      </dsp:nvSpPr>
      <dsp:spPr>
        <a:xfrm>
          <a:off x="1277110" y="829286"/>
          <a:ext cx="1212371" cy="110571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Adopción de cursos de acción</a:t>
          </a:r>
        </a:p>
      </dsp:txBody>
      <dsp:txXfrm>
        <a:off x="1331087" y="883263"/>
        <a:ext cx="1104417" cy="997761"/>
      </dsp:txXfrm>
    </dsp:sp>
    <dsp:sp modelId="{ABB94B4D-1A0A-411F-9411-894D3D2A3BBC}">
      <dsp:nvSpPr>
        <dsp:cNvPr id="0" name=""/>
        <dsp:cNvSpPr/>
      </dsp:nvSpPr>
      <dsp:spPr>
        <a:xfrm>
          <a:off x="2550174" y="829286"/>
          <a:ext cx="1212371" cy="110571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Distribución de recursos para lograr los propósitos</a:t>
          </a:r>
        </a:p>
      </dsp:txBody>
      <dsp:txXfrm>
        <a:off x="2604151" y="883263"/>
        <a:ext cx="1104417" cy="997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3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72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98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8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64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03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23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1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74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52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6B04-9F8B-4BB9-A01A-032FE200C761}" type="datetimeFigureOut">
              <a:rPr lang="es-MX" smtClean="0"/>
              <a:t>05/01/2024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585C-F864-41E4-AA95-42739CC0B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5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CED271-E274-4FBE-903C-6A79F0280D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55" y="3702716"/>
            <a:ext cx="1268914" cy="1206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8A6E-6E35-4EA8-ACD9-6F735439BF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58" y="2686669"/>
            <a:ext cx="2434783" cy="9511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EB4AF8-58CF-4BA9-86C3-27A128B45E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99" y="2135873"/>
            <a:ext cx="2434781" cy="5664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72260F-8DB8-910A-9717-0743FAFD29AD}"/>
              </a:ext>
            </a:extLst>
          </p:cNvPr>
          <p:cNvSpPr txBox="1"/>
          <p:nvPr/>
        </p:nvSpPr>
        <p:spPr>
          <a:xfrm>
            <a:off x="4429127" y="4025214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FUNDAMENTOS DE LA DIRECCION ESTRATEGICA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826756-E99A-247C-3487-69F9554B1256}"/>
              </a:ext>
            </a:extLst>
          </p:cNvPr>
          <p:cNvSpPr txBox="1"/>
          <p:nvPr/>
        </p:nvSpPr>
        <p:spPr>
          <a:xfrm>
            <a:off x="4233184" y="4776327"/>
            <a:ext cx="3429000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13" b="1" dirty="0"/>
              <a:t>Revisado por:  </a:t>
            </a:r>
            <a:r>
              <a:rPr lang="es-EC" sz="1013" dirty="0"/>
              <a:t>Ing. MBA. Magdala Lema Espinoza</a:t>
            </a:r>
            <a:endParaRPr lang="es-EC" sz="1013" b="1" dirty="0"/>
          </a:p>
        </p:txBody>
      </p:sp>
    </p:spTree>
    <p:extLst>
      <p:ext uri="{BB962C8B-B14F-4D97-AF65-F5344CB8AC3E}">
        <p14:creationId xmlns:p14="http://schemas.microsoft.com/office/powerpoint/2010/main" val="119047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3743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s-MX" dirty="0"/>
              <a:t>1.1 El nuevo panorama competitivo</a:t>
            </a:r>
            <a:br>
              <a:rPr lang="es-MX" dirty="0"/>
            </a:br>
            <a:endParaRPr lang="es-MX" dirty="0"/>
          </a:p>
        </p:txBody>
      </p:sp>
      <p:sp>
        <p:nvSpPr>
          <p:cNvPr id="4" name="AutoShape 2" descr="data:image/jpeg;base64,/9j/4AAQSkZJRgABAQAAAQABAAD/2wCEAAkGBxQTEhQUEhQUFRUVFxUWGBQUFBUWFhcUFhcWFhcVFBUYHiggGBolHBQUITEhJSkrLi4uGB8zODMsNygtLisBCgoKDg0OGxAQGywkHCQsLCwsLC8sLCwsLCwsLi0vLCwsLDcsLCwsLCwsLCwsLCwsLC8sLCwsLCwsLCwsLCwsN//AABEIALQAyAMBIgACEQEDEQH/xAAbAAACAgMBAAAAAAAAAAAAAAADBAUGAAECB//EAEMQAAIBAgQDBQQHBQYGAwAAAAECEQADBBIhMQVBUQYTImFxMoGRoRRCYpKxwdEHI1JzsjNTY3Lh8BUWQ4Ki4iSz0v/EABoBAAIDAQEAAAAAAAAAAAAAAAECAAMEBQb/xAAyEQACAgECAwQJAwUAAAAAAAAAAQIRAxIhBDFBBRNRYSMycYGRobHR8BQiwSRCUuHx/9oADAMBAAIRAxEAPwCrqtFRaxFo6JWwsNIlHRKxEo6JSkNIlGVKsvAuxl2+A7nukOxYSxHUL09a1jcHhLVwKGu3gJzFSqieimDNLqQLK/ECTRrazVkxHCcNdtFsN3rOPatEjOFgyyqfajTSdpqNTg963aV7iEK2qnyIEZh9WqO9fe6elC6t6E1t0RbddPA328Pvk9eW1FsCeRiAddfnzqLiIvJoS94dW9AxbroW6aFuuhbq4Ip3dZ3dOd3Wd1UsliJt1ybdP93XBtVCWINaobW6Ozgkc52ExGunI9K6CyJ1576aVTi4iOSTS+IFKxFrdBe3Vq4b2XuXRnYi3b3zP06gUpj7GFtyEN2838UhE92hJq7UGytPboLpV54RwnB4rwKbtq7GgLBgfNdNah+0XZq7hTLeJDtcA0now5GipK6JZWHWgulPOlAdKYgvat6zW6bFuBWqlkFUWmEWuUWmrFqTAqBNIlXfsJ2cFw9/dEop8CnZmG7HyFVV0K6KgfqS2k+UGm7PaDF21CoMqjZRcIA9KZ4ptbE0su3bri7JFi2SCwlyN8vJR661SbduhXOM3brg3UG4XO1wnc6AdTUiLUEik0OCpgqjiyCCCDBGoI0INX3s/wAYF9TaugF457OP1qlpbpmwSpDLoQZB86rkrAwParBW7V26iEylsXII0ymdNfaAj3VGcJvsXNs6jKG9JiB8/lV44nwWzxGznIC3wpQOCRlYjTNG684qKbs4MIAoE5gJfXxMBrvWNY5d9q5fyV09QoEroJTAt12LdbCwV7usyU33dZ3dQgmUrWSnDbrgpRIVjEOrZGtk+NmWD9VgCfdtVr7B4Fb1r6RdghWIAOxy/WPpt7qTwnYpL9xbkZUDzcEsO8EHRY2Mka1O8evLbRcNZAVFEELtHJf1rFixTjkb5ezqVpOyJ7V8fNyQsi2DAA+t5t5eVQCiRMRTuOwxZCFMHzEg+RoOHwmRQszvr666eVaVqWSv7a+ZZ1FreZWVk9oEER1FekX+LYe7ayXZh18S5G3I9KrOFwKKupIYjeJgHkK0OG2x9ZvcP9a5/E9pRhPTFXXnQkpblWxvDWV2ChmUE5WykSORg0qME+5U6eVXUYFP43+f61zetqhCgs0jmTAFDH2rqaWn5/6JrKO6VlMXV3rK7BaIotPYJfEAdjp8dKWtrTdkQRRshF2baw+ZwrLoFjePP1rMOiMrFrgUjZSN9PWtYtgt6+ptlzMiPqzrPzFKYPELkYG0XPJh9XTnWyxiSwIzGx/O/Q1bgmtVLs54jZ/mt8lBq5qtZs73QJGkSjpbraJR0Ss4hL8Fw9204OXwsIMEHTkanMXZW4pVtjz6HkRVZweJa37J06HapnDY8N5HofyNKxWRD8LuCfDoOciI60uEqT43xFUWGYKs6kmATyFLWk1FHcKBrY9kZSc06jlQ2txSuLvENozalpgnQZyvup/MAksYCl5LHYKx3PoKwcLxUsuWUWvYKpWyKxPErSXVtMTmaIgaCdpNStjhzPBEAT11Huqi8R4uXxVllt2paDa7wHMVk5C3TNGnSRV64DxJXXOugbQqfaRxoVYdRtXTyQ0pMeSpE+ngTKg2Gg8/OqtjsIymXILHXQyffUniccToug686jHWqkBCLJQXSnnSgOlOE6vP4EOvQxvAIkfCubtwSe7zRl0zEnxaxE0PG/2PoxHxE/lSj4hXPgVU8JBiNZjp6GvM8bDTmmvYymXMk1K+ErnnnmOm2taxWrKfsH86VbEocoVFUiNQd4FN3fYB/wAM0MS9NFea+pFzKncWso1xayvVGgQtrTVtaDaWpDDWJ2+FAhXOK5xjHFtgpa2jEnmIqK4fcu5LuRlCj2geeh2qQ7bcKvtfRrdp3HdqCUBMEFtDUdxPgl2LfdYe7OXxwre1/ua1RapDE92I17r+Zc/oFXm2lVHsPwq8ltWdCjK9w5XEEzA25DSrjhwfrAA+Rmqc7tiyC20o6JWkWjotZ7FMVKKqVtFo6JQAUDtfxmzcJtOl0d25HeLlgsAMwhvIip/svxpL4Ntbbp3aKRnIOZD4QQR6VUe2PCri3lV4UXr2JdCNfCEtHUcj4TpVg/Z1gXypiDHdvh7aLrrmV2JkdNa1TUe7HdUS/HCc/P8Asl/+wVLY7DLcDK6hlbQqdQR0rL9ok6E7R86PdMKzbkAmK5kId1KeT3/CypKnZ4z2l4ViPpyJcZBdxBlMrHKomFExpAAr0yzYa3ZZii98VzOE2e6FiZjWYqL4lws4jE4W/IzWbgknSUMmBHOaT7e4i4LqKlxkC2XuQpiSpA1gituDOuJhGUeX2LE9Q12U4nevi53o0UiGy5dTMr8hU46V5Th+J32W43f3B3aF/aJmCBG/nXrFjVFJ3KqT6kA1Znhpdhkhd1pe4lOutBdaoFI7iA/cv5FT84/Oo+5iXKpmECIBgidI3qWxoHc3ddcs/Aiq/ZdrhW3mECYnYR6VxeOp5duq+5Rke47dxblUDCAIgwRMCN6lD/YA/wCH+dVy7iGgIxkJIHu0qzKv/wAdfO2vzNZ8L9PF+aJB7lcuLWqPetEbit16VOzQRdoU5aFLWhTtlaYJq4jlvCxGnWjlLjAakR50a0lN2kpbAKWjkEsZIzEA89NPd51I4PEBtDo2ojlp0NRnFSUaSJUiB0mCInlqZpvgot3MhDfvEzSv8W8HziTt1rC883m0qqXTx5b/AFK9W9DvE9LTS2TYZtdJPOOVb7NvmsgwRBI3kHbVT0qw2sAEXNc1nZOvrXCLtAygaALoAOQEVbovJr8qD1BItG7olWA0JBg9PfTVq4dA2o+1y9DS3FbC5Qc6i2JLCdSfqiek0M0qg9v4I2U/tHw+4VtgWixzPEQcv7tgSddJkCpf9n2FZOHYZXUqwSCp3Bk70Lhals2T2wMwHJl2ZfwqycJZGtLk26cwZ1B86zdn549ysdV153+f8BGW1AeI4pLNtrlwwq7n8gOtQOH7S99naw2VUCyrKA2uk670/wBusGtzClWuJbOYFS5hSw5E1SOzmBFsXma7aZsqhURwxIzSxMegrXxOOL4aUraa3VDNftstVrH3G2I8ILeyo0G/KozttwzPYbGFiGXDOuQAZTnIMzuKd4dh2zlBqz2WIA+0ugprtXgbjcLu2wv7zuYyyN+k1z+ypZFP9zdC427PNOzHC0v3u4koLuEDMy6mSRJE+lew4fhsWxmbKqgAEiSQBA091VDsBgHsNa761Z1s2wGP9sH5rmGmXbSr3i72bTLt16+ldfLmU5NRd0PJ2yKa0pMBtOrCPwoOJwbIfENOu4PvrVrGI9xrYJJEiY0JHtAHqKmuHsGBtvqOXpzFUqSktt0LZW8YVCPmWQRBA6VEYezYzeFHU665jVk4tgSsryOx6j9aiLmCFVy4eEndE0pkZdt4eTKOf+5qfGOBVVAOVVAA8vPzod3CihFI+EVI8LCLtIiikDxd/MIiB8ayh3BW61RSSpDURdkU/YWlLC1KYW3TMLGMPaqQs2a3hrOlP2rVI2AreP4wtq9dsXiFVrc22I0JKnRj67VG9lU7zFYP6PqyqHvkahN9+hIgRV6u8PS6MjqpBBEkA5ZESJ509wbh6YTDpaTXIoGYgBmP8TRzrFPDKU7b2+fMqabYTFNmbyGg/OtKlYgqL7XX2t4O8yMVYAQw3EsBI+Na4q3RYjfBeOpfvXrSqymyYJOx1I06bV32iwl11C2lGQS7mQJPpz5mvLOGcVvjEMO/u+C4oEt7cXlt+Lroa9sv+w/+Vv6TS8bw8XHT0ZJxKPwJLrXA9pc2QgkSBoZ098Gr1euJaRnaFVQWJ2A5kmqp+z5pN70t/i9WjivDbeItPZuglHEMASDHkRtXP7MgliUvESHI8m7RcQOMS7jLsrYSbWGQ6F7jaF/dEmoLgNrOLndnLft5blvo66h0jrsac/aZxZDiFwtmBawoyBRtnIE/AQPeaq/DuJdzdS5/CdfNdmHwmvQpN49vcjR0PXuxvE1xF+266RayMvNXUQR6dKtvF7Qe06EgZlO/Tmah+z/CbCYgX7IM3bakmdG8PtR1M1YsRh1cEMJB3HUb1yYQUNWhdbr88ynlyKvh7uRrQCAwoySSCQNjHU6xU9aYOoZdQf8AZB6EVVOJWL30gBgBcuHMgDCBHsieURVuw9uBJUKzeJwDPjiDWLgpzlknfj4ULF7lewXC7y4p7hyohmchMXSZykp9UjnUxGUgjcGabYUNlroY4KCpDJUd8YuWxaLOco0IPnyAqmWeJhic2xPhIGwJgZtd6l+1OHuPZttbBbumJZRqSNIMc46dDVcwOPtXmuLeOQ3LudYOgJ+rm5dNay5M01kUVt7eore9Eret0jeWpq/aqNxKV0EWEXcFZXV6spgkbhqmsFUFhzUthLlRkZYcPTqVGYR5EzAG56ChnjkExZJHIl4JHUjLpWXNxOLD67oRtIsWG5n3US4+nvquL2gP9y3uu/8ArXa9oRzsv98H8qo/X8P/AJfJ/YXUiwrXToGEEAg8iJHwpDhvEBdzeAplAPiIJ1nkPSpANFaceSM46ovYZM8p/Zz4scAwkZMZuJ2xNevHY+hqI4fhcj5iTs4+801KMk1dllqdhbsiMDcTDpccqqiAYUBSx10HU1L8Px6XlBQjYErIzL5MOVUjtPey4hxcBju/3frAgj35p91S/ZzAKTavW3XL3UXFBk5zE68v9K50Mr7zRFbL8sRPejrtnwlLmEvrZsobzqQpCKCXPRiN6oH7K+DEYjF2sTZh1S0cl1AYlm1EyDPUV6d2isZ8LdhWJKyAjBHgEEBGbRTpzrOFY5cRFwW3tuFysLgUMFmcpgkHXmK6UZtQaLL2GsNhwhGUABVgACAIGwHKm5rcVo1SKV/imEdsbh3EZVGpkefLnU2aBdsksG5ijTSY8ai5PxdkSOGobV2xobGrQkD2i48+DuWbkE2CWW7lWSugyvPKINUjH4m3iTeXDjvL1zFMyMoMCwVElzyWevSvUkbX1FK8P4bbsm9kn985uMDEAkAQvQabVmy4HN89iqUW2LssKATJAAJ6kCCajMXT996i8TcrWi5EferK5vGspyENZNSFh6jLRpy01EYs2GvkW1g6GZ23FYMftrvzyaa+cUlgrn7s+TA/HSs+nEoqH2RAzZW1g9duVeZ46FZ5W30aKJbMdbGwYkT/AJf9K6TFZtiDvy6CkrOOKFssaxOjGIGm1bwt7M3qWn1g1i6J2xbH+yLGLzHcsg+AY/nViV6rnZ7S23m/4AVLpdr0XAr+nj+dSyPIkVYUUNUel2jLdrWMV3jvF7V5cbYuIou4dC1vMQSwyznTofKoPs0TbxtlbTFhcsB7o3yhlOjR0MR61Z+0XZ2xikcsi99kIS7qCDEKTG4FOcD4LawtjJbRQ5Ve8cDV2ESSTrEzWN4ZPIm/iVOL1EjxBg1t1kaiIqP4DZFsvJiQN/KakHQHWtC2K2dKLRvNXJahZ64a5QAEZqGzUN7lBa5RCC4jxFbSlmk9FGpJ6CqFjeN4t3LAugOyKNAPhrTPbq3Fy24+spU+qx+vyqBWzdIDAOQdQZrZihFRsdJDh4vjP43+6P0rX/Gcb1b3oP0qPtlmMDMx6Ca3dRl9oMPWat0x8ENSHV45itS7BQNyUEnyA5mp648gE7lQfeRNU/iJ8Nv0P41bsRoY6QPhVOVJUKxa6ayubhrKpFIS0acstUdaam7TUwxM4F/DcH2Z+BmuBjH7soASgnXKxjWTrtXHDmkkdVYfI0vh8Y+RlUEqZkhSYka6iuF2nGsqfivoyjJzHcLjmQsEEzBPhYxGg2onD7ua4J3JaeWsHSKjsHjXUtkEyBPhJ2mDp6mj8Hu5ryzzLH3wa5T9VFaZYOHaWh5s35U6j0la0tp6t+NFRq9Jwa9BD2F8eQ8lyjK9Io1LcV4sthJOrH2V5k/pWlRbdIaibz0d7og6jY150vbG+Pq2/gf1rf8AzxeH/Tt/FhVv6eZNDPRe8rXeV55/z9c/ubf3molnt3cYwLCk/wAwiPM6aUO4mTSy/G5XBekeHYw3bSXCAMwmAZHxoxeqmqAEZ6Cz1yzUNmqEILtqk2A38Lg+4yp/KqrZ4k4thQsgSJ151cu0SZsNdH2Sfuwao2B4x3aZIJ1J3jeteLeA65GsDiijBlEmDprz9KJjce1yMwiJ68/WleH44W3zxO4jbeicR4n3saRBnereoQl1ZFnz0/8AKrTiW8R9TVbwwn6P6j+up++2p9apzdASAXDWq4uNW6pAQNtqatNUfbancLcAYFhInUUzCS3CSTcX1j41G2cc1sMBEHeROwjSprCYpMynMNCNDp8qjX4SrExeXUnTLMTOmjVxOPjkySi0uVlGS2c27l2xrAGcAa6+zryPnTHZx5xC/wDefkaPjuHFws3FGXoGPIekbUTgvD1tXQ5uBoVhlCxuOpNYZcPkuktitRdk45hU9/41iNQsqt4mMHyO3lRAw5V2+G1KEYNclzL0MQYMe1Bj15VQ7/EHckvlLcyV6cqvKPVH4ggTFMGAy55g7Q2v510cFblkQX0r7KfdrX0j7KfdpvijWcp7sJMjahcINs5+9y7CJMdZj5Vova6GsD3/ANlPuihY65CqAAMwloG8HT3UfiRtyO7jnMGekfnSvEPYtn7J/GiQ9K4Lph7I/wANfwpsvSuG0toOiKP/ABFdF65z5lYRnobNXBeuGeoQ4xYzI69VYfEGvOOEcUW2hDCZII0nlXo6tqK8x4Zdt22uLdCmCQJHNSRWjDyYyN4XHKt/OfZknbr5UTi3EFuZcoiJ5RvFKJiLf0iTHdztyiOld8Yv2iV7oAbzHuiruoSb4WJ+jf75mpa41RfBdsN/lJ/qp+41VZeaAwdxq1Q7jVlVAIBGpm21II1NWpO1MEfsvS9rDTyotpOtO2jG1I42Bo5GHL7xpTeDw4Vtq1bNHRqXQCh7DmFimEekUejK9GiDyvVR7XLF8HkyKfhINWVXqu9tf+i38xfhlP5mrMPrBiL4/hqopZWJjkYoHCcGLuaWK5Y2E7z+lcXOHXcuYuCIn2jtvtS/DbD3CQjZYAJ1ia03tzGGOJYYWyAGJmdwBtFaxKzbteh/GlsfZdCA5kkdZp+0spY84+b0UE9BLcq5L0J7mprg3KwFYUtXDPQjcobXKhDbXWkQvPma8r4x4b94dLj/ANR/WvUxiSKib+KXMxNpDqdcqyfWRVuOWkZbFasZPoklVzZW8Ua1Xc/nXpYvplnuk+6v6UmcYn9yn3bf/wCasWTyIccDwzd3ZfkqCPMmdB8abbDk+XzFdJxHRIUARoJ0HoAKXvY9uRA9P1qubtkFbuhg8tKyhO1ZQIRNm2KbQ1lZRZA6GjoaysoEGENGQ1usoADIaMprVZQAFU1Dds/7G3/M/FTWVlNj9ZBRXv8AilzJl0gCNuVCwWMa2SVjURqKysrVQxrFYtrhBaNOlTvDxphvVf66yso9CFvc6muCaysrCKDY0NjW6yoAGTSDICT61lZRQUCK0G6lZWUQmwdqE5rKyiQAxrKysqEP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76" y="2492896"/>
            <a:ext cx="69127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16010"/>
            <a:ext cx="9137646" cy="11193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685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que han influido en el nuevo panorama competitivo.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147248" cy="3777283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tx1"/>
                </a:solidFill>
              </a:rPr>
              <a:t>Varios factores han dado lugar a un nuevo panorama competitivo, ya que la naturaleza de la competencia esta en permanente cambio. </a:t>
            </a:r>
          </a:p>
          <a:p>
            <a:r>
              <a:rPr lang="es-MX" dirty="0">
                <a:solidFill>
                  <a:schemeClr val="tx1"/>
                </a:solidFill>
              </a:rPr>
              <a:t>El ritmo de esta transformación es rápido y cada vez mayor. Por lo tanto el surgimiento de una economía globalizada y el avance tecnológico son dos de las fuerzas que han propiciado el nuevo panorama competitivo.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16010"/>
            <a:ext cx="9137646" cy="1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5346"/>
            <a:ext cx="6624736" cy="4928106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16010"/>
            <a:ext cx="9137646" cy="1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1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r>
              <a:rPr lang="es-MX" dirty="0"/>
              <a:t>El proceso de la administración estratégica se adapta a las condiciones cambiantes del entorno externo de las organizaciones, pero difícilmente se pueden formular objetivos a largo plazo puesto que los cambios son tan profundos que en cinco años o menos la situación puede ser totalmente diferente a lo esperado.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16010"/>
            <a:ext cx="9137646" cy="1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35346"/>
            <a:ext cx="8219256" cy="4990817"/>
          </a:xfrm>
        </p:spPr>
        <p:txBody>
          <a:bodyPr>
            <a:normAutofit fontScale="92500"/>
          </a:bodyPr>
          <a:lstStyle/>
          <a:p>
            <a:r>
              <a:rPr lang="es-MX" dirty="0"/>
              <a:t>El nuevo panorama competitivo supone el desarrollo sostenible, el cual implica que las empresas sean capaces de establecer nuevas relaciones que permitan desarrollar los productos y servicios que los mercados y la sociedad necesiten, y por tanto valoren y aceptan. </a:t>
            </a:r>
          </a:p>
          <a:p>
            <a:r>
              <a:rPr lang="es-MX" dirty="0"/>
              <a:t>Dichas  relaciones deben estar basadas en la confianza en lugar de el control, y deberán de favorecer el intercambio de información, formación, tecnologías etc.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16010"/>
            <a:ext cx="9137646" cy="1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474" y="1000337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/>
              <a:t>1.3 La estrategia y la empresa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1026" name="Picture 2" descr="http://1.bp.blogspot.com/_EajLcdxq6lA/TPb0k7WGheI/AAAAAAAAAgI/V-Jgq1Jl90A/s200/estrategia-755494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0708"/>
            <a:ext cx="2814885" cy="28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626" y="2132856"/>
            <a:ext cx="3279448" cy="17887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464" y="392164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7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88978"/>
            <a:ext cx="8229600" cy="1143000"/>
          </a:xfrm>
        </p:spPr>
        <p:txBody>
          <a:bodyPr/>
          <a:lstStyle/>
          <a:p>
            <a:r>
              <a:rPr lang="es-MX" dirty="0"/>
              <a:t>¿Qué es la estrategia?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9160" y="1890091"/>
            <a:ext cx="30963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El diccionario </a:t>
            </a:r>
            <a:r>
              <a:rPr lang="es-MX" dirty="0" err="1"/>
              <a:t>The</a:t>
            </a:r>
            <a:r>
              <a:rPr lang="es-MX" dirty="0"/>
              <a:t> American </a:t>
            </a:r>
            <a:r>
              <a:rPr lang="es-MX" dirty="0" err="1"/>
              <a:t>Heritage</a:t>
            </a:r>
            <a:r>
              <a:rPr lang="es-MX" dirty="0"/>
              <a:t> define como: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1574304" y="2702093"/>
            <a:ext cx="864096" cy="6480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20072" y="189009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Alfred Chandler de </a:t>
            </a:r>
            <a:r>
              <a:rPr lang="es-MX" dirty="0" err="1"/>
              <a:t>Harvad</a:t>
            </a:r>
            <a:r>
              <a:rPr lang="es-MX" dirty="0"/>
              <a:t> define como: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6300192" y="2716831"/>
            <a:ext cx="864096" cy="6480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" y="3866801"/>
            <a:ext cx="2935213" cy="19568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57200" y="3364918"/>
            <a:ext cx="309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El enfoque tradicional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92080" y="33091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Un nuevo enfoque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36451431"/>
              </p:ext>
            </p:extLst>
          </p:nvPr>
        </p:nvGraphicFramePr>
        <p:xfrm>
          <a:off x="4920208" y="3691464"/>
          <a:ext cx="3766592" cy="276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611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00002"/>
            <a:ext cx="8039236" cy="1400943"/>
          </a:xfrm>
        </p:spPr>
        <p:txBody>
          <a:bodyPr>
            <a:normAutofit fontScale="90000"/>
          </a:bodyPr>
          <a:lstStyle/>
          <a:p>
            <a:r>
              <a:rPr lang="es-MX" dirty="0"/>
              <a:t>Estrategias deliberadas y emergentes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539552" y="2156675"/>
            <a:ext cx="2448272" cy="158417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Estrategia intentada</a:t>
            </a:r>
          </a:p>
        </p:txBody>
      </p:sp>
      <p:cxnSp>
        <p:nvCxnSpPr>
          <p:cNvPr id="14" name="Conector recto de flecha 13"/>
          <p:cNvCxnSpPr>
            <a:stCxn id="12" idx="3"/>
          </p:cNvCxnSpPr>
          <p:nvPr/>
        </p:nvCxnSpPr>
        <p:spPr>
          <a:xfrm>
            <a:off x="2987824" y="2948763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106688" y="25794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Estrategia deliberada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516216" y="3212976"/>
            <a:ext cx="23042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732240" y="2200945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Estrategia realizada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6491064" y="3419264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945088" y="3764723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6880448" y="3436598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6104858" y="4306300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478353" y="4270403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883626" y="4198638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5555197" y="4778781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028151" y="4975905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6418042" y="5033116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660620" y="5256405"/>
            <a:ext cx="129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Estrategia emergente</a:t>
            </a:r>
          </a:p>
        </p:txBody>
      </p:sp>
      <p:cxnSp>
        <p:nvCxnSpPr>
          <p:cNvPr id="30" name="Conector recto de flecha 29"/>
          <p:cNvCxnSpPr/>
          <p:nvPr/>
        </p:nvCxnSpPr>
        <p:spPr>
          <a:xfrm flipV="1">
            <a:off x="5454387" y="4273157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5566759" y="5197684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5250397" y="5033116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7037040" y="4506765"/>
            <a:ext cx="313184" cy="69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Arco 33"/>
          <p:cNvSpPr/>
          <p:nvPr/>
        </p:nvSpPr>
        <p:spPr>
          <a:xfrm rot="2938236">
            <a:off x="772097" y="3080894"/>
            <a:ext cx="2160240" cy="203310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CuadroTexto 34"/>
          <p:cNvSpPr txBox="1"/>
          <p:nvPr/>
        </p:nvSpPr>
        <p:spPr>
          <a:xfrm>
            <a:off x="815933" y="46381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Estrategia no realizada</a:t>
            </a:r>
          </a:p>
        </p:txBody>
      </p:sp>
    </p:spTree>
    <p:extLst>
      <p:ext uri="{BB962C8B-B14F-4D97-AF65-F5344CB8AC3E}">
        <p14:creationId xmlns:p14="http://schemas.microsoft.com/office/powerpoint/2010/main" val="361531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46" cy="1119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3143250" cy="27534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149080"/>
            <a:ext cx="2085975" cy="21907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0" y="1484784"/>
            <a:ext cx="3816424" cy="3816424"/>
          </a:xfrm>
        </p:spPr>
        <p:txBody>
          <a:bodyPr>
            <a:normAutofit fontScale="90000"/>
          </a:bodyPr>
          <a:lstStyle/>
          <a:p>
            <a:r>
              <a:rPr lang="es-MX" dirty="0"/>
              <a:t>Ingreso de</a:t>
            </a:r>
            <a:br>
              <a:rPr lang="es-MX" dirty="0"/>
            </a:br>
            <a:r>
              <a:rPr lang="es-MX" dirty="0"/>
              <a:t>Honda Motor Co. en el mercado estadunidense de motocicletas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98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023" y="906286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/>
              <a:t>La empresa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46" cy="11193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51557"/>
            <a:ext cx="2520458" cy="1669804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16200000">
            <a:off x="3013553" y="2032811"/>
            <a:ext cx="864096" cy="6480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47217" y="21632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 través de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70" y="1662186"/>
            <a:ext cx="2143125" cy="2143125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6156176" y="3769079"/>
            <a:ext cx="864096" cy="6480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435367"/>
            <a:ext cx="4053409" cy="2547857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 rot="5400000">
            <a:off x="4391980" y="4880726"/>
            <a:ext cx="864096" cy="6480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dk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r="7527"/>
          <a:stretch/>
        </p:blipFill>
        <p:spPr>
          <a:xfrm>
            <a:off x="5494421" y="4480688"/>
            <a:ext cx="2821995" cy="19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8256" y="950863"/>
            <a:ext cx="6808120" cy="1470025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Imprint MT Shadow" pitchFamily="82" charset="0"/>
                <a:cs typeface="Times New Roman" pitchFamily="18" charset="0"/>
              </a:rPr>
              <a:t>UNIDAD 1: FUNDAMENTOS DE LA DIRECCIÓN ESTRATÉGICA INTERNACIONAL</a:t>
            </a:r>
          </a:p>
        </p:txBody>
      </p:sp>
      <p:pic>
        <p:nvPicPr>
          <p:cNvPr id="1026" name="Picture 2" descr="http://www.escueladeestrategia.com/wp-content/uploads/2014/02/direccion_estrateg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624736" cy="42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David, Fred R. Conceptos de administración estratégica (2003) Prentice Hall. Novena edición.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Hitt &amp; Ireland, Hoskisson. Administración estratégica, competitividad y globalización. </a:t>
            </a:r>
          </a:p>
        </p:txBody>
      </p:sp>
    </p:spTree>
    <p:extLst>
      <p:ext uri="{BB962C8B-B14F-4D97-AF65-F5344CB8AC3E}">
        <p14:creationId xmlns:p14="http://schemas.microsoft.com/office/powerpoint/2010/main" val="315797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520280" cy="25202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908720"/>
            <a:ext cx="4320480" cy="72008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DIRECCIÓN ESTRATÉGICA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203848" y="2324472"/>
            <a:ext cx="2583904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 / Ciencia</a:t>
            </a:r>
          </a:p>
          <a:p>
            <a:endParaRPr lang="es-MX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11560" y="3540224"/>
            <a:ext cx="7992888" cy="608856"/>
            <a:chOff x="611560" y="3068960"/>
            <a:chExt cx="7992888" cy="608856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6596608" y="3068960"/>
              <a:ext cx="2007840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EVALUAR</a:t>
              </a:r>
            </a:p>
            <a:p>
              <a:endPara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2 Subtítulo"/>
            <p:cNvSpPr txBox="1">
              <a:spLocks/>
            </p:cNvSpPr>
            <p:nvPr/>
          </p:nvSpPr>
          <p:spPr>
            <a:xfrm>
              <a:off x="3635896" y="3068960"/>
              <a:ext cx="2007840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IMPLANTAR</a:t>
              </a:r>
            </a:p>
            <a:p>
              <a:endPara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611560" y="3077344"/>
              <a:ext cx="2007840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FORMULAR</a:t>
              </a:r>
            </a:p>
            <a:p>
              <a:endPara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2 Subtítulo"/>
          <p:cNvSpPr txBox="1">
            <a:spLocks/>
          </p:cNvSpPr>
          <p:nvPr/>
        </p:nvSpPr>
        <p:spPr>
          <a:xfrm>
            <a:off x="2699792" y="4297847"/>
            <a:ext cx="4032448" cy="35528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D   E   C   I   S   I   O   N   E  S</a:t>
            </a:r>
          </a:p>
          <a:p>
            <a:endParaRPr lang="es-MX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299323" y="5388968"/>
            <a:ext cx="2865834" cy="778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Lograr OBJETIVOS de la empresa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740109" y="5181007"/>
            <a:ext cx="2865834" cy="77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través de funciones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6" name="Flecha abajo 15"/>
          <p:cNvSpPr/>
          <p:nvPr/>
        </p:nvSpPr>
        <p:spPr>
          <a:xfrm>
            <a:off x="3923928" y="1340768"/>
            <a:ext cx="1022598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Abrir llave 17"/>
          <p:cNvSpPr/>
          <p:nvPr/>
        </p:nvSpPr>
        <p:spPr>
          <a:xfrm rot="5400000">
            <a:off x="4222986" y="271674"/>
            <a:ext cx="626019" cy="5976664"/>
          </a:xfrm>
          <a:prstGeom prst="leftBrace">
            <a:avLst>
              <a:gd name="adj1" fmla="val 35232"/>
              <a:gd name="adj2" fmla="val 5110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abajo 18"/>
          <p:cNvSpPr/>
          <p:nvPr/>
        </p:nvSpPr>
        <p:spPr>
          <a:xfrm rot="16200000">
            <a:off x="4000984" y="5433877"/>
            <a:ext cx="479721" cy="101403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53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403648" y="105273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FORMULACIÓN DE LA ESTRATEGIA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5"/>
          <a:stretch/>
        </p:blipFill>
        <p:spPr>
          <a:xfrm>
            <a:off x="5148064" y="2193167"/>
            <a:ext cx="3446686" cy="1145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661084" cy="1774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3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89634"/>
            <a:ext cx="2795341" cy="126349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652120" y="4060229"/>
            <a:ext cx="237879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Estrategias Alternativas y Específicas</a:t>
            </a:r>
          </a:p>
        </p:txBody>
      </p:sp>
    </p:spTree>
    <p:extLst>
      <p:ext uri="{BB962C8B-B14F-4D97-AF65-F5344CB8AC3E}">
        <p14:creationId xmlns:p14="http://schemas.microsoft.com/office/powerpoint/2010/main" val="406242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403648" y="105273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IMPLANTACIÓN DE LA ESTRATEGIA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63688" y="2060848"/>
            <a:ext cx="56166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 en acción las estrategias formuladas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59990"/>
            <a:ext cx="1803088" cy="1803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84344"/>
            <a:ext cx="2016224" cy="1378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3968966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403648" y="105273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EVALUACIÓN DE LA ESTRATEGIA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99592" y="4365104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1.- Revisa estrategias actuales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91880" y="5517232"/>
            <a:ext cx="561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3.- Toma de medidas correctivas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55776" y="4932457"/>
            <a:ext cx="4680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2.- Mide    el    rendimiento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82219"/>
            <a:ext cx="4392488" cy="255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0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464448" y="908720"/>
            <a:ext cx="8284016" cy="5544616"/>
            <a:chOff x="539552" y="908720"/>
            <a:chExt cx="8284016" cy="554461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2276872"/>
              <a:ext cx="2126699" cy="1263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97" y="1052736"/>
              <a:ext cx="1915272" cy="12791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77" y="4149080"/>
              <a:ext cx="1918343" cy="1208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77" y="2857395"/>
              <a:ext cx="1744515" cy="1163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475" y="2614929"/>
              <a:ext cx="1694117" cy="1251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809" y="908720"/>
              <a:ext cx="1808783" cy="1247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" t="6706" r="5929" b="3375"/>
            <a:stretch/>
          </p:blipFill>
          <p:spPr>
            <a:xfrm>
              <a:off x="6462070" y="4680614"/>
              <a:ext cx="2361498" cy="17727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680615"/>
              <a:ext cx="2361498" cy="17727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1880" y="836712"/>
            <a:ext cx="2302481" cy="72008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centra en la integración de: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987824" y="812304"/>
            <a:ext cx="5714356" cy="2760712"/>
            <a:chOff x="2987824" y="812304"/>
            <a:chExt cx="5714356" cy="2760712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6588224" y="812304"/>
              <a:ext cx="2113956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OPERACIONES</a:t>
              </a:r>
            </a:p>
            <a:p>
              <a:endParaRPr lang="es-MX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2 Subtítulo"/>
            <p:cNvSpPr txBox="1">
              <a:spLocks/>
            </p:cNvSpPr>
            <p:nvPr/>
          </p:nvSpPr>
          <p:spPr>
            <a:xfrm>
              <a:off x="2987824" y="2972544"/>
              <a:ext cx="2516088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GERENCIA</a:t>
              </a:r>
            </a:p>
            <a:p>
              <a:endParaRPr lang="es-MX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67544" y="2756520"/>
            <a:ext cx="8352928" cy="2904728"/>
            <a:chOff x="467544" y="2756520"/>
            <a:chExt cx="8352928" cy="2904728"/>
          </a:xfrm>
        </p:grpSpPr>
        <p:sp>
          <p:nvSpPr>
            <p:cNvPr id="13" name="2 Subtítulo"/>
            <p:cNvSpPr txBox="1">
              <a:spLocks/>
            </p:cNvSpPr>
            <p:nvPr/>
          </p:nvSpPr>
          <p:spPr>
            <a:xfrm>
              <a:off x="6516216" y="3573016"/>
              <a:ext cx="2304256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PRODUCCIÓN</a:t>
              </a:r>
            </a:p>
            <a:p>
              <a:endParaRPr lang="es-MX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2 Subtítulo"/>
            <p:cNvSpPr txBox="1">
              <a:spLocks/>
            </p:cNvSpPr>
            <p:nvPr/>
          </p:nvSpPr>
          <p:spPr>
            <a:xfrm>
              <a:off x="3347864" y="5060776"/>
              <a:ext cx="2808312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FINANZAS</a:t>
              </a:r>
            </a:p>
            <a:p>
              <a:endParaRPr lang="es-MX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2 Subtítulo"/>
            <p:cNvSpPr txBox="1">
              <a:spLocks/>
            </p:cNvSpPr>
            <p:nvPr/>
          </p:nvSpPr>
          <p:spPr>
            <a:xfrm>
              <a:off x="467544" y="2756520"/>
              <a:ext cx="2592288" cy="6004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CONTABILIDAD</a:t>
              </a:r>
            </a:p>
            <a:p>
              <a:endParaRPr lang="es-MX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2 Subtítulo"/>
          <p:cNvSpPr txBox="1">
            <a:spLocks/>
          </p:cNvSpPr>
          <p:nvPr/>
        </p:nvSpPr>
        <p:spPr>
          <a:xfrm>
            <a:off x="467544" y="5877272"/>
            <a:ext cx="2592288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 DE INFORMACIÓN</a:t>
            </a:r>
          </a:p>
          <a:p>
            <a:endParaRPr lang="es-MX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008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331640" y="908720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LLEGAR AL ÉXITO DE LA EMPRESA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8365"/>
          <a:stretch/>
        </p:blipFill>
        <p:spPr>
          <a:xfrm>
            <a:off x="2808312" y="1340768"/>
            <a:ext cx="3275856" cy="16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lecha abajo 6"/>
          <p:cNvSpPr/>
          <p:nvPr/>
        </p:nvSpPr>
        <p:spPr>
          <a:xfrm>
            <a:off x="3909442" y="3140968"/>
            <a:ext cx="1022598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259632" y="4005064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Lograr  y  Mantener una </a:t>
            </a:r>
          </a:p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VENTAJA COMPETITIVA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2592288" cy="154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02609"/>
            <a:ext cx="2083966" cy="104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27383"/>
            <a:ext cx="9137646" cy="1119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453336"/>
            <a:ext cx="9144000" cy="432048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403648" y="105273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 R  O  P  Ó  S  I  T  O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31640" y="5301208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nuevas y diferentes </a:t>
            </a:r>
          </a:p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el futuro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348880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Explotar    y   Crear</a:t>
            </a:r>
          </a:p>
          <a:p>
            <a:r>
              <a:rPr lang="es-MX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  P   O   R    T   U   N   I   D   A   D   E   S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3909442" y="1556792"/>
            <a:ext cx="1022598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abajo 14"/>
          <p:cNvSpPr/>
          <p:nvPr/>
        </p:nvSpPr>
        <p:spPr>
          <a:xfrm>
            <a:off x="4067944" y="3429000"/>
            <a:ext cx="720080" cy="18722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" y="3573016"/>
            <a:ext cx="2731765" cy="285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963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</TotalTime>
  <Words>465</Words>
  <Application>Microsoft Office PowerPoint</Application>
  <PresentationFormat>Presentación en pantalla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Imprint MT Shadow</vt:lpstr>
      <vt:lpstr>Times New Roman</vt:lpstr>
      <vt:lpstr>Wingdings</vt:lpstr>
      <vt:lpstr>Tema de Office</vt:lpstr>
      <vt:lpstr>Presentación de PowerPoint</vt:lpstr>
      <vt:lpstr>UNIDAD 1: FUNDAMENTOS DE LA DIRECCIÓN ESTRATÉGICA INTERNACIONAL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1.1 El nuevo panorama competitivo </vt:lpstr>
      <vt:lpstr>Factores que han influido en el nuevo panorama competitivo.</vt:lpstr>
      <vt:lpstr>Presentación de PowerPoint</vt:lpstr>
      <vt:lpstr>Presentación de PowerPoint</vt:lpstr>
      <vt:lpstr>Presentación de PowerPoint</vt:lpstr>
      <vt:lpstr>1.3 La estrategia y la empresa</vt:lpstr>
      <vt:lpstr>¿Qué es la estrategia?</vt:lpstr>
      <vt:lpstr>Estrategias deliberadas y emergentes</vt:lpstr>
      <vt:lpstr>Ingreso de Honda Motor Co. en el mercado estadunidense de motocicletas </vt:lpstr>
      <vt:lpstr>La empresa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</dc:creator>
  <cp:lastModifiedBy>Magdala Lema Espinoza</cp:lastModifiedBy>
  <cp:revision>44</cp:revision>
  <dcterms:created xsi:type="dcterms:W3CDTF">2015-01-24T04:14:48Z</dcterms:created>
  <dcterms:modified xsi:type="dcterms:W3CDTF">2024-01-05T16:33:46Z</dcterms:modified>
</cp:coreProperties>
</file>