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36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5" r:id="rId12"/>
    <p:sldId id="364" r:id="rId13"/>
    <p:sldId id="367" r:id="rId14"/>
    <p:sldId id="3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2A1F80-2615-41E6-B9E0-05F74C44F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192" y="2794635"/>
            <a:ext cx="10359715" cy="1268729"/>
          </a:xfrm>
        </p:spPr>
        <p:txBody>
          <a:bodyPr/>
          <a:lstStyle/>
          <a:p>
            <a:r>
              <a:rPr lang="es-EC" sz="6600" dirty="0">
                <a:latin typeface="Book Antiqua" panose="02040602050305030304" pitchFamily="18" charset="0"/>
              </a:rPr>
              <a:t>La semántica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F3BA346-BC1A-4535-B09F-E1949AB3702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111907" y="110669"/>
            <a:ext cx="953685" cy="95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35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1AB75-EC15-411C-A3F2-E94232D8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2556456" cy="82102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Ejemplos: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3FA746-F17F-4D04-882F-F52A9DB18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724"/>
            <a:ext cx="9601200" cy="45913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ES" dirty="0"/>
              <a:t>Abandono – cuidado, atención, asistencia, esmero.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Abastecimiento – carencia desabastecimiento, desprevención.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Abobado – inteligente, listo, despabilado.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Bendición – maldición, ofensa, injuria, imprecación.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Beodo – sobrio.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Bravo – pacífico, cobarde, indeciso, tímido.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Caída – levantamiento, superación.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Calma – excitación, intranquilidad.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Cambiar – permanecer, ratificar.</a:t>
            </a:r>
          </a:p>
          <a:p>
            <a:pPr marL="457200" indent="-457200">
              <a:buFont typeface="+mj-lt"/>
              <a:buAutoNum type="arabicPeriod"/>
            </a:pPr>
            <a:r>
              <a:rPr lang="es-ES" dirty="0"/>
              <a:t>Cansado – descansado, fresco.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2567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49E2-F516-42B8-8BD4-1B91AFE7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42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¿Y cuál es el aporte de la antonimia ?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2D23D-571C-453E-82E2-BCF5C6829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7587"/>
            <a:ext cx="10000445" cy="44496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b="1" dirty="0"/>
              <a:t>¿Y cuál es el aporte de la antonimia ?</a:t>
            </a:r>
          </a:p>
          <a:p>
            <a:pPr algn="just"/>
            <a:endParaRPr lang="es-ES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Un vocabulario extenso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Relacionar lo literalmente escrito con lo que ya tienen como conocimientos previos para fortalecer la comprensión de textos.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CDC0841-830F-48EC-A7A9-BE26B5BF49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662" t="9957" r="2156" b="59257"/>
          <a:stretch/>
        </p:blipFill>
        <p:spPr>
          <a:xfrm>
            <a:off x="4649273" y="4314423"/>
            <a:ext cx="2985346" cy="11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2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C1C918-1E68-482F-95EF-7CEC34916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02" y="1088264"/>
            <a:ext cx="10399690" cy="54542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La homonimia es un fenómeno que a su vez se divide en dos; </a:t>
            </a:r>
          </a:p>
          <a:p>
            <a:pPr marL="0" indent="0" algn="just">
              <a:buNone/>
            </a:pPr>
            <a:r>
              <a:rPr lang="es-ES" b="1" dirty="0"/>
              <a:t>a. Homonimia-homógrafa </a:t>
            </a:r>
          </a:p>
          <a:p>
            <a:pPr marL="0" indent="0" algn="just">
              <a:buNone/>
            </a:pPr>
            <a:r>
              <a:rPr lang="es-ES" dirty="0"/>
              <a:t>La cual se escribe de igual manera pero presenta significado diferente.</a:t>
            </a:r>
          </a:p>
          <a:p>
            <a:pPr marL="0" indent="0" algn="just">
              <a:buNone/>
            </a:pPr>
            <a:r>
              <a:rPr lang="es-ES" b="1" dirty="0"/>
              <a:t>b. Homonimia-homófona </a:t>
            </a:r>
          </a:p>
          <a:p>
            <a:pPr marL="0" indent="0" algn="just">
              <a:buNone/>
            </a:pPr>
            <a:r>
              <a:rPr lang="es-ES" dirty="0"/>
              <a:t>Que son aquellas que tienen la misma pronunciación pero su ortografía y significado son diferentes. </a:t>
            </a:r>
          </a:p>
          <a:p>
            <a:pPr marL="0" indent="0" algn="just">
              <a:buNone/>
            </a:pPr>
            <a:r>
              <a:rPr lang="es-ES" dirty="0"/>
              <a:t>Ullmann (1986): La homonimia es un fenómeno sincrónico que varía en el curso de la historia. Se hace y deshace según los caprichos de los cambios fonéticos..</a:t>
            </a:r>
          </a:p>
          <a:p>
            <a:pPr marL="0" indent="0" algn="just">
              <a:buNone/>
            </a:pPr>
            <a:r>
              <a:rPr lang="es-ES" dirty="0"/>
              <a:t>Se dice que dos palabras son homónimas si su </a:t>
            </a:r>
            <a:r>
              <a:rPr lang="es-ES" b="1" dirty="0"/>
              <a:t>significante </a:t>
            </a:r>
            <a:r>
              <a:rPr lang="es-ES" dirty="0"/>
              <a:t>es el mismo, es decir, están compuestas por los mismos fonemas, o su realización fonética coincide. No se trata, pues de relación entre significados. La relación homonímica más habitual se produce entre palabras de distinta categoría gramatical</a:t>
            </a:r>
          </a:p>
          <a:p>
            <a:pPr marL="0" indent="0" algn="just">
              <a:buNone/>
            </a:pPr>
            <a:r>
              <a:rPr lang="es-ES" b="1" dirty="0"/>
              <a:t>Homónimos homófonos: </a:t>
            </a:r>
            <a:r>
              <a:rPr lang="es-ES" dirty="0"/>
              <a:t>Son aquellas que, a pesar de escribirse de distinta manera, se pronuncian igual, existe una coincidencia fonológica. Tienen los mismos sonidos. Pero distintas grafías, por ejemplo:</a:t>
            </a:r>
          </a:p>
          <a:p>
            <a:pPr marL="0" indent="0" algn="just">
              <a:buNone/>
            </a:pPr>
            <a:r>
              <a:rPr lang="es-ES" dirty="0"/>
              <a:t>Tuvo / tubo: Andrea tuvo que irse; se rompió un tubo del agua.</a:t>
            </a:r>
          </a:p>
          <a:p>
            <a:pPr marL="0" indent="0" algn="just">
              <a:buNone/>
            </a:pPr>
            <a:r>
              <a:rPr lang="es-ES" dirty="0"/>
              <a:t>Hola / ola: Juanito se divierte con la ola del mar. Hola, ¿se encuentra Andrés? ‖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893C60-0004-4A51-8836-23189EB9F6C0}"/>
              </a:ext>
            </a:extLst>
          </p:cNvPr>
          <p:cNvSpPr txBox="1"/>
          <p:nvPr/>
        </p:nvSpPr>
        <p:spPr>
          <a:xfrm>
            <a:off x="1255690" y="198196"/>
            <a:ext cx="259237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HOMONIMIA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13366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0A99F75-CA8B-4DA1-BD64-AFCA27D0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8223"/>
            <a:ext cx="2556456" cy="82102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Ejemplos:</a:t>
            </a:r>
            <a:endParaRPr lang="es-EC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F012376-4BF8-48D4-8835-F62075F27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78442"/>
            <a:ext cx="9788364" cy="4951335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867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015112-3D27-4DF1-AF4E-14A2AAE15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71978"/>
            <a:ext cx="10296659" cy="56860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La paronimia es la relación existente entre palabras parecidas a nivel fónico, aunque no idénticas, pero diferentes a nivel gráfico y semántico. Los parónimos, pues, son dos palabras que guardan semejanza en su pronunciación, pero son diferentes en su significado y escritura. También se las podría clasificar como de </a:t>
            </a:r>
            <a:r>
              <a:rPr lang="es-ES" dirty="0" err="1"/>
              <a:t>cuasihomónimos</a:t>
            </a:r>
            <a:r>
              <a:rPr lang="es-ES" dirty="0"/>
              <a:t>, ya que, a diferencia de los homónimos, que tienen la misma forma fónica, la forma de los parónimos es “casi” igual.</a:t>
            </a:r>
          </a:p>
          <a:p>
            <a:pPr algn="just"/>
            <a:r>
              <a:rPr lang="es-ES" dirty="0"/>
              <a:t>Algunos ejemplos son: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actitud/aptitud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abjurar/adjurar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absorción/adsorción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absorber/adsorber/absolver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conyugal/conjugar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decena/docena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especia/especie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prever/proveer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reja/regia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trompa/trompo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vela/velo.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ACA432-8DAD-45BD-91BC-78DE0EF541A1}"/>
              </a:ext>
            </a:extLst>
          </p:cNvPr>
          <p:cNvSpPr txBox="1"/>
          <p:nvPr/>
        </p:nvSpPr>
        <p:spPr>
          <a:xfrm>
            <a:off x="1371600" y="271880"/>
            <a:ext cx="239309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PARONIMIA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20340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315E8-81AF-4659-80A4-B8197A8BA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2161"/>
            <a:ext cx="2711003" cy="717997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/>
              <a:t>Concepto: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EBF01D-A536-4DF0-A854-E8761511C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52847"/>
            <a:ext cx="9601200" cy="55829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27050" marR="326390" indent="-285750" algn="just">
              <a:lnSpc>
                <a:spcPct val="115000"/>
              </a:lnSpc>
              <a:spcAft>
                <a:spcPts val="0"/>
              </a:spcAft>
            </a:pP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Existe una rama de la lingüística que se ocupa de estudiar, interpretar y comprender el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―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‖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s-ES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concepto</a:t>
            </a:r>
            <a:r>
              <a:rPr lang="es-ES" spc="2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los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siguientes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autores:</a:t>
            </a:r>
          </a:p>
          <a:p>
            <a:pPr marL="241300" marR="326390" indent="449580" algn="just">
              <a:lnSpc>
                <a:spcPct val="115000"/>
              </a:lnSpc>
              <a:spcAft>
                <a:spcPts val="0"/>
              </a:spcAft>
            </a:pP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1300" marR="337820" indent="0" algn="ctr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rPr lang="es-ES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udio </a:t>
            </a:r>
            <a:r>
              <a:rPr lang="es-ES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s-ES" i="1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S" i="1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ES" i="1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s-ES" i="1" spc="-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</a:t>
            </a:r>
            <a:r>
              <a:rPr lang="es-ES" i="1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nun</a:t>
            </a:r>
            <a:r>
              <a:rPr lang="es-ES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</a:t>
            </a:r>
            <a:r>
              <a:rPr lang="es-E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s-ES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s”</a:t>
            </a:r>
          </a:p>
          <a:p>
            <a:pPr marL="241300" marR="337820" indent="0" algn="ctr">
              <a:lnSpc>
                <a:spcPct val="115000"/>
              </a:lnSpc>
              <a:spcBef>
                <a:spcPts val="380"/>
              </a:spcBef>
              <a:spcAft>
                <a:spcPts val="0"/>
              </a:spcAft>
              <a:buNone/>
            </a:pPr>
            <a:endParaRPr lang="es-EC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5"/>
              </a:spcBef>
            </a:pP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s-ES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s-ES" spc="-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olo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es-ES" spc="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ló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lingüística</a:t>
            </a:r>
          </a:p>
          <a:p>
            <a:pPr marL="0" indent="0" algn="just">
              <a:spcBef>
                <a:spcPts val="35"/>
              </a:spcBef>
              <a:buNone/>
            </a:pPr>
            <a:endParaRPr lang="es-E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ún</a:t>
            </a:r>
            <a:r>
              <a:rPr lang="es-ES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s-ES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rru</a:t>
            </a:r>
            <a:r>
              <a:rPr lang="es-ES" spc="5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(1979)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ñ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spc="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 que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contenidos</a:t>
            </a:r>
            <a:r>
              <a:rPr lang="es-ES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misma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pueden</a:t>
            </a:r>
            <a:r>
              <a:rPr lang="es-ES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</a:t>
            </a:r>
            <a:r>
              <a:rPr lang="es-ES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varios</a:t>
            </a:r>
            <a:r>
              <a:rPr lang="es-ES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distintos”.</a:t>
            </a:r>
          </a:p>
          <a:p>
            <a:pPr marL="0" indent="0" algn="just">
              <a:spcBef>
                <a:spcPts val="35"/>
              </a:spcBef>
              <a:buNone/>
            </a:pPr>
            <a:endParaRPr lang="es-EC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35"/>
              </a:spcBef>
              <a:buNone/>
            </a:pPr>
            <a:r>
              <a:rPr lang="es-ES" spc="-3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s-E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urford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(1997</a:t>
            </a:r>
            <a:r>
              <a:rPr lang="es-ES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emá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d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nif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ica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s-ES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s-E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s-ES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aje”.</a:t>
            </a:r>
            <a:endParaRPr lang="es-EC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3005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55F56-CBFF-4885-8F56-A3F86B6A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8301"/>
          </a:xfrm>
        </p:spPr>
        <p:txBody>
          <a:bodyPr/>
          <a:lstStyle/>
          <a:p>
            <a:r>
              <a:rPr lang="es-ES" b="1" dirty="0"/>
              <a:t>Fenómenos semánticos:</a:t>
            </a:r>
            <a:endParaRPr lang="es-EC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1220932-F2D7-4D5D-84C8-B1608FA3B56A}"/>
              </a:ext>
            </a:extLst>
          </p:cNvPr>
          <p:cNvSpPr txBox="1"/>
          <p:nvPr/>
        </p:nvSpPr>
        <p:spPr>
          <a:xfrm>
            <a:off x="1725769" y="2696700"/>
            <a:ext cx="2311851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SINONIMIA</a:t>
            </a:r>
            <a:endParaRPr lang="es-EC" sz="3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C7CC0A8-9F64-4834-B8CA-CA786BAF52BC}"/>
              </a:ext>
            </a:extLst>
          </p:cNvPr>
          <p:cNvSpPr txBox="1"/>
          <p:nvPr/>
        </p:nvSpPr>
        <p:spPr>
          <a:xfrm>
            <a:off x="4900448" y="2696699"/>
            <a:ext cx="2391104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ANTONIMIA</a:t>
            </a:r>
            <a:endParaRPr lang="es-EC" sz="36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BBBC6B6-3695-41A7-8010-E9D35055E71C}"/>
              </a:ext>
            </a:extLst>
          </p:cNvPr>
          <p:cNvSpPr txBox="1"/>
          <p:nvPr/>
        </p:nvSpPr>
        <p:spPr>
          <a:xfrm>
            <a:off x="8154380" y="2696698"/>
            <a:ext cx="259237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HOMONIMIA</a:t>
            </a:r>
            <a:endParaRPr lang="es-EC" sz="3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FAC070-3165-4C7C-A974-A49DDFFA8F71}"/>
              </a:ext>
            </a:extLst>
          </p:cNvPr>
          <p:cNvSpPr txBox="1"/>
          <p:nvPr/>
        </p:nvSpPr>
        <p:spPr>
          <a:xfrm>
            <a:off x="4898461" y="4586303"/>
            <a:ext cx="239309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PARONIMIA</a:t>
            </a:r>
            <a:endParaRPr lang="es-EC" sz="3600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EA83802-171D-47D0-847C-77680FA3F5D0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4037620" y="3019865"/>
            <a:ext cx="86282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98B7323-79C8-4AF7-86CC-15669F06AEEE}"/>
              </a:ext>
            </a:extLst>
          </p:cNvPr>
          <p:cNvCxnSpPr/>
          <p:nvPr/>
        </p:nvCxnSpPr>
        <p:spPr>
          <a:xfrm flipV="1">
            <a:off x="7291552" y="3019862"/>
            <a:ext cx="86282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83459A0A-D649-4087-A348-E5E09706E1AB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6095007" y="3343030"/>
            <a:ext cx="993" cy="12432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80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FDB1A-3DD1-4549-B07D-C95555ADD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219" y="1307205"/>
            <a:ext cx="9601200" cy="532683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s-ES" sz="2400" dirty="0"/>
              <a:t>Es la relación que se establece entre palabras de significado similar. Los sinónimos son, entonces, palabras de significado próximo o de sentido emparentado.</a:t>
            </a:r>
          </a:p>
          <a:p>
            <a:pPr marL="0" indent="0">
              <a:buNone/>
            </a:pPr>
            <a:r>
              <a:rPr lang="es-ES" sz="2400" dirty="0"/>
              <a:t>En algunos casos pueden usarse en el mismo contexto, si bien no podría decirse que son términos absolutamente intercambiables. </a:t>
            </a:r>
          </a:p>
          <a:p>
            <a:pPr marL="0" indent="0">
              <a:buNone/>
            </a:pPr>
            <a:r>
              <a:rPr lang="es-ES" sz="2400" b="1" dirty="0"/>
              <a:t>Ejemplos:</a:t>
            </a:r>
            <a:r>
              <a:rPr lang="es-ES" sz="2400" dirty="0"/>
              <a:t> </a:t>
            </a:r>
          </a:p>
          <a:p>
            <a:pPr marL="0" indent="0">
              <a:buNone/>
            </a:pPr>
            <a:r>
              <a:rPr lang="es-ES" sz="2400" dirty="0"/>
              <a:t>estimar/apreciar                      enojado/bravo</a:t>
            </a:r>
          </a:p>
          <a:p>
            <a:pPr marL="0" indent="0">
              <a:buNone/>
            </a:pPr>
            <a:r>
              <a:rPr lang="es-ES" sz="2400" dirty="0"/>
              <a:t>amplio/extenso                        felicidad/dicha</a:t>
            </a:r>
          </a:p>
          <a:p>
            <a:pPr marL="0" indent="0">
              <a:buNone/>
            </a:pPr>
            <a:r>
              <a:rPr lang="es-ES" sz="2400" dirty="0"/>
              <a:t>chaqueta/saco                         contar/narrar</a:t>
            </a:r>
          </a:p>
          <a:p>
            <a:pPr marL="0" indent="0">
              <a:buNone/>
            </a:pPr>
            <a:r>
              <a:rPr lang="es-ES" sz="2400" dirty="0"/>
              <a:t>esbelto/delgado                       morir/fallecer    </a:t>
            </a:r>
          </a:p>
          <a:p>
            <a:pPr marL="0" indent="0">
              <a:buNone/>
            </a:pPr>
            <a:r>
              <a:rPr lang="es-ES" sz="2400" dirty="0"/>
              <a:t>No existen palabras de significado idéntico, es decir, no habría sinonimias totales, sino parciales. </a:t>
            </a:r>
          </a:p>
          <a:p>
            <a:pPr marL="0" indent="0">
              <a:buNone/>
            </a:pPr>
            <a:r>
              <a:rPr lang="es-ES" sz="2400" dirty="0"/>
              <a:t>Por lo general, la identidad semántica refiere al significado </a:t>
            </a:r>
            <a:r>
              <a:rPr lang="es-ES" sz="2400" b="1" dirty="0"/>
              <a:t>denotativo</a:t>
            </a:r>
            <a:r>
              <a:rPr lang="es-ES" sz="2400" dirty="0"/>
              <a:t> y no al </a:t>
            </a:r>
            <a:r>
              <a:rPr lang="es-ES" sz="2400" b="1" dirty="0"/>
              <a:t>connotativo</a:t>
            </a:r>
            <a:r>
              <a:rPr lang="es-ES" sz="2400" dirty="0"/>
              <a:t>, por lo que al intercambiar sinónimos se pierden las diferencias de matices de contenido y de estilo. </a:t>
            </a:r>
          </a:p>
          <a:p>
            <a:r>
              <a:rPr lang="es-ES" sz="2400" b="1" dirty="0"/>
              <a:t>Consejo: </a:t>
            </a:r>
            <a:r>
              <a:rPr lang="es-ES" sz="2400" dirty="0"/>
              <a:t>Al redactar un texto conviene utilizar sinónimos para evitar la repetición de palabras ya empleadas anteriormente. </a:t>
            </a:r>
            <a:endParaRPr lang="es-EC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C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D5E2D9F-91A6-4A83-BD68-06E3FFD65557}"/>
              </a:ext>
            </a:extLst>
          </p:cNvPr>
          <p:cNvSpPr txBox="1"/>
          <p:nvPr/>
        </p:nvSpPr>
        <p:spPr>
          <a:xfrm>
            <a:off x="5267459" y="223957"/>
            <a:ext cx="2311851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sz="3600" dirty="0"/>
              <a:t>SINONIMIA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123326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3E593-EC44-408D-BCD0-78FFEE06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92617"/>
            <a:ext cx="9601200" cy="14859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/>
              <a:t>¿Cómo se puede comprobar una relación de sinonimia?: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77973D-A08A-42C0-9B06-AF695D7E7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3208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Realizando sustituciones en el interior de una oración:</a:t>
            </a:r>
          </a:p>
          <a:p>
            <a:pPr algn="just"/>
            <a:endParaRPr lang="es-ES" dirty="0"/>
          </a:p>
          <a:p>
            <a:pPr algn="just"/>
            <a:r>
              <a:rPr lang="es-ES" dirty="0" err="1"/>
              <a:t>Higor</a:t>
            </a:r>
            <a:r>
              <a:rPr lang="es-ES" dirty="0"/>
              <a:t> es (burro.____,/________/______), que protagoniza un cuento infantil.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Coge {el dinero/_______} y corre del lugar.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El rey {ha muerto/_______.}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La marquesa {está/______/_______} indispuesta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Ayer disfrutamos de un {bello/______/_____/_______} atardecer.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9125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A49E2-F516-42B8-8BD4-1B91AFE7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542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¿Y cuál es el aporte de la sinonimia ?</a:t>
            </a:r>
            <a:br>
              <a:rPr lang="es-ES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2D23D-571C-453E-82E2-BCF5C6829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08348"/>
            <a:ext cx="10000445" cy="44496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b="1" dirty="0"/>
              <a:t>¿Y cuál es el aporte de la sinonimia ?</a:t>
            </a:r>
          </a:p>
          <a:p>
            <a:pPr algn="just"/>
            <a:endParaRPr lang="es-ES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Un vocabulario extenso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Evitar los pleonasmos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Mejorar nuestra comunicación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Mejorar nuestra compresión lectora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s-ES" dirty="0"/>
              <a:t>Determinar las relaciones y las semejanzas que poseen las palabras</a:t>
            </a:r>
          </a:p>
          <a:p>
            <a:pPr algn="just"/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C96723-AE19-4A03-9D75-C36B98033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565" y="2395571"/>
            <a:ext cx="3302416" cy="2066857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958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71028-C735-4256-8C9B-8DE94966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774" y="209281"/>
            <a:ext cx="2788277" cy="679361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/>
              <a:t>ANTONIMIA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2284EF-E07D-4A0A-8464-7EDF9925F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42810"/>
            <a:ext cx="9601200" cy="51837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ES" dirty="0"/>
              <a:t>La antonimia: Es una relación de oposición de significado entre palabras de la misma naturaleza. Pueden ser:</a:t>
            </a:r>
          </a:p>
          <a:p>
            <a:endParaRPr lang="es-ES" dirty="0"/>
          </a:p>
          <a:p>
            <a:pPr marL="0" indent="0" algn="ctr">
              <a:buNone/>
            </a:pPr>
            <a:r>
              <a:rPr lang="es-ES" b="1" dirty="0"/>
              <a:t>1. Palabras que expresan cualidades: </a:t>
            </a:r>
            <a:r>
              <a:rPr lang="es-ES" dirty="0"/>
              <a:t>grande-pequeño</a:t>
            </a:r>
          </a:p>
          <a:p>
            <a:pPr marL="0" indent="0" algn="ctr">
              <a:buNone/>
            </a:pPr>
            <a:r>
              <a:rPr lang="es-ES" b="1" dirty="0"/>
              <a:t>2. Palabras que expresan acciones:</a:t>
            </a:r>
            <a:r>
              <a:rPr lang="es-ES" dirty="0"/>
              <a:t> subir-bajar</a:t>
            </a:r>
          </a:p>
          <a:p>
            <a:endParaRPr lang="es-ES" dirty="0"/>
          </a:p>
          <a:p>
            <a:r>
              <a:rPr lang="es-ES" dirty="0"/>
              <a:t>La oposición de significado, muchas veces, se forma agregando un prefijo a la otra palabra: Móvil-inmóvil, teñir-desteñir.</a:t>
            </a:r>
          </a:p>
          <a:p>
            <a:endParaRPr lang="es-ES" dirty="0"/>
          </a:p>
          <a:p>
            <a:r>
              <a:rPr lang="es-ES" dirty="0"/>
              <a:t>Según  el  autor  S.  Ullmann la  antonimia  es  como: “un  tipo  de  relación semántica que se establece entre palabras que poseen significados totalmente contrarios, como bueno – malo, frío – calor, o alto – bajo”.</a:t>
            </a:r>
          </a:p>
          <a:p>
            <a:endParaRPr lang="es-ES" dirty="0"/>
          </a:p>
          <a:p>
            <a:r>
              <a:rPr lang="es-ES" dirty="0"/>
              <a:t>Se pueden distinguir hasta tres tipos de antónimos:</a:t>
            </a:r>
          </a:p>
          <a:p>
            <a:endParaRPr lang="es-EC" dirty="0"/>
          </a:p>
        </p:txBody>
      </p:sp>
      <p:pic>
        <p:nvPicPr>
          <p:cNvPr id="7" name="Picture 2" descr="En Sentido Contrario — Colloqui">
            <a:extLst>
              <a:ext uri="{FF2B5EF4-FFF2-40B4-BE49-F238E27FC236}">
                <a16:creationId xmlns:a16="http://schemas.microsoft.com/office/drawing/2014/main" id="{69AEE115-C0F1-4E8A-90F6-F04F3B146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718" y="5055315"/>
            <a:ext cx="1371242" cy="137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85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06425-E28F-4A64-802D-C0EA6BBF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149662" cy="79527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s-EC" dirty="0"/>
              <a:t>Los antónimos graduales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740D08-92F2-4E49-86E6-2B730F315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8705"/>
            <a:ext cx="9601200" cy="11526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ES" dirty="0"/>
              <a:t>Son aquellos entre los que se puede establecer una gradación, como grande – pequeño, o bueno – malo. Aunque grande y pequeño son contrarios, entre ellos algo puede ser mediano, como entre bueno y malo puede ser regular.</a:t>
            </a:r>
            <a:endParaRPr lang="es-EC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4874A62-5732-4D5A-BC04-FBCC7063724F}"/>
              </a:ext>
            </a:extLst>
          </p:cNvPr>
          <p:cNvSpPr txBox="1">
            <a:spLocks/>
          </p:cNvSpPr>
          <p:nvPr/>
        </p:nvSpPr>
        <p:spPr>
          <a:xfrm>
            <a:off x="1371600" y="3721995"/>
            <a:ext cx="6149662" cy="5666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/>
              <a:t>Los antónimos complementarios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167585E4-4A24-4A52-9D12-480041385D5D}"/>
              </a:ext>
            </a:extLst>
          </p:cNvPr>
          <p:cNvSpPr txBox="1">
            <a:spLocks/>
          </p:cNvSpPr>
          <p:nvPr/>
        </p:nvSpPr>
        <p:spPr>
          <a:xfrm>
            <a:off x="1371600" y="4684153"/>
            <a:ext cx="9601200" cy="115265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/>
              <a:t>Son aquellos entre los que no es posible establecer gradación alguna. Ocurre, por ejemplo, entre vivo – muerto, o entre sano – enfermo. O se está vivo, o se está muerto. O se está sano, o se está enfermo.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6997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06425-E28F-4A64-802D-C0EA6BBF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82779"/>
            <a:ext cx="5776175" cy="79527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C" dirty="0"/>
              <a:t>Los antónimos recíprocos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740D08-92F2-4E49-86E6-2B730F315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29000"/>
            <a:ext cx="9601200" cy="11526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ES" dirty="0"/>
              <a:t>Se dan en aquellos casos en los que la existencia de un término implica, forzosamente, la del otro: padre – hijo, comprar – vender, etcétera. Si alguien es padre, alguien tiene que ser hijo. Si alguien compra, alguien vende‖.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74505745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1815</TotalTime>
  <Words>1092</Words>
  <Application>Microsoft Office PowerPoint</Application>
  <PresentationFormat>Panorámica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Courier New</vt:lpstr>
      <vt:lpstr>Franklin Gothic Book</vt:lpstr>
      <vt:lpstr>Times New Roman</vt:lpstr>
      <vt:lpstr>Recorte</vt:lpstr>
      <vt:lpstr>La semántica</vt:lpstr>
      <vt:lpstr>Concepto:</vt:lpstr>
      <vt:lpstr>Fenómenos semánticos:</vt:lpstr>
      <vt:lpstr>Presentación de PowerPoint</vt:lpstr>
      <vt:lpstr>¿Cómo se puede comprobar una relación de sinonimia?:</vt:lpstr>
      <vt:lpstr>¿Y cuál es el aporte de la sinonimia ? </vt:lpstr>
      <vt:lpstr>ANTONIMIA</vt:lpstr>
      <vt:lpstr>Los antónimos graduales</vt:lpstr>
      <vt:lpstr>Los antónimos recíprocos</vt:lpstr>
      <vt:lpstr>Ejemplos:</vt:lpstr>
      <vt:lpstr>¿Y cuál es el aporte de la antonimia ? </vt:lpstr>
      <vt:lpstr>Presentación de PowerPoint</vt:lpstr>
      <vt:lpstr>Ejemplos: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conferencias</dc:title>
  <dc:creator>User</dc:creator>
  <cp:lastModifiedBy>User</cp:lastModifiedBy>
  <cp:revision>160</cp:revision>
  <cp:lastPrinted>2020-08-24T05:44:40Z</cp:lastPrinted>
  <dcterms:created xsi:type="dcterms:W3CDTF">2020-08-17T04:29:40Z</dcterms:created>
  <dcterms:modified xsi:type="dcterms:W3CDTF">2021-06-28T17:10:27Z</dcterms:modified>
</cp:coreProperties>
</file>