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3" r:id="rId1"/>
  </p:sldMasterIdLst>
  <p:sldIdLst>
    <p:sldId id="257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DF9817"/>
    <a:srgbClr val="E7B90F"/>
    <a:srgbClr val="439DB9"/>
    <a:srgbClr val="777777"/>
    <a:srgbClr val="969696"/>
    <a:srgbClr val="B2B2B2"/>
    <a:srgbClr val="C0C0C0"/>
    <a:srgbClr val="DDDDDD"/>
    <a:srgbClr val="407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1"/>
  </p:normalViewPr>
  <p:slideViewPr>
    <p:cSldViewPr>
      <p:cViewPr varScale="1">
        <p:scale>
          <a:sx n="107" d="100"/>
          <a:sy n="107" d="100"/>
        </p:scale>
        <p:origin x="464" y="1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732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7105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57159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6623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29811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35730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6854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96536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64636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948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0488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9748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2868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218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129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7569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37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8313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0">
              <a:srgbClr val="4D4D4D">
                <a:lumMod val="41000"/>
              </a:srgbClr>
            </a:gs>
            <a:gs pos="88000">
              <a:srgbClr val="DF9817">
                <a:alpha val="97000"/>
                <a:lumMod val="100000"/>
              </a:srgb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4498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ecursos.cnice.mec.es/media/radio/bloque5/audios/MEDIA4%2014.mp3" TargetMode="External"/><Relationship Id="rId2" Type="http://schemas.openxmlformats.org/officeDocument/2006/relationships/hyperlink" Target="http://recursos.cnice.mec.es/media/radio/bloque5/audios/MEDIA4%2016.mp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cursos.cnice.mec.es/media/radio/bloque5/audios/MEDIA4%2013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0" y="3416135"/>
            <a:ext cx="8077200" cy="2025509"/>
          </a:xfrm>
          <a:custGeom>
            <a:avLst/>
            <a:gdLst>
              <a:gd name="connsiteX0" fmla="*/ 0 w 9036000"/>
              <a:gd name="connsiteY0" fmla="*/ 0 h 1404000"/>
              <a:gd name="connsiteX1" fmla="*/ 9036000 w 9036000"/>
              <a:gd name="connsiteY1" fmla="*/ 0 h 1404000"/>
              <a:gd name="connsiteX2" fmla="*/ 9036000 w 9036000"/>
              <a:gd name="connsiteY2" fmla="*/ 1404000 h 1404000"/>
              <a:gd name="connsiteX3" fmla="*/ 0 w 9036000"/>
              <a:gd name="connsiteY3" fmla="*/ 1404000 h 1404000"/>
              <a:gd name="connsiteX4" fmla="*/ 0 w 9036000"/>
              <a:gd name="connsiteY4" fmla="*/ 0 h 1404000"/>
              <a:gd name="connsiteX0" fmla="*/ 0 w 9036000"/>
              <a:gd name="connsiteY0" fmla="*/ 0 h 1404000"/>
              <a:gd name="connsiteX1" fmla="*/ 7369245 w 9036000"/>
              <a:gd name="connsiteY1" fmla="*/ 23149 h 1404000"/>
              <a:gd name="connsiteX2" fmla="*/ 9036000 w 9036000"/>
              <a:gd name="connsiteY2" fmla="*/ 1404000 h 1404000"/>
              <a:gd name="connsiteX3" fmla="*/ 0 w 9036000"/>
              <a:gd name="connsiteY3" fmla="*/ 1404000 h 1404000"/>
              <a:gd name="connsiteX4" fmla="*/ 0 w 9036000"/>
              <a:gd name="connsiteY4" fmla="*/ 0 h 1404000"/>
              <a:gd name="connsiteX0" fmla="*/ 0 w 7774359"/>
              <a:gd name="connsiteY0" fmla="*/ 0 h 1600770"/>
              <a:gd name="connsiteX1" fmla="*/ 7369245 w 7774359"/>
              <a:gd name="connsiteY1" fmla="*/ 23149 h 1600770"/>
              <a:gd name="connsiteX2" fmla="*/ 7774359 w 7774359"/>
              <a:gd name="connsiteY2" fmla="*/ 1600770 h 1600770"/>
              <a:gd name="connsiteX3" fmla="*/ 0 w 7774359"/>
              <a:gd name="connsiteY3" fmla="*/ 1404000 h 1600770"/>
              <a:gd name="connsiteX4" fmla="*/ 0 w 7774359"/>
              <a:gd name="connsiteY4" fmla="*/ 0 h 1600770"/>
              <a:gd name="connsiteX0" fmla="*/ 0 w 7774359"/>
              <a:gd name="connsiteY0" fmla="*/ 0 h 1600770"/>
              <a:gd name="connsiteX1" fmla="*/ 7195625 w 7774359"/>
              <a:gd name="connsiteY1" fmla="*/ 46299 h 1600770"/>
              <a:gd name="connsiteX2" fmla="*/ 7774359 w 7774359"/>
              <a:gd name="connsiteY2" fmla="*/ 1600770 h 1600770"/>
              <a:gd name="connsiteX3" fmla="*/ 0 w 7774359"/>
              <a:gd name="connsiteY3" fmla="*/ 1404000 h 1600770"/>
              <a:gd name="connsiteX4" fmla="*/ 0 w 7774359"/>
              <a:gd name="connsiteY4" fmla="*/ 0 h 1600770"/>
              <a:gd name="connsiteX0" fmla="*/ 0 w 7473418"/>
              <a:gd name="connsiteY0" fmla="*/ 0 h 1589195"/>
              <a:gd name="connsiteX1" fmla="*/ 7195625 w 7473418"/>
              <a:gd name="connsiteY1" fmla="*/ 46299 h 1589195"/>
              <a:gd name="connsiteX2" fmla="*/ 7473418 w 7473418"/>
              <a:gd name="connsiteY2" fmla="*/ 1589195 h 1589195"/>
              <a:gd name="connsiteX3" fmla="*/ 0 w 7473418"/>
              <a:gd name="connsiteY3" fmla="*/ 1404000 h 1589195"/>
              <a:gd name="connsiteX4" fmla="*/ 0 w 7473418"/>
              <a:gd name="connsiteY4" fmla="*/ 0 h 1589195"/>
              <a:gd name="connsiteX0" fmla="*/ 0 w 7473418"/>
              <a:gd name="connsiteY0" fmla="*/ 0 h 1589195"/>
              <a:gd name="connsiteX1" fmla="*/ 7160901 w 7473418"/>
              <a:gd name="connsiteY1" fmla="*/ 46299 h 1589195"/>
              <a:gd name="connsiteX2" fmla="*/ 7473418 w 7473418"/>
              <a:gd name="connsiteY2" fmla="*/ 1589195 h 1589195"/>
              <a:gd name="connsiteX3" fmla="*/ 0 w 7473418"/>
              <a:gd name="connsiteY3" fmla="*/ 1404000 h 1589195"/>
              <a:gd name="connsiteX4" fmla="*/ 0 w 7473418"/>
              <a:gd name="connsiteY4" fmla="*/ 0 h 1589195"/>
              <a:gd name="connsiteX0" fmla="*/ 0 w 7473418"/>
              <a:gd name="connsiteY0" fmla="*/ 0 h 1404000"/>
              <a:gd name="connsiteX1" fmla="*/ 7160901 w 7473418"/>
              <a:gd name="connsiteY1" fmla="*/ 46299 h 1404000"/>
              <a:gd name="connsiteX2" fmla="*/ 7473418 w 7473418"/>
              <a:gd name="connsiteY2" fmla="*/ 1380851 h 1404000"/>
              <a:gd name="connsiteX3" fmla="*/ 0 w 7473418"/>
              <a:gd name="connsiteY3" fmla="*/ 1404000 h 1404000"/>
              <a:gd name="connsiteX4" fmla="*/ 0 w 7473418"/>
              <a:gd name="connsiteY4" fmla="*/ 0 h 1404000"/>
              <a:gd name="connsiteX0" fmla="*/ 0 w 7473418"/>
              <a:gd name="connsiteY0" fmla="*/ 0 h 1473448"/>
              <a:gd name="connsiteX1" fmla="*/ 7160901 w 7473418"/>
              <a:gd name="connsiteY1" fmla="*/ 46299 h 1473448"/>
              <a:gd name="connsiteX2" fmla="*/ 7473418 w 7473418"/>
              <a:gd name="connsiteY2" fmla="*/ 1473448 h 1473448"/>
              <a:gd name="connsiteX3" fmla="*/ 0 w 7473418"/>
              <a:gd name="connsiteY3" fmla="*/ 1404000 h 1473448"/>
              <a:gd name="connsiteX4" fmla="*/ 0 w 7473418"/>
              <a:gd name="connsiteY4" fmla="*/ 0 h 1473448"/>
              <a:gd name="connsiteX0" fmla="*/ 0 w 7473418"/>
              <a:gd name="connsiteY0" fmla="*/ 0 h 1473448"/>
              <a:gd name="connsiteX1" fmla="*/ 7184051 w 7473418"/>
              <a:gd name="connsiteY1" fmla="*/ 34724 h 1473448"/>
              <a:gd name="connsiteX2" fmla="*/ 7473418 w 7473418"/>
              <a:gd name="connsiteY2" fmla="*/ 1473448 h 1473448"/>
              <a:gd name="connsiteX3" fmla="*/ 0 w 7473418"/>
              <a:gd name="connsiteY3" fmla="*/ 1404000 h 1473448"/>
              <a:gd name="connsiteX4" fmla="*/ 0 w 7473418"/>
              <a:gd name="connsiteY4" fmla="*/ 0 h 1473448"/>
              <a:gd name="connsiteX0" fmla="*/ 0 w 7427119"/>
              <a:gd name="connsiteY0" fmla="*/ 0 h 1473448"/>
              <a:gd name="connsiteX1" fmla="*/ 7184051 w 7427119"/>
              <a:gd name="connsiteY1" fmla="*/ 34724 h 1473448"/>
              <a:gd name="connsiteX2" fmla="*/ 7427119 w 7427119"/>
              <a:gd name="connsiteY2" fmla="*/ 1473448 h 1473448"/>
              <a:gd name="connsiteX3" fmla="*/ 0 w 7427119"/>
              <a:gd name="connsiteY3" fmla="*/ 1404000 h 1473448"/>
              <a:gd name="connsiteX4" fmla="*/ 0 w 7427119"/>
              <a:gd name="connsiteY4" fmla="*/ 0 h 1473448"/>
              <a:gd name="connsiteX0" fmla="*/ 0 w 7427119"/>
              <a:gd name="connsiteY0" fmla="*/ 0 h 1473448"/>
              <a:gd name="connsiteX1" fmla="*/ 7149327 w 7427119"/>
              <a:gd name="connsiteY1" fmla="*/ 34724 h 1473448"/>
              <a:gd name="connsiteX2" fmla="*/ 7427119 w 7427119"/>
              <a:gd name="connsiteY2" fmla="*/ 1473448 h 1473448"/>
              <a:gd name="connsiteX3" fmla="*/ 0 w 7427119"/>
              <a:gd name="connsiteY3" fmla="*/ 1404000 h 1473448"/>
              <a:gd name="connsiteX4" fmla="*/ 0 w 7427119"/>
              <a:gd name="connsiteY4" fmla="*/ 0 h 1473448"/>
              <a:gd name="connsiteX0" fmla="*/ 0 w 7438693"/>
              <a:gd name="connsiteY0" fmla="*/ 0 h 1404000"/>
              <a:gd name="connsiteX1" fmla="*/ 7149327 w 7438693"/>
              <a:gd name="connsiteY1" fmla="*/ 34724 h 1404000"/>
              <a:gd name="connsiteX2" fmla="*/ 7438693 w 7438693"/>
              <a:gd name="connsiteY2" fmla="*/ 1404000 h 1404000"/>
              <a:gd name="connsiteX3" fmla="*/ 0 w 7438693"/>
              <a:gd name="connsiteY3" fmla="*/ 1404000 h 1404000"/>
              <a:gd name="connsiteX4" fmla="*/ 0 w 7438693"/>
              <a:gd name="connsiteY4" fmla="*/ 0 h 1404000"/>
              <a:gd name="connsiteX0" fmla="*/ 0 w 7438693"/>
              <a:gd name="connsiteY0" fmla="*/ 0 h 1404000"/>
              <a:gd name="connsiteX1" fmla="*/ 7172477 w 7438693"/>
              <a:gd name="connsiteY1" fmla="*/ 23149 h 1404000"/>
              <a:gd name="connsiteX2" fmla="*/ 7438693 w 7438693"/>
              <a:gd name="connsiteY2" fmla="*/ 1404000 h 1404000"/>
              <a:gd name="connsiteX3" fmla="*/ 0 w 7438693"/>
              <a:gd name="connsiteY3" fmla="*/ 1404000 h 1404000"/>
              <a:gd name="connsiteX4" fmla="*/ 0 w 7438693"/>
              <a:gd name="connsiteY4" fmla="*/ 0 h 1404000"/>
              <a:gd name="connsiteX0" fmla="*/ 0 w 7438693"/>
              <a:gd name="connsiteY0" fmla="*/ 0 h 1404000"/>
              <a:gd name="connsiteX1" fmla="*/ 7207201 w 7438693"/>
              <a:gd name="connsiteY1" fmla="*/ 23149 h 1404000"/>
              <a:gd name="connsiteX2" fmla="*/ 7438693 w 7438693"/>
              <a:gd name="connsiteY2" fmla="*/ 1404000 h 1404000"/>
              <a:gd name="connsiteX3" fmla="*/ 0 w 7438693"/>
              <a:gd name="connsiteY3" fmla="*/ 1404000 h 1404000"/>
              <a:gd name="connsiteX4" fmla="*/ 0 w 7438693"/>
              <a:gd name="connsiteY4" fmla="*/ 0 h 1404000"/>
              <a:gd name="connsiteX0" fmla="*/ 0 w 7438693"/>
              <a:gd name="connsiteY0" fmla="*/ 0 h 1404000"/>
              <a:gd name="connsiteX1" fmla="*/ 7172477 w 7438693"/>
              <a:gd name="connsiteY1" fmla="*/ 11574 h 1404000"/>
              <a:gd name="connsiteX2" fmla="*/ 7438693 w 7438693"/>
              <a:gd name="connsiteY2" fmla="*/ 1404000 h 1404000"/>
              <a:gd name="connsiteX3" fmla="*/ 0 w 7438693"/>
              <a:gd name="connsiteY3" fmla="*/ 1404000 h 1404000"/>
              <a:gd name="connsiteX4" fmla="*/ 0 w 7438693"/>
              <a:gd name="connsiteY4" fmla="*/ 0 h 1404000"/>
              <a:gd name="connsiteX0" fmla="*/ 0 w 7403969"/>
              <a:gd name="connsiteY0" fmla="*/ 0 h 1404000"/>
              <a:gd name="connsiteX1" fmla="*/ 7172477 w 7403969"/>
              <a:gd name="connsiteY1" fmla="*/ 11574 h 1404000"/>
              <a:gd name="connsiteX2" fmla="*/ 7403969 w 7403969"/>
              <a:gd name="connsiteY2" fmla="*/ 1404000 h 1404000"/>
              <a:gd name="connsiteX3" fmla="*/ 0 w 7403969"/>
              <a:gd name="connsiteY3" fmla="*/ 1404000 h 1404000"/>
              <a:gd name="connsiteX4" fmla="*/ 0 w 7403969"/>
              <a:gd name="connsiteY4" fmla="*/ 0 h 1404000"/>
              <a:gd name="connsiteX0" fmla="*/ 0 w 7438693"/>
              <a:gd name="connsiteY0" fmla="*/ 0 h 1404000"/>
              <a:gd name="connsiteX1" fmla="*/ 7172477 w 7438693"/>
              <a:gd name="connsiteY1" fmla="*/ 11574 h 1404000"/>
              <a:gd name="connsiteX2" fmla="*/ 7438693 w 7438693"/>
              <a:gd name="connsiteY2" fmla="*/ 1404000 h 1404000"/>
              <a:gd name="connsiteX3" fmla="*/ 0 w 7438693"/>
              <a:gd name="connsiteY3" fmla="*/ 1404000 h 1404000"/>
              <a:gd name="connsiteX4" fmla="*/ 0 w 7438693"/>
              <a:gd name="connsiteY4" fmla="*/ 0 h 140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38693" h="1404000">
                <a:moveTo>
                  <a:pt x="0" y="0"/>
                </a:moveTo>
                <a:lnTo>
                  <a:pt x="7172477" y="11574"/>
                </a:lnTo>
                <a:lnTo>
                  <a:pt x="7438693" y="1404000"/>
                </a:lnTo>
                <a:lnTo>
                  <a:pt x="0" y="1404000"/>
                </a:lnTo>
                <a:lnTo>
                  <a:pt x="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vert="horz" wrap="square" lIns="0" tIns="216000" rIns="0" bIns="108000" rtlCol="0" anchor="ctr" anchorCtr="0">
            <a:spAutoFit/>
          </a:bodyPr>
          <a:lstStyle/>
          <a:p>
            <a:pPr algn="ctr">
              <a:lnSpc>
                <a:spcPct val="100000"/>
              </a:lnSpc>
              <a:spcBef>
                <a:spcPts val="2990"/>
              </a:spcBef>
            </a:pPr>
            <a:r>
              <a:rPr lang="es-EC" sz="5400" b="1" spc="-100" dirty="0">
                <a:solidFill>
                  <a:srgbClr val="FFFFFF"/>
                </a:solidFill>
              </a:rPr>
              <a:t>Producción del Guion</a:t>
            </a:r>
            <a:r>
              <a:rPr lang="es-EC" sz="5400" b="1" spc="-210" dirty="0">
                <a:solidFill>
                  <a:srgbClr val="FFFFFF"/>
                </a:solidFill>
              </a:rPr>
              <a:t> </a:t>
            </a:r>
            <a:r>
              <a:rPr lang="es-EC" sz="5400" b="1" spc="-130" dirty="0">
                <a:solidFill>
                  <a:srgbClr val="FFFFFF"/>
                </a:solidFill>
              </a:rPr>
              <a:t>Radiofónico</a:t>
            </a:r>
            <a:endParaRPr sz="5400" b="1" spc="-13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3045156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b="1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cción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905000"/>
            <a:ext cx="7877478" cy="35503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marR="359410" indent="-4572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sz="2800" spc="-185" dirty="0">
                <a:latin typeface="Times New Roman"/>
                <a:cs typeface="Times New Roman"/>
              </a:rPr>
              <a:t>Muchas </a:t>
            </a:r>
            <a:r>
              <a:rPr sz="2800" spc="-170" dirty="0">
                <a:latin typeface="Times New Roman"/>
                <a:cs typeface="Times New Roman"/>
              </a:rPr>
              <a:t>agencias </a:t>
            </a:r>
            <a:r>
              <a:rPr sz="2800" spc="-135" dirty="0">
                <a:latin typeface="Times New Roman"/>
                <a:cs typeface="Times New Roman"/>
              </a:rPr>
              <a:t>delegan </a:t>
            </a:r>
            <a:r>
              <a:rPr sz="2800" spc="-204" dirty="0">
                <a:latin typeface="Times New Roman"/>
                <a:cs typeface="Times New Roman"/>
              </a:rPr>
              <a:t>a </a:t>
            </a:r>
            <a:r>
              <a:rPr sz="2800" spc="-100" dirty="0">
                <a:latin typeface="Times New Roman"/>
                <a:cs typeface="Times New Roman"/>
              </a:rPr>
              <a:t>productoras </a:t>
            </a:r>
            <a:r>
              <a:rPr sz="2800" spc="-155" dirty="0">
                <a:latin typeface="Times New Roman"/>
                <a:cs typeface="Times New Roman"/>
              </a:rPr>
              <a:t>audiovisuales la  </a:t>
            </a:r>
            <a:r>
              <a:rPr sz="2800" spc="-114" dirty="0">
                <a:latin typeface="Times New Roman"/>
                <a:cs typeface="Times New Roman"/>
              </a:rPr>
              <a:t>producción </a:t>
            </a:r>
            <a:r>
              <a:rPr sz="2800" spc="-105" dirty="0">
                <a:latin typeface="Times New Roman"/>
                <a:cs typeface="Times New Roman"/>
              </a:rPr>
              <a:t>del </a:t>
            </a:r>
            <a:r>
              <a:rPr lang="es-EC" sz="2800" spc="-95" dirty="0">
                <a:latin typeface="Times New Roman"/>
                <a:cs typeface="Times New Roman"/>
              </a:rPr>
              <a:t>guio</a:t>
            </a:r>
            <a:r>
              <a:rPr sz="2800" spc="-95" dirty="0">
                <a:latin typeface="Times New Roman"/>
                <a:cs typeface="Times New Roman"/>
              </a:rPr>
              <a:t>n, </a:t>
            </a:r>
            <a:r>
              <a:rPr sz="2800" spc="-130" dirty="0">
                <a:latin typeface="Times New Roman"/>
                <a:cs typeface="Times New Roman"/>
              </a:rPr>
              <a:t>pues </a:t>
            </a:r>
            <a:r>
              <a:rPr sz="2800" spc="-140" dirty="0">
                <a:latin typeface="Times New Roman"/>
                <a:cs typeface="Times New Roman"/>
              </a:rPr>
              <a:t>son </a:t>
            </a:r>
            <a:r>
              <a:rPr sz="2800" spc="-120" dirty="0">
                <a:latin typeface="Times New Roman"/>
                <a:cs typeface="Times New Roman"/>
              </a:rPr>
              <a:t>personas que </a:t>
            </a:r>
            <a:r>
              <a:rPr sz="2800" spc="-135" dirty="0" err="1">
                <a:latin typeface="Times New Roman"/>
                <a:cs typeface="Times New Roman"/>
              </a:rPr>
              <a:t>dominan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lang="es-EC" sz="2800" spc="-140" dirty="0">
                <a:latin typeface="Times New Roman"/>
                <a:cs typeface="Times New Roman"/>
              </a:rPr>
              <a:t>los</a:t>
            </a:r>
            <a:r>
              <a:rPr sz="2800" spc="-140" dirty="0">
                <a:latin typeface="Times New Roman"/>
                <a:cs typeface="Times New Roman"/>
              </a:rPr>
              <a:t>  </a:t>
            </a:r>
            <a:r>
              <a:rPr lang="es-EC" sz="2800" spc="-135" dirty="0">
                <a:latin typeface="Times New Roman"/>
                <a:cs typeface="Times New Roman"/>
              </a:rPr>
              <a:t>aspectos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lang="es-EC" sz="2800" spc="-100" dirty="0">
                <a:latin typeface="Times New Roman"/>
                <a:cs typeface="Times New Roman"/>
              </a:rPr>
              <a:t>técnicos</a:t>
            </a:r>
            <a:r>
              <a:rPr sz="2800" spc="-100" dirty="0">
                <a:latin typeface="Times New Roman"/>
                <a:cs typeface="Times New Roman"/>
              </a:rPr>
              <a:t>.</a:t>
            </a:r>
            <a:endParaRPr lang="es-EC" sz="2800" spc="-100" dirty="0">
              <a:latin typeface="Times New Roman"/>
              <a:cs typeface="Times New Roman"/>
            </a:endParaRPr>
          </a:p>
          <a:p>
            <a:pPr marL="12065" marR="35941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tabLst>
                <a:tab pos="287020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469265" marR="5080" indent="-45720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sz="2800" spc="-135" dirty="0">
                <a:latin typeface="Times New Roman"/>
                <a:cs typeface="Times New Roman"/>
              </a:rPr>
              <a:t>Cuando </a:t>
            </a:r>
            <a:r>
              <a:rPr sz="2800" spc="-150" dirty="0">
                <a:latin typeface="Times New Roman"/>
                <a:cs typeface="Times New Roman"/>
              </a:rPr>
              <a:t>se </a:t>
            </a:r>
            <a:r>
              <a:rPr sz="2800" spc="-165" dirty="0">
                <a:latin typeface="Times New Roman"/>
                <a:cs typeface="Times New Roman"/>
              </a:rPr>
              <a:t>lleva </a:t>
            </a:r>
            <a:r>
              <a:rPr sz="2800" spc="-204" dirty="0">
                <a:latin typeface="Times New Roman"/>
                <a:cs typeface="Times New Roman"/>
              </a:rPr>
              <a:t>a </a:t>
            </a:r>
            <a:r>
              <a:rPr sz="2800" spc="-155" dirty="0">
                <a:latin typeface="Times New Roman"/>
                <a:cs typeface="Times New Roman"/>
              </a:rPr>
              <a:t>la </a:t>
            </a:r>
            <a:r>
              <a:rPr sz="2800" spc="-114" dirty="0">
                <a:latin typeface="Times New Roman"/>
                <a:cs typeface="Times New Roman"/>
              </a:rPr>
              <a:t>práctica </a:t>
            </a:r>
            <a:r>
              <a:rPr sz="2800" spc="-110" dirty="0">
                <a:latin typeface="Times New Roman"/>
                <a:cs typeface="Times New Roman"/>
              </a:rPr>
              <a:t>un </a:t>
            </a:r>
            <a:r>
              <a:rPr lang="es-EC" sz="2800" spc="-135" dirty="0">
                <a:latin typeface="Times New Roman"/>
                <a:cs typeface="Times New Roman"/>
              </a:rPr>
              <a:t>guio</a:t>
            </a:r>
            <a:r>
              <a:rPr sz="2800" spc="-135" dirty="0">
                <a:latin typeface="Times New Roman"/>
                <a:cs typeface="Times New Roman"/>
              </a:rPr>
              <a:t>n </a:t>
            </a:r>
            <a:r>
              <a:rPr sz="2800" spc="-150" dirty="0">
                <a:latin typeface="Times New Roman"/>
                <a:cs typeface="Times New Roman"/>
              </a:rPr>
              <a:t>se </a:t>
            </a:r>
            <a:r>
              <a:rPr sz="2800" spc="-105" dirty="0" err="1">
                <a:latin typeface="Times New Roman"/>
                <a:cs typeface="Times New Roman"/>
              </a:rPr>
              <a:t>notan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lang="es-EC" sz="2800" spc="-140" dirty="0">
                <a:latin typeface="Times New Roman"/>
                <a:cs typeface="Times New Roman"/>
              </a:rPr>
              <a:t>los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defectos o el </a:t>
            </a:r>
            <a:r>
              <a:rPr lang="es-EC" sz="2800" spc="-100" dirty="0">
                <a:latin typeface="Times New Roman"/>
                <a:cs typeface="Times New Roman"/>
              </a:rPr>
              <a:t>resultado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no </a:t>
            </a:r>
            <a:r>
              <a:rPr sz="2800" spc="-150" dirty="0">
                <a:latin typeface="Times New Roman"/>
                <a:cs typeface="Times New Roman"/>
              </a:rPr>
              <a:t>es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75" dirty="0">
                <a:latin typeface="Times New Roman"/>
                <a:cs typeface="Times New Roman"/>
              </a:rPr>
              <a:t>pretendido, </a:t>
            </a:r>
            <a:r>
              <a:rPr sz="2800" spc="-110" dirty="0">
                <a:latin typeface="Times New Roman"/>
                <a:cs typeface="Times New Roman"/>
              </a:rPr>
              <a:t>entonces </a:t>
            </a:r>
            <a:r>
              <a:rPr sz="2800" spc="-229" dirty="0">
                <a:latin typeface="Times New Roman"/>
                <a:cs typeface="Times New Roman"/>
              </a:rPr>
              <a:t>hay </a:t>
            </a:r>
            <a:r>
              <a:rPr sz="2800" spc="-114" dirty="0">
                <a:latin typeface="Times New Roman"/>
                <a:cs typeface="Times New Roman"/>
              </a:rPr>
              <a:t>que </a:t>
            </a:r>
            <a:r>
              <a:rPr sz="2800" spc="-100" dirty="0">
                <a:latin typeface="Times New Roman"/>
                <a:cs typeface="Times New Roman"/>
              </a:rPr>
              <a:t>rehacer el </a:t>
            </a:r>
            <a:r>
              <a:rPr lang="es-EC" sz="2800" spc="-65" dirty="0">
                <a:latin typeface="Times New Roman"/>
                <a:cs typeface="Times New Roman"/>
              </a:rPr>
              <a:t>libreto</a:t>
            </a:r>
            <a:r>
              <a:rPr sz="2800" spc="-65" dirty="0">
                <a:latin typeface="Times New Roman"/>
                <a:cs typeface="Times New Roman"/>
              </a:rPr>
              <a:t>, </a:t>
            </a:r>
            <a:r>
              <a:rPr sz="2800" spc="-130" dirty="0">
                <a:latin typeface="Times New Roman"/>
                <a:cs typeface="Times New Roman"/>
              </a:rPr>
              <a:t>improvisar, </a:t>
            </a:r>
            <a:r>
              <a:rPr sz="2800" spc="-140" dirty="0">
                <a:latin typeface="Times New Roman"/>
                <a:cs typeface="Times New Roman"/>
              </a:rPr>
              <a:t>cambiar </a:t>
            </a:r>
            <a:r>
              <a:rPr sz="2800" spc="-105" dirty="0">
                <a:latin typeface="Times New Roman"/>
                <a:cs typeface="Times New Roman"/>
              </a:rPr>
              <a:t>de </a:t>
            </a:r>
            <a:r>
              <a:rPr sz="2800" spc="-80" dirty="0">
                <a:latin typeface="Times New Roman"/>
                <a:cs typeface="Times New Roman"/>
              </a:rPr>
              <a:t>actores,</a:t>
            </a:r>
            <a:r>
              <a:rPr sz="2800" spc="-210" dirty="0">
                <a:latin typeface="Times New Roman"/>
                <a:cs typeface="Times New Roman"/>
              </a:rPr>
              <a:t> </a:t>
            </a:r>
            <a:r>
              <a:rPr lang="es-EC" sz="2800" spc="-210" dirty="0" err="1">
                <a:latin typeface="Times New Roman"/>
                <a:cs typeface="Times New Roman"/>
              </a:rPr>
              <a:t>e</a:t>
            </a:r>
            <a:r>
              <a:rPr lang="es-EC" sz="2800" spc="-40" dirty="0" err="1">
                <a:latin typeface="Times New Roman"/>
                <a:cs typeface="Times New Roman"/>
              </a:rPr>
              <a:t>tc</a:t>
            </a:r>
            <a:r>
              <a:rPr sz="2800" spc="-4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381000"/>
            <a:ext cx="5864556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 </a:t>
            </a:r>
            <a:r>
              <a:rPr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b="1" spc="-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</a:t>
            </a:r>
            <a:r>
              <a:rPr lang="es-EC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447800"/>
            <a:ext cx="8037653" cy="500906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5"/>
              </a:spcBef>
            </a:pPr>
            <a:r>
              <a:rPr lang="es-EC" sz="2800" b="1" spc="-160" dirty="0">
                <a:latin typeface="Times New Roman"/>
                <a:cs typeface="Times New Roman"/>
              </a:rPr>
              <a:t>Ficha técnica</a:t>
            </a:r>
          </a:p>
          <a:p>
            <a:pPr algn="ctr">
              <a:lnSpc>
                <a:spcPct val="100000"/>
              </a:lnSpc>
              <a:spcBef>
                <a:spcPts val="605"/>
              </a:spcBef>
            </a:pPr>
            <a:endParaRPr lang="es-EC" sz="2800" b="1" spc="-160" dirty="0">
              <a:latin typeface="Times New Roman"/>
              <a:cs typeface="Times New Roman"/>
            </a:endParaRPr>
          </a:p>
          <a:p>
            <a:pPr indent="1073150" algn="just">
              <a:lnSpc>
                <a:spcPct val="100000"/>
              </a:lnSpc>
              <a:spcBef>
                <a:spcPts val="605"/>
              </a:spcBef>
            </a:pPr>
            <a:r>
              <a:rPr lang="es-EC" sz="2800" b="1" spc="-160" dirty="0">
                <a:latin typeface="Times New Roman"/>
                <a:cs typeface="Times New Roman"/>
              </a:rPr>
              <a:t>Grupo Villalba y Manrique</a:t>
            </a:r>
          </a:p>
          <a:p>
            <a:pPr indent="1073150" algn="just">
              <a:lnSpc>
                <a:spcPct val="100000"/>
              </a:lnSpc>
              <a:spcBef>
                <a:spcPts val="605"/>
              </a:spcBef>
            </a:pPr>
            <a:r>
              <a:rPr sz="2800" b="1" spc="-160" dirty="0">
                <a:latin typeface="Times New Roman"/>
                <a:cs typeface="Times New Roman"/>
              </a:rPr>
              <a:t>Av. </a:t>
            </a:r>
            <a:r>
              <a:rPr sz="2800" b="1" spc="50" dirty="0">
                <a:latin typeface="Times New Roman"/>
                <a:cs typeface="Times New Roman"/>
              </a:rPr>
              <a:t>del </a:t>
            </a:r>
            <a:r>
              <a:rPr sz="2800" b="1" spc="10" dirty="0">
                <a:latin typeface="Times New Roman"/>
                <a:cs typeface="Times New Roman"/>
              </a:rPr>
              <a:t>Descubrimiento </a:t>
            </a:r>
            <a:r>
              <a:rPr sz="2800" b="1" spc="-70" dirty="0">
                <a:latin typeface="Times New Roman"/>
                <a:cs typeface="Times New Roman"/>
              </a:rPr>
              <a:t>34,</a:t>
            </a:r>
            <a:r>
              <a:rPr sz="2800" b="1" spc="-390" dirty="0">
                <a:latin typeface="Times New Roman"/>
                <a:cs typeface="Times New Roman"/>
              </a:rPr>
              <a:t> </a:t>
            </a:r>
            <a:r>
              <a:rPr sz="2800" b="1" spc="-105" dirty="0">
                <a:latin typeface="Times New Roman"/>
                <a:cs typeface="Times New Roman"/>
              </a:rPr>
              <a:t>Caracas  </a:t>
            </a:r>
            <a:endParaRPr lang="es-EC" sz="2800" b="1" spc="-105" dirty="0">
              <a:latin typeface="Times New Roman"/>
              <a:cs typeface="Times New Roman"/>
            </a:endParaRPr>
          </a:p>
          <a:p>
            <a:pPr indent="1073150" algn="just">
              <a:lnSpc>
                <a:spcPct val="100000"/>
              </a:lnSpc>
              <a:spcBef>
                <a:spcPts val="605"/>
              </a:spcBef>
            </a:pPr>
            <a:r>
              <a:rPr lang="es-EC" sz="2800" b="1" spc="-70" dirty="0" err="1">
                <a:latin typeface="Times New Roman"/>
                <a:cs typeface="Times New Roman"/>
              </a:rPr>
              <a:t>Tlfs</a:t>
            </a:r>
            <a:r>
              <a:rPr sz="2800" b="1" spc="-70" dirty="0">
                <a:latin typeface="Times New Roman"/>
                <a:cs typeface="Times New Roman"/>
              </a:rPr>
              <a:t>. </a:t>
            </a:r>
            <a:r>
              <a:rPr sz="2800" b="1" spc="-110" dirty="0">
                <a:latin typeface="Times New Roman"/>
                <a:cs typeface="Times New Roman"/>
              </a:rPr>
              <a:t>428 89</a:t>
            </a:r>
            <a:r>
              <a:rPr sz="2800" b="1" spc="-125" dirty="0">
                <a:latin typeface="Times New Roman"/>
                <a:cs typeface="Times New Roman"/>
              </a:rPr>
              <a:t> </a:t>
            </a:r>
            <a:r>
              <a:rPr sz="2800" b="1" spc="-110" dirty="0">
                <a:latin typeface="Times New Roman"/>
                <a:cs typeface="Times New Roman"/>
              </a:rPr>
              <a:t>37</a:t>
            </a:r>
            <a:endParaRPr lang="es-EC" sz="2800" b="1" spc="-110" dirty="0">
              <a:latin typeface="Times New Roman"/>
              <a:cs typeface="Times New Roman"/>
            </a:endParaRPr>
          </a:p>
          <a:p>
            <a:pPr indent="2152650" algn="just">
              <a:lnSpc>
                <a:spcPct val="100000"/>
              </a:lnSpc>
              <a:spcBef>
                <a:spcPts val="60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marR="2277745">
              <a:lnSpc>
                <a:spcPts val="3720"/>
              </a:lnSpc>
              <a:spcBef>
                <a:spcPts val="225"/>
              </a:spcBef>
              <a:tabLst>
                <a:tab pos="1118235" algn="l"/>
              </a:tabLst>
            </a:pPr>
            <a:r>
              <a:rPr sz="2800" spc="-80" dirty="0">
                <a:latin typeface="Times New Roman"/>
                <a:cs typeface="Times New Roman"/>
              </a:rPr>
              <a:t>Cliente:	</a:t>
            </a:r>
            <a:r>
              <a:rPr sz="2800" spc="-135" dirty="0">
                <a:latin typeface="Times New Roman"/>
                <a:cs typeface="Times New Roman"/>
              </a:rPr>
              <a:t>Conservas Atlántica</a:t>
            </a:r>
            <a:r>
              <a:rPr sz="2800" spc="-220" dirty="0">
                <a:latin typeface="Times New Roman"/>
                <a:cs typeface="Times New Roman"/>
              </a:rPr>
              <a:t> </a:t>
            </a:r>
            <a:r>
              <a:rPr sz="2800" spc="-200" dirty="0">
                <a:latin typeface="Times New Roman"/>
                <a:cs typeface="Times New Roman"/>
              </a:rPr>
              <a:t>S.A  </a:t>
            </a:r>
            <a:endParaRPr lang="es-EC" sz="2800" spc="-200" dirty="0">
              <a:latin typeface="Times New Roman"/>
              <a:cs typeface="Times New Roman"/>
            </a:endParaRPr>
          </a:p>
          <a:p>
            <a:pPr marL="12700" marR="2277745">
              <a:lnSpc>
                <a:spcPts val="3720"/>
              </a:lnSpc>
              <a:spcBef>
                <a:spcPts val="225"/>
              </a:spcBef>
              <a:tabLst>
                <a:tab pos="1118235" algn="l"/>
              </a:tabLst>
            </a:pPr>
            <a:r>
              <a:rPr lang="es-EC" sz="2800" spc="-75" dirty="0">
                <a:latin typeface="Times New Roman"/>
                <a:cs typeface="Times New Roman"/>
              </a:rPr>
              <a:t>Producto</a:t>
            </a:r>
            <a:r>
              <a:rPr sz="2800" spc="-75" dirty="0">
                <a:latin typeface="Times New Roman"/>
                <a:cs typeface="Times New Roman"/>
              </a:rPr>
              <a:t>: </a:t>
            </a:r>
            <a:r>
              <a:rPr sz="2800" spc="-220" dirty="0">
                <a:latin typeface="Times New Roman"/>
                <a:cs typeface="Times New Roman"/>
              </a:rPr>
              <a:t>Salsa </a:t>
            </a:r>
            <a:r>
              <a:rPr sz="2800" spc="-105" dirty="0">
                <a:latin typeface="Times New Roman"/>
                <a:cs typeface="Times New Roman"/>
              </a:rPr>
              <a:t>de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tomate</a:t>
            </a:r>
            <a:endParaRPr sz="2800" dirty="0">
              <a:latin typeface="Times New Roman"/>
              <a:cs typeface="Times New Roman"/>
            </a:endParaRPr>
          </a:p>
          <a:p>
            <a:pPr marL="12700" marR="2671445">
              <a:lnSpc>
                <a:spcPts val="3720"/>
              </a:lnSpc>
            </a:pPr>
            <a:r>
              <a:rPr sz="2800" spc="-150" dirty="0">
                <a:latin typeface="Times New Roman"/>
                <a:cs typeface="Times New Roman"/>
              </a:rPr>
              <a:t>Fecha: </a:t>
            </a:r>
            <a:r>
              <a:rPr sz="2800" spc="-110" dirty="0">
                <a:latin typeface="Times New Roman"/>
                <a:cs typeface="Times New Roman"/>
              </a:rPr>
              <a:t>26 de </a:t>
            </a:r>
            <a:r>
              <a:rPr sz="2800" spc="-90" dirty="0">
                <a:latin typeface="Times New Roman"/>
                <a:cs typeface="Times New Roman"/>
              </a:rPr>
              <a:t>febrero </a:t>
            </a:r>
            <a:r>
              <a:rPr sz="2800" spc="-105" dirty="0">
                <a:latin typeface="Times New Roman"/>
                <a:cs typeface="Times New Roman"/>
              </a:rPr>
              <a:t>del </a:t>
            </a:r>
            <a:r>
              <a:rPr sz="2800" spc="-114" dirty="0">
                <a:latin typeface="Times New Roman"/>
                <a:cs typeface="Times New Roman"/>
              </a:rPr>
              <a:t>2009 </a:t>
            </a:r>
            <a:endParaRPr lang="es-EC" sz="2800" spc="-114" dirty="0">
              <a:latin typeface="Times New Roman"/>
              <a:cs typeface="Times New Roman"/>
            </a:endParaRPr>
          </a:p>
          <a:p>
            <a:pPr marL="12700" marR="2671445">
              <a:lnSpc>
                <a:spcPts val="3720"/>
              </a:lnSpc>
            </a:pPr>
            <a:r>
              <a:rPr lang="es-EC" sz="2800" spc="-75" dirty="0">
                <a:latin typeface="Times New Roman"/>
                <a:cs typeface="Times New Roman"/>
              </a:rPr>
              <a:t>Título</a:t>
            </a:r>
            <a:r>
              <a:rPr sz="2800" spc="-75" dirty="0">
                <a:latin typeface="Times New Roman"/>
                <a:cs typeface="Times New Roman"/>
              </a:rPr>
              <a:t>: </a:t>
            </a:r>
            <a:r>
              <a:rPr sz="2800" spc="-170" dirty="0">
                <a:latin typeface="Times New Roman"/>
                <a:cs typeface="Times New Roman"/>
              </a:rPr>
              <a:t>“Como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105" dirty="0">
                <a:latin typeface="Times New Roman"/>
                <a:cs typeface="Times New Roman"/>
              </a:rPr>
              <a:t>de</a:t>
            </a:r>
            <a:r>
              <a:rPr sz="2800" spc="-180" dirty="0">
                <a:latin typeface="Times New Roman"/>
                <a:cs typeface="Times New Roman"/>
              </a:rPr>
              <a:t> </a:t>
            </a:r>
            <a:r>
              <a:rPr sz="2800" spc="-215" dirty="0">
                <a:latin typeface="Times New Roman"/>
                <a:cs typeface="Times New Roman"/>
              </a:rPr>
              <a:t>mamá”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838200"/>
            <a:ext cx="8534400" cy="5815694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indent="-12700">
              <a:lnSpc>
                <a:spcPct val="100000"/>
              </a:lnSpc>
              <a:spcBef>
                <a:spcPts val="409"/>
              </a:spcBef>
            </a:pPr>
            <a:r>
              <a:rPr sz="2800" b="1" spc="-105" dirty="0" err="1">
                <a:latin typeface="Times New Roman"/>
                <a:cs typeface="Times New Roman"/>
              </a:rPr>
              <a:t>Ama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spc="50" dirty="0">
                <a:latin typeface="Times New Roman"/>
                <a:cs typeface="Times New Roman"/>
              </a:rPr>
              <a:t>de </a:t>
            </a:r>
            <a:r>
              <a:rPr sz="2800" b="1" spc="-75" dirty="0">
                <a:latin typeface="Times New Roman"/>
                <a:cs typeface="Times New Roman"/>
              </a:rPr>
              <a:t>casa:</a:t>
            </a:r>
            <a:r>
              <a:rPr lang="es-EC" sz="2800" b="1" spc="-7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¡</a:t>
            </a:r>
            <a:r>
              <a:rPr lang="es-EC" sz="2800" spc="-150" dirty="0">
                <a:latin typeface="Times New Roman"/>
                <a:cs typeface="Times New Roman"/>
              </a:rPr>
              <a:t>Esta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salsa </a:t>
            </a:r>
            <a:r>
              <a:rPr sz="2800" spc="-140" dirty="0">
                <a:latin typeface="Times New Roman"/>
                <a:cs typeface="Times New Roman"/>
              </a:rPr>
              <a:t>es </a:t>
            </a:r>
            <a:r>
              <a:rPr sz="2800" spc="-95" dirty="0">
                <a:latin typeface="Times New Roman"/>
                <a:cs typeface="Times New Roman"/>
              </a:rPr>
              <a:t>pura </a:t>
            </a:r>
            <a:r>
              <a:rPr sz="2800" spc="-160" dirty="0">
                <a:latin typeface="Times New Roman"/>
                <a:cs typeface="Times New Roman"/>
              </a:rPr>
              <a:t>agua! </a:t>
            </a:r>
            <a:r>
              <a:rPr sz="2800" spc="-110" dirty="0">
                <a:latin typeface="Times New Roman"/>
                <a:cs typeface="Times New Roman"/>
              </a:rPr>
              <a:t>¡Pero </a:t>
            </a:r>
            <a:r>
              <a:rPr sz="2800" spc="-85" dirty="0">
                <a:latin typeface="Times New Roman"/>
                <a:cs typeface="Times New Roman"/>
              </a:rPr>
              <a:t>ponerse </a:t>
            </a:r>
            <a:r>
              <a:rPr sz="2800" spc="-190" dirty="0">
                <a:latin typeface="Times New Roman"/>
                <a:cs typeface="Times New Roman"/>
              </a:rPr>
              <a:t>a </a:t>
            </a:r>
            <a:r>
              <a:rPr lang="es-EC" sz="2800" spc="-70" dirty="0">
                <a:latin typeface="Times New Roman"/>
                <a:cs typeface="Times New Roman"/>
              </a:rPr>
              <a:t>hervir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lang="es-EC" sz="2800" spc="-130" dirty="0">
                <a:latin typeface="Times New Roman"/>
                <a:cs typeface="Times New Roman"/>
              </a:rPr>
              <a:t>los </a:t>
            </a:r>
            <a:r>
              <a:rPr lang="es-EC" sz="2800" spc="-95" dirty="0">
                <a:latin typeface="Times New Roman"/>
                <a:cs typeface="Times New Roman"/>
              </a:rPr>
              <a:t>tomates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como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antes!</a:t>
            </a:r>
            <a:endParaRPr sz="2800" dirty="0">
              <a:latin typeface="Times New Roman"/>
              <a:cs typeface="Times New Roman"/>
            </a:endParaRPr>
          </a:p>
          <a:p>
            <a:pPr marL="12700" marR="692785" indent="-12700">
              <a:lnSpc>
                <a:spcPts val="2590"/>
              </a:lnSpc>
              <a:spcBef>
                <a:spcPts val="640"/>
              </a:spcBef>
            </a:pPr>
            <a:r>
              <a:rPr sz="2800" b="1" spc="-40" dirty="0">
                <a:latin typeface="Times New Roman"/>
                <a:cs typeface="Times New Roman"/>
              </a:rPr>
              <a:t>Locutor: </a:t>
            </a:r>
            <a:r>
              <a:rPr sz="2800" spc="-114" dirty="0">
                <a:latin typeface="Times New Roman"/>
                <a:cs typeface="Times New Roman"/>
              </a:rPr>
              <a:t>¡No </a:t>
            </a:r>
            <a:r>
              <a:rPr sz="2800" spc="-135" dirty="0">
                <a:latin typeface="Times New Roman"/>
                <a:cs typeface="Times New Roman"/>
              </a:rPr>
              <a:t>se </a:t>
            </a:r>
            <a:r>
              <a:rPr sz="2800" spc="-100" dirty="0">
                <a:latin typeface="Times New Roman"/>
                <a:cs typeface="Times New Roman"/>
              </a:rPr>
              <a:t>lamente </a:t>
            </a:r>
            <a:r>
              <a:rPr sz="2800" spc="-80" dirty="0">
                <a:latin typeface="Times New Roman"/>
                <a:cs typeface="Times New Roman"/>
              </a:rPr>
              <a:t>señora. </a:t>
            </a:r>
            <a:r>
              <a:rPr sz="2800" spc="-165" dirty="0">
                <a:latin typeface="Times New Roman"/>
                <a:cs typeface="Times New Roman"/>
              </a:rPr>
              <a:t>Aquí </a:t>
            </a:r>
            <a:r>
              <a:rPr sz="2800" spc="-110" dirty="0">
                <a:latin typeface="Times New Roman"/>
                <a:cs typeface="Times New Roman"/>
              </a:rPr>
              <a:t>esta </a:t>
            </a:r>
            <a:r>
              <a:rPr sz="2800" spc="-145" dirty="0">
                <a:latin typeface="Times New Roman"/>
                <a:cs typeface="Times New Roman"/>
              </a:rPr>
              <a:t>la </a:t>
            </a:r>
            <a:r>
              <a:rPr sz="2800" spc="-105" dirty="0">
                <a:latin typeface="Times New Roman"/>
                <a:cs typeface="Times New Roman"/>
              </a:rPr>
              <a:t>solución: </a:t>
            </a:r>
            <a:r>
              <a:rPr sz="2800" spc="-130" dirty="0">
                <a:latin typeface="Times New Roman"/>
                <a:cs typeface="Times New Roman"/>
              </a:rPr>
              <a:t>una </a:t>
            </a:r>
            <a:r>
              <a:rPr sz="2800" spc="-170" dirty="0">
                <a:latin typeface="Times New Roman"/>
                <a:cs typeface="Times New Roman"/>
              </a:rPr>
              <a:t>salsa  </a:t>
            </a:r>
            <a:r>
              <a:rPr sz="2800" spc="-110" dirty="0">
                <a:latin typeface="Times New Roman"/>
                <a:cs typeface="Times New Roman"/>
              </a:rPr>
              <a:t>espesa, </a:t>
            </a:r>
            <a:r>
              <a:rPr sz="2800" spc="-90" dirty="0">
                <a:latin typeface="Times New Roman"/>
                <a:cs typeface="Times New Roman"/>
              </a:rPr>
              <a:t>natural </a:t>
            </a:r>
            <a:r>
              <a:rPr sz="2800" spc="-120" dirty="0">
                <a:latin typeface="Times New Roman"/>
                <a:cs typeface="Times New Roman"/>
              </a:rPr>
              <a:t>como </a:t>
            </a:r>
            <a:r>
              <a:rPr sz="2800" spc="-145" dirty="0">
                <a:latin typeface="Times New Roman"/>
                <a:cs typeface="Times New Roman"/>
              </a:rPr>
              <a:t>la </a:t>
            </a:r>
            <a:r>
              <a:rPr sz="2800" spc="-95" dirty="0">
                <a:latin typeface="Times New Roman"/>
                <a:cs typeface="Times New Roman"/>
              </a:rPr>
              <a:t>de </a:t>
            </a:r>
            <a:r>
              <a:rPr lang="es-EC" sz="2800" spc="-170" dirty="0">
                <a:latin typeface="Times New Roman"/>
                <a:cs typeface="Times New Roman"/>
              </a:rPr>
              <a:t>mamá</a:t>
            </a:r>
            <a:r>
              <a:rPr sz="2800" spc="-100" dirty="0">
                <a:latin typeface="Times New Roman"/>
                <a:cs typeface="Times New Roman"/>
              </a:rPr>
              <a:t>¡</a:t>
            </a:r>
            <a:endParaRPr sz="2800" dirty="0">
              <a:latin typeface="Times New Roman"/>
              <a:cs typeface="Times New Roman"/>
            </a:endParaRPr>
          </a:p>
          <a:p>
            <a:pPr marL="12700" indent="-12700">
              <a:lnSpc>
                <a:spcPct val="100000"/>
              </a:lnSpc>
              <a:spcBef>
                <a:spcPts val="275"/>
              </a:spcBef>
            </a:pPr>
            <a:r>
              <a:rPr sz="2800" b="1" spc="-105" dirty="0">
                <a:latin typeface="Times New Roman"/>
                <a:cs typeface="Times New Roman"/>
              </a:rPr>
              <a:t>Ama </a:t>
            </a:r>
            <a:r>
              <a:rPr sz="2800" b="1" spc="50" dirty="0">
                <a:latin typeface="Times New Roman"/>
                <a:cs typeface="Times New Roman"/>
              </a:rPr>
              <a:t>de </a:t>
            </a:r>
            <a:r>
              <a:rPr sz="2800" b="1" spc="-40" dirty="0">
                <a:latin typeface="Times New Roman"/>
                <a:cs typeface="Times New Roman"/>
              </a:rPr>
              <a:t>casa</a:t>
            </a:r>
            <a:r>
              <a:rPr sz="2800" spc="-40" dirty="0">
                <a:latin typeface="Times New Roman"/>
                <a:cs typeface="Times New Roman"/>
              </a:rPr>
              <a:t>: </a:t>
            </a:r>
            <a:r>
              <a:rPr sz="2800" spc="-350" dirty="0">
                <a:latin typeface="Times New Roman"/>
                <a:cs typeface="Times New Roman"/>
              </a:rPr>
              <a:t>¿Y</a:t>
            </a:r>
            <a:r>
              <a:rPr lang="es-EC" sz="2800" spc="-350" dirty="0">
                <a:latin typeface="Times New Roman"/>
                <a:cs typeface="Times New Roman"/>
              </a:rPr>
              <a:t>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no </a:t>
            </a:r>
            <a:r>
              <a:rPr sz="2800" spc="-150" dirty="0">
                <a:latin typeface="Times New Roman"/>
                <a:cs typeface="Times New Roman"/>
              </a:rPr>
              <a:t>sabe </a:t>
            </a:r>
            <a:r>
              <a:rPr sz="2800" spc="-190" dirty="0">
                <a:latin typeface="Times New Roman"/>
                <a:cs typeface="Times New Roman"/>
              </a:rPr>
              <a:t>a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conservante?</a:t>
            </a:r>
            <a:endParaRPr sz="2800" dirty="0">
              <a:latin typeface="Times New Roman"/>
              <a:cs typeface="Times New Roman"/>
            </a:endParaRPr>
          </a:p>
          <a:p>
            <a:pPr marL="12700" indent="-12700">
              <a:lnSpc>
                <a:spcPct val="100000"/>
              </a:lnSpc>
              <a:spcBef>
                <a:spcPts val="315"/>
              </a:spcBef>
            </a:pPr>
            <a:r>
              <a:rPr sz="2800" b="1" spc="-40" dirty="0">
                <a:latin typeface="Times New Roman"/>
                <a:cs typeface="Times New Roman"/>
              </a:rPr>
              <a:t>Locutor: </a:t>
            </a:r>
            <a:r>
              <a:rPr sz="2800" spc="-95" dirty="0">
                <a:latin typeface="Times New Roman"/>
                <a:cs typeface="Times New Roman"/>
              </a:rPr>
              <a:t>Pruébela </a:t>
            </a:r>
            <a:r>
              <a:rPr sz="2800" spc="-200" dirty="0">
                <a:latin typeface="Times New Roman"/>
                <a:cs typeface="Times New Roman"/>
              </a:rPr>
              <a:t>y </a:t>
            </a:r>
            <a:r>
              <a:rPr sz="2800" spc="-215" dirty="0">
                <a:latin typeface="Times New Roman"/>
                <a:cs typeface="Times New Roman"/>
              </a:rPr>
              <a:t>ya </a:t>
            </a:r>
            <a:r>
              <a:rPr sz="2800" spc="-120" dirty="0">
                <a:latin typeface="Times New Roman"/>
                <a:cs typeface="Times New Roman"/>
              </a:rPr>
              <a:t>me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95" dirty="0">
                <a:latin typeface="Times New Roman"/>
                <a:cs typeface="Times New Roman"/>
              </a:rPr>
              <a:t>dirá</a:t>
            </a:r>
            <a:endParaRPr sz="2800" dirty="0">
              <a:latin typeface="Times New Roman"/>
              <a:cs typeface="Times New Roman"/>
            </a:endParaRPr>
          </a:p>
          <a:p>
            <a:pPr marL="12700" indent="-12700">
              <a:lnSpc>
                <a:spcPct val="100000"/>
              </a:lnSpc>
              <a:spcBef>
                <a:spcPts val="310"/>
              </a:spcBef>
            </a:pPr>
            <a:r>
              <a:rPr sz="2800" b="1" spc="-105" dirty="0">
                <a:latin typeface="Times New Roman"/>
                <a:cs typeface="Times New Roman"/>
              </a:rPr>
              <a:t>Ama </a:t>
            </a:r>
            <a:r>
              <a:rPr sz="2800" b="1" spc="55" dirty="0">
                <a:latin typeface="Times New Roman"/>
                <a:cs typeface="Times New Roman"/>
              </a:rPr>
              <a:t>de </a:t>
            </a:r>
            <a:r>
              <a:rPr sz="2800" b="1" spc="-80" dirty="0">
                <a:latin typeface="Times New Roman"/>
                <a:cs typeface="Times New Roman"/>
              </a:rPr>
              <a:t>casa: </a:t>
            </a:r>
            <a:r>
              <a:rPr sz="2800" spc="-65" dirty="0">
                <a:latin typeface="Times New Roman"/>
                <a:cs typeface="Times New Roman"/>
              </a:rPr>
              <a:t>Hmmm..</a:t>
            </a:r>
            <a:r>
              <a:rPr sz="2800" spc="-254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¡exquisita¡</a:t>
            </a:r>
            <a:endParaRPr sz="2800" dirty="0">
              <a:latin typeface="Times New Roman"/>
              <a:cs typeface="Times New Roman"/>
            </a:endParaRPr>
          </a:p>
          <a:p>
            <a:pPr marL="12700" marR="1069975" indent="-12700">
              <a:lnSpc>
                <a:spcPts val="2590"/>
              </a:lnSpc>
              <a:spcBef>
                <a:spcPts val="640"/>
              </a:spcBef>
            </a:pPr>
            <a:r>
              <a:rPr sz="2800" b="1" spc="-40" dirty="0">
                <a:latin typeface="Times New Roman"/>
                <a:cs typeface="Times New Roman"/>
              </a:rPr>
              <a:t>Locutor: </a:t>
            </a:r>
            <a:r>
              <a:rPr sz="2800" spc="-120" dirty="0">
                <a:latin typeface="Times New Roman"/>
                <a:cs typeface="Times New Roman"/>
              </a:rPr>
              <a:t>Sí, </a:t>
            </a:r>
            <a:r>
              <a:rPr sz="2800" spc="-85" dirty="0">
                <a:latin typeface="Times New Roman"/>
                <a:cs typeface="Times New Roman"/>
              </a:rPr>
              <a:t>porque </a:t>
            </a:r>
            <a:r>
              <a:rPr sz="2800" spc="-145" dirty="0">
                <a:latin typeface="Times New Roman"/>
                <a:cs typeface="Times New Roman"/>
              </a:rPr>
              <a:t>Tomapur, </a:t>
            </a:r>
            <a:r>
              <a:rPr sz="2800" spc="-140" dirty="0">
                <a:latin typeface="Times New Roman"/>
                <a:cs typeface="Times New Roman"/>
              </a:rPr>
              <a:t>es </a:t>
            </a:r>
            <a:r>
              <a:rPr sz="2800" spc="-75" dirty="0">
                <a:latin typeface="Times New Roman"/>
                <a:cs typeface="Times New Roman"/>
              </a:rPr>
              <a:t>puro </a:t>
            </a:r>
            <a:r>
              <a:rPr sz="2800" spc="-65" dirty="0">
                <a:latin typeface="Times New Roman"/>
                <a:cs typeface="Times New Roman"/>
              </a:rPr>
              <a:t>tomate, </a:t>
            </a:r>
            <a:r>
              <a:rPr sz="2800" spc="-135" dirty="0">
                <a:latin typeface="Times New Roman"/>
                <a:cs typeface="Times New Roman"/>
              </a:rPr>
              <a:t>sin</a:t>
            </a:r>
            <a:r>
              <a:rPr lang="es-EC" sz="2800" spc="-135" dirty="0">
                <a:latin typeface="Times New Roman"/>
                <a:cs typeface="Times New Roman"/>
              </a:rPr>
              <a:t> aditivos n</a:t>
            </a:r>
            <a:r>
              <a:rPr sz="2800" spc="-110" dirty="0" err="1">
                <a:latin typeface="Times New Roman"/>
                <a:cs typeface="Times New Roman"/>
              </a:rPr>
              <a:t>i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lang="es-EC" sz="2800" spc="-100" dirty="0">
                <a:latin typeface="Times New Roman"/>
                <a:cs typeface="Times New Roman"/>
              </a:rPr>
              <a:t>conservantes</a:t>
            </a:r>
            <a:endParaRPr sz="2800" dirty="0">
              <a:latin typeface="Times New Roman"/>
              <a:cs typeface="Times New Roman"/>
            </a:endParaRPr>
          </a:p>
          <a:p>
            <a:pPr marL="12700" indent="-12700">
              <a:lnSpc>
                <a:spcPct val="100000"/>
              </a:lnSpc>
              <a:spcBef>
                <a:spcPts val="280"/>
              </a:spcBef>
            </a:pPr>
            <a:r>
              <a:rPr sz="2800" b="1" spc="-105" dirty="0">
                <a:latin typeface="Times New Roman"/>
                <a:cs typeface="Times New Roman"/>
              </a:rPr>
              <a:t>Ama </a:t>
            </a:r>
            <a:r>
              <a:rPr sz="2800" b="1" spc="55" dirty="0">
                <a:latin typeface="Times New Roman"/>
                <a:cs typeface="Times New Roman"/>
              </a:rPr>
              <a:t>de </a:t>
            </a:r>
            <a:r>
              <a:rPr sz="2800" b="1" spc="-80" dirty="0">
                <a:latin typeface="Times New Roman"/>
                <a:cs typeface="Times New Roman"/>
              </a:rPr>
              <a:t>casa: </a:t>
            </a:r>
            <a:r>
              <a:rPr sz="2800" spc="-350" dirty="0">
                <a:latin typeface="Times New Roman"/>
                <a:cs typeface="Times New Roman"/>
              </a:rPr>
              <a:t>¿Y </a:t>
            </a:r>
            <a:r>
              <a:rPr sz="2800" spc="-105" dirty="0">
                <a:latin typeface="Times New Roman"/>
                <a:cs typeface="Times New Roman"/>
              </a:rPr>
              <a:t>que </a:t>
            </a:r>
            <a:r>
              <a:rPr sz="2800" spc="-85" dirty="0">
                <a:latin typeface="Times New Roman"/>
                <a:cs typeface="Times New Roman"/>
              </a:rPr>
              <a:t>tal </a:t>
            </a:r>
            <a:r>
              <a:rPr sz="2800" spc="-100" dirty="0">
                <a:latin typeface="Times New Roman"/>
                <a:cs typeface="Times New Roman"/>
              </a:rPr>
              <a:t>de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precio?</a:t>
            </a:r>
            <a:endParaRPr sz="2800" dirty="0">
              <a:latin typeface="Times New Roman"/>
              <a:cs typeface="Times New Roman"/>
            </a:endParaRPr>
          </a:p>
          <a:p>
            <a:pPr marL="12700" marR="5080" indent="-12700">
              <a:lnSpc>
                <a:spcPts val="2590"/>
              </a:lnSpc>
              <a:spcBef>
                <a:spcPts val="640"/>
              </a:spcBef>
            </a:pPr>
            <a:r>
              <a:rPr sz="2800" b="1" spc="-40" dirty="0">
                <a:latin typeface="Times New Roman"/>
                <a:cs typeface="Times New Roman"/>
              </a:rPr>
              <a:t>Locutor: </a:t>
            </a:r>
            <a:r>
              <a:rPr sz="2800" spc="-204" dirty="0">
                <a:latin typeface="Times New Roman"/>
                <a:cs typeface="Times New Roman"/>
              </a:rPr>
              <a:t>Esa </a:t>
            </a:r>
            <a:r>
              <a:rPr sz="2800" spc="-145" dirty="0">
                <a:latin typeface="Times New Roman"/>
                <a:cs typeface="Times New Roman"/>
              </a:rPr>
              <a:t>es </a:t>
            </a:r>
            <a:r>
              <a:rPr sz="2800" spc="-60" dirty="0">
                <a:latin typeface="Times New Roman"/>
                <a:cs typeface="Times New Roman"/>
              </a:rPr>
              <a:t>otra </a:t>
            </a:r>
            <a:r>
              <a:rPr sz="2800" spc="-130" dirty="0">
                <a:latin typeface="Times New Roman"/>
                <a:cs typeface="Times New Roman"/>
              </a:rPr>
              <a:t>ventaja </a:t>
            </a:r>
            <a:r>
              <a:rPr sz="2800" spc="-100" dirty="0">
                <a:latin typeface="Times New Roman"/>
                <a:cs typeface="Times New Roman"/>
              </a:rPr>
              <a:t>de </a:t>
            </a:r>
            <a:r>
              <a:rPr sz="2800" spc="-145" dirty="0">
                <a:latin typeface="Times New Roman"/>
                <a:cs typeface="Times New Roman"/>
              </a:rPr>
              <a:t>Toampur, </a:t>
            </a:r>
            <a:r>
              <a:rPr sz="2800" spc="-175" dirty="0">
                <a:latin typeface="Times New Roman"/>
                <a:cs typeface="Times New Roman"/>
              </a:rPr>
              <a:t>más </a:t>
            </a:r>
            <a:r>
              <a:rPr sz="2800" spc="-135" dirty="0">
                <a:latin typeface="Times New Roman"/>
                <a:cs typeface="Times New Roman"/>
              </a:rPr>
              <a:t>calidad </a:t>
            </a:r>
            <a:r>
              <a:rPr sz="2800" spc="-60" dirty="0">
                <a:latin typeface="Times New Roman"/>
                <a:cs typeface="Times New Roman"/>
              </a:rPr>
              <a:t>por </a:t>
            </a:r>
            <a:r>
              <a:rPr sz="2800" spc="-145" dirty="0">
                <a:latin typeface="Times New Roman"/>
                <a:cs typeface="Times New Roman"/>
              </a:rPr>
              <a:t>igual </a:t>
            </a:r>
            <a:r>
              <a:rPr sz="2800" spc="-85" dirty="0">
                <a:latin typeface="Times New Roman"/>
                <a:cs typeface="Times New Roman"/>
              </a:rPr>
              <a:t>precio. </a:t>
            </a:r>
            <a:r>
              <a:rPr lang="es-EC" sz="2800" spc="-175" dirty="0">
                <a:latin typeface="Times New Roman"/>
                <a:cs typeface="Times New Roman"/>
              </a:rPr>
              <a:t>En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cómodos </a:t>
            </a:r>
            <a:r>
              <a:rPr sz="2800" spc="-165" dirty="0">
                <a:latin typeface="Times New Roman"/>
                <a:cs typeface="Times New Roman"/>
              </a:rPr>
              <a:t>envases </a:t>
            </a:r>
            <a:r>
              <a:rPr sz="2800" spc="-95" dirty="0">
                <a:latin typeface="Times New Roman"/>
                <a:cs typeface="Times New Roman"/>
              </a:rPr>
              <a:t>de </a:t>
            </a:r>
            <a:r>
              <a:rPr sz="2800" spc="-90" dirty="0">
                <a:latin typeface="Times New Roman"/>
                <a:cs typeface="Times New Roman"/>
              </a:rPr>
              <a:t>cristal </a:t>
            </a:r>
            <a:r>
              <a:rPr sz="2800" spc="-114" dirty="0">
                <a:latin typeface="Times New Roman"/>
                <a:cs typeface="Times New Roman"/>
              </a:rPr>
              <a:t>con </a:t>
            </a:r>
            <a:r>
              <a:rPr sz="2800" spc="-60" dirty="0">
                <a:latin typeface="Times New Roman"/>
                <a:cs typeface="Times New Roman"/>
              </a:rPr>
              <a:t>cierre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Times New Roman"/>
                <a:cs typeface="Times New Roman"/>
              </a:rPr>
              <a:t>hermético</a:t>
            </a:r>
            <a:endParaRPr sz="2800" dirty="0">
              <a:latin typeface="Times New Roman"/>
              <a:cs typeface="Times New Roman"/>
            </a:endParaRPr>
          </a:p>
          <a:p>
            <a:pPr marL="12700" indent="-12700">
              <a:lnSpc>
                <a:spcPts val="2735"/>
              </a:lnSpc>
              <a:spcBef>
                <a:spcPts val="275"/>
              </a:spcBef>
              <a:tabLst>
                <a:tab pos="3147060" algn="l"/>
              </a:tabLst>
            </a:pPr>
            <a:r>
              <a:rPr sz="2800" b="1" spc="-105" dirty="0">
                <a:latin typeface="Times New Roman"/>
                <a:cs typeface="Times New Roman"/>
              </a:rPr>
              <a:t>Ama </a:t>
            </a:r>
            <a:r>
              <a:rPr sz="2800" b="1" spc="50" dirty="0">
                <a:latin typeface="Times New Roman"/>
                <a:cs typeface="Times New Roman"/>
              </a:rPr>
              <a:t>de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75" dirty="0">
                <a:latin typeface="Times New Roman"/>
                <a:cs typeface="Times New Roman"/>
              </a:rPr>
              <a:t>casa: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lang="es-EC" sz="2800" spc="-114" dirty="0">
                <a:latin typeface="Times New Roman"/>
                <a:cs typeface="Times New Roman"/>
              </a:rPr>
              <a:t>Entonces </a:t>
            </a:r>
            <a:r>
              <a:rPr sz="2800" spc="-100" dirty="0">
                <a:latin typeface="Times New Roman"/>
                <a:cs typeface="Times New Roman"/>
              </a:rPr>
              <a:t>¡puedo </a:t>
            </a:r>
            <a:r>
              <a:rPr sz="2800" spc="-110" dirty="0">
                <a:latin typeface="Times New Roman"/>
                <a:cs typeface="Times New Roman"/>
              </a:rPr>
              <a:t>guardar </a:t>
            </a:r>
            <a:r>
              <a:rPr sz="2800" spc="-85" dirty="0">
                <a:latin typeface="Times New Roman"/>
                <a:cs typeface="Times New Roman"/>
              </a:rPr>
              <a:t>directamente </a:t>
            </a:r>
            <a:r>
              <a:rPr sz="2800" spc="-105" dirty="0">
                <a:latin typeface="Times New Roman"/>
                <a:cs typeface="Times New Roman"/>
              </a:rPr>
              <a:t>en </a:t>
            </a:r>
            <a:r>
              <a:rPr sz="2800" spc="-90" dirty="0">
                <a:latin typeface="Times New Roman"/>
                <a:cs typeface="Times New Roman"/>
              </a:rPr>
              <a:t>el </a:t>
            </a:r>
            <a:r>
              <a:rPr lang="es-EC" sz="2800" spc="-160" dirty="0">
                <a:latin typeface="Times New Roman"/>
                <a:cs typeface="Times New Roman"/>
              </a:rPr>
              <a:t>envase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lo</a:t>
            </a:r>
            <a:r>
              <a:rPr lang="es-EC" sz="2800" spc="-10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que </a:t>
            </a:r>
            <a:r>
              <a:rPr sz="2800" spc="-120" dirty="0">
                <a:latin typeface="Times New Roman"/>
                <a:cs typeface="Times New Roman"/>
              </a:rPr>
              <a:t>me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sobre!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04800" y="2286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Contenido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457200"/>
            <a:ext cx="3273756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C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676400"/>
            <a:ext cx="8001000" cy="3627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marR="442595" indent="-4572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84615"/>
              <a:buFont typeface="Wingdings" panose="05000000000000000000" pitchFamily="2" charset="2"/>
              <a:buChar char="ü"/>
              <a:tabLst>
                <a:tab pos="287020" algn="l"/>
                <a:tab pos="6767195" algn="l"/>
              </a:tabLst>
            </a:pPr>
            <a:r>
              <a:rPr sz="2800" spc="-175" dirty="0">
                <a:latin typeface="Times New Roman"/>
                <a:cs typeface="Times New Roman"/>
              </a:rPr>
              <a:t>Anali</a:t>
            </a:r>
            <a:r>
              <a:rPr sz="2800" spc="-185" dirty="0">
                <a:latin typeface="Times New Roman"/>
                <a:cs typeface="Times New Roman"/>
              </a:rPr>
              <a:t>c</a:t>
            </a:r>
            <a:r>
              <a:rPr sz="2800" spc="-100" dirty="0">
                <a:latin typeface="Times New Roman"/>
                <a:cs typeface="Times New Roman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el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c</a:t>
            </a:r>
            <a:r>
              <a:rPr sz="2800" spc="-150" dirty="0">
                <a:latin typeface="Times New Roman"/>
                <a:cs typeface="Times New Roman"/>
              </a:rPr>
              <a:t>o</a:t>
            </a:r>
            <a:r>
              <a:rPr sz="2800" spc="-45" dirty="0">
                <a:latin typeface="Times New Roman"/>
                <a:cs typeface="Times New Roman"/>
              </a:rPr>
              <a:t>n</a:t>
            </a:r>
            <a:r>
              <a:rPr sz="2800" spc="-35" dirty="0">
                <a:latin typeface="Times New Roman"/>
                <a:cs typeface="Times New Roman"/>
              </a:rPr>
              <a:t>t</a:t>
            </a:r>
            <a:r>
              <a:rPr sz="2800" spc="-110" dirty="0">
                <a:latin typeface="Times New Roman"/>
                <a:cs typeface="Times New Roman"/>
              </a:rPr>
              <a:t>enido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del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mensaj</a:t>
            </a:r>
            <a:r>
              <a:rPr sz="2800" spc="-135" dirty="0">
                <a:latin typeface="Times New Roman"/>
                <a:cs typeface="Times New Roman"/>
              </a:rPr>
              <a:t>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215" dirty="0">
                <a:latin typeface="Times New Roman"/>
                <a:cs typeface="Times New Roman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65" dirty="0" err="1">
                <a:latin typeface="Times New Roman"/>
                <a:cs typeface="Times New Roman"/>
              </a:rPr>
              <a:t>b</a:t>
            </a:r>
            <a:r>
              <a:rPr sz="2800" spc="-135" dirty="0" err="1">
                <a:latin typeface="Times New Roman"/>
                <a:cs typeface="Times New Roman"/>
              </a:rPr>
              <a:t>usq</a:t>
            </a:r>
            <a:r>
              <a:rPr sz="2800" spc="-160" dirty="0" err="1">
                <a:latin typeface="Times New Roman"/>
                <a:cs typeface="Times New Roman"/>
              </a:rPr>
              <a:t>u</a:t>
            </a:r>
            <a:r>
              <a:rPr sz="2800" spc="-100" dirty="0" err="1">
                <a:latin typeface="Times New Roman"/>
                <a:cs typeface="Times New Roman"/>
              </a:rPr>
              <a:t>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14" dirty="0" err="1">
                <a:latin typeface="Times New Roman"/>
                <a:cs typeface="Times New Roman"/>
              </a:rPr>
              <a:t>esta</a:t>
            </a:r>
            <a:r>
              <a:rPr sz="2800" spc="-195" dirty="0" err="1">
                <a:latin typeface="Times New Roman"/>
                <a:cs typeface="Times New Roman"/>
              </a:rPr>
              <a:t>b</a:t>
            </a:r>
            <a:r>
              <a:rPr sz="2800" spc="-114" dirty="0" err="1">
                <a:latin typeface="Times New Roman"/>
                <a:cs typeface="Times New Roman"/>
              </a:rPr>
              <a:t>le</a:t>
            </a:r>
            <a:r>
              <a:rPr sz="2800" spc="-145" dirty="0" err="1">
                <a:latin typeface="Times New Roman"/>
                <a:cs typeface="Times New Roman"/>
              </a:rPr>
              <a:t>c</a:t>
            </a:r>
            <a:r>
              <a:rPr sz="2800" spc="-100" dirty="0" err="1">
                <a:latin typeface="Times New Roman"/>
                <a:cs typeface="Times New Roman"/>
              </a:rPr>
              <a:t>e</a:t>
            </a:r>
            <a:r>
              <a:rPr sz="2800" spc="-195" dirty="0" err="1">
                <a:latin typeface="Times New Roman"/>
                <a:cs typeface="Times New Roman"/>
              </a:rPr>
              <a:t>r</a:t>
            </a:r>
            <a:r>
              <a:rPr sz="2800" spc="110" dirty="0">
                <a:latin typeface="Times New Roman"/>
                <a:cs typeface="Times New Roman"/>
              </a:rPr>
              <a:t>,</a:t>
            </a:r>
            <a:r>
              <a:rPr lang="es-EC" sz="2800" spc="110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Times New Roman"/>
                <a:cs typeface="Times New Roman"/>
              </a:rPr>
              <a:t>la  </a:t>
            </a:r>
            <a:r>
              <a:rPr sz="2800" spc="-125" dirty="0">
                <a:latin typeface="Times New Roman"/>
                <a:cs typeface="Times New Roman"/>
              </a:rPr>
              <a:t>situación </a:t>
            </a:r>
            <a:r>
              <a:rPr sz="2800" spc="-105" dirty="0">
                <a:latin typeface="Times New Roman"/>
                <a:cs typeface="Times New Roman"/>
              </a:rPr>
              <a:t>de </a:t>
            </a:r>
            <a:r>
              <a:rPr sz="2800" spc="-155" dirty="0">
                <a:latin typeface="Times New Roman"/>
                <a:cs typeface="Times New Roman"/>
              </a:rPr>
              <a:t>la </a:t>
            </a:r>
            <a:r>
              <a:rPr sz="2800" spc="-125" dirty="0">
                <a:latin typeface="Times New Roman"/>
                <a:cs typeface="Times New Roman"/>
              </a:rPr>
              <a:t>empresa </a:t>
            </a:r>
            <a:r>
              <a:rPr sz="2800" spc="-50" dirty="0">
                <a:latin typeface="Times New Roman"/>
                <a:cs typeface="Times New Roman"/>
              </a:rPr>
              <a:t>( </a:t>
            </a:r>
            <a:r>
              <a:rPr sz="2800" spc="-110" dirty="0">
                <a:latin typeface="Times New Roman"/>
                <a:cs typeface="Times New Roman"/>
              </a:rPr>
              <a:t>mercado)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120" dirty="0">
                <a:latin typeface="Times New Roman"/>
                <a:cs typeface="Times New Roman"/>
              </a:rPr>
              <a:t>objetivo </a:t>
            </a:r>
            <a:r>
              <a:rPr sz="2800" spc="-110" dirty="0">
                <a:latin typeface="Times New Roman"/>
                <a:cs typeface="Times New Roman"/>
              </a:rPr>
              <a:t>de </a:t>
            </a:r>
            <a:r>
              <a:rPr sz="2800" spc="-155" dirty="0">
                <a:latin typeface="Times New Roman"/>
                <a:cs typeface="Times New Roman"/>
              </a:rPr>
              <a:t>la  </a:t>
            </a:r>
            <a:r>
              <a:rPr sz="2800" spc="-140" dirty="0">
                <a:latin typeface="Times New Roman"/>
                <a:cs typeface="Times New Roman"/>
              </a:rPr>
              <a:t>publicidad </a:t>
            </a:r>
            <a:r>
              <a:rPr sz="2800" spc="-215" dirty="0">
                <a:latin typeface="Times New Roman"/>
                <a:cs typeface="Times New Roman"/>
              </a:rPr>
              <a:t>y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80" dirty="0">
                <a:latin typeface="Times New Roman"/>
                <a:cs typeface="Times New Roman"/>
              </a:rPr>
              <a:t>tipo </a:t>
            </a:r>
            <a:r>
              <a:rPr sz="2800" spc="-105" dirty="0">
                <a:latin typeface="Times New Roman"/>
                <a:cs typeface="Times New Roman"/>
              </a:rPr>
              <a:t>de</a:t>
            </a:r>
            <a:r>
              <a:rPr sz="2800" spc="-270" dirty="0">
                <a:latin typeface="Times New Roman"/>
                <a:cs typeface="Times New Roman"/>
              </a:rPr>
              <a:t> </a:t>
            </a:r>
            <a:r>
              <a:rPr sz="2800" spc="-120" dirty="0" err="1">
                <a:latin typeface="Times New Roman"/>
                <a:cs typeface="Times New Roman"/>
              </a:rPr>
              <a:t>mensaje</a:t>
            </a:r>
            <a:r>
              <a:rPr sz="2800" spc="-120" dirty="0">
                <a:latin typeface="Times New Roman"/>
                <a:cs typeface="Times New Roman"/>
              </a:rPr>
              <a:t>.</a:t>
            </a:r>
            <a:endParaRPr lang="es-EC" sz="2800" spc="-120" dirty="0">
              <a:latin typeface="Times New Roman"/>
              <a:cs typeface="Times New Roman"/>
            </a:endParaRPr>
          </a:p>
          <a:p>
            <a:pPr marL="469265" marR="442595" indent="-4572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84615"/>
              <a:buFont typeface="Wingdings" panose="05000000000000000000" pitchFamily="2" charset="2"/>
              <a:buChar char="ü"/>
              <a:tabLst>
                <a:tab pos="287020" algn="l"/>
                <a:tab pos="6767195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84615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sz="2800" spc="-140" dirty="0">
                <a:latin typeface="Times New Roman"/>
                <a:cs typeface="Times New Roman"/>
              </a:rPr>
              <a:t>¿Qué </a:t>
            </a:r>
            <a:r>
              <a:rPr sz="2800" spc="-100" dirty="0">
                <a:latin typeface="Times New Roman"/>
                <a:cs typeface="Times New Roman"/>
              </a:rPr>
              <a:t>recursos </a:t>
            </a:r>
            <a:r>
              <a:rPr sz="2800" spc="-114" dirty="0">
                <a:latin typeface="Times New Roman"/>
                <a:cs typeface="Times New Roman"/>
              </a:rPr>
              <a:t>utilizaría </a:t>
            </a:r>
            <a:r>
              <a:rPr sz="2800" spc="-125" dirty="0">
                <a:latin typeface="Times New Roman"/>
                <a:cs typeface="Times New Roman"/>
              </a:rPr>
              <a:t>para </a:t>
            </a:r>
            <a:r>
              <a:rPr sz="2800" spc="-100" dirty="0">
                <a:latin typeface="Times New Roman"/>
                <a:cs typeface="Times New Roman"/>
              </a:rPr>
              <a:t>completar el </a:t>
            </a:r>
            <a:r>
              <a:rPr sz="2800" spc="-145" dirty="0">
                <a:latin typeface="Times New Roman"/>
                <a:cs typeface="Times New Roman"/>
              </a:rPr>
              <a:t>mensaje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190" dirty="0">
                <a:latin typeface="Times New Roman"/>
                <a:cs typeface="Times New Roman"/>
              </a:rPr>
              <a:t>acústico?</a:t>
            </a:r>
            <a:endParaRPr sz="2800" dirty="0">
              <a:latin typeface="Times New Roman"/>
              <a:cs typeface="Times New Roman"/>
            </a:endParaRPr>
          </a:p>
          <a:p>
            <a:pPr marL="908050" indent="-457200">
              <a:lnSpc>
                <a:spcPct val="10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sz="2800" spc="-120" dirty="0">
                <a:latin typeface="Times New Roman"/>
                <a:cs typeface="Times New Roman"/>
              </a:rPr>
              <a:t>Argumente </a:t>
            </a:r>
            <a:r>
              <a:rPr sz="2800" spc="-70" dirty="0">
                <a:latin typeface="Times New Roman"/>
                <a:cs typeface="Times New Roman"/>
              </a:rPr>
              <a:t>por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qué.</a:t>
            </a:r>
            <a:endParaRPr sz="2800" dirty="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605"/>
              </a:spcBef>
              <a:buClr>
                <a:srgbClr val="FF0000"/>
              </a:buClr>
              <a:buSzPct val="84615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sz="2800" spc="-130" dirty="0">
                <a:latin typeface="Times New Roman"/>
                <a:cs typeface="Times New Roman"/>
              </a:rPr>
              <a:t>Elabore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70" dirty="0">
                <a:latin typeface="Times New Roman"/>
                <a:cs typeface="Times New Roman"/>
              </a:rPr>
              <a:t>borrador </a:t>
            </a:r>
            <a:r>
              <a:rPr sz="2800" spc="-105" dirty="0">
                <a:latin typeface="Times New Roman"/>
                <a:cs typeface="Times New Roman"/>
              </a:rPr>
              <a:t>de </a:t>
            </a:r>
            <a:r>
              <a:rPr sz="2800" spc="-155" dirty="0">
                <a:latin typeface="Times New Roman"/>
                <a:cs typeface="Times New Roman"/>
              </a:rPr>
              <a:t>su </a:t>
            </a:r>
            <a:r>
              <a:rPr sz="2800" spc="-140" dirty="0">
                <a:latin typeface="Times New Roman"/>
                <a:cs typeface="Times New Roman"/>
              </a:rPr>
              <a:t>guión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publicitario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45720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C" sz="4000" b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Guion Radiofónico</a:t>
            </a:r>
            <a:endParaRPr sz="4000" b="1" spc="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381000" y="1180319"/>
            <a:ext cx="8458200" cy="5372881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R="9525">
              <a:lnSpc>
                <a:spcPct val="90000"/>
              </a:lnSpc>
              <a:spcBef>
                <a:spcPts val="385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66700" algn="l"/>
                <a:tab pos="601663" algn="l"/>
              </a:tabLst>
            </a:pPr>
            <a:r>
              <a:rPr lang="es-EC"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Trascripción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verbal </a:t>
            </a:r>
            <a:r>
              <a:rPr sz="2800" spc="-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esquemática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radiofónico. Representación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imagen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sonora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un </a:t>
            </a:r>
            <a:r>
              <a:rPr lang="es-EC"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código</a:t>
            </a:r>
            <a:r>
              <a:rPr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escritura. </a:t>
            </a:r>
            <a:r>
              <a:rPr sz="28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Paso </a:t>
            </a:r>
            <a:r>
              <a:rPr lang="es-EC"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EC" sz="28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EC"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creación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sonora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definitiva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800" spc="-1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Balsebre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Armand)</a:t>
            </a:r>
            <a:endParaRPr lang="es-EC" sz="2800" spc="-11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9525" indent="0">
              <a:lnSpc>
                <a:spcPct val="90000"/>
              </a:lnSpc>
              <a:spcBef>
                <a:spcPts val="385"/>
              </a:spcBef>
              <a:buClr>
                <a:srgbClr val="FF0000"/>
              </a:buClr>
              <a:buSzPct val="100000"/>
              <a:buNone/>
              <a:tabLst>
                <a:tab pos="266700" algn="l"/>
                <a:tab pos="601663" algn="l"/>
              </a:tabLst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67030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66700" algn="l"/>
                <a:tab pos="601663" algn="l"/>
              </a:tabLst>
            </a:pPr>
            <a:r>
              <a:rPr lang="es-EC"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Guio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literario: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representación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palabra 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radiofónica: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narrador, </a:t>
            </a:r>
            <a:r>
              <a:rPr lang="es-EC"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monólogos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puesta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escena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 </a:t>
            </a:r>
            <a:r>
              <a:rPr sz="2800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 </a:t>
            </a:r>
            <a:r>
              <a:rPr lang="es-EC"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escritores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EC"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guio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C"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participarán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necesariamente </a:t>
            </a:r>
            <a:r>
              <a:rPr lang="es-EC"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luego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C"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realización </a:t>
            </a:r>
            <a:r>
              <a:rPr lang="es-EC"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sonora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s-EC"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montaje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sz="2800" spc="-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67030" indent="0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SzPct val="100000"/>
              <a:buNone/>
              <a:tabLst>
                <a:tab pos="266700" algn="l"/>
                <a:tab pos="601663" algn="l"/>
              </a:tabLst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66700" algn="l"/>
                <a:tab pos="601663" algn="l"/>
              </a:tabLst>
            </a:pP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Guión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técnico: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repertorio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operaciones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montaje 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radiofónico: </a:t>
            </a:r>
            <a:r>
              <a:rPr sz="28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figuras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montaje, </a:t>
            </a:r>
            <a:r>
              <a:rPr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planos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sonoros,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efectos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sonoros, </a:t>
            </a:r>
            <a:r>
              <a:rPr lang="es-EC"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música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 </a:t>
            </a:r>
            <a:r>
              <a:rPr sz="2800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8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8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mezclas </a:t>
            </a:r>
            <a:r>
              <a:rPr sz="2800" spc="-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C"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realizador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800"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s-EC"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87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57200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0" dirty="0">
                <a:latin typeface="Trebuchet MS"/>
                <a:cs typeface="Trebuchet MS"/>
              </a:rPr>
              <a:t>Esquema </a:t>
            </a:r>
            <a:r>
              <a:rPr sz="3600" b="1" spc="-180" dirty="0">
                <a:latin typeface="Trebuchet MS"/>
                <a:cs typeface="Trebuchet MS"/>
              </a:rPr>
              <a:t>funcional </a:t>
            </a:r>
            <a:r>
              <a:rPr sz="3600" b="1" spc="-190" dirty="0">
                <a:latin typeface="Trebuchet MS"/>
                <a:cs typeface="Trebuchet MS"/>
              </a:rPr>
              <a:t>del</a:t>
            </a:r>
            <a:r>
              <a:rPr sz="3600" b="1" spc="-440" dirty="0">
                <a:latin typeface="Trebuchet MS"/>
                <a:cs typeface="Trebuchet MS"/>
              </a:rPr>
              <a:t> </a:t>
            </a:r>
            <a:r>
              <a:rPr lang="es-EC" sz="3600" b="1" spc="-204" dirty="0">
                <a:latin typeface="Trebuchet MS"/>
                <a:cs typeface="Trebuchet MS"/>
              </a:rPr>
              <a:t>guio</a:t>
            </a:r>
            <a:r>
              <a:rPr sz="3600" b="1" spc="-204" dirty="0">
                <a:latin typeface="Trebuchet MS"/>
                <a:cs typeface="Trebuchet MS"/>
              </a:rPr>
              <a:t>n:</a:t>
            </a:r>
            <a:endParaRPr sz="36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493" y="1447800"/>
            <a:ext cx="7086600" cy="428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8312" marR="5080" indent="-4572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lang="es-EC" sz="2800" spc="-245" dirty="0">
                <a:latin typeface="Times New Roman"/>
                <a:cs typeface="Times New Roman"/>
              </a:rPr>
              <a:t>Su </a:t>
            </a:r>
            <a:r>
              <a:rPr lang="es-EC" sz="2800" spc="-105" dirty="0">
                <a:latin typeface="Times New Roman"/>
                <a:cs typeface="Times New Roman"/>
              </a:rPr>
              <a:t>importancia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lang="es-EC" sz="2800" spc="-125" dirty="0">
                <a:latin typeface="Times New Roman"/>
                <a:cs typeface="Times New Roman"/>
              </a:rPr>
              <a:t>radica </a:t>
            </a:r>
            <a:r>
              <a:rPr lang="es-EC" sz="2800" spc="-105" dirty="0">
                <a:latin typeface="Times New Roman"/>
                <a:cs typeface="Times New Roman"/>
              </a:rPr>
              <a:t>en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Times New Roman"/>
                <a:cs typeface="Times New Roman"/>
              </a:rPr>
              <a:t>la </a:t>
            </a:r>
            <a:r>
              <a:rPr lang="es-EC" sz="2800" spc="-140" dirty="0">
                <a:latin typeface="Times New Roman"/>
                <a:cs typeface="Times New Roman"/>
              </a:rPr>
              <a:t>interacción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entre </a:t>
            </a:r>
            <a:r>
              <a:rPr sz="2800" spc="-155" dirty="0">
                <a:latin typeface="Times New Roman"/>
                <a:cs typeface="Times New Roman"/>
              </a:rPr>
              <a:t>la imagen </a:t>
            </a:r>
            <a:r>
              <a:rPr sz="2800" spc="-110" dirty="0">
                <a:latin typeface="Times New Roman"/>
                <a:cs typeface="Times New Roman"/>
              </a:rPr>
              <a:t>mental </a:t>
            </a:r>
            <a:r>
              <a:rPr sz="2800" spc="-105" dirty="0">
                <a:latin typeface="Times New Roman"/>
                <a:cs typeface="Times New Roman"/>
              </a:rPr>
              <a:t>del </a:t>
            </a:r>
            <a:r>
              <a:rPr sz="2800" spc="-110" dirty="0">
                <a:latin typeface="Times New Roman"/>
                <a:cs typeface="Times New Roman"/>
              </a:rPr>
              <a:t>emisor </a:t>
            </a:r>
            <a:r>
              <a:rPr sz="2800" spc="-215" dirty="0">
                <a:latin typeface="Times New Roman"/>
                <a:cs typeface="Times New Roman"/>
              </a:rPr>
              <a:t>y </a:t>
            </a:r>
            <a:r>
              <a:rPr sz="2800" spc="-155" dirty="0">
                <a:latin typeface="Times New Roman"/>
                <a:cs typeface="Times New Roman"/>
              </a:rPr>
              <a:t>la imagen </a:t>
            </a:r>
            <a:r>
              <a:rPr sz="2800" spc="-140" dirty="0">
                <a:latin typeface="Times New Roman"/>
                <a:cs typeface="Times New Roman"/>
              </a:rPr>
              <a:t>auditiva </a:t>
            </a:r>
            <a:r>
              <a:rPr sz="2800" spc="-105" dirty="0">
                <a:latin typeface="Times New Roman"/>
                <a:cs typeface="Times New Roman"/>
              </a:rPr>
              <a:t>del  </a:t>
            </a:r>
            <a:r>
              <a:rPr sz="2800" spc="-100" dirty="0">
                <a:latin typeface="Times New Roman"/>
                <a:cs typeface="Times New Roman"/>
              </a:rPr>
              <a:t>radioyente, </a:t>
            </a:r>
            <a:r>
              <a:rPr sz="2800" spc="-165" dirty="0">
                <a:latin typeface="Times New Roman"/>
                <a:cs typeface="Times New Roman"/>
              </a:rPr>
              <a:t>plasmada </a:t>
            </a:r>
            <a:r>
              <a:rPr sz="2800" spc="-105" dirty="0">
                <a:latin typeface="Times New Roman"/>
                <a:cs typeface="Times New Roman"/>
              </a:rPr>
              <a:t>en </a:t>
            </a:r>
            <a:r>
              <a:rPr sz="2800" spc="-114" dirty="0">
                <a:latin typeface="Times New Roman"/>
                <a:cs typeface="Times New Roman"/>
              </a:rPr>
              <a:t>un </a:t>
            </a:r>
            <a:r>
              <a:rPr lang="es-EC" sz="2800" spc="-55" dirty="0">
                <a:latin typeface="Times New Roman"/>
                <a:cs typeface="Times New Roman"/>
              </a:rPr>
              <a:t>texto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lang="es-EC" sz="2800" spc="-80" dirty="0">
                <a:latin typeface="Times New Roman"/>
                <a:cs typeface="Times New Roman"/>
              </a:rPr>
              <a:t>escrito</a:t>
            </a:r>
            <a:r>
              <a:rPr sz="2800" spc="-80" dirty="0">
                <a:latin typeface="Times New Roman"/>
                <a:cs typeface="Times New Roman"/>
              </a:rPr>
              <a:t>.</a:t>
            </a:r>
            <a:endParaRPr lang="es-EC" sz="2800" spc="-80" dirty="0">
              <a:latin typeface="Times New Roman"/>
              <a:cs typeface="Times New Roman"/>
            </a:endParaRPr>
          </a:p>
          <a:p>
            <a:pPr marL="11112" marR="508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tabLst>
                <a:tab pos="287020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468312" indent="-45720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sz="2800" spc="-135" dirty="0">
                <a:latin typeface="Times New Roman"/>
                <a:cs typeface="Times New Roman"/>
              </a:rPr>
              <a:t>Memoria </a:t>
            </a:r>
            <a:r>
              <a:rPr sz="2800" spc="-140" dirty="0">
                <a:latin typeface="Times New Roman"/>
                <a:cs typeface="Times New Roman"/>
              </a:rPr>
              <a:t>auditiva </a:t>
            </a:r>
            <a:r>
              <a:rPr sz="2800" spc="-55" dirty="0">
                <a:latin typeface="Times New Roman"/>
                <a:cs typeface="Times New Roman"/>
              </a:rPr>
              <a:t>- </a:t>
            </a:r>
            <a:r>
              <a:rPr lang="es-EC" sz="2800" spc="-155" dirty="0">
                <a:latin typeface="Times New Roman"/>
                <a:cs typeface="Times New Roman"/>
              </a:rPr>
              <a:t>Visualización</a:t>
            </a:r>
            <a:r>
              <a:rPr sz="2800" spc="-225" dirty="0">
                <a:latin typeface="Times New Roman"/>
                <a:cs typeface="Times New Roman"/>
              </a:rPr>
              <a:t> </a:t>
            </a:r>
            <a:r>
              <a:rPr lang="es-EC" sz="2800" spc="-150" dirty="0">
                <a:latin typeface="Times New Roman"/>
                <a:cs typeface="Times New Roman"/>
              </a:rPr>
              <a:t>texto.</a:t>
            </a:r>
          </a:p>
          <a:p>
            <a:pPr marL="468312" indent="-45720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468312" indent="-45720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lang="es-EC" sz="2800" spc="-150" dirty="0">
                <a:latin typeface="Times New Roman"/>
                <a:cs typeface="Times New Roman"/>
              </a:rPr>
              <a:t>Texto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lang="es-EC" sz="2800" spc="-125" dirty="0">
                <a:latin typeface="Times New Roman"/>
                <a:cs typeface="Times New Roman"/>
              </a:rPr>
              <a:t>sonorización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-</a:t>
            </a:r>
            <a:r>
              <a:rPr lang="es-EC" sz="2800" spc="-150" dirty="0">
                <a:latin typeface="Times New Roman"/>
                <a:cs typeface="Times New Roman"/>
              </a:rPr>
              <a:t> Imagen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sonora.</a:t>
            </a:r>
          </a:p>
          <a:p>
            <a:pPr marL="11112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100000"/>
              <a:tabLst>
                <a:tab pos="287020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468312" indent="-457200">
              <a:lnSpc>
                <a:spcPct val="100000"/>
              </a:lnSpc>
              <a:spcBef>
                <a:spcPts val="605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lang="es-EC" sz="2800" spc="-165" dirty="0">
                <a:latin typeface="Times New Roman"/>
                <a:cs typeface="Times New Roman"/>
              </a:rPr>
              <a:t>Imagen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sonora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-</a:t>
            </a:r>
            <a:r>
              <a:rPr lang="es-EC" sz="2800" spc="-150" dirty="0">
                <a:latin typeface="Times New Roman"/>
                <a:cs typeface="Times New Roman"/>
              </a:rPr>
              <a:t> Visualización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lang="es-EC" sz="2800" spc="-165" dirty="0">
                <a:latin typeface="Times New Roman"/>
                <a:cs typeface="Times New Roman"/>
              </a:rPr>
              <a:t>imagen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140" dirty="0">
                <a:latin typeface="Times New Roman"/>
                <a:cs typeface="Times New Roman"/>
              </a:rPr>
              <a:t>auditiva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1521156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C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s-EC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339517"/>
            <a:ext cx="8382000" cy="4985083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468312" marR="499745" indent="-457200">
              <a:lnSpc>
                <a:spcPct val="90100"/>
              </a:lnSpc>
              <a:spcBef>
                <a:spcPts val="385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332105" algn="l"/>
                <a:tab pos="332740" algn="l"/>
              </a:tabLst>
            </a:pPr>
            <a:r>
              <a:rPr lang="es-EC" sz="2800" spc="-100" dirty="0">
                <a:latin typeface="Times New Roman"/>
                <a:cs typeface="Times New Roman"/>
              </a:rPr>
              <a:t>En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Times New Roman"/>
                <a:cs typeface="Times New Roman"/>
              </a:rPr>
              <a:t>la </a:t>
            </a:r>
            <a:r>
              <a:rPr sz="2800" spc="-100" dirty="0">
                <a:latin typeface="Times New Roman"/>
                <a:cs typeface="Times New Roman"/>
              </a:rPr>
              <a:t>radio </a:t>
            </a:r>
            <a:r>
              <a:rPr sz="2800" spc="-140" dirty="0">
                <a:latin typeface="Times New Roman"/>
                <a:cs typeface="Times New Roman"/>
              </a:rPr>
              <a:t>se </a:t>
            </a:r>
            <a:r>
              <a:rPr lang="es-EC" sz="2800" spc="-70" dirty="0">
                <a:latin typeface="Times New Roman"/>
                <a:cs typeface="Times New Roman"/>
              </a:rPr>
              <a:t>trasmite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diversos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lang="es-EC" sz="2800" spc="-95" dirty="0">
                <a:latin typeface="Times New Roman"/>
                <a:cs typeface="Times New Roman"/>
              </a:rPr>
              <a:t>tipos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de</a:t>
            </a:r>
            <a:r>
              <a:rPr lang="es-EC" sz="2800" spc="-100" dirty="0">
                <a:latin typeface="Times New Roman"/>
                <a:cs typeface="Times New Roman"/>
              </a:rPr>
              <a:t> </a:t>
            </a:r>
            <a:r>
              <a:rPr lang="es-EC" sz="2800" spc="-114" dirty="0">
                <a:latin typeface="Times New Roman"/>
                <a:cs typeface="Times New Roman"/>
              </a:rPr>
              <a:t>información </a:t>
            </a:r>
            <a:r>
              <a:rPr lang="es-EC" sz="2800" spc="-140" dirty="0">
                <a:latin typeface="Times New Roman"/>
                <a:cs typeface="Times New Roman"/>
              </a:rPr>
              <a:t>organizada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lang="es-EC" sz="2800" spc="-100" dirty="0">
                <a:latin typeface="Times New Roman"/>
                <a:cs typeface="Times New Roman"/>
              </a:rPr>
              <a:t>en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programas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que </a:t>
            </a:r>
            <a:r>
              <a:rPr sz="2800" spc="-130" dirty="0">
                <a:latin typeface="Times New Roman"/>
                <a:cs typeface="Times New Roman"/>
              </a:rPr>
              <a:t>son  </a:t>
            </a:r>
            <a:r>
              <a:rPr lang="es-EC" sz="2800" spc="-130" dirty="0">
                <a:latin typeface="Times New Roman"/>
                <a:cs typeface="Times New Roman"/>
              </a:rPr>
              <a:t>planeados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190" dirty="0">
                <a:latin typeface="Times New Roman"/>
                <a:cs typeface="Times New Roman"/>
              </a:rPr>
              <a:t>a </a:t>
            </a:r>
            <a:r>
              <a:rPr lang="es-EC" sz="2800" spc="-114" dirty="0">
                <a:latin typeface="Times New Roman"/>
                <a:cs typeface="Times New Roman"/>
              </a:rPr>
              <a:t>través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de </a:t>
            </a:r>
            <a:r>
              <a:rPr sz="2800" spc="-105" dirty="0">
                <a:latin typeface="Times New Roman"/>
                <a:cs typeface="Times New Roman"/>
              </a:rPr>
              <a:t>un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lang="es-EC" sz="2800" spc="-90" dirty="0">
                <a:latin typeface="Times New Roman"/>
                <a:cs typeface="Times New Roman"/>
              </a:rPr>
              <a:t>guio</a:t>
            </a:r>
            <a:r>
              <a:rPr sz="2800" spc="-90" dirty="0">
                <a:latin typeface="Times New Roman"/>
                <a:cs typeface="Times New Roman"/>
              </a:rPr>
              <a:t>n.</a:t>
            </a:r>
            <a:endParaRPr lang="es-EC" sz="2800" spc="-90" dirty="0">
              <a:latin typeface="Times New Roman"/>
              <a:cs typeface="Times New Roman"/>
            </a:endParaRPr>
          </a:p>
          <a:p>
            <a:pPr marL="12065" marR="499745">
              <a:lnSpc>
                <a:spcPct val="90100"/>
              </a:lnSpc>
              <a:spcBef>
                <a:spcPts val="385"/>
              </a:spcBef>
              <a:buClr>
                <a:srgbClr val="FF0000"/>
              </a:buClr>
              <a:buSzPct val="100000"/>
              <a:tabLst>
                <a:tab pos="332105" algn="l"/>
                <a:tab pos="332740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469265" marR="5080" indent="-457200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6385" algn="l"/>
                <a:tab pos="287020" algn="l"/>
              </a:tabLst>
            </a:pPr>
            <a:r>
              <a:rPr sz="2800" spc="-120" dirty="0">
                <a:latin typeface="Times New Roman"/>
                <a:cs typeface="Times New Roman"/>
              </a:rPr>
              <a:t>Un </a:t>
            </a:r>
            <a:r>
              <a:rPr lang="es-EC" sz="2800" spc="-125" dirty="0">
                <a:latin typeface="Times New Roman"/>
                <a:cs typeface="Times New Roman"/>
              </a:rPr>
              <a:t>guio</a:t>
            </a:r>
            <a:r>
              <a:rPr sz="2800" spc="-125" dirty="0">
                <a:latin typeface="Times New Roman"/>
                <a:cs typeface="Times New Roman"/>
              </a:rPr>
              <a:t>n </a:t>
            </a:r>
            <a:r>
              <a:rPr sz="2800" spc="-100" dirty="0">
                <a:latin typeface="Times New Roman"/>
                <a:cs typeface="Times New Roman"/>
              </a:rPr>
              <a:t>de radio </a:t>
            </a:r>
            <a:r>
              <a:rPr lang="es-EC" sz="2800" spc="-100" dirty="0">
                <a:latin typeface="Times New Roman"/>
                <a:cs typeface="Times New Roman"/>
              </a:rPr>
              <a:t>es </a:t>
            </a:r>
            <a:r>
              <a:rPr lang="es-EC" sz="2800" spc="-110" dirty="0">
                <a:latin typeface="Times New Roman"/>
                <a:cs typeface="Times New Roman"/>
              </a:rPr>
              <a:t>utilizado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para </a:t>
            </a:r>
            <a:r>
              <a:rPr lang="es-EC" sz="2800" spc="-105" dirty="0">
                <a:latin typeface="Times New Roman"/>
                <a:cs typeface="Times New Roman"/>
              </a:rPr>
              <a:t>planear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diversos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lang="es-EC" sz="2800" spc="-95" dirty="0">
                <a:latin typeface="Times New Roman"/>
                <a:cs typeface="Times New Roman"/>
              </a:rPr>
              <a:t>tipos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de </a:t>
            </a:r>
            <a:r>
              <a:rPr lang="es-EC" sz="2800" spc="-120" dirty="0">
                <a:latin typeface="Times New Roman"/>
                <a:cs typeface="Times New Roman"/>
              </a:rPr>
              <a:t>programas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como</a:t>
            </a:r>
            <a:r>
              <a:rPr sz="2800" spc="-105" dirty="0">
                <a:latin typeface="Times New Roman"/>
                <a:cs typeface="Times New Roman"/>
              </a:rPr>
              <a:t>: </a:t>
            </a:r>
            <a:r>
              <a:rPr lang="es-EC" sz="2800" spc="-100" dirty="0">
                <a:latin typeface="Times New Roman"/>
                <a:cs typeface="Times New Roman"/>
              </a:rPr>
              <a:t>cuentos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lang="es-EC" sz="2800" spc="-105" dirty="0">
                <a:latin typeface="Times New Roman"/>
                <a:cs typeface="Times New Roman"/>
              </a:rPr>
              <a:t>dramatizados</a:t>
            </a:r>
            <a:r>
              <a:rPr sz="2800" spc="-105" dirty="0">
                <a:latin typeface="Times New Roman"/>
                <a:cs typeface="Times New Roman"/>
              </a:rPr>
              <a:t>, </a:t>
            </a:r>
            <a:r>
              <a:rPr sz="2800" spc="-70" dirty="0">
                <a:latin typeface="Times New Roman"/>
                <a:cs typeface="Times New Roman"/>
              </a:rPr>
              <a:t>series, </a:t>
            </a:r>
            <a:r>
              <a:rPr lang="es-EC" sz="2800" spc="-130" dirty="0">
                <a:latin typeface="Times New Roman"/>
                <a:cs typeface="Times New Roman"/>
              </a:rPr>
              <a:t>anuncios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lang="es-EC" sz="2800" spc="-90" dirty="0">
                <a:latin typeface="Times New Roman"/>
                <a:cs typeface="Times New Roman"/>
              </a:rPr>
              <a:t>publicitarios</a:t>
            </a:r>
            <a:r>
              <a:rPr sz="2800" spc="-90" dirty="0">
                <a:latin typeface="Times New Roman"/>
                <a:cs typeface="Times New Roman"/>
              </a:rPr>
              <a:t>, </a:t>
            </a:r>
            <a:r>
              <a:rPr lang="es-EC" sz="2800" spc="-105" dirty="0">
                <a:latin typeface="Times New Roman"/>
                <a:cs typeface="Times New Roman"/>
              </a:rPr>
              <a:t>entrevistas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90" dirty="0">
                <a:latin typeface="Times New Roman"/>
                <a:cs typeface="Times New Roman"/>
              </a:rPr>
              <a:t>a </a:t>
            </a:r>
            <a:r>
              <a:rPr sz="2800" spc="-110" dirty="0">
                <a:latin typeface="Times New Roman"/>
                <a:cs typeface="Times New Roman"/>
              </a:rPr>
              <a:t>personas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lang="es-EC" sz="2800" spc="-95" dirty="0">
                <a:latin typeface="Times New Roman"/>
                <a:cs typeface="Times New Roman"/>
              </a:rPr>
              <a:t>relevantes</a:t>
            </a:r>
            <a:r>
              <a:rPr sz="2800" spc="-95" dirty="0">
                <a:latin typeface="Times New Roman"/>
                <a:cs typeface="Times New Roman"/>
              </a:rPr>
              <a:t>, </a:t>
            </a:r>
            <a:r>
              <a:rPr lang="es-EC" sz="2800" spc="-120" dirty="0">
                <a:latin typeface="Times New Roman"/>
                <a:cs typeface="Times New Roman"/>
              </a:rPr>
              <a:t>programas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de </a:t>
            </a:r>
            <a:r>
              <a:rPr lang="es-EC" sz="2800" spc="-114" dirty="0">
                <a:latin typeface="Times New Roman"/>
                <a:cs typeface="Times New Roman"/>
              </a:rPr>
              <a:t>música</a:t>
            </a:r>
            <a:r>
              <a:rPr sz="2800" spc="-114" dirty="0">
                <a:latin typeface="Times New Roman"/>
                <a:cs typeface="Times New Roman"/>
              </a:rPr>
              <a:t>, </a:t>
            </a:r>
            <a:r>
              <a:rPr lang="es-EC" sz="2800" spc="-130" dirty="0">
                <a:latin typeface="Times New Roman"/>
                <a:cs typeface="Times New Roman"/>
              </a:rPr>
              <a:t>charlas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lang="es-EC" sz="2800" spc="-100" dirty="0">
                <a:latin typeface="Times New Roman"/>
                <a:cs typeface="Times New Roman"/>
              </a:rPr>
              <a:t>sobre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lang="es-EC" sz="2800" spc="-80" dirty="0">
                <a:latin typeface="Times New Roman"/>
                <a:cs typeface="Times New Roman"/>
              </a:rPr>
              <a:t>temas</a:t>
            </a:r>
            <a:r>
              <a:rPr sz="2800" spc="-80" dirty="0">
                <a:latin typeface="Times New Roman"/>
                <a:cs typeface="Times New Roman"/>
              </a:rPr>
              <a:t>, </a:t>
            </a:r>
            <a:r>
              <a:rPr sz="2800" spc="-50" dirty="0">
                <a:latin typeface="Times New Roman"/>
                <a:cs typeface="Times New Roman"/>
              </a:rPr>
              <a:t>entre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lang="es-EC" sz="2800" spc="-50" dirty="0">
                <a:latin typeface="Times New Roman"/>
                <a:cs typeface="Times New Roman"/>
              </a:rPr>
              <a:t>otros</a:t>
            </a:r>
            <a:r>
              <a:rPr sz="2800" spc="-50" dirty="0">
                <a:latin typeface="Times New Roman"/>
                <a:cs typeface="Times New Roman"/>
              </a:rPr>
              <a:t>.</a:t>
            </a:r>
            <a:endParaRPr lang="es-EC" sz="2800" spc="-50" dirty="0">
              <a:latin typeface="Times New Roman"/>
              <a:cs typeface="Times New Roman"/>
            </a:endParaRPr>
          </a:p>
          <a:p>
            <a:pPr marL="12065" marR="5080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SzPct val="100000"/>
              <a:tabLst>
                <a:tab pos="286385" algn="l"/>
                <a:tab pos="287020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469265" marR="12700" indent="-457200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6385" algn="l"/>
                <a:tab pos="287020" algn="l"/>
              </a:tabLst>
            </a:pPr>
            <a:r>
              <a:rPr sz="2800" spc="-120" dirty="0">
                <a:latin typeface="Times New Roman"/>
                <a:cs typeface="Times New Roman"/>
              </a:rPr>
              <a:t>Un </a:t>
            </a:r>
            <a:r>
              <a:rPr lang="es-EC" sz="2800" spc="-125" dirty="0">
                <a:latin typeface="Times New Roman"/>
                <a:cs typeface="Times New Roman"/>
              </a:rPr>
              <a:t>guio</a:t>
            </a:r>
            <a:r>
              <a:rPr sz="2800" spc="-125" dirty="0">
                <a:latin typeface="Times New Roman"/>
                <a:cs typeface="Times New Roman"/>
              </a:rPr>
              <a:t>n </a:t>
            </a:r>
            <a:r>
              <a:rPr lang="es-EC" sz="2800" spc="-100" dirty="0">
                <a:latin typeface="Times New Roman"/>
                <a:cs typeface="Times New Roman"/>
              </a:rPr>
              <a:t>es la </a:t>
            </a:r>
            <a:r>
              <a:rPr lang="es-EC" sz="2800" spc="-155" dirty="0">
                <a:latin typeface="Times New Roman"/>
                <a:cs typeface="Times New Roman"/>
              </a:rPr>
              <a:t>guía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para </a:t>
            </a:r>
            <a:r>
              <a:rPr lang="es-EC" sz="2800" spc="-95" dirty="0">
                <a:latin typeface="Times New Roman"/>
                <a:cs typeface="Times New Roman"/>
              </a:rPr>
              <a:t>elaborar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programas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de </a:t>
            </a:r>
            <a:r>
              <a:rPr sz="2800" spc="-85" dirty="0">
                <a:latin typeface="Times New Roman"/>
                <a:cs typeface="Times New Roman"/>
              </a:rPr>
              <a:t>radio. </a:t>
            </a:r>
            <a:r>
              <a:rPr lang="es-EC" sz="2800" spc="-105" dirty="0">
                <a:latin typeface="Times New Roman"/>
                <a:cs typeface="Times New Roman"/>
              </a:rPr>
              <a:t>Dependiendo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de</a:t>
            </a:r>
            <a:r>
              <a:rPr lang="es-EC" sz="2800" spc="-100" dirty="0">
                <a:latin typeface="Times New Roman"/>
                <a:cs typeface="Times New Roman"/>
              </a:rPr>
              <a:t>l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lang="es-EC" sz="2800" spc="-75" dirty="0">
                <a:latin typeface="Times New Roman"/>
                <a:cs typeface="Times New Roman"/>
              </a:rPr>
              <a:t>tipo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de </a:t>
            </a:r>
            <a:r>
              <a:rPr lang="es-EC" sz="2800" spc="-110" dirty="0">
                <a:latin typeface="Times New Roman"/>
                <a:cs typeface="Times New Roman"/>
              </a:rPr>
              <a:t>programa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90" dirty="0">
                <a:latin typeface="Times New Roman"/>
                <a:cs typeface="Times New Roman"/>
              </a:rPr>
              <a:t>a </a:t>
            </a:r>
            <a:r>
              <a:rPr lang="es-EC" sz="2800" spc="-80" dirty="0">
                <a:latin typeface="Times New Roman"/>
                <a:cs typeface="Times New Roman"/>
              </a:rPr>
              <a:t>editar</a:t>
            </a:r>
            <a:r>
              <a:rPr sz="2800" spc="-80" dirty="0">
                <a:latin typeface="Times New Roman"/>
                <a:cs typeface="Times New Roman"/>
              </a:rPr>
              <a:t>, </a:t>
            </a:r>
            <a:r>
              <a:rPr lang="es-EC" sz="2800" spc="-130" dirty="0">
                <a:latin typeface="Times New Roman"/>
                <a:cs typeface="Times New Roman"/>
              </a:rPr>
              <a:t>serán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lang="es-EC" sz="2800" spc="-130" dirty="0">
                <a:latin typeface="Times New Roman"/>
                <a:cs typeface="Times New Roman"/>
              </a:rPr>
              <a:t>los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lang="es-EC" sz="2800" spc="-90" dirty="0">
                <a:latin typeface="Times New Roman"/>
                <a:cs typeface="Times New Roman"/>
              </a:rPr>
              <a:t>recursos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lang="es-EC" sz="2800" spc="-90" dirty="0">
                <a:latin typeface="Times New Roman"/>
                <a:cs typeface="Times New Roman"/>
              </a:rPr>
              <a:t>a </a:t>
            </a:r>
            <a:r>
              <a:rPr lang="es-EC" sz="2800" spc="-80" dirty="0">
                <a:latin typeface="Times New Roman"/>
                <a:cs typeface="Times New Roman"/>
              </a:rPr>
              <a:t>prepararse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para </a:t>
            </a:r>
            <a:r>
              <a:rPr lang="es-EC" sz="2800" spc="-95" dirty="0">
                <a:latin typeface="Times New Roman"/>
                <a:cs typeface="Times New Roman"/>
              </a:rPr>
              <a:t>elaborar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lang="es-EC" sz="2800" spc="-125" dirty="0">
                <a:latin typeface="Times New Roman"/>
                <a:cs typeface="Times New Roman"/>
              </a:rPr>
              <a:t>guio</a:t>
            </a:r>
            <a:r>
              <a:rPr sz="2800" spc="-125" dirty="0">
                <a:latin typeface="Times New Roman"/>
                <a:cs typeface="Times New Roman"/>
              </a:rPr>
              <a:t>n </a:t>
            </a:r>
            <a:r>
              <a:rPr sz="2800" spc="-95" dirty="0">
                <a:latin typeface="Times New Roman"/>
                <a:cs typeface="Times New Roman"/>
              </a:rPr>
              <a:t>(De  </a:t>
            </a:r>
            <a:r>
              <a:rPr sz="2800" spc="-145" dirty="0">
                <a:latin typeface="Times New Roman"/>
                <a:cs typeface="Times New Roman"/>
              </a:rPr>
              <a:t>la </a:t>
            </a:r>
            <a:r>
              <a:rPr sz="2800" spc="-85" dirty="0">
                <a:latin typeface="Times New Roman"/>
                <a:cs typeface="Times New Roman"/>
              </a:rPr>
              <a:t>Torre</a:t>
            </a:r>
            <a:r>
              <a:rPr sz="2800" spc="-25" dirty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1825956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b="1" spc="-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b="1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b="1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b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2460" y="1066800"/>
            <a:ext cx="8382000" cy="5280292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4965" marR="591820" indent="-342900" algn="just">
              <a:spcBef>
                <a:spcPts val="515"/>
              </a:spcBef>
              <a:buClr>
                <a:srgbClr val="FF0000"/>
              </a:buClr>
              <a:buSzPct val="83333"/>
              <a:buFont typeface="Wingdings" panose="05000000000000000000" pitchFamily="2" charset="2"/>
              <a:buChar char="ü"/>
              <a:tabLst>
                <a:tab pos="286385" algn="l"/>
                <a:tab pos="287020" algn="l"/>
              </a:tabLst>
            </a:pPr>
            <a:r>
              <a:rPr lang="es-EC" sz="26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600" spc="-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ecuencia</a:t>
            </a:r>
            <a:r>
              <a:rPr sz="26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sz="26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denote </a:t>
            </a:r>
            <a:r>
              <a:rPr sz="26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transición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6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emporal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inmediata, </a:t>
            </a:r>
            <a:r>
              <a:rPr sz="26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6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sintagmática </a:t>
            </a:r>
            <a:r>
              <a:rPr sz="26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sz="2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relato </a:t>
            </a:r>
            <a:r>
              <a:rPr sz="2600" spc="-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recurrirá</a:t>
            </a:r>
            <a:r>
              <a:rPr sz="26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C" sz="26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0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figuras</a:t>
            </a:r>
            <a:r>
              <a:rPr sz="26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sz="2600"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montaje</a:t>
            </a:r>
            <a:r>
              <a:rPr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sz="2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introduzcan </a:t>
            </a:r>
            <a:r>
              <a:rPr sz="26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6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relación </a:t>
            </a:r>
            <a:r>
              <a:rPr sz="26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asociativa </a:t>
            </a:r>
            <a:r>
              <a:rPr sz="26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temporalmente </a:t>
            </a:r>
            <a:r>
              <a:rPr sz="2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inmediata: </a:t>
            </a:r>
            <a:r>
              <a:rPr sz="2600" b="1" spc="5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encadenado</a:t>
            </a:r>
            <a:r>
              <a:rPr sz="26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  <a:buClr>
                <a:srgbClr val="FF0000"/>
              </a:buClr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marR="63500" indent="-342900">
              <a:buClr>
                <a:srgbClr val="FF0000"/>
              </a:buClr>
              <a:buSzPct val="83333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sz="26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sz="26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6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encadenamiento </a:t>
            </a:r>
            <a:r>
              <a:rPr sz="2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6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secuencias </a:t>
            </a:r>
            <a:r>
              <a:rPr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sz="26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denoten </a:t>
            </a:r>
            <a:r>
              <a:rPr sz="26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transición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temporal </a:t>
            </a:r>
            <a:r>
              <a:rPr sz="26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mediata, </a:t>
            </a:r>
            <a:r>
              <a:rPr sz="26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sz="26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instantánea </a:t>
            </a:r>
            <a:r>
              <a:rPr sz="260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sz="2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distante, </a:t>
            </a:r>
            <a:r>
              <a:rPr sz="26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sz="26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recurrirá </a:t>
            </a:r>
            <a:r>
              <a:rPr sz="26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6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figuras </a:t>
            </a:r>
            <a:r>
              <a:rPr sz="2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montaje que </a:t>
            </a:r>
            <a:r>
              <a:rPr sz="26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induzcan una </a:t>
            </a:r>
            <a:r>
              <a:rPr sz="2600"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relación</a:t>
            </a:r>
            <a:r>
              <a:rPr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asociativa</a:t>
            </a:r>
            <a:r>
              <a:rPr sz="26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temporal</a:t>
            </a:r>
            <a:r>
              <a:rPr sz="26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semejante:</a:t>
            </a:r>
            <a:r>
              <a:rPr sz="26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6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fundido-</a:t>
            </a:r>
            <a:r>
              <a:rPr lang="es-EC"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encadenado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600" b="1" spc="25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fade</a:t>
            </a:r>
            <a:r>
              <a:rPr lang="es-EC" sz="2600" b="1" spc="25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-</a:t>
            </a:r>
            <a:r>
              <a:rPr sz="2600" b="1" spc="2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out</a:t>
            </a:r>
            <a:r>
              <a:rPr lang="es-ES" sz="26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2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fade</a:t>
            </a:r>
            <a:r>
              <a:rPr lang="es-EC" sz="2600" b="1" spc="2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-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in</a:t>
            </a:r>
            <a:r>
              <a:rPr lang="es-EC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5"/>
              </a:spcBef>
              <a:buClr>
                <a:srgbClr val="FF0000"/>
              </a:buClr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indent="-342900">
              <a:buClr>
                <a:srgbClr val="FF0000"/>
              </a:buClr>
              <a:buSzPct val="83333"/>
              <a:buFont typeface="Wingdings" panose="05000000000000000000" pitchFamily="2" charset="2"/>
              <a:buChar char="ü"/>
              <a:tabLst>
                <a:tab pos="286385" algn="l"/>
                <a:tab pos="287020" algn="l"/>
              </a:tabLst>
            </a:pPr>
            <a:r>
              <a:rPr lang="es-EC"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s-EC" sz="26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6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recursos</a:t>
            </a:r>
            <a:r>
              <a:rPr sz="26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también </a:t>
            </a:r>
            <a:r>
              <a:rPr sz="2600"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serán</a:t>
            </a:r>
            <a:r>
              <a:rPr sz="26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usados </a:t>
            </a:r>
            <a:r>
              <a:rPr sz="2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sz="26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C"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continuidad</a:t>
            </a:r>
            <a:r>
              <a:rPr sz="2600"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6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progresiva </a:t>
            </a:r>
            <a:r>
              <a:rPr lang="es-EC" sz="26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mediata</a:t>
            </a:r>
            <a:r>
              <a:rPr sz="26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s-EC" sz="26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distante</a:t>
            </a:r>
            <a:r>
              <a:rPr sz="26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(flash</a:t>
            </a:r>
            <a:r>
              <a:rPr lang="es-EC" sz="2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6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forward) </a:t>
            </a:r>
            <a:r>
              <a:rPr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sz="2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sz="26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C"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continuidad</a:t>
            </a:r>
            <a:r>
              <a:rPr sz="26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6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regresiva</a:t>
            </a:r>
            <a:r>
              <a:rPr sz="26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(flash</a:t>
            </a:r>
            <a:r>
              <a:rPr lang="es-EC" sz="2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es-EC" sz="2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2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9101" y="304800"/>
            <a:ext cx="7998156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C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Guio</a:t>
            </a:r>
            <a:r>
              <a:rPr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b="1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formato</a:t>
            </a:r>
            <a:r>
              <a:rPr b="1" spc="-4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publicitario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2959" y="1981200"/>
            <a:ext cx="8197699" cy="35503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sz="2800" spc="-229" dirty="0">
                <a:latin typeface="Times New Roman"/>
                <a:cs typeface="Times New Roman"/>
              </a:rPr>
              <a:t>Es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55" dirty="0">
                <a:latin typeface="Times New Roman"/>
                <a:cs typeface="Times New Roman"/>
              </a:rPr>
              <a:t>texto </a:t>
            </a:r>
            <a:r>
              <a:rPr sz="2800" spc="-120" dirty="0">
                <a:latin typeface="Times New Roman"/>
                <a:cs typeface="Times New Roman"/>
              </a:rPr>
              <a:t>que </a:t>
            </a:r>
            <a:r>
              <a:rPr sz="2800" spc="-150" dirty="0">
                <a:latin typeface="Times New Roman"/>
                <a:cs typeface="Times New Roman"/>
              </a:rPr>
              <a:t>se </a:t>
            </a:r>
            <a:r>
              <a:rPr sz="2800" spc="-105" dirty="0">
                <a:latin typeface="Times New Roman"/>
                <a:cs typeface="Times New Roman"/>
              </a:rPr>
              <a:t>redacta </a:t>
            </a:r>
            <a:r>
              <a:rPr sz="2800" spc="-125" dirty="0">
                <a:latin typeface="Times New Roman"/>
                <a:cs typeface="Times New Roman"/>
              </a:rPr>
              <a:t>para </a:t>
            </a:r>
            <a:r>
              <a:rPr sz="2800" spc="-105" dirty="0">
                <a:latin typeface="Times New Roman"/>
                <a:cs typeface="Times New Roman"/>
              </a:rPr>
              <a:t>definir </a:t>
            </a:r>
            <a:r>
              <a:rPr sz="2800" spc="-95" dirty="0">
                <a:latin typeface="Times New Roman"/>
                <a:cs typeface="Times New Roman"/>
              </a:rPr>
              <a:t>contenidos. </a:t>
            </a:r>
            <a:r>
              <a:rPr sz="2800" spc="-150" dirty="0">
                <a:latin typeface="Times New Roman"/>
                <a:cs typeface="Times New Roman"/>
              </a:rPr>
              <a:t>Para </a:t>
            </a:r>
            <a:r>
              <a:rPr sz="2800" spc="-155" dirty="0">
                <a:latin typeface="Times New Roman"/>
                <a:cs typeface="Times New Roman"/>
              </a:rPr>
              <a:t>su  </a:t>
            </a:r>
            <a:r>
              <a:rPr sz="2800" spc="-120" dirty="0">
                <a:latin typeface="Times New Roman"/>
                <a:cs typeface="Times New Roman"/>
              </a:rPr>
              <a:t>elaboración </a:t>
            </a:r>
            <a:r>
              <a:rPr sz="2800" spc="-150" dirty="0">
                <a:latin typeface="Times New Roman"/>
                <a:cs typeface="Times New Roman"/>
              </a:rPr>
              <a:t>se </a:t>
            </a:r>
            <a:r>
              <a:rPr sz="2800" spc="-50" dirty="0">
                <a:latin typeface="Times New Roman"/>
                <a:cs typeface="Times New Roman"/>
              </a:rPr>
              <a:t>parte </a:t>
            </a:r>
            <a:r>
              <a:rPr sz="2800" spc="-110" dirty="0">
                <a:latin typeface="Times New Roman"/>
                <a:cs typeface="Times New Roman"/>
              </a:rPr>
              <a:t>de </a:t>
            </a:r>
            <a:r>
              <a:rPr sz="2800" spc="-140" dirty="0">
                <a:latin typeface="Times New Roman"/>
                <a:cs typeface="Times New Roman"/>
              </a:rPr>
              <a:t>los </a:t>
            </a:r>
            <a:r>
              <a:rPr sz="2800" spc="-130" dirty="0">
                <a:latin typeface="Times New Roman"/>
                <a:cs typeface="Times New Roman"/>
              </a:rPr>
              <a:t>objetivos </a:t>
            </a:r>
            <a:r>
              <a:rPr sz="2800" spc="-100" dirty="0">
                <a:latin typeface="Times New Roman"/>
                <a:cs typeface="Times New Roman"/>
              </a:rPr>
              <a:t>publicitarios, </a:t>
            </a:r>
            <a:r>
              <a:rPr sz="2800" spc="-105" dirty="0">
                <a:latin typeface="Times New Roman"/>
                <a:cs typeface="Times New Roman"/>
              </a:rPr>
              <a:t>de </a:t>
            </a:r>
            <a:r>
              <a:rPr lang="es-EC" sz="2800" spc="-114" dirty="0">
                <a:latin typeface="Times New Roman"/>
                <a:cs typeface="Times New Roman"/>
              </a:rPr>
              <a:t>acuerdo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con </a:t>
            </a:r>
            <a:r>
              <a:rPr sz="2800" spc="-100" dirty="0">
                <a:latin typeface="Times New Roman"/>
                <a:cs typeface="Times New Roman"/>
              </a:rPr>
              <a:t>él </a:t>
            </a:r>
            <a:r>
              <a:rPr sz="2800" spc="-150" dirty="0">
                <a:latin typeface="Times New Roman"/>
                <a:cs typeface="Times New Roman"/>
              </a:rPr>
              <a:t>se </a:t>
            </a:r>
            <a:r>
              <a:rPr sz="2800" spc="-125" dirty="0">
                <a:latin typeface="Times New Roman"/>
                <a:cs typeface="Times New Roman"/>
              </a:rPr>
              <a:t>define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75" dirty="0">
                <a:latin typeface="Times New Roman"/>
                <a:cs typeface="Times New Roman"/>
              </a:rPr>
              <a:t>tono </a:t>
            </a:r>
            <a:r>
              <a:rPr sz="2800" spc="-110" dirty="0">
                <a:latin typeface="Times New Roman"/>
                <a:cs typeface="Times New Roman"/>
              </a:rPr>
              <a:t>o </a:t>
            </a:r>
            <a:r>
              <a:rPr sz="2800" spc="-85" dirty="0">
                <a:latin typeface="Times New Roman"/>
                <a:cs typeface="Times New Roman"/>
              </a:rPr>
              <a:t>tratamiento </a:t>
            </a:r>
            <a:r>
              <a:rPr sz="2800" spc="-114" dirty="0">
                <a:latin typeface="Times New Roman"/>
                <a:cs typeface="Times New Roman"/>
              </a:rPr>
              <a:t>que </a:t>
            </a:r>
            <a:r>
              <a:rPr sz="2800" spc="-150" dirty="0">
                <a:latin typeface="Times New Roman"/>
                <a:cs typeface="Times New Roman"/>
              </a:rPr>
              <a:t>se </a:t>
            </a:r>
            <a:r>
              <a:rPr sz="2800" spc="-125" dirty="0">
                <a:latin typeface="Times New Roman"/>
                <a:cs typeface="Times New Roman"/>
              </a:rPr>
              <a:t>dará </a:t>
            </a:r>
            <a:r>
              <a:rPr sz="2800" spc="-155" dirty="0">
                <a:latin typeface="Times New Roman"/>
                <a:cs typeface="Times New Roman"/>
              </a:rPr>
              <a:t>al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lang="es-EC" sz="2800" spc="-130" dirty="0">
                <a:latin typeface="Times New Roman"/>
                <a:cs typeface="Times New Roman"/>
              </a:rPr>
              <a:t>mismo</a:t>
            </a:r>
            <a:r>
              <a:rPr sz="2800" spc="-130" dirty="0">
                <a:latin typeface="Times New Roman"/>
                <a:cs typeface="Times New Roman"/>
              </a:rPr>
              <a:t>.</a:t>
            </a:r>
            <a:endParaRPr lang="es-EC" sz="2800" spc="-130" dirty="0">
              <a:latin typeface="Times New Roman"/>
              <a:cs typeface="Times New Roman"/>
            </a:endParaRPr>
          </a:p>
          <a:p>
            <a:pPr marL="12065" marR="508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tabLst>
                <a:tab pos="287020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469265" marR="168275" indent="-45720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sz="2800" spc="-120" dirty="0">
                <a:latin typeface="Times New Roman"/>
                <a:cs typeface="Times New Roman"/>
              </a:rPr>
              <a:t>De </a:t>
            </a:r>
            <a:r>
              <a:rPr sz="2800" spc="-110" dirty="0">
                <a:latin typeface="Times New Roman"/>
                <a:cs typeface="Times New Roman"/>
              </a:rPr>
              <a:t>acuerdo </a:t>
            </a:r>
            <a:r>
              <a:rPr sz="2800" spc="-130" dirty="0">
                <a:latin typeface="Times New Roman"/>
                <a:cs typeface="Times New Roman"/>
              </a:rPr>
              <a:t>con </a:t>
            </a:r>
            <a:r>
              <a:rPr sz="2800" spc="-90" dirty="0">
                <a:latin typeface="Times New Roman"/>
                <a:cs typeface="Times New Roman"/>
              </a:rPr>
              <a:t>este </a:t>
            </a:r>
            <a:r>
              <a:rPr sz="2800" spc="-150" dirty="0">
                <a:latin typeface="Times New Roman"/>
                <a:cs typeface="Times New Roman"/>
              </a:rPr>
              <a:t>se </a:t>
            </a:r>
            <a:r>
              <a:rPr sz="2800" spc="-125" dirty="0">
                <a:latin typeface="Times New Roman"/>
                <a:cs typeface="Times New Roman"/>
              </a:rPr>
              <a:t>define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75" dirty="0">
                <a:latin typeface="Times New Roman"/>
                <a:cs typeface="Times New Roman"/>
              </a:rPr>
              <a:t>tono </a:t>
            </a:r>
            <a:r>
              <a:rPr sz="2800" spc="-110" dirty="0">
                <a:latin typeface="Times New Roman"/>
                <a:cs typeface="Times New Roman"/>
              </a:rPr>
              <a:t>o </a:t>
            </a:r>
            <a:r>
              <a:rPr sz="2800" spc="-85" dirty="0">
                <a:latin typeface="Times New Roman"/>
                <a:cs typeface="Times New Roman"/>
              </a:rPr>
              <a:t>tratamiento </a:t>
            </a:r>
            <a:r>
              <a:rPr sz="2800" spc="-114" dirty="0">
                <a:latin typeface="Times New Roman"/>
                <a:cs typeface="Times New Roman"/>
              </a:rPr>
              <a:t>que </a:t>
            </a:r>
            <a:r>
              <a:rPr sz="2800" spc="-150" dirty="0">
                <a:latin typeface="Times New Roman"/>
                <a:cs typeface="Times New Roman"/>
              </a:rPr>
              <a:t>se  </a:t>
            </a:r>
            <a:r>
              <a:rPr sz="2800" spc="-125" dirty="0">
                <a:latin typeface="Times New Roman"/>
                <a:cs typeface="Times New Roman"/>
              </a:rPr>
              <a:t>dará </a:t>
            </a:r>
            <a:r>
              <a:rPr sz="2800" spc="-155" dirty="0">
                <a:latin typeface="Times New Roman"/>
                <a:cs typeface="Times New Roman"/>
              </a:rPr>
              <a:t>al </a:t>
            </a:r>
            <a:r>
              <a:rPr sz="2800" spc="-114" dirty="0">
                <a:latin typeface="Times New Roman"/>
                <a:cs typeface="Times New Roman"/>
              </a:rPr>
              <a:t>anuncio, </a:t>
            </a:r>
            <a:r>
              <a:rPr sz="2800" spc="-120" dirty="0">
                <a:latin typeface="Times New Roman"/>
                <a:cs typeface="Times New Roman"/>
              </a:rPr>
              <a:t>programa </a:t>
            </a:r>
            <a:r>
              <a:rPr sz="2800" spc="-110" dirty="0">
                <a:latin typeface="Times New Roman"/>
                <a:cs typeface="Times New Roman"/>
              </a:rPr>
              <a:t>o </a:t>
            </a:r>
            <a:r>
              <a:rPr sz="2800" spc="-114" dirty="0">
                <a:latin typeface="Times New Roman"/>
                <a:cs typeface="Times New Roman"/>
              </a:rPr>
              <a:t>cualquier </a:t>
            </a:r>
            <a:r>
              <a:rPr sz="2800" spc="-50" dirty="0">
                <a:latin typeface="Times New Roman"/>
                <a:cs typeface="Times New Roman"/>
              </a:rPr>
              <a:t>otro </a:t>
            </a:r>
            <a:r>
              <a:rPr sz="2800" spc="-75" dirty="0">
                <a:latin typeface="Times New Roman"/>
                <a:cs typeface="Times New Roman"/>
              </a:rPr>
              <a:t>tipo </a:t>
            </a:r>
            <a:r>
              <a:rPr sz="2800" spc="-105" dirty="0">
                <a:latin typeface="Times New Roman"/>
                <a:cs typeface="Times New Roman"/>
              </a:rPr>
              <a:t>de </a:t>
            </a:r>
            <a:r>
              <a:rPr sz="2800" spc="-85" dirty="0">
                <a:latin typeface="Times New Roman"/>
                <a:cs typeface="Times New Roman"/>
              </a:rPr>
              <a:t>producto  </a:t>
            </a:r>
            <a:r>
              <a:rPr sz="2800" spc="-125" dirty="0">
                <a:latin typeface="Times New Roman"/>
                <a:cs typeface="Times New Roman"/>
              </a:rPr>
              <a:t>radial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publicitario.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2435556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b="1" spc="-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b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2133600"/>
            <a:ext cx="7983524" cy="31194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8312" marR="5080" indent="-4572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5750" algn="l"/>
                <a:tab pos="450850" algn="l"/>
              </a:tabLst>
            </a:pPr>
            <a:r>
              <a:rPr sz="2800" spc="-245" dirty="0">
                <a:latin typeface="Times New Roman"/>
                <a:cs typeface="Times New Roman"/>
              </a:rPr>
              <a:t>La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lang="es-EC" sz="2800" spc="-135" dirty="0">
                <a:latin typeface="Times New Roman"/>
                <a:cs typeface="Times New Roman"/>
              </a:rPr>
              <a:t>música</a:t>
            </a:r>
            <a:r>
              <a:rPr sz="2800" spc="-135" dirty="0">
                <a:latin typeface="Times New Roman"/>
                <a:cs typeface="Times New Roman"/>
              </a:rPr>
              <a:t>:</a:t>
            </a:r>
            <a:r>
              <a:rPr lang="es-EC" sz="2800" spc="-135" dirty="0">
                <a:latin typeface="Times New Roman"/>
                <a:cs typeface="Times New Roman"/>
              </a:rPr>
              <a:t> n</a:t>
            </a:r>
            <a:r>
              <a:rPr sz="2800" spc="-110" dirty="0">
                <a:latin typeface="Times New Roman"/>
                <a:cs typeface="Times New Roman"/>
              </a:rPr>
              <a:t>o </a:t>
            </a:r>
            <a:r>
              <a:rPr sz="2800" spc="-135" dirty="0">
                <a:latin typeface="Times New Roman"/>
                <a:cs typeface="Times New Roman"/>
              </a:rPr>
              <a:t>solo </a:t>
            </a:r>
            <a:r>
              <a:rPr sz="2800" spc="-110" dirty="0">
                <a:latin typeface="Times New Roman"/>
                <a:cs typeface="Times New Roman"/>
              </a:rPr>
              <a:t>sirve </a:t>
            </a:r>
            <a:r>
              <a:rPr sz="2800" spc="-125" dirty="0">
                <a:latin typeface="Times New Roman"/>
                <a:cs typeface="Times New Roman"/>
              </a:rPr>
              <a:t>para </a:t>
            </a:r>
            <a:r>
              <a:rPr sz="2800" spc="-75" dirty="0">
                <a:latin typeface="Times New Roman"/>
                <a:cs typeface="Times New Roman"/>
              </a:rPr>
              <a:t>atraer </a:t>
            </a:r>
            <a:r>
              <a:rPr sz="2800" spc="-155" dirty="0">
                <a:latin typeface="Times New Roman"/>
                <a:cs typeface="Times New Roman"/>
              </a:rPr>
              <a:t>al </a:t>
            </a:r>
            <a:r>
              <a:rPr sz="2800" spc="-125" dirty="0">
                <a:latin typeface="Times New Roman"/>
                <a:cs typeface="Times New Roman"/>
              </a:rPr>
              <a:t>oyente </a:t>
            </a:r>
            <a:r>
              <a:rPr sz="2800" spc="-135" dirty="0">
                <a:latin typeface="Times New Roman"/>
                <a:cs typeface="Times New Roman"/>
              </a:rPr>
              <a:t>sino </a:t>
            </a:r>
            <a:r>
              <a:rPr sz="2800" spc="-130" dirty="0">
                <a:latin typeface="Times New Roman"/>
                <a:cs typeface="Times New Roman"/>
              </a:rPr>
              <a:t>para </a:t>
            </a:r>
            <a:r>
              <a:rPr lang="es-EC" sz="2800" spc="-85" dirty="0">
                <a:latin typeface="Times New Roman"/>
                <a:cs typeface="Times New Roman"/>
              </a:rPr>
              <a:t>crear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lang="es-EC" sz="2800" spc="-145" dirty="0">
                <a:latin typeface="Times New Roman"/>
                <a:cs typeface="Times New Roman"/>
              </a:rPr>
              <a:t>una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atmósfera, </a:t>
            </a:r>
            <a:r>
              <a:rPr sz="2800" spc="-120" dirty="0">
                <a:latin typeface="Times New Roman"/>
                <a:cs typeface="Times New Roman"/>
              </a:rPr>
              <a:t>sitúa </a:t>
            </a:r>
            <a:r>
              <a:rPr sz="2800" spc="-155" dirty="0">
                <a:latin typeface="Times New Roman"/>
                <a:cs typeface="Times New Roman"/>
              </a:rPr>
              <a:t>al </a:t>
            </a:r>
            <a:r>
              <a:rPr sz="2800" spc="-120" dirty="0">
                <a:latin typeface="Times New Roman"/>
                <a:cs typeface="Times New Roman"/>
              </a:rPr>
              <a:t>oyente </a:t>
            </a:r>
            <a:r>
              <a:rPr sz="2800" spc="-105" dirty="0">
                <a:latin typeface="Times New Roman"/>
                <a:cs typeface="Times New Roman"/>
              </a:rPr>
              <a:t>en </a:t>
            </a:r>
            <a:r>
              <a:rPr sz="2800" spc="-110" dirty="0">
                <a:latin typeface="Times New Roman"/>
                <a:cs typeface="Times New Roman"/>
              </a:rPr>
              <a:t>un </a:t>
            </a:r>
            <a:r>
              <a:rPr sz="2800" spc="-114" dirty="0">
                <a:latin typeface="Times New Roman"/>
                <a:cs typeface="Times New Roman"/>
              </a:rPr>
              <a:t>ambiente </a:t>
            </a:r>
            <a:r>
              <a:rPr sz="2800" spc="-110" dirty="0">
                <a:latin typeface="Times New Roman"/>
                <a:cs typeface="Times New Roman"/>
              </a:rPr>
              <a:t>propicio </a:t>
            </a:r>
            <a:r>
              <a:rPr sz="2800" spc="-130" dirty="0">
                <a:latin typeface="Times New Roman"/>
                <a:cs typeface="Times New Roman"/>
              </a:rPr>
              <a:t>para  </a:t>
            </a:r>
            <a:r>
              <a:rPr sz="2800" spc="-155" dirty="0">
                <a:latin typeface="Times New Roman"/>
                <a:cs typeface="Times New Roman"/>
              </a:rPr>
              <a:t>la </a:t>
            </a:r>
            <a:r>
              <a:rPr sz="2800" spc="-110" dirty="0">
                <a:latin typeface="Times New Roman"/>
                <a:cs typeface="Times New Roman"/>
              </a:rPr>
              <a:t>recepción </a:t>
            </a:r>
            <a:r>
              <a:rPr sz="2800" spc="-105" dirty="0">
                <a:latin typeface="Times New Roman"/>
                <a:cs typeface="Times New Roman"/>
              </a:rPr>
              <a:t>del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mensaje</a:t>
            </a:r>
            <a:r>
              <a:rPr sz="2800" spc="-120" dirty="0">
                <a:latin typeface="Times New Roman"/>
                <a:cs typeface="Times New Roman"/>
              </a:rPr>
              <a:t>.</a:t>
            </a:r>
            <a:endParaRPr lang="es-EC" sz="2800" spc="-120" dirty="0">
              <a:latin typeface="Times New Roman"/>
              <a:cs typeface="Times New Roman"/>
            </a:endParaRPr>
          </a:p>
          <a:p>
            <a:pPr marL="11112" marR="508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tabLst>
                <a:tab pos="287020" algn="l"/>
                <a:tab pos="1695450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468312" marR="255904" indent="-457200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287020" algn="l"/>
              </a:tabLst>
            </a:pPr>
            <a:r>
              <a:rPr sz="2800" spc="-180" dirty="0">
                <a:latin typeface="Times New Roman"/>
                <a:cs typeface="Times New Roman"/>
              </a:rPr>
              <a:t>El </a:t>
            </a:r>
            <a:r>
              <a:rPr sz="2800" spc="-85" dirty="0">
                <a:latin typeface="Times New Roman"/>
                <a:cs typeface="Times New Roman"/>
              </a:rPr>
              <a:t>humor: </a:t>
            </a:r>
            <a:r>
              <a:rPr sz="2800" spc="-95" dirty="0">
                <a:latin typeface="Times New Roman"/>
                <a:cs typeface="Times New Roman"/>
              </a:rPr>
              <a:t>elemento </a:t>
            </a:r>
            <a:r>
              <a:rPr sz="2800" spc="-114" dirty="0">
                <a:latin typeface="Times New Roman"/>
                <a:cs typeface="Times New Roman"/>
              </a:rPr>
              <a:t>que </a:t>
            </a:r>
            <a:r>
              <a:rPr sz="2800" spc="-95" dirty="0">
                <a:latin typeface="Times New Roman"/>
                <a:cs typeface="Times New Roman"/>
              </a:rPr>
              <a:t>rompe </a:t>
            </a:r>
            <a:r>
              <a:rPr sz="2800" spc="-155" dirty="0">
                <a:latin typeface="Times New Roman"/>
                <a:cs typeface="Times New Roman"/>
              </a:rPr>
              <a:t>la </a:t>
            </a:r>
            <a:r>
              <a:rPr lang="es-EC" sz="2800" spc="-114" dirty="0">
                <a:latin typeface="Times New Roman"/>
                <a:cs typeface="Times New Roman"/>
              </a:rPr>
              <a:t>monotonía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lang="es-EC" sz="2800" spc="-120" dirty="0">
                <a:latin typeface="Times New Roman"/>
                <a:cs typeface="Times New Roman"/>
              </a:rPr>
              <a:t>sonora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(</a:t>
            </a:r>
            <a:r>
              <a:rPr lang="es-EC" sz="2800" spc="-145" dirty="0">
                <a:latin typeface="Times New Roman"/>
                <a:cs typeface="Times New Roman"/>
              </a:rPr>
              <a:t>una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lang="es-EC" sz="2800" spc="-195" dirty="0">
                <a:latin typeface="Times New Roman"/>
                <a:cs typeface="Times New Roman"/>
              </a:rPr>
              <a:t>voz</a:t>
            </a:r>
            <a:r>
              <a:rPr sz="2800" spc="-19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con </a:t>
            </a:r>
            <a:r>
              <a:rPr sz="2800" spc="-114" dirty="0">
                <a:latin typeface="Times New Roman"/>
                <a:cs typeface="Times New Roman"/>
              </a:rPr>
              <a:t>características </a:t>
            </a:r>
            <a:r>
              <a:rPr sz="2800" spc="-100" dirty="0">
                <a:latin typeface="Times New Roman"/>
                <a:cs typeface="Times New Roman"/>
              </a:rPr>
              <a:t>particulares </a:t>
            </a:r>
            <a:r>
              <a:rPr sz="2800" spc="-110" dirty="0">
                <a:latin typeface="Times New Roman"/>
                <a:cs typeface="Times New Roman"/>
              </a:rPr>
              <a:t>o </a:t>
            </a:r>
            <a:r>
              <a:rPr sz="2800" spc="-114" dirty="0">
                <a:latin typeface="Times New Roman"/>
                <a:cs typeface="Times New Roman"/>
              </a:rPr>
              <a:t>un </a:t>
            </a:r>
            <a:r>
              <a:rPr sz="2800" spc="-100" dirty="0">
                <a:latin typeface="Times New Roman"/>
                <a:cs typeface="Times New Roman"/>
              </a:rPr>
              <a:t>estilo </a:t>
            </a:r>
            <a:r>
              <a:rPr sz="2800" spc="-125" dirty="0">
                <a:latin typeface="Times New Roman"/>
                <a:cs typeface="Times New Roman"/>
              </a:rPr>
              <a:t>poco </a:t>
            </a:r>
            <a:r>
              <a:rPr sz="2800" spc="-130" dirty="0">
                <a:latin typeface="Times New Roman"/>
                <a:cs typeface="Times New Roman"/>
              </a:rPr>
              <a:t>común  </a:t>
            </a:r>
            <a:r>
              <a:rPr sz="2800" spc="-85" dirty="0">
                <a:latin typeface="Times New Roman"/>
                <a:cs typeface="Times New Roman"/>
              </a:rPr>
              <a:t>pueder </a:t>
            </a:r>
            <a:r>
              <a:rPr sz="2800" spc="-90" dirty="0">
                <a:latin typeface="Times New Roman"/>
                <a:cs typeface="Times New Roman"/>
              </a:rPr>
              <a:t>convertirse </a:t>
            </a:r>
            <a:r>
              <a:rPr sz="2800" spc="-105" dirty="0">
                <a:latin typeface="Times New Roman"/>
                <a:cs typeface="Times New Roman"/>
              </a:rPr>
              <a:t>en </a:t>
            </a:r>
            <a:r>
              <a:rPr sz="2800" spc="-150" dirty="0">
                <a:latin typeface="Times New Roman"/>
                <a:cs typeface="Times New Roman"/>
              </a:rPr>
              <a:t>foco </a:t>
            </a:r>
            <a:r>
              <a:rPr sz="2800" spc="-105" dirty="0">
                <a:latin typeface="Times New Roman"/>
                <a:cs typeface="Times New Roman"/>
              </a:rPr>
              <a:t>de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atención)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6702756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Sugerencia </a:t>
            </a:r>
            <a:r>
              <a:rPr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publicistas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533400" y="2052925"/>
            <a:ext cx="8077200" cy="268855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49275" marR="636905" indent="-4572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92075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Afirman 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publicistas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expertos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sz="28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mejor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</a:t>
            </a:r>
            <a:r>
              <a:rPr sz="2800" spc="-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redactar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-EC"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guio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sugerente </a:t>
            </a:r>
            <a:r>
              <a:rPr sz="28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C" sz="2800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eficaz</a:t>
            </a:r>
            <a:r>
              <a:rPr sz="2800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es-EC"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imaginando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vívidamente</a:t>
            </a:r>
            <a:r>
              <a:rPr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producto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EC"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desea</a:t>
            </a:r>
            <a:r>
              <a:rPr sz="2800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anunciar</a:t>
            </a:r>
            <a:r>
              <a:rPr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sz="2800" spc="-1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marR="636905" indent="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100000"/>
              <a:buNone/>
              <a:tabLst>
                <a:tab pos="92075" algn="l"/>
              </a:tabLst>
            </a:pPr>
            <a:endParaRPr sz="2800" spc="-1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9275" marR="5080" indent="-45720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ü"/>
              <a:tabLst>
                <a:tab pos="92075" algn="l"/>
              </a:tabLst>
            </a:pPr>
            <a:r>
              <a:rPr sz="2800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medio radial 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cobra </a:t>
            </a:r>
            <a:r>
              <a:rPr sz="2800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mayor </a:t>
            </a:r>
            <a:r>
              <a:rPr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fuerza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hecho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C"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conocer a fondo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producto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servicio 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sz="2800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oferta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457200"/>
            <a:ext cx="2664156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b="1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ruc</a:t>
            </a:r>
            <a:r>
              <a:rPr b="1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2286000"/>
            <a:ext cx="7924800" cy="21679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147955" indent="-3429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sz="2200" spc="-53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En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lang="es-EC" sz="2800" spc="-140" dirty="0">
                <a:latin typeface="Times New Roman"/>
                <a:cs typeface="Times New Roman"/>
              </a:rPr>
              <a:t>guio</a:t>
            </a:r>
            <a:r>
              <a:rPr sz="2800" spc="-140" dirty="0">
                <a:latin typeface="Times New Roman"/>
                <a:cs typeface="Times New Roman"/>
              </a:rPr>
              <a:t>n </a:t>
            </a:r>
            <a:r>
              <a:rPr sz="2800" spc="-130" dirty="0">
                <a:latin typeface="Times New Roman"/>
                <a:cs typeface="Times New Roman"/>
              </a:rPr>
              <a:t>consta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55" dirty="0">
                <a:latin typeface="Times New Roman"/>
                <a:cs typeface="Times New Roman"/>
              </a:rPr>
              <a:t>texto </a:t>
            </a:r>
            <a:r>
              <a:rPr sz="2800" spc="-114" dirty="0">
                <a:latin typeface="Times New Roman"/>
                <a:cs typeface="Times New Roman"/>
              </a:rPr>
              <a:t>que </a:t>
            </a:r>
            <a:r>
              <a:rPr lang="es-EC" sz="2800" spc="-100" dirty="0">
                <a:latin typeface="Times New Roman"/>
                <a:cs typeface="Times New Roman"/>
              </a:rPr>
              <a:t>leerán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lang="es-EC" sz="2800" spc="-140" dirty="0">
                <a:latin typeface="Times New Roman"/>
                <a:cs typeface="Times New Roman"/>
              </a:rPr>
              <a:t>los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lang="es-EC" sz="2800" spc="-100" dirty="0">
                <a:latin typeface="Times New Roman"/>
                <a:cs typeface="Times New Roman"/>
              </a:rPr>
              <a:t>locutores</a:t>
            </a:r>
            <a:r>
              <a:rPr sz="2800" spc="110" dirty="0">
                <a:latin typeface="Times New Roman"/>
                <a:cs typeface="Times New Roman"/>
              </a:rPr>
              <a:t>, </a:t>
            </a:r>
            <a:r>
              <a:rPr sz="2800" spc="-185" dirty="0">
                <a:latin typeface="Times New Roman"/>
                <a:cs typeface="Times New Roman"/>
              </a:rPr>
              <a:t>así  </a:t>
            </a:r>
            <a:r>
              <a:rPr sz="2800" spc="-135" dirty="0">
                <a:latin typeface="Times New Roman"/>
                <a:cs typeface="Times New Roman"/>
              </a:rPr>
              <a:t>como </a:t>
            </a:r>
            <a:r>
              <a:rPr sz="2800" spc="-140" dirty="0">
                <a:latin typeface="Times New Roman"/>
                <a:cs typeface="Times New Roman"/>
              </a:rPr>
              <a:t>los </a:t>
            </a:r>
            <a:r>
              <a:rPr sz="2800" spc="-100" dirty="0">
                <a:latin typeface="Times New Roman"/>
                <a:cs typeface="Times New Roman"/>
              </a:rPr>
              <a:t>recursos </a:t>
            </a:r>
            <a:r>
              <a:rPr sz="2800" spc="-135" dirty="0">
                <a:latin typeface="Times New Roman"/>
                <a:cs typeface="Times New Roman"/>
              </a:rPr>
              <a:t>como </a:t>
            </a:r>
            <a:r>
              <a:rPr sz="2800" spc="-165" dirty="0">
                <a:latin typeface="Times New Roman"/>
                <a:cs typeface="Times New Roman"/>
              </a:rPr>
              <a:t>música </a:t>
            </a:r>
            <a:r>
              <a:rPr sz="2800" spc="-105" dirty="0">
                <a:latin typeface="Times New Roman"/>
                <a:cs typeface="Times New Roman"/>
              </a:rPr>
              <a:t>de </a:t>
            </a:r>
            <a:r>
              <a:rPr sz="2800" spc="-130" dirty="0">
                <a:latin typeface="Times New Roman"/>
                <a:cs typeface="Times New Roman"/>
              </a:rPr>
              <a:t>fondo </a:t>
            </a:r>
            <a:r>
              <a:rPr sz="2800" spc="-110" dirty="0">
                <a:latin typeface="Times New Roman"/>
                <a:cs typeface="Times New Roman"/>
              </a:rPr>
              <a:t>o </a:t>
            </a:r>
            <a:r>
              <a:rPr lang="es-EC" sz="2800" spc="-120" dirty="0">
                <a:latin typeface="Times New Roman"/>
                <a:cs typeface="Times New Roman"/>
              </a:rPr>
              <a:t>efectos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lang="es-EC" sz="2800" spc="-100" dirty="0">
                <a:latin typeface="Times New Roman"/>
                <a:cs typeface="Times New Roman"/>
              </a:rPr>
              <a:t>sonoros</a:t>
            </a:r>
            <a:r>
              <a:rPr sz="2800" spc="-100" dirty="0">
                <a:latin typeface="Times New Roman"/>
                <a:cs typeface="Times New Roman"/>
              </a:rPr>
              <a:t>.</a:t>
            </a:r>
            <a:r>
              <a:rPr lang="es-EC" sz="2800" spc="-10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(</a:t>
            </a:r>
            <a:r>
              <a:rPr sz="2800" spc="-180" dirty="0">
                <a:latin typeface="Times New Roman"/>
                <a:cs typeface="Times New Roman"/>
              </a:rPr>
              <a:t>El </a:t>
            </a:r>
            <a:r>
              <a:rPr sz="2800" spc="-85" dirty="0">
                <a:latin typeface="Times New Roman"/>
                <a:cs typeface="Times New Roman"/>
              </a:rPr>
              <a:t>departamento </a:t>
            </a:r>
            <a:r>
              <a:rPr sz="2800" spc="-105" dirty="0">
                <a:latin typeface="Times New Roman"/>
                <a:cs typeface="Times New Roman"/>
              </a:rPr>
              <a:t>de </a:t>
            </a:r>
            <a:r>
              <a:rPr sz="2800" spc="-120" dirty="0">
                <a:latin typeface="Times New Roman"/>
                <a:cs typeface="Times New Roman"/>
              </a:rPr>
              <a:t>creación </a:t>
            </a:r>
            <a:r>
              <a:rPr sz="2800" spc="-110" dirty="0">
                <a:latin typeface="Times New Roman"/>
                <a:cs typeface="Times New Roman"/>
              </a:rPr>
              <a:t>de </a:t>
            </a:r>
            <a:r>
              <a:rPr sz="2800" spc="-155" dirty="0">
                <a:latin typeface="Times New Roman"/>
                <a:cs typeface="Times New Roman"/>
              </a:rPr>
              <a:t>la </a:t>
            </a:r>
            <a:r>
              <a:rPr sz="2800" spc="-165" dirty="0">
                <a:latin typeface="Times New Roman"/>
                <a:cs typeface="Times New Roman"/>
              </a:rPr>
              <a:t>agencia </a:t>
            </a:r>
            <a:r>
              <a:rPr sz="2800" spc="-114" dirty="0">
                <a:latin typeface="Times New Roman"/>
                <a:cs typeface="Times New Roman"/>
              </a:rPr>
              <a:t>publicitaria </a:t>
            </a:r>
            <a:r>
              <a:rPr sz="2800" spc="-120" dirty="0">
                <a:latin typeface="Times New Roman"/>
                <a:cs typeface="Times New Roman"/>
              </a:rPr>
              <a:t>suele  </a:t>
            </a:r>
            <a:r>
              <a:rPr sz="2800" spc="-90" dirty="0">
                <a:latin typeface="Times New Roman"/>
                <a:cs typeface="Times New Roman"/>
              </a:rPr>
              <a:t>ser </a:t>
            </a:r>
            <a:r>
              <a:rPr sz="2800" spc="-100" dirty="0">
                <a:latin typeface="Times New Roman"/>
                <a:cs typeface="Times New Roman"/>
              </a:rPr>
              <a:t>el </a:t>
            </a:r>
            <a:r>
              <a:rPr sz="2800" spc="-135" dirty="0">
                <a:latin typeface="Times New Roman"/>
                <a:cs typeface="Times New Roman"/>
              </a:rPr>
              <a:t>encargado </a:t>
            </a:r>
            <a:r>
              <a:rPr sz="2800" spc="-105" dirty="0">
                <a:latin typeface="Times New Roman"/>
                <a:cs typeface="Times New Roman"/>
              </a:rPr>
              <a:t>de </a:t>
            </a:r>
            <a:r>
              <a:rPr sz="2800" spc="-100" dirty="0">
                <a:latin typeface="Times New Roman"/>
                <a:cs typeface="Times New Roman"/>
              </a:rPr>
              <a:t>elaborar el </a:t>
            </a:r>
            <a:r>
              <a:rPr lang="es-EC" sz="2800" spc="-140" dirty="0">
                <a:latin typeface="Times New Roman"/>
                <a:cs typeface="Times New Roman"/>
              </a:rPr>
              <a:t>guio</a:t>
            </a:r>
            <a:r>
              <a:rPr sz="2800" spc="-140" dirty="0">
                <a:latin typeface="Times New Roman"/>
                <a:cs typeface="Times New Roman"/>
              </a:rPr>
              <a:t>n </a:t>
            </a:r>
            <a:r>
              <a:rPr sz="2800" spc="-215" dirty="0">
                <a:latin typeface="Times New Roman"/>
                <a:cs typeface="Times New Roman"/>
              </a:rPr>
              <a:t>y </a:t>
            </a:r>
            <a:r>
              <a:rPr lang="es-EC" sz="2800" spc="-90" dirty="0">
                <a:latin typeface="Times New Roman"/>
                <a:cs typeface="Times New Roman"/>
              </a:rPr>
              <a:t>este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lang="es-EC" sz="2800" spc="-114" dirty="0">
                <a:latin typeface="Times New Roman"/>
                <a:cs typeface="Times New Roman"/>
              </a:rPr>
              <a:t>debe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lang="es-EC" sz="2800" spc="-90" dirty="0">
                <a:latin typeface="Times New Roman"/>
                <a:cs typeface="Times New Roman"/>
              </a:rPr>
              <a:t>ser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lang="es-EC" sz="2800" spc="-130" dirty="0">
                <a:latin typeface="Times New Roman"/>
                <a:cs typeface="Times New Roman"/>
              </a:rPr>
              <a:t>aprobado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por </a:t>
            </a:r>
            <a:r>
              <a:rPr sz="2800" spc="-155" dirty="0">
                <a:latin typeface="Times New Roman"/>
                <a:cs typeface="Times New Roman"/>
              </a:rPr>
              <a:t>la </a:t>
            </a:r>
            <a:r>
              <a:rPr sz="2800" spc="-125" dirty="0">
                <a:latin typeface="Times New Roman"/>
                <a:cs typeface="Times New Roman"/>
              </a:rPr>
              <a:t>empresa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anunciante)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316</TotalTime>
  <Words>896</Words>
  <Application>Microsoft Macintosh PowerPoint</Application>
  <PresentationFormat>Presentación en pantalla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Century Gothic</vt:lpstr>
      <vt:lpstr>Times New Roman</vt:lpstr>
      <vt:lpstr>Trebuchet MS</vt:lpstr>
      <vt:lpstr>Wingdings</vt:lpstr>
      <vt:lpstr>Wingdings 3</vt:lpstr>
      <vt:lpstr>Ion</vt:lpstr>
      <vt:lpstr>Producción del Guion Radiofónico</vt:lpstr>
      <vt:lpstr>Guion Radiofónico</vt:lpstr>
      <vt:lpstr>Esquema funcional del guion:</vt:lpstr>
      <vt:lpstr>Guion</vt:lpstr>
      <vt:lpstr>Efectos</vt:lpstr>
      <vt:lpstr>Guion en formato publicitario</vt:lpstr>
      <vt:lpstr>Recursos</vt:lpstr>
      <vt:lpstr>Sugerencia de publicistas</vt:lpstr>
      <vt:lpstr>Estructura</vt:lpstr>
      <vt:lpstr>Producción</vt:lpstr>
      <vt:lpstr>Ejemplo de guion</vt:lpstr>
      <vt:lpstr>Presentación de PowerPoint</vt:lpstr>
      <vt:lpstr>Actividades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Guión radiofónico</dc:title>
  <dc:creator>Patricio Pillajo</dc:creator>
  <cp:lastModifiedBy>Raúl Edison Lomas Badillo</cp:lastModifiedBy>
  <cp:revision>28</cp:revision>
  <dcterms:created xsi:type="dcterms:W3CDTF">2022-11-04T02:04:50Z</dcterms:created>
  <dcterms:modified xsi:type="dcterms:W3CDTF">2022-11-06T04:46:10Z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2022-11-04T00:00:00Z</vt:filetime>
  </property>
</Properties>
</file>