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82" r:id="rId23"/>
    <p:sldId id="283" r:id="rId24"/>
    <p:sldId id="284" r:id="rId25"/>
    <p:sldId id="285" r:id="rId26"/>
  </p:sldIdLst>
  <p:sldSz cx="9118600" cy="6832600"/>
  <p:notesSz cx="9118600" cy="683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1125" y="1257046"/>
            <a:ext cx="63563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26256"/>
            <a:ext cx="6383020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18092" cy="68320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769" y="368935"/>
            <a:ext cx="75730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747" y="2442159"/>
            <a:ext cx="7309104" cy="3326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54318"/>
            <a:ext cx="2917952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539" y="646633"/>
            <a:ext cx="6687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4000" b="0" spc="-5" dirty="0">
                <a:latin typeface="Arial MT"/>
                <a:cs typeface="Arial MT"/>
              </a:rPr>
              <a:t>ENZIMAS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270" y="1993519"/>
            <a:ext cx="8079029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2748280" algn="l"/>
                <a:tab pos="4305935" algn="l"/>
                <a:tab pos="6061710" algn="l"/>
              </a:tabLst>
            </a:pPr>
            <a:r>
              <a:rPr lang="es-MX"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5" dirty="0" err="1">
                <a:solidFill>
                  <a:srgbClr val="FFFFFF"/>
                </a:solidFill>
                <a:latin typeface="Calibri"/>
                <a:cs typeface="Calibri"/>
              </a:rPr>
              <a:t>structura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s-MX"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 err="1">
                <a:solidFill>
                  <a:srgbClr val="FFFFFF"/>
                </a:solidFill>
                <a:latin typeface="Calibri"/>
                <a:cs typeface="Calibri"/>
              </a:rPr>
              <a:t>clasificación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s-MX"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 err="1">
                <a:solidFill>
                  <a:srgbClr val="FFFFFF"/>
                </a:solidFill>
                <a:latin typeface="Calibri"/>
                <a:cs typeface="Calibri"/>
              </a:rPr>
              <a:t>propiedades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s-MX" sz="2300" b="1" dirty="0">
                <a:latin typeface="Calibri"/>
                <a:cs typeface="Calibri"/>
              </a:rPr>
              <a:t> </a:t>
            </a:r>
            <a:r>
              <a:rPr sz="2300" b="1" spc="-5" dirty="0" err="1">
                <a:solidFill>
                  <a:srgbClr val="FFFFFF"/>
                </a:solidFill>
                <a:latin typeface="Calibri"/>
                <a:cs typeface="Calibri"/>
              </a:rPr>
              <a:t>funciones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3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 err="1">
                <a:solidFill>
                  <a:srgbClr val="FFFFFF"/>
                </a:solidFill>
                <a:latin typeface="Calibri"/>
                <a:cs typeface="Calibri"/>
              </a:rPr>
              <a:t>especificidad</a:t>
            </a:r>
            <a:r>
              <a:rPr lang="es-MX" sz="2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 err="1">
                <a:solidFill>
                  <a:srgbClr val="FFFFFF"/>
                </a:solidFill>
                <a:latin typeface="Calibri"/>
                <a:cs typeface="Calibri"/>
              </a:rPr>
              <a:t>enzimática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complejo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enzima-sustrato.</a:t>
            </a:r>
            <a:endParaRPr sz="2300" b="1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544" y="3569208"/>
            <a:ext cx="8575675" cy="3221990"/>
            <a:chOff x="542544" y="3569208"/>
            <a:chExt cx="8575675" cy="3221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4" y="3569208"/>
              <a:ext cx="4000500" cy="2667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8179" y="3569208"/>
              <a:ext cx="4629911" cy="2667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84" y="5679946"/>
              <a:ext cx="1405128" cy="1110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445008"/>
            <a:ext cx="851154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445008"/>
            <a:ext cx="852220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43" y="243078"/>
            <a:ext cx="3667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 MT"/>
                <a:cs typeface="Arial MT"/>
              </a:rPr>
              <a:t>Ejemplo</a:t>
            </a:r>
            <a:r>
              <a:rPr sz="3200" b="0" spc="-8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de</a:t>
            </a:r>
            <a:r>
              <a:rPr sz="3200" b="0" spc="-75" dirty="0">
                <a:latin typeface="Arial MT"/>
                <a:cs typeface="Arial MT"/>
              </a:rPr>
              <a:t> </a:t>
            </a:r>
            <a:r>
              <a:rPr sz="3200" b="0" spc="-15" dirty="0">
                <a:latin typeface="Arial MT"/>
                <a:cs typeface="Arial MT"/>
              </a:rPr>
              <a:t>enzimas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908" y="99517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0947" y="1614043"/>
            <a:ext cx="2376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ATP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D-Glucosa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6383" y="1614043"/>
            <a:ext cx="3436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ADP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D-Glucosa-fosfato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43" y="3458337"/>
            <a:ext cx="500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Número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clasificatorio: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E.C.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2.7.1.1.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443" y="4648962"/>
            <a:ext cx="75406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735" indent="-25527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18237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Clase: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Transferasa</a:t>
            </a:r>
            <a:endParaRPr sz="1800">
              <a:latin typeface="Arial MT"/>
              <a:cs typeface="Arial MT"/>
            </a:endParaRPr>
          </a:p>
          <a:p>
            <a:pPr marL="2096135" lvl="1" indent="-255270">
              <a:lnSpc>
                <a:spcPct val="100000"/>
              </a:lnSpc>
              <a:buAutoNum type="arabicPeriod" startAt="7"/>
              <a:tabLst>
                <a:tab pos="209677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Subclase:</a:t>
            </a:r>
            <a:r>
              <a:rPr sz="1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Fosfotransferasa</a:t>
            </a:r>
            <a:endParaRPr sz="1800">
              <a:latin typeface="Arial MT"/>
              <a:cs typeface="Arial MT"/>
            </a:endParaRPr>
          </a:p>
          <a:p>
            <a:pPr marL="3010535" lvl="2" indent="-255270">
              <a:lnSpc>
                <a:spcPct val="100000"/>
              </a:lnSpc>
              <a:buAutoNum type="arabicPeriod"/>
              <a:tabLst>
                <a:tab pos="301117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Fosfotransferasas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OH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aceptor</a:t>
            </a:r>
            <a:endParaRPr sz="1800">
              <a:latin typeface="Arial MT"/>
              <a:cs typeface="Arial MT"/>
            </a:endParaRPr>
          </a:p>
          <a:p>
            <a:pPr marL="12700" marR="5080" lvl="3" indent="3594100">
              <a:lnSpc>
                <a:spcPct val="100000"/>
              </a:lnSpc>
              <a:buAutoNum type="arabicPeriod"/>
              <a:tabLst>
                <a:tab pos="3949700" algn="l"/>
                <a:tab pos="3950335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D-glucosa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aceptor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fosfato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Nombre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sistemático:</a:t>
            </a:r>
            <a:r>
              <a:rPr sz="1800" spc="-1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ATP:glucosa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fosfotransferasa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Nombre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trivial:</a:t>
            </a:r>
            <a:r>
              <a:rPr sz="1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hexoquinasa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1504" y="1816608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90600" y="38100"/>
                </a:moveTo>
                <a:lnTo>
                  <a:pt x="914400" y="0"/>
                </a:lnTo>
                <a:lnTo>
                  <a:pt x="914400" y="32004"/>
                </a:lnTo>
                <a:lnTo>
                  <a:pt x="927354" y="32004"/>
                </a:lnTo>
                <a:lnTo>
                  <a:pt x="927354" y="44196"/>
                </a:lnTo>
                <a:lnTo>
                  <a:pt x="927341" y="32016"/>
                </a:lnTo>
                <a:lnTo>
                  <a:pt x="0" y="32016"/>
                </a:lnTo>
                <a:lnTo>
                  <a:pt x="0" y="44196"/>
                </a:lnTo>
                <a:lnTo>
                  <a:pt x="914400" y="44196"/>
                </a:lnTo>
                <a:lnTo>
                  <a:pt x="914400" y="76200"/>
                </a:lnTo>
                <a:lnTo>
                  <a:pt x="927354" y="69723"/>
                </a:lnTo>
                <a:lnTo>
                  <a:pt x="9906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445008"/>
            <a:ext cx="8034528" cy="58628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4189" marR="5080" indent="-1762125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Arial MT"/>
                <a:cs typeface="Arial MT"/>
              </a:rPr>
              <a:t>Principios </a:t>
            </a:r>
            <a:r>
              <a:rPr sz="3200" b="0" spc="-20" dirty="0">
                <a:latin typeface="Arial MT"/>
                <a:cs typeface="Arial MT"/>
              </a:rPr>
              <a:t>fundamentales </a:t>
            </a:r>
            <a:r>
              <a:rPr sz="3200" b="0" dirty="0">
                <a:latin typeface="Arial MT"/>
                <a:cs typeface="Arial MT"/>
              </a:rPr>
              <a:t>de la </a:t>
            </a:r>
            <a:r>
              <a:rPr sz="3200" b="0" spc="-15" dirty="0">
                <a:latin typeface="Arial MT"/>
                <a:cs typeface="Arial MT"/>
              </a:rPr>
              <a:t>acción </a:t>
            </a:r>
            <a:r>
              <a:rPr sz="3200" b="0" spc="-875" dirty="0">
                <a:latin typeface="Arial MT"/>
                <a:cs typeface="Arial MT"/>
              </a:rPr>
              <a:t> </a:t>
            </a:r>
            <a:r>
              <a:rPr sz="3200" b="0" spc="-15" dirty="0">
                <a:latin typeface="Arial MT"/>
                <a:cs typeface="Arial MT"/>
              </a:rPr>
              <a:t>catalítica</a:t>
            </a:r>
            <a:r>
              <a:rPr sz="3200" b="0" spc="-30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de</a:t>
            </a:r>
            <a:r>
              <a:rPr sz="3200" b="0" spc="-4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las</a:t>
            </a:r>
            <a:r>
              <a:rPr sz="3200" b="0" spc="-25" dirty="0">
                <a:latin typeface="Arial MT"/>
                <a:cs typeface="Arial MT"/>
              </a:rPr>
              <a:t> </a:t>
            </a:r>
            <a:r>
              <a:rPr sz="3200" b="0" spc="-15" dirty="0">
                <a:latin typeface="Arial MT"/>
                <a:cs typeface="Arial MT"/>
              </a:rPr>
              <a:t>enzimas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908" y="143560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4208" y="2578607"/>
            <a:ext cx="3438144" cy="3505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4843" y="1602740"/>
            <a:ext cx="6713220" cy="296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0689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¿Cómo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funcionan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las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enzimas?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Arial MT"/>
              <a:cs typeface="Arial MT"/>
            </a:endParaRPr>
          </a:p>
          <a:p>
            <a:pPr marL="205740" marR="2007235" indent="-193675" algn="just">
              <a:lnSpc>
                <a:spcPct val="100000"/>
              </a:lnSpc>
              <a:buChar char="•"/>
              <a:tabLst>
                <a:tab pos="20637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condiciones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fisiológicas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las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reacciones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sin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catalizar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tienden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ser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lentas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(estabilidad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biomoléculas)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2100">
              <a:latin typeface="Arial MT"/>
              <a:cs typeface="Arial MT"/>
            </a:endParaRPr>
          </a:p>
          <a:p>
            <a:pPr marL="205740" indent="-193675">
              <a:lnSpc>
                <a:spcPct val="100000"/>
              </a:lnSpc>
              <a:buChar char="•"/>
              <a:tabLst>
                <a:tab pos="206375" algn="l"/>
                <a:tab pos="1610995" algn="l"/>
                <a:tab pos="3354704" algn="l"/>
              </a:tabLst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Muchas	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reacciones	bioquímicas</a:t>
            </a:r>
            <a:endParaRPr sz="200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suponen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situaciones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poco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probables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1873" y="4851019"/>
            <a:ext cx="10604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16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 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 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reacción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843" y="4851019"/>
            <a:ext cx="373062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buChar char="•"/>
              <a:tabLst>
                <a:tab pos="206375" algn="l"/>
                <a:tab pos="1175385" algn="l"/>
                <a:tab pos="1905635" algn="l"/>
                <a:tab pos="2536825" algn="l"/>
                <a:tab pos="3088005" algn="l"/>
                <a:tab pos="3377565" algn="l"/>
              </a:tabLst>
            </a:pP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problemas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proporcionando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un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tridimensional	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favorable	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	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(sitio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activo)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445008"/>
            <a:ext cx="7924800" cy="59405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8" y="292608"/>
            <a:ext cx="8100059" cy="6027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97408"/>
            <a:ext cx="857554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1435607"/>
            <a:ext cx="8587740" cy="3386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208" y="1054608"/>
            <a:ext cx="6937247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413766"/>
            <a:ext cx="2443480" cy="786765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215"/>
              </a:spcBef>
            </a:pPr>
            <a:r>
              <a:rPr sz="4000" spc="-5" dirty="0"/>
              <a:t>Enzimas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8484" y="411480"/>
            <a:ext cx="2441448" cy="22006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300" y="2197100"/>
            <a:ext cx="8625840" cy="4380230"/>
            <a:chOff x="367284" y="2185416"/>
            <a:chExt cx="8625840" cy="43802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2185416"/>
              <a:ext cx="4282440" cy="437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675" y="3304032"/>
              <a:ext cx="4346448" cy="3261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" y="1283208"/>
            <a:ext cx="7485888" cy="46710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823" y="186055"/>
            <a:ext cx="72936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El</a:t>
            </a:r>
            <a:r>
              <a:rPr sz="3200" spc="-20" dirty="0"/>
              <a:t> </a:t>
            </a:r>
            <a:r>
              <a:rPr sz="3200" spc="-15" dirty="0"/>
              <a:t>modelo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spc="-20" dirty="0"/>
              <a:t>Michaelis-Menten</a:t>
            </a:r>
            <a:r>
              <a:rPr sz="3200" spc="-5" dirty="0"/>
              <a:t> </a:t>
            </a:r>
            <a:r>
              <a:rPr sz="3200" spc="-15" dirty="0"/>
              <a:t>(1913)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21208" y="824484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1472184"/>
            <a:ext cx="7200900" cy="40096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04848" y="5808370"/>
            <a:ext cx="249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Leono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8654" y="5824220"/>
            <a:ext cx="1959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Maud</a:t>
            </a:r>
            <a:r>
              <a:rPr sz="2400" b="1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Menten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665734"/>
            <a:ext cx="3130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  <a:tab pos="908685" algn="l"/>
                <a:tab pos="1393190" algn="l"/>
                <a:tab pos="2795270" algn="l"/>
              </a:tabLst>
            </a:pP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º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recamb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7197" y="665734"/>
            <a:ext cx="2272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175133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define	para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una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5" y="1030300"/>
            <a:ext cx="4150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804670" algn="l"/>
                <a:tab pos="2987675" algn="l"/>
              </a:tabLst>
            </a:pP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ad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e	tiempo	d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fin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3894" y="1030300"/>
            <a:ext cx="1275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6160" algn="l"/>
              </a:tabLst>
            </a:pP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como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595" y="1395730"/>
            <a:ext cx="422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7320" algn="l"/>
                <a:tab pos="2126615" algn="l"/>
                <a:tab pos="386842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número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molécu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as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0390" y="1395730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sustrato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1760982"/>
            <a:ext cx="5673725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1975485" algn="l"/>
                <a:tab pos="2717800" algn="l"/>
                <a:tab pos="4305935" algn="l"/>
                <a:tab pos="515239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convertidas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producto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po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una  molécula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enzima,</a:t>
            </a:r>
            <a:r>
              <a:rPr sz="24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cuando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esta</a:t>
            </a:r>
            <a:r>
              <a:rPr sz="2400" spc="3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enzima</a:t>
            </a:r>
            <a:endParaRPr sz="2400">
              <a:latin typeface="Arial MT"/>
              <a:cs typeface="Arial MT"/>
            </a:endParaRPr>
          </a:p>
          <a:p>
            <a:pPr marR="134620" algn="ctr">
              <a:lnSpc>
                <a:spcPts val="2715"/>
              </a:lnSpc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está</a:t>
            </a:r>
            <a:r>
              <a:rPr sz="2400" spc="-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saturada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2484" y="3227832"/>
            <a:ext cx="4469892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300" y="255270"/>
            <a:ext cx="8170545" cy="6322060"/>
            <a:chOff x="368808" y="368808"/>
            <a:chExt cx="8170545" cy="6322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368808"/>
              <a:ext cx="8170164" cy="411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4284" y="4253484"/>
              <a:ext cx="4575048" cy="2436876"/>
            </a:xfrm>
            <a:prstGeom prst="rect">
              <a:avLst/>
            </a:prstGeom>
          </p:spPr>
        </p:pic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8D35845B-84D2-42BD-B679-2B32F5A24DD8}"/>
              </a:ext>
            </a:extLst>
          </p:cNvPr>
          <p:cNvSpPr/>
          <p:nvPr/>
        </p:nvSpPr>
        <p:spPr>
          <a:xfrm>
            <a:off x="1663700" y="14351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B1EE24E-09DF-417C-9293-F05A272E6DBF}"/>
              </a:ext>
            </a:extLst>
          </p:cNvPr>
          <p:cNvSpPr/>
          <p:nvPr/>
        </p:nvSpPr>
        <p:spPr>
          <a:xfrm>
            <a:off x="1511300" y="23495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358" y="1130300"/>
            <a:ext cx="6691883" cy="502462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5D9D96D-A7A3-477E-AE5D-C2EEAE4814F1}"/>
              </a:ext>
            </a:extLst>
          </p:cNvPr>
          <p:cNvSpPr/>
          <p:nvPr/>
        </p:nvSpPr>
        <p:spPr>
          <a:xfrm>
            <a:off x="1054100" y="12827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FEB96A6-8188-4D53-AEA1-41BED7B5A93A}"/>
              </a:ext>
            </a:extLst>
          </p:cNvPr>
          <p:cNvSpPr/>
          <p:nvPr/>
        </p:nvSpPr>
        <p:spPr>
          <a:xfrm>
            <a:off x="1130300" y="25781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125" y="1257046"/>
            <a:ext cx="3688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BIBLIOG</a:t>
            </a:r>
            <a:r>
              <a:rPr sz="4000" b="1" spc="-2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AFÍA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509" y="2857627"/>
            <a:ext cx="7096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8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Laguna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J.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Bioquímica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Laguna.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6ta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México: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moderno;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2009.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216408"/>
            <a:ext cx="8340852" cy="6230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749808"/>
            <a:ext cx="8302752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9784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395" y="301879"/>
            <a:ext cx="69792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latin typeface="Arial MT"/>
                <a:cs typeface="Arial MT"/>
              </a:rPr>
              <a:t>Propiedades</a:t>
            </a:r>
            <a:r>
              <a:rPr sz="3200" b="0" spc="-30" dirty="0">
                <a:latin typeface="Arial MT"/>
                <a:cs typeface="Arial MT"/>
              </a:rPr>
              <a:t> </a:t>
            </a:r>
            <a:r>
              <a:rPr sz="3200" b="0" spc="-20" dirty="0">
                <a:latin typeface="Arial MT"/>
                <a:cs typeface="Arial MT"/>
              </a:rPr>
              <a:t>generales</a:t>
            </a:r>
            <a:r>
              <a:rPr sz="3200" b="0" spc="-3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de</a:t>
            </a:r>
            <a:r>
              <a:rPr sz="3200" b="0" spc="-2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las</a:t>
            </a:r>
            <a:r>
              <a:rPr sz="3200" b="0" spc="-35" dirty="0">
                <a:latin typeface="Arial MT"/>
                <a:cs typeface="Arial MT"/>
              </a:rPr>
              <a:t> </a:t>
            </a:r>
            <a:r>
              <a:rPr sz="3200" b="0" spc="-15" dirty="0">
                <a:latin typeface="Arial MT"/>
                <a:cs typeface="Arial MT"/>
              </a:rPr>
              <a:t>enzimas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795" y="1561592"/>
            <a:ext cx="76720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57834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  <a:tab pos="59874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catal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zadores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reaccio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q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uím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ic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 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 los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sistemas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biológicos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AutoNum type="arabicPeriod"/>
            </a:pPr>
            <a:endParaRPr sz="29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Tienen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gran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poder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catalítico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AutoNum type="arabicPeriod"/>
            </a:pPr>
            <a:endParaRPr sz="2900">
              <a:latin typeface="Arial MT"/>
              <a:cs typeface="Arial MT"/>
            </a:endParaRPr>
          </a:p>
          <a:p>
            <a:pPr marL="469900" marR="76771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6557009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seen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evado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grado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ecif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cidad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de 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sustrato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 MT"/>
              <a:buAutoNum type="arabicPeriod"/>
            </a:pPr>
            <a:endParaRPr sz="2900">
              <a:latin typeface="Arial MT"/>
              <a:cs typeface="Arial MT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2044064" algn="l"/>
                <a:tab pos="2531745" algn="l"/>
                <a:tab pos="4123054" algn="l"/>
                <a:tab pos="5409565" algn="l"/>
                <a:tab pos="604647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ion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uosas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condi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ion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especiales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temperatura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826008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007" y="149479"/>
            <a:ext cx="6978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latin typeface="Arial MT"/>
                <a:cs typeface="Arial MT"/>
              </a:rPr>
              <a:t>Propiedades</a:t>
            </a:r>
            <a:r>
              <a:rPr sz="3200" b="0" spc="-35" dirty="0">
                <a:latin typeface="Arial MT"/>
                <a:cs typeface="Arial MT"/>
              </a:rPr>
              <a:t> </a:t>
            </a:r>
            <a:r>
              <a:rPr sz="3200" b="0" spc="-20" dirty="0">
                <a:latin typeface="Arial MT"/>
                <a:cs typeface="Arial MT"/>
              </a:rPr>
              <a:t>generales</a:t>
            </a:r>
            <a:r>
              <a:rPr sz="3200" b="0" spc="-3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de</a:t>
            </a:r>
            <a:r>
              <a:rPr sz="3200" b="0" spc="-2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las</a:t>
            </a:r>
            <a:r>
              <a:rPr sz="3200" b="0" spc="-35" dirty="0">
                <a:latin typeface="Arial MT"/>
                <a:cs typeface="Arial MT"/>
              </a:rPr>
              <a:t> </a:t>
            </a:r>
            <a:r>
              <a:rPr sz="3200" b="0" spc="-15" dirty="0">
                <a:latin typeface="Arial MT"/>
                <a:cs typeface="Arial MT"/>
              </a:rPr>
              <a:t>enzimas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273" y="1146505"/>
            <a:ext cx="7191375" cy="337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mayoría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 las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enzimas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son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proteínas: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 MT"/>
              <a:cs typeface="Arial MT"/>
            </a:endParaRPr>
          </a:p>
          <a:p>
            <a:pPr marL="927100" marR="1623060" indent="-457834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función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depende</a:t>
            </a:r>
            <a:r>
              <a:rPr sz="20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integridad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conformación</a:t>
            </a:r>
            <a:r>
              <a:rPr sz="20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proteica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nativa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2550">
              <a:latin typeface="Arial MT"/>
              <a:cs typeface="Arial MT"/>
            </a:endParaRPr>
          </a:p>
          <a:p>
            <a:pPr marL="927100" marR="508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927100" algn="l"/>
                <a:tab pos="927735" algn="l"/>
                <a:tab pos="675259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isten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im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prot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í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simples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 otras	que 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requieren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componentes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químicos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adicionales: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tabLst>
                <a:tab pos="138430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	Cofactores: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1473" y="6017463"/>
            <a:ext cx="3286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Holoen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ima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000" spc="-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poenz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368808"/>
            <a:ext cx="8529828" cy="6181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216408"/>
            <a:ext cx="8229600" cy="6475730"/>
            <a:chOff x="368808" y="216408"/>
            <a:chExt cx="8229600" cy="6475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16408"/>
              <a:ext cx="8229600" cy="6475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8608" y="4331208"/>
              <a:ext cx="640080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7" y="597408"/>
            <a:ext cx="8109204" cy="563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298</Words>
  <Application>Microsoft Office PowerPoint</Application>
  <PresentationFormat>Personalizado</PresentationFormat>
  <Paragraphs>52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Arial MT</vt:lpstr>
      <vt:lpstr>Calibri</vt:lpstr>
      <vt:lpstr>Office Theme</vt:lpstr>
      <vt:lpstr>ENZIMAS</vt:lpstr>
      <vt:lpstr>Enzimas</vt:lpstr>
      <vt:lpstr>Presentación de PowerPoint</vt:lpstr>
      <vt:lpstr>Presentación de PowerPoint</vt:lpstr>
      <vt:lpstr>Propiedades generales de las enzimas</vt:lpstr>
      <vt:lpstr>Propiedades generales de las enzimas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 enzimas</vt:lpstr>
      <vt:lpstr>Presentación de PowerPoint</vt:lpstr>
      <vt:lpstr>Principios fundamentales de la acción  catalítica de las enzimas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modelo de Michaelis-Menten (1913)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anonimo</dc:creator>
  <cp:lastModifiedBy>Rosa Elisa Cruz Tenempaguay</cp:lastModifiedBy>
  <cp:revision>5</cp:revision>
  <dcterms:created xsi:type="dcterms:W3CDTF">2023-05-15T19:10:26Z</dcterms:created>
  <dcterms:modified xsi:type="dcterms:W3CDTF">2024-10-26T17:33:24Z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2023-05-15T00:00:00Z</vt:filetime>
  </property>
</Properties>
</file>