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7"/>
  </p:notes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76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81" r:id="rId19"/>
    <p:sldId id="280" r:id="rId20"/>
    <p:sldId id="279" r:id="rId21"/>
    <p:sldId id="272" r:id="rId22"/>
    <p:sldId id="278" r:id="rId23"/>
    <p:sldId id="273" r:id="rId24"/>
    <p:sldId id="274" r:id="rId25"/>
    <p:sldId id="275" r:id="rId26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F4B5EB-2EE0-4119-A3C1-33579E8DC528}" type="datetimeFigureOut">
              <a:rPr lang="es-MX" smtClean="0"/>
              <a:t>29/05/2025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414856-F7B7-4086-9ADB-DC69548DB4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9457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29/05/2025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6157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29/05/2025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54350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29/05/2025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55226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29/05/2025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03310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29/05/2025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1526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29/05/2025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79676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29/05/2025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56466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29/05/2025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25491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29/05/2025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45220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17CDFCB-EBC6-4BB6-82E0-8AB71A0F1F7D}" type="datetimeFigureOut">
              <a:rPr lang="es-ES" smtClean="0"/>
              <a:t>29/05/2025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67153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29/05/2025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87694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17CDFCB-EBC6-4BB6-82E0-8AB71A0F1F7D}" type="datetimeFigureOut">
              <a:rPr lang="es-ES" smtClean="0"/>
              <a:t>29/05/2025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5660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gtaambiental.com/bonos-de-carbono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5152F2-FCF0-42A4-94D3-49342A6A7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br>
              <a:rPr lang="es-ES" sz="5400" dirty="0"/>
            </a:br>
            <a:br>
              <a:rPr lang="es-ES" sz="5400" dirty="0"/>
            </a:br>
            <a:br>
              <a:rPr lang="es-ES" sz="5400" dirty="0"/>
            </a:br>
            <a:br>
              <a:rPr lang="es-ES" sz="5400" dirty="0"/>
            </a:br>
            <a:endParaRPr lang="es-ES" sz="54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DA2BF82-D9DD-45C4-A2F3-5BDE39AC4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684" y="2116497"/>
            <a:ext cx="9921966" cy="3431196"/>
          </a:xfrm>
        </p:spPr>
        <p:txBody>
          <a:bodyPr>
            <a:normAutofit/>
          </a:bodyPr>
          <a:lstStyle/>
          <a:p>
            <a:r>
              <a:rPr lang="es-MX" sz="2400" b="0" i="0" u="none" strike="noStrike" baseline="0" dirty="0">
                <a:latin typeface="ArialNormal"/>
              </a:rPr>
              <a:t>FACULTAD DE CIENCIAS POLÍTICAS Y ADMINISTRATIVAS</a:t>
            </a:r>
            <a:endParaRPr lang="es-ES" dirty="0"/>
          </a:p>
          <a:p>
            <a:r>
              <a:rPr lang="es-ES" dirty="0"/>
              <a:t>Asignatura: DERECHO AMBIENTAL</a:t>
            </a:r>
          </a:p>
          <a:p>
            <a:r>
              <a:rPr lang="es-ES" dirty="0"/>
              <a:t>Periodo: 2025-1S </a:t>
            </a:r>
          </a:p>
          <a:p>
            <a:r>
              <a:rPr lang="es-ES" dirty="0"/>
              <a:t>Dra. Rosa </a:t>
            </a:r>
            <a:r>
              <a:rPr lang="es-ES" dirty="0" err="1"/>
              <a:t>ambi</a:t>
            </a:r>
            <a:r>
              <a:rPr lang="es-ES" dirty="0"/>
              <a:t> infante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A44AD16D-75B7-022E-A713-39D25877AF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5714" y="2622304"/>
            <a:ext cx="3786728" cy="3477622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7577804B-407F-081E-26C4-6561BB47A202}"/>
              </a:ext>
            </a:extLst>
          </p:cNvPr>
          <p:cNvSpPr txBox="1"/>
          <p:nvPr/>
        </p:nvSpPr>
        <p:spPr>
          <a:xfrm>
            <a:off x="1233714" y="665740"/>
            <a:ext cx="93849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MX" sz="3600" b="0" i="0" u="none" strike="noStrike" baseline="0">
                <a:latin typeface="ArialNormal"/>
              </a:rPr>
              <a:t>1.8. EL CAMBIO CLIMÁTICO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3766969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57C47A-409D-0189-9D15-C50D6B10B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Qué son los instrumentos de gestión climática?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15BEDF-195F-6FAE-D5E8-598CD3FE9B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sz="4000" dirty="0"/>
              <a:t>Son </a:t>
            </a:r>
            <a:r>
              <a:rPr lang="es-MX" sz="4000" b="1" dirty="0"/>
              <a:t>herramientas, políticas, planes y mecanismos</a:t>
            </a:r>
            <a:r>
              <a:rPr lang="es-MX" sz="4000" dirty="0"/>
              <a:t> utilizados por los Estados, organismos internacionales y actores locales para </a:t>
            </a:r>
            <a:r>
              <a:rPr lang="es-MX" sz="4000" b="1" dirty="0"/>
              <a:t>prevenir, reducir y adaptarse a los efectos del cambio climático</a:t>
            </a:r>
            <a:r>
              <a:rPr lang="es-MX" sz="4000" dirty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177185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37E8E1-4CDA-E778-7BDA-D6802AAEF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1. Instrumentos normativos y legales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F7C988A-EB54-F1A8-071A-41B253386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600" b="1" dirty="0"/>
              <a:t>Constitución del Ecuador (2008)</a:t>
            </a:r>
            <a:r>
              <a:rPr lang="es-MX" sz="3600" dirty="0"/>
              <a:t>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3600" dirty="0"/>
              <a:t>Reconoce los derechos de la naturaleza.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3600" dirty="0"/>
              <a:t>Establece el principio de precaución ambiental.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b="1" dirty="0"/>
              <a:t>Código Orgánico del Ambiente (COA)</a:t>
            </a:r>
            <a:r>
              <a:rPr lang="es-MX" sz="3600" dirty="0"/>
              <a:t>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3600" dirty="0"/>
              <a:t>Regula la gestión ambiental, incluidos los efectos del cambio climático.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b="1" dirty="0"/>
              <a:t>Ley Orgánica de Recursos Hídricos y Ley Forestal</a:t>
            </a:r>
            <a:r>
              <a:rPr lang="es-MX" sz="3600" dirty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843642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DB0C94-A157-88CF-C345-88B39F729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2. Planes y estrategias nacionales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5568B8-D523-D18D-153A-D0A3F6193A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/>
              <a:t>Plan Nacional de Cambio Climático (PNCC)</a:t>
            </a:r>
            <a:r>
              <a:rPr lang="es-MX" sz="3200" dirty="0"/>
              <a:t>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3200" dirty="0"/>
              <a:t>Documento guía para integrar el cambio climático en políticas públicas.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/>
              <a:t>Contribuciones Determinadas a Nivel Nacional (NDC)</a:t>
            </a:r>
            <a:r>
              <a:rPr lang="es-MX" sz="3200" dirty="0"/>
              <a:t>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3200" dirty="0"/>
              <a:t>Compromisos internacionales de Ecuador para reducir emisiones.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/>
              <a:t>Agenda 2030 y Objetivos de Desarrollo Sostenible (ODS)</a:t>
            </a:r>
            <a:r>
              <a:rPr lang="es-MX" sz="3200" dirty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833490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0CBE62-D32D-7BB0-E701-89F1B850E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3. Instrumentos técnicos y económicos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89CCD8-B30E-D839-1B17-DB4AABC76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600" b="1" dirty="0"/>
              <a:t>Inventarios de Gases de Efecto Invernadero (GEI)</a:t>
            </a:r>
            <a:r>
              <a:rPr lang="es-MX" sz="3600" dirty="0"/>
              <a:t>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3600" dirty="0"/>
              <a:t>Registro y monitoreo de emisiones por sectores (energía, transporte, agricultura).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b="1" dirty="0"/>
              <a:t>Evaluación de riesgos climáticos</a:t>
            </a:r>
            <a:r>
              <a:rPr lang="es-MX" sz="3600" dirty="0"/>
              <a:t>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3600" dirty="0"/>
              <a:t>Análisis de vulnerabilidad y medidas de adaptación.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b="1" dirty="0"/>
              <a:t>Mecanismos financieros climáticos</a:t>
            </a:r>
            <a:r>
              <a:rPr lang="es-MX" sz="3600" dirty="0"/>
              <a:t>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3600" dirty="0"/>
              <a:t>Fondos verdes para el clima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3600" dirty="0"/>
              <a:t>Bonos verdes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3600" dirty="0"/>
              <a:t>Inversiones sostenibles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397519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D091FB-0C60-31A3-5EC6-116A95413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4. Instrumentos de conservación y compensación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14C0919-3FCC-F9DB-040F-3C0C7AEDA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MX" sz="3200" b="1" dirty="0"/>
              <a:t>REDD+ (Reducción de Emisiones por Deforestación y Degradación)</a:t>
            </a:r>
            <a:r>
              <a:rPr lang="es-MX" sz="32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sz="3200" dirty="0"/>
              <a:t>Incentiva la conservación de bosques.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200" b="1" dirty="0"/>
              <a:t>Planes de manejo de áreas protegidas</a:t>
            </a:r>
            <a:r>
              <a:rPr lang="es-MX" sz="32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sz="3200" dirty="0"/>
              <a:t>Contribuyen a la resiliencia climática.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200" b="1" dirty="0"/>
              <a:t>Mecanismos de compensación ambiental</a:t>
            </a:r>
            <a:r>
              <a:rPr lang="es-MX" sz="32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sz="3200" dirty="0"/>
              <a:t>Por ejemplo, en proyectos de infraestructura pública.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710628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A88144-6D33-75F6-D403-B794286EB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Educación, información y participación ciudadana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70F774-1453-CA50-F86F-9CE11D821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420" y="1845734"/>
            <a:ext cx="10271260" cy="4375184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4000" b="1" dirty="0"/>
              <a:t>Educación ambiental formal y no formal</a:t>
            </a:r>
            <a:r>
              <a:rPr lang="es-MX" sz="4000" dirty="0"/>
              <a:t>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4000" dirty="0"/>
              <a:t>En todos los niveles educativos.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4000" b="1" dirty="0"/>
              <a:t>Sistemas de información climática</a:t>
            </a:r>
            <a:r>
              <a:rPr lang="es-MX" sz="4000" dirty="0"/>
              <a:t>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4000" dirty="0"/>
              <a:t>Datos meteorológicos, alertas tempranas.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4000" b="1" dirty="0"/>
              <a:t>Participación ciudadana</a:t>
            </a:r>
            <a:r>
              <a:rPr lang="es-MX" sz="4000" dirty="0"/>
              <a:t>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4000" dirty="0"/>
              <a:t>En planes de adaptación y políticas públicas.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997994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B39D4C-8837-3E56-8E3D-5109B4623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Importancia en la gestión pública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6572B6-93C5-2BBF-D1EC-5CBBECF7A8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35145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Permiten que los Gobiernos Autónomos Descentralizados (</a:t>
            </a:r>
            <a:r>
              <a:rPr lang="es-MX" sz="3200" dirty="0" err="1"/>
              <a:t>GADs</a:t>
            </a:r>
            <a:r>
              <a:rPr lang="es-MX" sz="3200" dirty="0"/>
              <a:t>) planifiquen con enfoque de </a:t>
            </a:r>
            <a:r>
              <a:rPr lang="es-MX" sz="3200" b="1" dirty="0"/>
              <a:t>resiliencia climática</a:t>
            </a:r>
            <a:r>
              <a:rPr lang="es-MX" sz="3200" dirty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Orientan la </a:t>
            </a:r>
            <a:r>
              <a:rPr lang="es-MX" sz="3200" b="1" dirty="0"/>
              <a:t>contratación pública ambientalmente responsable</a:t>
            </a:r>
            <a:r>
              <a:rPr lang="es-MX" sz="3200" dirty="0"/>
              <a:t> (compras verdes).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Promueven la transversalización del cambio climático en </a:t>
            </a:r>
            <a:r>
              <a:rPr lang="es-MX" sz="3200" b="1" dirty="0"/>
              <a:t>planes de desarrollo y ordenamiento territorial (PDOT)</a:t>
            </a:r>
            <a:r>
              <a:rPr lang="es-MX" sz="3200" dirty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487589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CEFD21-E2C1-005F-1648-0D1DB146B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800" b="0" i="0" u="none" strike="noStrike" baseline="0" dirty="0">
                <a:latin typeface="ArialNormal"/>
              </a:rPr>
              <a:t>1.8.3. ADAPTACIÓN Y MITIGACIÓN</a:t>
            </a:r>
            <a:br>
              <a:rPr lang="es-MX" sz="4800" b="0" i="0" u="none" strike="noStrike" baseline="0" dirty="0">
                <a:latin typeface="ArialNormal"/>
              </a:rPr>
            </a:br>
            <a:r>
              <a:rPr lang="es-MX" sz="4800" b="0" i="0" u="none" strike="noStrike" baseline="0" dirty="0">
                <a:latin typeface="ArialNormal"/>
              </a:rPr>
              <a:t>DEL CAMBIO CLIMÁTICO</a:t>
            </a:r>
            <a:endParaRPr lang="es-MX" dirty="0"/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19757406-31CD-58B2-06A2-DB39C99A8B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8110970"/>
              </p:ext>
            </p:extLst>
          </p:nvPr>
        </p:nvGraphicFramePr>
        <p:xfrm>
          <a:off x="1096963" y="3354705"/>
          <a:ext cx="10058400" cy="2621280"/>
        </p:xfrm>
        <a:graphic>
          <a:graphicData uri="http://schemas.openxmlformats.org/drawingml/2006/table">
            <a:tbl>
              <a:tblPr/>
              <a:tblGrid>
                <a:gridCol w="5029200">
                  <a:extLst>
                    <a:ext uri="{9D8B030D-6E8A-4147-A177-3AD203B41FA5}">
                      <a16:colId xmlns:a16="http://schemas.microsoft.com/office/drawing/2014/main" val="90606009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17674324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MX" sz="3200" b="1"/>
                        <a:t>Adaptación</a:t>
                      </a:r>
                      <a:endParaRPr lang="es-MX" sz="32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3200" b="1"/>
                        <a:t>Mitigación</a:t>
                      </a:r>
                      <a:endParaRPr lang="es-MX" sz="32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54867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MX" sz="3200"/>
                        <a:t>Conjunto de acciones para </a:t>
                      </a:r>
                      <a:r>
                        <a:rPr lang="es-MX" sz="3200" b="1"/>
                        <a:t>ajustarse a los efectos del cambio climático</a:t>
                      </a:r>
                      <a:r>
                        <a:rPr lang="es-MX" sz="3200"/>
                        <a:t>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3200" dirty="0"/>
                        <a:t>Acciones dirigidas a </a:t>
                      </a:r>
                      <a:r>
                        <a:rPr lang="es-MX" sz="3200" b="1" dirty="0"/>
                        <a:t>reducir o prevenir las causas</a:t>
                      </a:r>
                      <a:r>
                        <a:rPr lang="es-MX" sz="3200" dirty="0"/>
                        <a:t> del cambio climático (emisiones de GEI).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1737546"/>
                  </a:ext>
                </a:extLst>
              </a:tr>
            </a:tbl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D5C8754D-458C-50EC-96AC-364B4EDAE2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4686" y="1834607"/>
            <a:ext cx="1055188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¿Qué son?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Ambos enfoques son </a:t>
            </a:r>
            <a:r>
              <a:rPr kumimoji="0" lang="es-MX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complementarios</a:t>
            </a: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y esenciales en políticas públicas ambientales</a:t>
            </a: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402824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0C072D-C1C8-1ED5-7076-5E615EFBFDF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66800" y="1737774"/>
            <a:ext cx="10058400" cy="4022725"/>
          </a:xfrm>
        </p:spPr>
        <p:txBody>
          <a:bodyPr>
            <a:normAutofit/>
          </a:bodyPr>
          <a:lstStyle/>
          <a:p>
            <a:pPr algn="just"/>
            <a:r>
              <a:rPr lang="es-MX" sz="3600" b="1" i="0" dirty="0">
                <a:solidFill>
                  <a:srgbClr val="262C40"/>
                </a:solidFill>
                <a:effectLst/>
                <a:latin typeface="Poppins" panose="00000500000000000000" pitchFamily="2" charset="0"/>
              </a:rPr>
              <a:t>La mitigación y la adaptación al cambio climático son las dos estrategias de respuesta con las que cuenta la humanidad frente al cambio climático</a:t>
            </a:r>
            <a:r>
              <a:rPr lang="es-MX" sz="3600" b="0" i="0" dirty="0">
                <a:solidFill>
                  <a:srgbClr val="262C40"/>
                </a:solidFill>
                <a:effectLst/>
                <a:latin typeface="Poppins" panose="00000500000000000000" pitchFamily="2" charset="0"/>
              </a:rPr>
              <a:t> y lo único que tienen en común es justo esto: que buscan responder ante el cambio climático.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34532386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061D84-48A1-1AF8-6443-54D37747D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MITIGACION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557E6F-0B6C-3F37-28EE-54AC0548C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2800" b="0" i="0" dirty="0">
                <a:solidFill>
                  <a:srgbClr val="262C40"/>
                </a:solidFill>
                <a:effectLst/>
                <a:latin typeface="Poppins" panose="00000500000000000000" pitchFamily="2" charset="0"/>
              </a:rPr>
              <a:t>Es decir,</a:t>
            </a:r>
            <a:r>
              <a:rPr lang="es-MX" sz="2800" b="1" i="0" dirty="0">
                <a:solidFill>
                  <a:srgbClr val="262C40"/>
                </a:solidFill>
                <a:effectLst/>
                <a:latin typeface="Poppins" panose="00000500000000000000" pitchFamily="2" charset="0"/>
              </a:rPr>
              <a:t> la mitigación del cambio climático se encarga de reducir las emisiones netas de gases de efecto invernadero (GEI)</a:t>
            </a:r>
            <a:r>
              <a:rPr lang="es-MX" sz="2800" b="0" i="0" dirty="0">
                <a:solidFill>
                  <a:srgbClr val="262C40"/>
                </a:solidFill>
                <a:effectLst/>
                <a:latin typeface="Poppins" panose="00000500000000000000" pitchFamily="2" charset="0"/>
              </a:rPr>
              <a:t>, ya que éstas son las encargadas de desequilibrar el clima cuando se emiten en exceso. Un ejemplo de mitigación es el mercado de </a:t>
            </a:r>
            <a:r>
              <a:rPr lang="es-MX" sz="2800" b="0" i="0" u="none" strike="noStrike" dirty="0">
                <a:solidFill>
                  <a:srgbClr val="A1BA00"/>
                </a:solidFill>
                <a:effectLst/>
                <a:latin typeface="Poppins" panose="00000500000000000000" pitchFamily="2" charset="0"/>
                <a:hlinkClick r:id="rId2"/>
              </a:rPr>
              <a:t>bonos de carbono</a:t>
            </a:r>
            <a:r>
              <a:rPr lang="es-MX" sz="2800" b="0" i="0" dirty="0">
                <a:solidFill>
                  <a:srgbClr val="262C40"/>
                </a:solidFill>
                <a:effectLst/>
                <a:latin typeface="Poppins" panose="00000500000000000000" pitchFamily="2" charset="0"/>
              </a:rPr>
              <a:t>, donde empresas o instituciones pagan a otras organizaciones por realizar actividades que reduzcan o eviten la generación de gases de efecto invernadero.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2128448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9A96D2-5744-6077-4D04-69E07997C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¿Qué es el cambio climático?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54476D-0749-6A08-96B1-A232B1C8ED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sz="4000" dirty="0"/>
              <a:t>El </a:t>
            </a:r>
            <a:r>
              <a:rPr lang="es-MX" sz="4000" b="1" dirty="0"/>
              <a:t>cambio climático</a:t>
            </a:r>
            <a:r>
              <a:rPr lang="es-MX" sz="4000" dirty="0"/>
              <a:t> es una </a:t>
            </a:r>
            <a:r>
              <a:rPr lang="es-MX" sz="4000" b="1" dirty="0"/>
              <a:t>modificación significativa y persistente</a:t>
            </a:r>
            <a:r>
              <a:rPr lang="es-MX" sz="4000" dirty="0"/>
              <a:t> de los patrones del clima global o regional, causada tanto por fenómenos naturales como por actividades humanas</a:t>
            </a:r>
            <a:r>
              <a:rPr lang="es-MX" dirty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511868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790DAB-3F36-C849-A970-20950D38D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ADAPTACIÓN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18BAD6-9F2B-6389-F98E-85D151E905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2800" b="0" i="0" dirty="0">
                <a:solidFill>
                  <a:srgbClr val="262C40"/>
                </a:solidFill>
                <a:effectLst/>
                <a:latin typeface="Poppins" panose="00000500000000000000" pitchFamily="2" charset="0"/>
              </a:rPr>
              <a:t>Por otro lado, la adaptación al cambio climático</a:t>
            </a:r>
            <a:r>
              <a:rPr lang="es-MX" sz="2800" b="1" i="0" dirty="0">
                <a:solidFill>
                  <a:srgbClr val="262C40"/>
                </a:solidFill>
                <a:effectLst/>
                <a:latin typeface="Poppins" panose="00000500000000000000" pitchFamily="2" charset="0"/>
              </a:rPr>
              <a:t> se encarga de evitar o reducir los riesgos derivados del cambio climático y busca una mejor recuperación tras los daños de estos riesgos</a:t>
            </a:r>
            <a:r>
              <a:rPr lang="es-MX" sz="2800" b="0" i="0" dirty="0">
                <a:solidFill>
                  <a:srgbClr val="262C40"/>
                </a:solidFill>
                <a:effectLst/>
                <a:latin typeface="Poppins" panose="00000500000000000000" pitchFamily="2" charset="0"/>
              </a:rPr>
              <a:t>; estos riesgos pueden ser el aumento de desastres naturales como sequías, inundaciones o incendios forestales. Un ejemplo de adaptación puede ser el diseño de ciudades que sean resilientes a constantes sequías y/o inundaciones.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15390393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60E4BD-C3F4-0145-E912-C2AD1B582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OBJETIVOS PRINCIPALES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52CAE8-DD2E-F0C4-EC7E-60809F1D0A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4000" b="1" dirty="0"/>
              <a:t>Adaptación</a:t>
            </a:r>
            <a:r>
              <a:rPr lang="es-MX" sz="4000" dirty="0"/>
              <a:t>: Reducir la </a:t>
            </a:r>
            <a:r>
              <a:rPr lang="es-MX" sz="4000" b="1" dirty="0"/>
              <a:t>vulnerabilidad</a:t>
            </a:r>
            <a:r>
              <a:rPr lang="es-MX" sz="4000" dirty="0"/>
              <a:t> de las comunidades, ecosistemas y sectores productivos ante los impactos climáticos.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4000" b="1" dirty="0"/>
              <a:t>Mitigación</a:t>
            </a:r>
            <a:r>
              <a:rPr lang="es-MX" sz="4000" dirty="0"/>
              <a:t>: Disminuir la </a:t>
            </a:r>
            <a:r>
              <a:rPr lang="es-MX" sz="4000" b="1" dirty="0"/>
              <a:t>intensidad futura del cambio climático</a:t>
            </a:r>
            <a:r>
              <a:rPr lang="es-MX" sz="4000" dirty="0"/>
              <a:t> reduciendo emisiones de gases de efecto invernadero (GEI).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512277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FD03FDA1-C9F0-B394-B937-9D320F930718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rcRect r="1489" b="15445"/>
          <a:stretch/>
        </p:blipFill>
        <p:spPr>
          <a:xfrm>
            <a:off x="1348353" y="712923"/>
            <a:ext cx="8405247" cy="4468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6582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4F35E2-162D-1081-F372-E554E2E58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ESTRATEGIAS DE MITIGACIÓN</a:t>
            </a:r>
            <a:b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35F9BA-E91B-E45D-6AD8-62182EE862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Font typeface="+mj-lt"/>
              <a:buAutoNum type="arabicPeriod"/>
            </a:pPr>
            <a:r>
              <a:rPr lang="es-MX" sz="2600" b="1" dirty="0"/>
              <a:t>Uso de energías renovables</a:t>
            </a:r>
            <a:r>
              <a:rPr lang="es-MX" sz="2600" dirty="0"/>
              <a:t>:</a:t>
            </a:r>
          </a:p>
          <a:p>
            <a:pPr marL="457200" lvl="1" indent="0" algn="just">
              <a:buNone/>
            </a:pPr>
            <a:r>
              <a:rPr lang="es-MX" sz="2600" dirty="0"/>
              <a:t>Solar, eólica, hidroeléctrica, biomasa.</a:t>
            </a:r>
          </a:p>
          <a:p>
            <a:pPr algn="just">
              <a:buFont typeface="+mj-lt"/>
              <a:buAutoNum type="arabicPeriod"/>
            </a:pPr>
            <a:r>
              <a:rPr lang="es-MX" sz="2600" b="1" dirty="0"/>
              <a:t>Eficiencia energética</a:t>
            </a:r>
            <a:r>
              <a:rPr lang="es-MX" sz="2600" dirty="0"/>
              <a:t>:</a:t>
            </a:r>
          </a:p>
          <a:p>
            <a:pPr marL="457200" lvl="1" indent="0" algn="just">
              <a:buNone/>
            </a:pPr>
            <a:r>
              <a:rPr lang="es-MX" sz="2600" dirty="0"/>
              <a:t>En edificios, transporte, electrodomésticos.</a:t>
            </a:r>
          </a:p>
          <a:p>
            <a:pPr algn="just">
              <a:buFont typeface="+mj-lt"/>
              <a:buAutoNum type="arabicPeriod"/>
            </a:pPr>
            <a:r>
              <a:rPr lang="es-MX" sz="2600" b="1" dirty="0"/>
              <a:t>Transporte sostenible</a:t>
            </a:r>
            <a:r>
              <a:rPr lang="es-MX" sz="2600" dirty="0"/>
              <a:t>:</a:t>
            </a:r>
          </a:p>
          <a:p>
            <a:pPr marL="457200" lvl="1" indent="0" algn="just">
              <a:buNone/>
            </a:pPr>
            <a:r>
              <a:rPr lang="es-MX" sz="2600" dirty="0"/>
              <a:t>Transporte público, movilidad eléctrica.</a:t>
            </a:r>
          </a:p>
          <a:p>
            <a:pPr algn="just">
              <a:buFont typeface="+mj-lt"/>
              <a:buAutoNum type="arabicPeriod"/>
            </a:pPr>
            <a:r>
              <a:rPr lang="es-MX" sz="2600" b="1" dirty="0"/>
              <a:t>Reforestación y conservación de bosques</a:t>
            </a:r>
            <a:r>
              <a:rPr lang="es-MX" sz="2600" dirty="0"/>
              <a:t>:</a:t>
            </a:r>
          </a:p>
          <a:p>
            <a:pPr marL="457200" lvl="1" indent="0" algn="just">
              <a:buNone/>
            </a:pPr>
            <a:r>
              <a:rPr lang="es-MX" sz="2600" dirty="0"/>
              <a:t>Aumenta la captura de CO₂.</a:t>
            </a:r>
          </a:p>
          <a:p>
            <a:pPr algn="just">
              <a:buFont typeface="+mj-lt"/>
              <a:buAutoNum type="arabicPeriod"/>
            </a:pPr>
            <a:r>
              <a:rPr lang="es-MX" sz="2600" b="1" dirty="0"/>
              <a:t>Producción agrícola sostenible</a:t>
            </a:r>
            <a:r>
              <a:rPr lang="es-MX" sz="2600" dirty="0"/>
              <a:t>:</a:t>
            </a:r>
          </a:p>
          <a:p>
            <a:pPr marL="457200" lvl="1" indent="0" algn="just">
              <a:buNone/>
            </a:pPr>
            <a:r>
              <a:rPr lang="es-MX" sz="2600" dirty="0"/>
              <a:t>Reducción de fertilizantes nitrogenados y metano.</a:t>
            </a:r>
          </a:p>
          <a:p>
            <a:pPr algn="just">
              <a:buFont typeface="+mj-lt"/>
              <a:buAutoNum type="arabicPeriod"/>
            </a:pPr>
            <a:r>
              <a:rPr lang="es-MX" sz="2600" b="1" dirty="0"/>
              <a:t>Economía circular</a:t>
            </a:r>
            <a:r>
              <a:rPr lang="es-MX" sz="2600" dirty="0"/>
              <a:t>:</a:t>
            </a:r>
          </a:p>
          <a:p>
            <a:pPr marL="457200" lvl="1" indent="0" algn="just">
              <a:buNone/>
            </a:pPr>
            <a:r>
              <a:rPr lang="es-MX" sz="2600" dirty="0"/>
              <a:t>Reutilización, reciclaje y reducción de residuos.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400382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830D57-C270-146C-B83F-9C5ECB76C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ESTRATEGIAS DE ADAPTACIÓN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7D2D0A0-E6B8-FFA7-F0DF-D428761A3F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05164"/>
          </a:xfrm>
        </p:spPr>
        <p:txBody>
          <a:bodyPr>
            <a:normAutofit/>
          </a:bodyPr>
          <a:lstStyle/>
          <a:p>
            <a:pPr algn="just">
              <a:buFont typeface="+mj-lt"/>
              <a:buAutoNum type="arabicPeriod"/>
            </a:pPr>
            <a:r>
              <a:rPr lang="es-MX" b="1" dirty="0"/>
              <a:t>Gestión de riesgos y desastres naturales</a:t>
            </a:r>
            <a:r>
              <a:rPr lang="es-MX" dirty="0"/>
              <a:t>:</a:t>
            </a:r>
          </a:p>
          <a:p>
            <a:pPr marL="457200" lvl="1" indent="0" algn="just">
              <a:buNone/>
            </a:pPr>
            <a:r>
              <a:rPr lang="es-MX" sz="2000" dirty="0"/>
              <a:t>Sistemas de alerta temprana, planificación territorial.</a:t>
            </a:r>
          </a:p>
          <a:p>
            <a:pPr algn="just">
              <a:buFont typeface="+mj-lt"/>
              <a:buAutoNum type="arabicPeriod"/>
            </a:pPr>
            <a:r>
              <a:rPr lang="es-MX" b="1" dirty="0"/>
              <a:t>Agricultura climáticamente inteligente</a:t>
            </a:r>
            <a:r>
              <a:rPr lang="es-MX" dirty="0"/>
              <a:t>:</a:t>
            </a:r>
          </a:p>
          <a:p>
            <a:pPr marL="457200" lvl="1" indent="0" algn="just">
              <a:buNone/>
            </a:pPr>
            <a:r>
              <a:rPr lang="es-MX" sz="2000" dirty="0"/>
              <a:t>Semillas resistentes, riego eficiente.</a:t>
            </a:r>
          </a:p>
          <a:p>
            <a:pPr algn="just">
              <a:buFont typeface="+mj-lt"/>
              <a:buAutoNum type="arabicPeriod"/>
            </a:pPr>
            <a:r>
              <a:rPr lang="es-MX" b="1" dirty="0"/>
              <a:t>Infraestructura resiliente</a:t>
            </a:r>
            <a:r>
              <a:rPr lang="es-MX" dirty="0"/>
              <a:t>:</a:t>
            </a:r>
          </a:p>
          <a:p>
            <a:pPr marL="457200" lvl="1" indent="0" algn="just">
              <a:buNone/>
            </a:pPr>
            <a:r>
              <a:rPr lang="es-MX" sz="2000" dirty="0"/>
              <a:t>Obras adaptadas a inundaciones, sequías, erosión.</a:t>
            </a:r>
          </a:p>
          <a:p>
            <a:pPr algn="just">
              <a:buFont typeface="+mj-lt"/>
              <a:buAutoNum type="arabicPeriod"/>
            </a:pPr>
            <a:r>
              <a:rPr lang="es-MX" b="1" dirty="0"/>
              <a:t>Protección de ecosistemas clave</a:t>
            </a:r>
            <a:r>
              <a:rPr lang="es-MX" dirty="0"/>
              <a:t>:</a:t>
            </a:r>
          </a:p>
          <a:p>
            <a:pPr marL="457200" lvl="1" indent="0" algn="just">
              <a:buNone/>
            </a:pPr>
            <a:r>
              <a:rPr lang="es-MX" sz="2000" dirty="0"/>
              <a:t>Manglares, páramos, humedales.</a:t>
            </a:r>
          </a:p>
          <a:p>
            <a:pPr algn="just">
              <a:buFont typeface="+mj-lt"/>
              <a:buAutoNum type="arabicPeriod"/>
            </a:pPr>
            <a:r>
              <a:rPr lang="es-MX" b="1" dirty="0"/>
              <a:t>Políticas locales de adaptación (</a:t>
            </a:r>
            <a:r>
              <a:rPr lang="es-MX" b="1" dirty="0" err="1"/>
              <a:t>GADs</a:t>
            </a:r>
            <a:r>
              <a:rPr lang="es-MX" b="1" dirty="0"/>
              <a:t>)</a:t>
            </a:r>
            <a:r>
              <a:rPr lang="es-MX" dirty="0"/>
              <a:t>:</a:t>
            </a:r>
          </a:p>
          <a:p>
            <a:pPr marL="457200" lvl="1" indent="0" algn="just">
              <a:buNone/>
            </a:pPr>
            <a:r>
              <a:rPr lang="es-MX" sz="2000" dirty="0"/>
              <a:t>Planes de Adaptación al Cambio Climático.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715719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1115FD-9EB3-8631-DA5F-C43936997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EJEMPLOS EN ECUADOR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60384A-D9B6-64C3-F7C9-209B42F21D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600" b="1" dirty="0"/>
              <a:t>Plan Nacional de Adaptación</a:t>
            </a:r>
            <a:r>
              <a:rPr lang="es-MX" sz="3600" dirty="0"/>
              <a:t>: Diseñado para proteger sectores como agua, salud, agricultura y biodiversidad.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b="1" dirty="0"/>
              <a:t>Bosques para el Buen Vivir</a:t>
            </a:r>
            <a:r>
              <a:rPr lang="es-MX" sz="3600" dirty="0"/>
              <a:t>: Estrategia REDD+ para conservar selvas y absorber CO₂.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b="1" dirty="0"/>
              <a:t>Estrategias locales</a:t>
            </a:r>
            <a:r>
              <a:rPr lang="es-MX" sz="3600" dirty="0"/>
              <a:t>: Quito, Cuenca y Loja han implementado planes locales de cambio climático.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06572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FE016D-4F93-ED2B-CA2F-EB003A9BA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CAUSAS PRINCIPALES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2CE8C20-E6C9-6798-8B8C-BB1E3AB0B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95409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+mj-lt"/>
              <a:buAutoNum type="arabicPeriod"/>
            </a:pPr>
            <a:r>
              <a:rPr lang="es-MX" sz="4000" b="1" dirty="0"/>
              <a:t>Emisión de Gases de Efecto Invernadero (GEI)</a:t>
            </a:r>
            <a:r>
              <a:rPr lang="es-MX" sz="4000" dirty="0"/>
              <a:t>:</a:t>
            </a:r>
          </a:p>
          <a:p>
            <a:pPr marL="457200" lvl="1" indent="0" algn="just">
              <a:buNone/>
            </a:pPr>
            <a:r>
              <a:rPr lang="es-MX" sz="4000" dirty="0"/>
              <a:t>Dióxido de carbono (CO₂), metano (CH₄), óxidos de nitrógeno (N₂O).</a:t>
            </a:r>
          </a:p>
          <a:p>
            <a:pPr marL="457200" lvl="1" indent="0" algn="just">
              <a:buNone/>
            </a:pPr>
            <a:r>
              <a:rPr lang="es-MX" sz="4000" dirty="0"/>
              <a:t>Provienen del transporte, industrias, agricultura y ganadería.</a:t>
            </a:r>
          </a:p>
          <a:p>
            <a:pPr algn="just">
              <a:buFont typeface="+mj-lt"/>
              <a:buAutoNum type="arabicPeriod"/>
            </a:pPr>
            <a:r>
              <a:rPr lang="es-MX" sz="4000" b="1" dirty="0"/>
              <a:t>Deforestación</a:t>
            </a:r>
            <a:r>
              <a:rPr lang="es-MX" sz="4000" dirty="0"/>
              <a:t>: reduce la capacidad del planeta para absorber CO₂.</a:t>
            </a:r>
          </a:p>
          <a:p>
            <a:pPr algn="just">
              <a:buFont typeface="+mj-lt"/>
              <a:buAutoNum type="arabicPeriod"/>
            </a:pPr>
            <a:r>
              <a:rPr lang="es-MX" sz="4000" b="1" dirty="0"/>
              <a:t>Uso intensivo de combustibles fósiles</a:t>
            </a:r>
            <a:r>
              <a:rPr lang="es-MX" sz="4000" dirty="0"/>
              <a:t>.</a:t>
            </a:r>
          </a:p>
          <a:p>
            <a:pPr algn="just">
              <a:buFont typeface="+mj-lt"/>
              <a:buAutoNum type="arabicPeriod"/>
            </a:pPr>
            <a:r>
              <a:rPr lang="es-MX" sz="4000" b="1" dirty="0"/>
              <a:t>Consumo desmedido y estilos de vida no sostenibles</a:t>
            </a:r>
            <a:r>
              <a:rPr lang="es-MX" sz="4000" dirty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43323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2055F2-5CDA-B982-F5A9-FA67B84D6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EFECTOS DEL CAMBIO CLIMÁTICO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69DC11-9EBF-29F2-2742-C56C651F8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95409"/>
          </a:xfrm>
        </p:spPr>
        <p:txBody>
          <a:bodyPr>
            <a:normAutofit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Aumento de la temperatura global 🌡️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Fenómenos extremos (huracanes, sequías, incendios forestales)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Derretimiento de glaciares y aumento del nivel del mar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Pérdida de biodiversidad y ecosistemas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Afectación a la salud, alimentación y disponibilidad de agua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76103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DE8960-BA7D-938E-67AF-5C5ACA5E4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SITUACIÓN EN ECUADOR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EEB943B-2AB2-D231-2BEA-3F7C586870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61848"/>
            <a:ext cx="10058400" cy="4023360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2400" dirty="0"/>
              <a:t> EL Ecuador es </a:t>
            </a:r>
            <a:r>
              <a:rPr lang="es-MX" sz="2400" b="1" dirty="0"/>
              <a:t>vulnerable</a:t>
            </a:r>
            <a:r>
              <a:rPr lang="es-MX" sz="2400" dirty="0"/>
              <a:t> a los impactos del cambio climático, aunque su contribución a las emisiones globales es baja.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dirty="0"/>
              <a:t>Zonas afectadas: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400" b="1" dirty="0"/>
              <a:t>Andes</a:t>
            </a:r>
            <a:r>
              <a:rPr lang="es-MX" sz="2400" dirty="0"/>
              <a:t>: pérdida de glaciares como el Chimborazo y Antisana.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400" b="1" dirty="0"/>
              <a:t>Amazonía</a:t>
            </a:r>
            <a:r>
              <a:rPr lang="es-MX" sz="2400" dirty="0"/>
              <a:t>: deforestación y alteraciones en los ciclos hidrológicos.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400" b="1" dirty="0"/>
              <a:t>Costa</a:t>
            </a:r>
            <a:r>
              <a:rPr lang="es-MX" sz="2400" dirty="0"/>
              <a:t>: aumento del nivel del mar y erosión costera.</a:t>
            </a:r>
          </a:p>
          <a:p>
            <a:pPr algn="just">
              <a:buNone/>
            </a:pPr>
            <a:r>
              <a:rPr lang="es-MX" sz="2400" b="1" dirty="0"/>
              <a:t>Iniciativas nacionales: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b="1" dirty="0"/>
              <a:t>Plan Nacional de Cambio Climático (PNCC)</a:t>
            </a:r>
            <a:endParaRPr lang="es-MX" sz="24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dirty="0"/>
              <a:t>Participación en acuerdos internacionales (Acuerdo de París)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dirty="0"/>
              <a:t>Programas de adaptación en zonas agrícolas y protección de bosques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02749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088CF2-29DD-68AE-38C1-057A11C45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MITIGACIÓN Y ADAPTACIÓN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986150-8985-B7ED-DED5-9BD2E6C5B2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82495"/>
          </a:xfrm>
        </p:spPr>
        <p:txBody>
          <a:bodyPr/>
          <a:lstStyle/>
          <a:p>
            <a:pPr algn="just">
              <a:buNone/>
            </a:pPr>
            <a:r>
              <a:rPr lang="es-MX" sz="2400" b="1" dirty="0"/>
              <a:t>Mitigación</a:t>
            </a:r>
            <a:r>
              <a:rPr lang="es-MX" sz="2400" dirty="0"/>
              <a:t>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dirty="0"/>
              <a:t>Energías limpias (solar, eólica, hidroeléctrica)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dirty="0"/>
              <a:t>Reforestación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dirty="0"/>
              <a:t>Transporte sostenible</a:t>
            </a:r>
          </a:p>
          <a:p>
            <a:pPr algn="just">
              <a:buNone/>
            </a:pPr>
            <a:r>
              <a:rPr lang="es-MX" sz="2400" b="1" dirty="0"/>
              <a:t>Adaptación</a:t>
            </a:r>
            <a:r>
              <a:rPr lang="es-MX" sz="2400" dirty="0"/>
              <a:t>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dirty="0"/>
              <a:t>Educación ambiental y gestión comunitaria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dirty="0"/>
              <a:t>Sistemas de alerta temprana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dirty="0"/>
              <a:t>Agricultura resiliente al clima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23290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F1C982-4275-C27A-5EFF-43445AFF7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EDUCACIÓN Y ROL DEL ESTADO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2EA198-B032-E8C2-3360-F16F8053EF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La </a:t>
            </a:r>
            <a:r>
              <a:rPr lang="es-MX" sz="3600" b="1" dirty="0"/>
              <a:t>educación ambiental</a:t>
            </a:r>
            <a:r>
              <a:rPr lang="es-MX" sz="3600" dirty="0"/>
              <a:t> forma parte clave para la conciencia ciudadana.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Las </a:t>
            </a:r>
            <a:r>
              <a:rPr lang="es-MX" sz="3600" b="1" dirty="0"/>
              <a:t>políticas públicas</a:t>
            </a:r>
            <a:r>
              <a:rPr lang="es-MX" sz="3600" dirty="0"/>
              <a:t> deben promover infraestructura sostenible y prácticas ecológicas en contratación pública y desarrollo urbano.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Las universidades tienen un rol estratégico en la formación de profesionales comprometidos con el desarrollo sostenible.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29326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732759-6EA4-DAA2-003D-6450B1029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800" b="0" i="0" u="none" strike="noStrike" baseline="0" dirty="0">
                <a:latin typeface="ArialNormal"/>
              </a:rPr>
              <a:t>1.8.1. ASPECTOS GENERALES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BB8E508-6F45-9CC4-BE81-319287C30A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sz="3200" dirty="0"/>
              <a:t>El cambio climático es la </a:t>
            </a:r>
            <a:r>
              <a:rPr lang="es-MX" sz="3200" b="1" dirty="0"/>
              <a:t>alteración significativa y duradera</a:t>
            </a:r>
            <a:r>
              <a:rPr lang="es-MX" sz="3200" dirty="0"/>
              <a:t> del clima global o regional. Este fenómeno incluye el </a:t>
            </a:r>
            <a:r>
              <a:rPr lang="es-MX" sz="3200" b="1" dirty="0"/>
              <a:t>aumento de la temperatura media global</a:t>
            </a:r>
            <a:r>
              <a:rPr lang="es-MX" sz="3200" dirty="0"/>
              <a:t>, alteraciones en los patrones de precipitación, aumento del nivel del mar y eventos extremos como sequías o huracanes.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70889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0FF91E-A47F-0FD1-22C8-BCD795B95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Causas principales</a:t>
            </a:r>
            <a:b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B4A44C1-767A-AB83-4CF7-288CC1866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7760" y="1968623"/>
            <a:ext cx="10058400" cy="4023360"/>
          </a:xfrm>
        </p:spPr>
        <p:txBody>
          <a:bodyPr/>
          <a:lstStyle/>
          <a:p>
            <a:r>
              <a:rPr lang="es-MX" sz="4000" b="1" dirty="0"/>
              <a:t>Actividades humanas (antropogénicas)</a:t>
            </a:r>
            <a:r>
              <a:rPr lang="es-MX" sz="4000" dirty="0"/>
              <a:t>:</a:t>
            </a:r>
          </a:p>
          <a:p>
            <a:endParaRPr lang="es-MX" sz="4000" dirty="0"/>
          </a:p>
          <a:p>
            <a:r>
              <a:rPr lang="es-MX" sz="4000" b="1" dirty="0"/>
              <a:t>Factores naturales</a:t>
            </a:r>
            <a:r>
              <a:rPr lang="es-MX" sz="4000" dirty="0"/>
              <a:t> (en menor medida):</a:t>
            </a:r>
          </a:p>
          <a:p>
            <a:endParaRPr lang="es-MX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3853004-07AC-1091-2CDB-2607F1046B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628" y="2531777"/>
            <a:ext cx="7811754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2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s-MX" altLang="es-MX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Deforestación y cambio de uso del suelo.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7D358D7-6E89-2627-1A6D-D8E1C4017C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7760" y="4261880"/>
            <a:ext cx="3174267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s-MX" altLang="es-MX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Actividad solar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17339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Violeta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12738</TotalTime>
  <Words>1249</Words>
  <Application>Microsoft Office PowerPoint</Application>
  <PresentationFormat>Panorámica</PresentationFormat>
  <Paragraphs>137</Paragraphs>
  <Slides>25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2" baseType="lpstr">
      <vt:lpstr>Aptos</vt:lpstr>
      <vt:lpstr>Arial</vt:lpstr>
      <vt:lpstr>ArialNormal</vt:lpstr>
      <vt:lpstr>Calibri</vt:lpstr>
      <vt:lpstr>Calibri Light</vt:lpstr>
      <vt:lpstr>Poppins</vt:lpstr>
      <vt:lpstr>Retrospección</vt:lpstr>
      <vt:lpstr>    </vt:lpstr>
      <vt:lpstr>¿Qué es el cambio climático? </vt:lpstr>
      <vt:lpstr>CAUSAS PRINCIPALES </vt:lpstr>
      <vt:lpstr>EFECTOS DEL CAMBIO CLIMÁTICO </vt:lpstr>
      <vt:lpstr>SITUACIÓN EN ECUADOR </vt:lpstr>
      <vt:lpstr>MITIGACIÓN Y ADAPTACIÓN </vt:lpstr>
      <vt:lpstr>EDUCACIÓN Y ROL DEL ESTADO </vt:lpstr>
      <vt:lpstr>1.8.1. ASPECTOS GENERALES</vt:lpstr>
      <vt:lpstr>Causas principales </vt:lpstr>
      <vt:lpstr>Qué son los instrumentos de gestión climática? </vt:lpstr>
      <vt:lpstr>1. Instrumentos normativos y legales </vt:lpstr>
      <vt:lpstr>2. Planes y estrategias nacionales </vt:lpstr>
      <vt:lpstr>3. Instrumentos técnicos y económicos </vt:lpstr>
      <vt:lpstr>4. Instrumentos de conservación y compensación </vt:lpstr>
      <vt:lpstr>Educación, información y participación ciudadana </vt:lpstr>
      <vt:lpstr>Importancia en la gestión pública </vt:lpstr>
      <vt:lpstr>1.8.3. ADAPTACIÓN Y MITIGACIÓN DEL CAMBIO CLIMÁTICO</vt:lpstr>
      <vt:lpstr>Presentación de PowerPoint</vt:lpstr>
      <vt:lpstr>MITIGACION</vt:lpstr>
      <vt:lpstr>ADAPTACIÓN</vt:lpstr>
      <vt:lpstr>OBJETIVOS PRINCIPALES </vt:lpstr>
      <vt:lpstr>Presentación de PowerPoint</vt:lpstr>
      <vt:lpstr>ESTRATEGIAS DE MITIGACIÓN </vt:lpstr>
      <vt:lpstr>ESTRATEGIAS DE ADAPTACIÓN </vt:lpstr>
      <vt:lpstr>EJEMPLOS EN ECUADOR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valor del Dinero en el tiempo</dc:title>
  <dc:creator>Juan Carlos Mancheno</dc:creator>
  <cp:lastModifiedBy>Rosa Marieta Ambi Infante</cp:lastModifiedBy>
  <cp:revision>246</cp:revision>
  <cp:lastPrinted>2020-11-05T15:32:25Z</cp:lastPrinted>
  <dcterms:created xsi:type="dcterms:W3CDTF">2020-05-20T19:45:14Z</dcterms:created>
  <dcterms:modified xsi:type="dcterms:W3CDTF">2025-05-29T13:25:51Z</dcterms:modified>
</cp:coreProperties>
</file>