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37" r:id="rId2"/>
    <p:sldId id="338" r:id="rId3"/>
    <p:sldId id="341" r:id="rId4"/>
    <p:sldId id="339" r:id="rId5"/>
    <p:sldId id="348" r:id="rId6"/>
    <p:sldId id="343" r:id="rId7"/>
    <p:sldId id="351" r:id="rId8"/>
    <p:sldId id="352" r:id="rId9"/>
    <p:sldId id="353" r:id="rId10"/>
    <p:sldId id="357" r:id="rId11"/>
    <p:sldId id="358" r:id="rId12"/>
    <p:sldId id="359" r:id="rId13"/>
    <p:sldId id="354" r:id="rId14"/>
    <p:sldId id="355" r:id="rId15"/>
    <p:sldId id="356" r:id="rId16"/>
    <p:sldId id="360" r:id="rId17"/>
    <p:sldId id="361" r:id="rId18"/>
    <p:sldId id="362" r:id="rId19"/>
    <p:sldId id="363" r:id="rId20"/>
    <p:sldId id="36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716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66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13/10/2024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/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6627" y="1271368"/>
            <a:ext cx="9298745" cy="4315264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u="sng" dirty="0">
                <a:solidFill>
                  <a:schemeClr val="tx1"/>
                </a:solidFill>
              </a:rPr>
              <a:t>Autoconciencia:</a:t>
            </a:r>
            <a:r>
              <a:rPr lang="es-ES" dirty="0">
                <a:solidFill>
                  <a:schemeClr val="tx1"/>
                </a:solidFill>
              </a:rPr>
              <a:t> Piensan acerca del </a:t>
            </a:r>
            <a:r>
              <a:rPr lang="es-ES" b="1" i="1" dirty="0">
                <a:solidFill>
                  <a:schemeClr val="tx1"/>
                </a:solidFill>
              </a:rPr>
              <a:t>pensamiento</a:t>
            </a:r>
            <a:r>
              <a:rPr lang="es-ES" dirty="0">
                <a:solidFill>
                  <a:schemeClr val="tx1"/>
                </a:solidFill>
              </a:rPr>
              <a:t> propio y el de otras personas.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A menudo suponen que todos los demás están pensando al mismo tiempo justo en lo que ellos están pensando: </a:t>
            </a:r>
            <a:r>
              <a:rPr lang="es-ES" b="1" i="1" dirty="0">
                <a:solidFill>
                  <a:schemeClr val="tx1"/>
                </a:solidFill>
              </a:rPr>
              <a:t>ellos mismos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i="1" dirty="0">
                <a:solidFill>
                  <a:schemeClr val="tx1"/>
                </a:solidFill>
              </a:rPr>
              <a:t>Audiencia imaginaria:</a:t>
            </a:r>
            <a:r>
              <a:rPr lang="es-ES" dirty="0">
                <a:solidFill>
                  <a:schemeClr val="tx1"/>
                </a:solidFill>
              </a:rPr>
              <a:t> Conciencia de uno mismo, un “observador” conceptualizado que está tan preocupado con los pensamientos y conductas hacia ella.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u="sng" dirty="0">
                <a:solidFill>
                  <a:schemeClr val="tx1"/>
                </a:solidFill>
              </a:rPr>
              <a:t>Suposición de singularidad e invulnerabilidad</a:t>
            </a:r>
            <a:r>
              <a:rPr lang="es-ES" dirty="0">
                <a:solidFill>
                  <a:schemeClr val="tx1"/>
                </a:solidFill>
              </a:rPr>
              <a:t>: </a:t>
            </a:r>
            <a:r>
              <a:rPr lang="es-ES" b="1" i="1" dirty="0">
                <a:solidFill>
                  <a:schemeClr val="tx1"/>
                </a:solidFill>
              </a:rPr>
              <a:t>Fábula personal</a:t>
            </a:r>
            <a:r>
              <a:rPr lang="es-ES" dirty="0">
                <a:solidFill>
                  <a:schemeClr val="tx1"/>
                </a:solidFill>
              </a:rPr>
              <a:t>: Creencia de los adolescentes de que </a:t>
            </a:r>
            <a:r>
              <a:rPr lang="es-ES" b="1" i="1" dirty="0">
                <a:solidFill>
                  <a:schemeClr val="tx1"/>
                </a:solidFill>
              </a:rPr>
              <a:t>son especiales</a:t>
            </a:r>
            <a:r>
              <a:rPr lang="es-ES" dirty="0">
                <a:solidFill>
                  <a:schemeClr val="tx1"/>
                </a:solidFill>
              </a:rPr>
              <a:t>, que su </a:t>
            </a:r>
            <a:r>
              <a:rPr lang="es-ES" b="1" i="1" dirty="0">
                <a:solidFill>
                  <a:schemeClr val="tx1"/>
                </a:solidFill>
              </a:rPr>
              <a:t>experiencia es única </a:t>
            </a:r>
            <a:r>
              <a:rPr lang="es-ES" dirty="0">
                <a:solidFill>
                  <a:schemeClr val="tx1"/>
                </a:solidFill>
              </a:rPr>
              <a:t>y que no están sujetos a las </a:t>
            </a:r>
            <a:r>
              <a:rPr lang="es-ES" b="1" i="1" dirty="0">
                <a:solidFill>
                  <a:schemeClr val="tx1"/>
                </a:solidFill>
              </a:rPr>
              <a:t>reglas</a:t>
            </a:r>
            <a:r>
              <a:rPr lang="es-ES" dirty="0">
                <a:solidFill>
                  <a:schemeClr val="tx1"/>
                </a:solidFill>
              </a:rPr>
              <a:t> que gobiernan al resto del mundo.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Esta forma especial de </a:t>
            </a:r>
            <a:r>
              <a:rPr lang="es-ES" b="1" i="1" dirty="0">
                <a:solidFill>
                  <a:schemeClr val="tx1"/>
                </a:solidFill>
              </a:rPr>
              <a:t>egocentrismo</a:t>
            </a:r>
            <a:r>
              <a:rPr lang="es-ES" dirty="0">
                <a:solidFill>
                  <a:schemeClr val="tx1"/>
                </a:solidFill>
              </a:rPr>
              <a:t> subyace a muchos </a:t>
            </a:r>
            <a:r>
              <a:rPr lang="es-ES" b="1" i="1" dirty="0">
                <a:solidFill>
                  <a:schemeClr val="tx1"/>
                </a:solidFill>
              </a:rPr>
              <a:t>comportamientos riesgosos y autodestructivos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8262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7895" y="1710982"/>
            <a:ext cx="8356209" cy="3436036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C" sz="2000" b="1" u="sng" dirty="0">
                <a:solidFill>
                  <a:schemeClr val="tx1"/>
                </a:solidFill>
              </a:rPr>
              <a:t>1.4.2. Desarrollo moral</a:t>
            </a:r>
            <a:endParaRPr lang="es-ES" sz="2000" b="1" u="sng" dirty="0">
              <a:solidFill>
                <a:schemeClr val="tx1"/>
              </a:solidFill>
            </a:endParaRP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Adquieren la capacidad de </a:t>
            </a:r>
            <a:r>
              <a:rPr lang="es-ES" sz="2000" b="1" i="1" dirty="0">
                <a:solidFill>
                  <a:schemeClr val="tx1"/>
                </a:solidFill>
              </a:rPr>
              <a:t>razonar</a:t>
            </a:r>
            <a:r>
              <a:rPr lang="es-ES" sz="2000" dirty="0">
                <a:solidFill>
                  <a:schemeClr val="tx1"/>
                </a:solidFill>
              </a:rPr>
              <a:t> de manera más compleja sobre </a:t>
            </a:r>
            <a:r>
              <a:rPr lang="es-ES" sz="2000" b="1" i="1" dirty="0">
                <a:solidFill>
                  <a:schemeClr val="tx1"/>
                </a:solidFill>
              </a:rPr>
              <a:t>temas morales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Sus tendencias hacia el </a:t>
            </a:r>
            <a:r>
              <a:rPr lang="es-ES" sz="2000" b="1" i="1" dirty="0">
                <a:solidFill>
                  <a:schemeClr val="tx1"/>
                </a:solidFill>
              </a:rPr>
              <a:t>altruismo</a:t>
            </a:r>
            <a:r>
              <a:rPr lang="es-ES" sz="2000" dirty="0">
                <a:solidFill>
                  <a:schemeClr val="tx1"/>
                </a:solidFill>
              </a:rPr>
              <a:t> y la </a:t>
            </a:r>
            <a:r>
              <a:rPr lang="es-ES" sz="2000" b="1" i="1" dirty="0">
                <a:solidFill>
                  <a:schemeClr val="tx1"/>
                </a:solidFill>
              </a:rPr>
              <a:t>empatía</a:t>
            </a:r>
            <a:r>
              <a:rPr lang="es-ES" sz="2000" dirty="0">
                <a:solidFill>
                  <a:schemeClr val="tx1"/>
                </a:solidFill>
              </a:rPr>
              <a:t> también aumentan.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Son capaces de asumir la </a:t>
            </a:r>
            <a:r>
              <a:rPr lang="es-ES" sz="2000" b="1" i="1" dirty="0">
                <a:solidFill>
                  <a:schemeClr val="tx1"/>
                </a:solidFill>
              </a:rPr>
              <a:t>perspectiva</a:t>
            </a:r>
            <a:r>
              <a:rPr lang="es-ES" sz="2000" dirty="0">
                <a:solidFill>
                  <a:schemeClr val="tx1"/>
                </a:solidFill>
              </a:rPr>
              <a:t> de otra persona, </a:t>
            </a:r>
            <a:r>
              <a:rPr lang="es-ES" sz="2000" b="1" i="1" dirty="0">
                <a:solidFill>
                  <a:schemeClr val="tx1"/>
                </a:solidFill>
              </a:rPr>
              <a:t>resolver</a:t>
            </a:r>
            <a:r>
              <a:rPr lang="es-ES" sz="2000" dirty="0">
                <a:solidFill>
                  <a:schemeClr val="tx1"/>
                </a:solidFill>
              </a:rPr>
              <a:t> problemas sociales, lidiar con </a:t>
            </a:r>
            <a:r>
              <a:rPr lang="es-ES" sz="2000" b="1" i="1" dirty="0">
                <a:solidFill>
                  <a:schemeClr val="tx1"/>
                </a:solidFill>
              </a:rPr>
              <a:t>relaciones interpersonales </a:t>
            </a:r>
            <a:r>
              <a:rPr lang="es-ES" sz="2000" dirty="0">
                <a:solidFill>
                  <a:schemeClr val="tx1"/>
                </a:solidFill>
              </a:rPr>
              <a:t>y verse a sí mismos como </a:t>
            </a:r>
            <a:r>
              <a:rPr lang="es-ES" sz="2000" b="1" i="1" dirty="0">
                <a:solidFill>
                  <a:schemeClr val="tx1"/>
                </a:solidFill>
              </a:rPr>
              <a:t>seres sociales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508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9572" y="1204546"/>
            <a:ext cx="8872855" cy="4448908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u="sng" dirty="0">
                <a:solidFill>
                  <a:schemeClr val="tx1"/>
                </a:solidFill>
              </a:rPr>
              <a:t>Nivel I: Moral preconvencional</a:t>
            </a:r>
            <a:r>
              <a:rPr lang="es-ES" dirty="0">
                <a:solidFill>
                  <a:schemeClr val="tx1"/>
                </a:solidFill>
              </a:rPr>
              <a:t>: Las personas actúan según </a:t>
            </a:r>
            <a:r>
              <a:rPr lang="es-ES" b="1" i="1" dirty="0">
                <a:solidFill>
                  <a:schemeClr val="tx1"/>
                </a:solidFill>
              </a:rPr>
              <a:t>controles externos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i="1" dirty="0">
                <a:solidFill>
                  <a:schemeClr val="tx1"/>
                </a:solidFill>
              </a:rPr>
              <a:t>Obedecen reglas </a:t>
            </a:r>
            <a:r>
              <a:rPr lang="es-ES" dirty="0">
                <a:solidFill>
                  <a:schemeClr val="tx1"/>
                </a:solidFill>
              </a:rPr>
              <a:t>para evitar castigos u obtener recompensas o actúan por interés propio.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Este nivel es típico de los niños de </a:t>
            </a:r>
            <a:r>
              <a:rPr lang="es-ES" b="1" i="1" dirty="0">
                <a:solidFill>
                  <a:schemeClr val="tx1"/>
                </a:solidFill>
              </a:rPr>
              <a:t>4 a 10 </a:t>
            </a:r>
            <a:r>
              <a:rPr lang="es-ES" dirty="0">
                <a:solidFill>
                  <a:schemeClr val="tx1"/>
                </a:solidFill>
              </a:rPr>
              <a:t>años.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u="sng" dirty="0">
                <a:solidFill>
                  <a:schemeClr val="tx1"/>
                </a:solidFill>
              </a:rPr>
              <a:t>Nivel II: Moral convencional</a:t>
            </a:r>
            <a:r>
              <a:rPr lang="es-ES" dirty="0">
                <a:solidFill>
                  <a:schemeClr val="tx1"/>
                </a:solidFill>
              </a:rPr>
              <a:t>: Las personas han </a:t>
            </a:r>
            <a:r>
              <a:rPr lang="es-ES" b="1" i="1" dirty="0">
                <a:solidFill>
                  <a:schemeClr val="tx1"/>
                </a:solidFill>
              </a:rPr>
              <a:t>internalizado las normas </a:t>
            </a:r>
            <a:r>
              <a:rPr lang="es-ES" dirty="0">
                <a:solidFill>
                  <a:schemeClr val="tx1"/>
                </a:solidFill>
              </a:rPr>
              <a:t>de las figuras de autoridad.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Se preocupan de ser “buenos”, de complacer a otros y de mantener el orden social.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 típico que este nivel se alcance luego de los </a:t>
            </a:r>
            <a:r>
              <a:rPr lang="es-ES" b="1" i="1" dirty="0">
                <a:solidFill>
                  <a:schemeClr val="tx1"/>
                </a:solidFill>
              </a:rPr>
              <a:t>10 años </a:t>
            </a:r>
            <a:r>
              <a:rPr lang="es-ES" dirty="0">
                <a:solidFill>
                  <a:schemeClr val="tx1"/>
                </a:solidFill>
              </a:rPr>
              <a:t>de edad.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Muchas personas nunca pasan de este nivel, incluso en la adultez.</a:t>
            </a:r>
          </a:p>
        </p:txBody>
      </p:sp>
    </p:spTree>
    <p:extLst>
      <p:ext uri="{BB962C8B-B14F-4D97-AF65-F5344CB8AC3E}">
        <p14:creationId xmlns:p14="http://schemas.microsoft.com/office/powerpoint/2010/main" val="2245066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6889" y="2419643"/>
            <a:ext cx="7458222" cy="2018714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Nivel III: moral posconvencional: Las personas reconocen conflictos entre las </a:t>
            </a:r>
            <a:r>
              <a:rPr lang="es-ES" b="1" i="1" dirty="0">
                <a:solidFill>
                  <a:schemeClr val="tx1"/>
                </a:solidFill>
              </a:rPr>
              <a:t>normas morales </a:t>
            </a:r>
            <a:r>
              <a:rPr lang="es-ES" dirty="0">
                <a:solidFill>
                  <a:schemeClr val="tx1"/>
                </a:solidFill>
              </a:rPr>
              <a:t>y realizan </a:t>
            </a:r>
            <a:r>
              <a:rPr lang="es-ES" b="1" i="1" dirty="0">
                <a:solidFill>
                  <a:schemeClr val="tx1"/>
                </a:solidFill>
              </a:rPr>
              <a:t>juicios con base en los principios de derecho, equidad y justicia.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En general, la gente no llega a este nivel de razonamiento moral hasta, cuando menos, la temprana adolescencia o, más comúnmente, en la adultez joven, en todo caso.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1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603044C-8AE4-E110-767A-356C6130F5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692" t="23783" r="23615" b="9313"/>
          <a:stretch/>
        </p:blipFill>
        <p:spPr>
          <a:xfrm>
            <a:off x="1110276" y="0"/>
            <a:ext cx="99714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545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B4EB2A9F-0C08-9737-2B5F-2B5ADEEB20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077" t="19471" r="22923" b="11571"/>
          <a:stretch/>
        </p:blipFill>
        <p:spPr>
          <a:xfrm>
            <a:off x="1319892" y="0"/>
            <a:ext cx="95522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26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6773" y="1393580"/>
            <a:ext cx="8718453" cy="4070839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1.4.3. Temas educacionales y vocacionales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Motivación de los estudiantes y autoeficacia 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educadores enfatizan el valor de la motivación intrínseca, que es el deseo del estudiante por aprender por el solo hecho de hacerlo.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Muchos están aburridos, algunos se resisten a aprender o se dan por vencidos con facilidad, y algunos abandonan la escuela.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estudiantes con niveles elevados de autoeficacia tienen probabilidad de obtener </a:t>
            </a:r>
            <a:r>
              <a:rPr lang="es-ES" b="1" i="1" dirty="0">
                <a:solidFill>
                  <a:schemeClr val="tx1"/>
                </a:solidFill>
              </a:rPr>
              <a:t>buenos resultados escolares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Las metas de los estudiantes están influidas por las </a:t>
            </a:r>
            <a:r>
              <a:rPr lang="es-ES" b="1" i="1" dirty="0">
                <a:solidFill>
                  <a:schemeClr val="tx1"/>
                </a:solidFill>
              </a:rPr>
              <a:t>metas de sus padres.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48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70" y="1014632"/>
            <a:ext cx="9031459" cy="4828736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Importancia del NSE y de características familiares relacionadas</a:t>
            </a: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nivel socioeconómico alto es un medio importante de predicción del </a:t>
            </a:r>
            <a:r>
              <a:rPr lang="es-ES" sz="2000" b="1" i="1" dirty="0">
                <a:solidFill>
                  <a:schemeClr val="tx1"/>
                </a:solidFill>
              </a:rPr>
              <a:t>éxito académico.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alumnos que tienen padres que obtuvieron una educación posterior a la secundaria, tienen un </a:t>
            </a:r>
            <a:r>
              <a:rPr lang="es-ES" sz="2000" b="1" i="1" dirty="0">
                <a:solidFill>
                  <a:schemeClr val="tx1"/>
                </a:solidFill>
              </a:rPr>
              <a:t>mejor desempeño </a:t>
            </a:r>
            <a:r>
              <a:rPr lang="es-ES" sz="2000" dirty="0">
                <a:solidFill>
                  <a:schemeClr val="tx1"/>
                </a:solidFill>
              </a:rPr>
              <a:t>que los estudiantes cuyos padres tienen </a:t>
            </a:r>
            <a:r>
              <a:rPr lang="es-ES" sz="2000" b="1" i="1" dirty="0">
                <a:solidFill>
                  <a:schemeClr val="tx1"/>
                </a:solidFill>
              </a:rPr>
              <a:t>niveles educativos inferiores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Pasa lo mismo en los estudiantes cuyos padres tienen un </a:t>
            </a:r>
            <a:r>
              <a:rPr lang="es-ES" sz="2000" b="1" i="1" dirty="0">
                <a:solidFill>
                  <a:schemeClr val="tx1"/>
                </a:solidFill>
              </a:rPr>
              <a:t>nivel ocupacional alto </a:t>
            </a:r>
            <a:r>
              <a:rPr lang="es-ES" sz="2000" dirty="0">
                <a:solidFill>
                  <a:schemeClr val="tx1"/>
                </a:solidFill>
              </a:rPr>
              <a:t>y aquellos cuyos padres tienen un estatus </a:t>
            </a:r>
            <a:r>
              <a:rPr lang="es-ES" sz="2000" b="1" i="1" dirty="0">
                <a:solidFill>
                  <a:schemeClr val="tx1"/>
                </a:solidFill>
              </a:rPr>
              <a:t>ocupacional medio o bajo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Vivir dentro de una familia con </a:t>
            </a:r>
            <a:r>
              <a:rPr lang="es-ES" sz="2000" b="1" i="1" dirty="0">
                <a:solidFill>
                  <a:schemeClr val="tx1"/>
                </a:solidFill>
              </a:rPr>
              <a:t>ambos padres </a:t>
            </a:r>
            <a:r>
              <a:rPr lang="es-ES" sz="2000" dirty="0">
                <a:solidFill>
                  <a:schemeClr val="tx1"/>
                </a:solidFill>
              </a:rPr>
              <a:t>es un factor determinante.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Existen desventajas provenientes de ser</a:t>
            </a:r>
            <a:r>
              <a:rPr lang="es-ES" sz="2000" i="1" dirty="0">
                <a:solidFill>
                  <a:schemeClr val="tx1"/>
                </a:solidFill>
              </a:rPr>
              <a:t> </a:t>
            </a:r>
            <a:r>
              <a:rPr lang="es-ES" sz="2000" b="1" i="1" dirty="0">
                <a:solidFill>
                  <a:schemeClr val="tx1"/>
                </a:solidFill>
              </a:rPr>
              <a:t>inmigrante</a:t>
            </a:r>
            <a:r>
              <a:rPr lang="es-ES" sz="2000" b="1" dirty="0">
                <a:solidFill>
                  <a:schemeClr val="tx1"/>
                </a:solidFill>
              </a:rPr>
              <a:t>.</a:t>
            </a: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209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8760" y="1053318"/>
            <a:ext cx="9174480" cy="4751363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Género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mujeres tienen </a:t>
            </a:r>
            <a:r>
              <a:rPr lang="es-ES" sz="2000" b="1" i="1" dirty="0">
                <a:solidFill>
                  <a:schemeClr val="tx1"/>
                </a:solidFill>
              </a:rPr>
              <a:t>más confianza </a:t>
            </a:r>
            <a:r>
              <a:rPr lang="es-ES" sz="2000" dirty="0">
                <a:solidFill>
                  <a:schemeClr val="tx1"/>
                </a:solidFill>
              </a:rPr>
              <a:t>en sus habilidades académicas que los varones.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chicas, sienten más </a:t>
            </a:r>
            <a:r>
              <a:rPr lang="es-ES" sz="2000" b="1" i="1" dirty="0">
                <a:solidFill>
                  <a:schemeClr val="tx1"/>
                </a:solidFill>
              </a:rPr>
              <a:t>agrado</a:t>
            </a:r>
            <a:r>
              <a:rPr lang="es-ES" sz="2000" dirty="0">
                <a:solidFill>
                  <a:schemeClr val="tx1"/>
                </a:solidFill>
              </a:rPr>
              <a:t> por el colegio, obtienen </a:t>
            </a:r>
            <a:r>
              <a:rPr lang="es-ES" sz="2000" b="1" i="1" dirty="0">
                <a:solidFill>
                  <a:schemeClr val="tx1"/>
                </a:solidFill>
              </a:rPr>
              <a:t>mejores calificaciones</a:t>
            </a:r>
            <a:r>
              <a:rPr lang="es-ES" sz="2000" dirty="0">
                <a:solidFill>
                  <a:schemeClr val="tx1"/>
                </a:solidFill>
              </a:rPr>
              <a:t> y es más probable que se gradúen de educación </a:t>
            </a:r>
            <a:r>
              <a:rPr lang="es-ES" sz="2000" b="1" i="1" dirty="0">
                <a:solidFill>
                  <a:schemeClr val="tx1"/>
                </a:solidFill>
              </a:rPr>
              <a:t>media superior </a:t>
            </a:r>
            <a:r>
              <a:rPr lang="es-ES" sz="2000" dirty="0">
                <a:solidFill>
                  <a:schemeClr val="tx1"/>
                </a:solidFill>
              </a:rPr>
              <a:t>y que planeen asistir y terminar la </a:t>
            </a:r>
            <a:r>
              <a:rPr lang="es-ES" sz="2000" b="1" i="1" dirty="0">
                <a:solidFill>
                  <a:schemeClr val="tx1"/>
                </a:solidFill>
              </a:rPr>
              <a:t>universidad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varones tienen mayor probabilidad de tener </a:t>
            </a:r>
            <a:r>
              <a:rPr lang="es-ES" sz="2000" b="1" i="1" dirty="0">
                <a:solidFill>
                  <a:schemeClr val="tx1"/>
                </a:solidFill>
              </a:rPr>
              <a:t>bajos logros</a:t>
            </a:r>
            <a:r>
              <a:rPr lang="es-ES" sz="2000" dirty="0">
                <a:solidFill>
                  <a:schemeClr val="tx1"/>
                </a:solidFill>
              </a:rPr>
              <a:t>, de ser asignados a </a:t>
            </a:r>
            <a:r>
              <a:rPr lang="es-ES" sz="2000" b="1" i="1" dirty="0">
                <a:solidFill>
                  <a:schemeClr val="tx1"/>
                </a:solidFill>
              </a:rPr>
              <a:t>educación especial </a:t>
            </a:r>
            <a:r>
              <a:rPr lang="es-ES" sz="2000" dirty="0">
                <a:solidFill>
                  <a:schemeClr val="tx1"/>
                </a:solidFill>
              </a:rPr>
              <a:t>o de regularización y a ser </a:t>
            </a:r>
            <a:r>
              <a:rPr lang="es-ES" sz="2000" b="1" i="1" dirty="0">
                <a:solidFill>
                  <a:schemeClr val="tx1"/>
                </a:solidFill>
              </a:rPr>
              <a:t>expulsados</a:t>
            </a:r>
            <a:r>
              <a:rPr lang="es-ES" sz="2000" dirty="0">
                <a:solidFill>
                  <a:schemeClr val="tx1"/>
                </a:solidFill>
              </a:rPr>
              <a:t> o abandonar los estudios.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maestros tienden a disciplinar </a:t>
            </a:r>
            <a:r>
              <a:rPr lang="es-ES" sz="2000" b="1" i="1" dirty="0">
                <a:solidFill>
                  <a:schemeClr val="tx1"/>
                </a:solidFill>
              </a:rPr>
              <a:t>con mayor severidad </a:t>
            </a:r>
            <a:r>
              <a:rPr lang="es-ES" sz="2000" dirty="0">
                <a:solidFill>
                  <a:schemeClr val="tx1"/>
                </a:solidFill>
              </a:rPr>
              <a:t>a los hombres que a las mujeres, pero dan atención más favorable a los varones con </a:t>
            </a:r>
            <a:r>
              <a:rPr lang="es-ES" sz="2000" b="1" i="1" dirty="0">
                <a:solidFill>
                  <a:schemeClr val="tx1"/>
                </a:solidFill>
              </a:rPr>
              <a:t>alto rendimiento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1777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1853" y="742070"/>
            <a:ext cx="9734844" cy="5373859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Estilos de crianza infantil, origen étnico e influencia de los pares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</a:t>
            </a:r>
            <a:r>
              <a:rPr lang="es-ES" sz="2000" b="1" i="1" dirty="0">
                <a:solidFill>
                  <a:schemeClr val="tx1"/>
                </a:solidFill>
              </a:rPr>
              <a:t>padres autoritativos </a:t>
            </a:r>
            <a:r>
              <a:rPr lang="es-ES" sz="2000" dirty="0">
                <a:solidFill>
                  <a:schemeClr val="tx1"/>
                </a:solidFill>
              </a:rPr>
              <a:t>impulsan la participación en las decisiones familiares y admiten que a veces los hijos saben más que sus padres.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Logran un equilibrio entre hacer </a:t>
            </a:r>
            <a:r>
              <a:rPr lang="es-ES" sz="2000" b="1" i="1" dirty="0">
                <a:solidFill>
                  <a:schemeClr val="tx1"/>
                </a:solidFill>
              </a:rPr>
              <a:t>demandas</a:t>
            </a:r>
            <a:r>
              <a:rPr lang="es-ES" sz="2000" dirty="0">
                <a:solidFill>
                  <a:schemeClr val="tx1"/>
                </a:solidFill>
              </a:rPr>
              <a:t> y ser </a:t>
            </a:r>
            <a:r>
              <a:rPr lang="es-ES" sz="2000" b="1" i="1" dirty="0">
                <a:solidFill>
                  <a:schemeClr val="tx1"/>
                </a:solidFill>
              </a:rPr>
              <a:t>responsables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hijos reciben </a:t>
            </a:r>
            <a:r>
              <a:rPr lang="es-ES" sz="2000" b="1" i="1" dirty="0">
                <a:solidFill>
                  <a:schemeClr val="tx1"/>
                </a:solidFill>
              </a:rPr>
              <a:t>halagos y privilegios </a:t>
            </a:r>
            <a:r>
              <a:rPr lang="es-ES" sz="2000" dirty="0">
                <a:solidFill>
                  <a:schemeClr val="tx1"/>
                </a:solidFill>
              </a:rPr>
              <a:t>por buenas calificaciones, cuando tienen bajas calificaciones les </a:t>
            </a:r>
            <a:r>
              <a:rPr lang="es-ES" sz="2000" b="1" i="1" dirty="0">
                <a:solidFill>
                  <a:schemeClr val="tx1"/>
                </a:solidFill>
              </a:rPr>
              <a:t>alientan a esforzarse</a:t>
            </a:r>
            <a:r>
              <a:rPr lang="es-ES" sz="2000" dirty="0">
                <a:solidFill>
                  <a:schemeClr val="tx1"/>
                </a:solidFill>
              </a:rPr>
              <a:t> y hacen ofertas de ayuda.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</a:t>
            </a:r>
            <a:r>
              <a:rPr lang="es-ES" sz="2000" b="1" i="1" dirty="0">
                <a:solidFill>
                  <a:schemeClr val="tx1"/>
                </a:solidFill>
              </a:rPr>
              <a:t>padres autoritarios </a:t>
            </a:r>
            <a:r>
              <a:rPr lang="es-ES" sz="2000" dirty="0">
                <a:solidFill>
                  <a:schemeClr val="tx1"/>
                </a:solidFill>
              </a:rPr>
              <a:t>se imponen sobre los adolescentes y no les permiten opinar sobre asuntos familiares.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Ante las buenas calificaciones se pide </a:t>
            </a:r>
            <a:r>
              <a:rPr lang="es-ES" sz="2000" b="1" i="1" dirty="0">
                <a:solidFill>
                  <a:schemeClr val="tx1"/>
                </a:solidFill>
              </a:rPr>
              <a:t>más esfuerzo</a:t>
            </a:r>
            <a:r>
              <a:rPr lang="es-ES" sz="2000" dirty="0">
                <a:solidFill>
                  <a:schemeClr val="tx1"/>
                </a:solidFill>
              </a:rPr>
              <a:t>; las bajas calificaciones quizá provoquen </a:t>
            </a:r>
            <a:r>
              <a:rPr lang="es-ES" sz="2000" b="1" i="1" dirty="0">
                <a:solidFill>
                  <a:schemeClr val="tx1"/>
                </a:solidFill>
              </a:rPr>
              <a:t>castigos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</a:t>
            </a:r>
            <a:r>
              <a:rPr lang="es-ES" sz="2000" b="1" i="1" dirty="0">
                <a:solidFill>
                  <a:schemeClr val="tx1"/>
                </a:solidFill>
              </a:rPr>
              <a:t>padres permisivos</a:t>
            </a:r>
            <a:r>
              <a:rPr lang="es-ES" sz="2000" dirty="0">
                <a:solidFill>
                  <a:schemeClr val="tx1"/>
                </a:solidFill>
              </a:rPr>
              <a:t> son </a:t>
            </a:r>
            <a:r>
              <a:rPr lang="es-ES" sz="2000" b="1" i="1" dirty="0">
                <a:solidFill>
                  <a:schemeClr val="tx1"/>
                </a:solidFill>
              </a:rPr>
              <a:t>indiferentes</a:t>
            </a:r>
            <a:r>
              <a:rPr lang="es-ES" sz="2000" dirty="0">
                <a:solidFill>
                  <a:schemeClr val="tx1"/>
                </a:solidFill>
              </a:rPr>
              <a:t> a las calificaciones, </a:t>
            </a:r>
            <a:r>
              <a:rPr lang="es-ES" sz="2000" b="1" i="1" dirty="0">
                <a:solidFill>
                  <a:schemeClr val="tx1"/>
                </a:solidFill>
              </a:rPr>
              <a:t>no tienen reglas,</a:t>
            </a:r>
            <a:r>
              <a:rPr lang="es-ES" sz="2000" dirty="0">
                <a:solidFill>
                  <a:schemeClr val="tx1"/>
                </a:solidFill>
              </a:rPr>
              <a:t> no intervienen en el control de actividades escolares. </a:t>
            </a:r>
          </a:p>
        </p:txBody>
      </p:sp>
    </p:spTree>
    <p:extLst>
      <p:ext uri="{BB962C8B-B14F-4D97-AF65-F5344CB8AC3E}">
        <p14:creationId xmlns:p14="http://schemas.microsoft.com/office/powerpoint/2010/main" val="42995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UNIDAD 1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DESARROLLO PSICOEVOLUTIVO DE LA ADOLESCENCIA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0775" y="1557997"/>
            <a:ext cx="7990449" cy="3742005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Institución Educativa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calidad</a:t>
            </a:r>
            <a:r>
              <a:rPr lang="es-ES" sz="2000" dirty="0">
                <a:solidFill>
                  <a:schemeClr val="tx1"/>
                </a:solidFill>
              </a:rPr>
              <a:t> de la instrucción escolar influye en gran medida en el aprovechamiento estudiantil.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Una buena escuela de educación media superior tiene un </a:t>
            </a:r>
            <a:r>
              <a:rPr lang="es-ES" sz="2000" b="1" i="1" dirty="0">
                <a:solidFill>
                  <a:schemeClr val="tx1"/>
                </a:solidFill>
              </a:rPr>
              <a:t>ambiente ordenado y seguro, recursos materiales adecuados, un personal académico estable, y un sentido positivo de comunidad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</a:t>
            </a:r>
            <a:r>
              <a:rPr lang="es-ES" sz="2000" b="1" i="1" dirty="0">
                <a:solidFill>
                  <a:schemeClr val="tx1"/>
                </a:solidFill>
              </a:rPr>
              <a:t>conocimiento</a:t>
            </a:r>
            <a:r>
              <a:rPr lang="es-ES" sz="2000" dirty="0">
                <a:solidFill>
                  <a:schemeClr val="tx1"/>
                </a:solidFill>
              </a:rPr>
              <a:t> y </a:t>
            </a:r>
            <a:r>
              <a:rPr lang="es-ES" sz="2000" b="1" i="1" dirty="0">
                <a:solidFill>
                  <a:schemeClr val="tx1"/>
                </a:solidFill>
              </a:rPr>
              <a:t>actitud</a:t>
            </a:r>
            <a:r>
              <a:rPr lang="es-ES" sz="2000" dirty="0">
                <a:solidFill>
                  <a:schemeClr val="tx1"/>
                </a:solidFill>
              </a:rPr>
              <a:t> de los maestros influye en el interés de los estudiantes.</a:t>
            </a:r>
          </a:p>
        </p:txBody>
      </p:sp>
    </p:spTree>
    <p:extLst>
      <p:ext uri="{BB962C8B-B14F-4D97-AF65-F5344CB8AC3E}">
        <p14:creationId xmlns:p14="http://schemas.microsoft.com/office/powerpoint/2010/main" val="104203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TEMA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1</a:t>
            </a:r>
            <a:r>
              <a:rPr lang="es-EC" b="1" dirty="0"/>
              <a:t>.4. DESARROLLO COGNITIVO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661" y="1865727"/>
            <a:ext cx="7760677" cy="3126546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1.4.1. Aspectos de la maduración cognitiva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velocidad de procesamiento de información continúa en aumento.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Su pensamiento sigue siendo </a:t>
            </a:r>
            <a:r>
              <a:rPr lang="es-ES" b="1" i="1" dirty="0">
                <a:solidFill>
                  <a:schemeClr val="tx1"/>
                </a:solidFill>
              </a:rPr>
              <a:t>inmaduro</a:t>
            </a:r>
            <a:r>
              <a:rPr lang="es-ES" dirty="0">
                <a:solidFill>
                  <a:schemeClr val="tx1"/>
                </a:solidFill>
              </a:rPr>
              <a:t> en algunos sentidos.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Muchos adolescentes tienen la capacidad de </a:t>
            </a:r>
            <a:r>
              <a:rPr lang="es-ES" b="1" i="1" dirty="0">
                <a:solidFill>
                  <a:schemeClr val="tx1"/>
                </a:solidFill>
              </a:rPr>
              <a:t>razonamiento abstracto y de sofisticados juicios morales.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Pueden </a:t>
            </a:r>
            <a:r>
              <a:rPr lang="es-ES" b="1" i="1" dirty="0">
                <a:solidFill>
                  <a:schemeClr val="tx1"/>
                </a:solidFill>
              </a:rPr>
              <a:t>planear</a:t>
            </a:r>
            <a:r>
              <a:rPr lang="es-ES" dirty="0">
                <a:solidFill>
                  <a:schemeClr val="tx1"/>
                </a:solidFill>
              </a:rPr>
              <a:t> de manera realista para el futuro.</a:t>
            </a:r>
          </a:p>
        </p:txBody>
      </p:sp>
    </p:spTree>
    <p:extLst>
      <p:ext uri="{BB962C8B-B14F-4D97-AF65-F5344CB8AC3E}">
        <p14:creationId xmlns:p14="http://schemas.microsoft.com/office/powerpoint/2010/main" val="37692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2387" y="1482383"/>
            <a:ext cx="8567225" cy="3893234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Etapa piagetiana de las operaciones formales 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Operaciones formales</a:t>
            </a:r>
            <a:r>
              <a:rPr lang="es-ES" sz="2000" dirty="0">
                <a:solidFill>
                  <a:schemeClr val="tx1"/>
                </a:solidFill>
              </a:rPr>
              <a:t>: Desarrollan la capacidad de </a:t>
            </a:r>
            <a:r>
              <a:rPr lang="es-ES" sz="2000" b="1" i="1" dirty="0">
                <a:solidFill>
                  <a:schemeClr val="tx1"/>
                </a:solidFill>
              </a:rPr>
              <a:t>pensamiento abstracto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Ocurre aproximadamente a los </a:t>
            </a:r>
            <a:r>
              <a:rPr lang="es-ES" sz="2000" b="1" i="1" dirty="0">
                <a:solidFill>
                  <a:schemeClr val="tx1"/>
                </a:solidFill>
              </a:rPr>
              <a:t>11 años </a:t>
            </a:r>
            <a:r>
              <a:rPr lang="es-ES" sz="2000" dirty="0">
                <a:solidFill>
                  <a:schemeClr val="tx1"/>
                </a:solidFill>
              </a:rPr>
              <a:t>de edad, proporciona una manera nueva y más flexible de </a:t>
            </a:r>
            <a:r>
              <a:rPr lang="es-ES" sz="2000" b="1" i="1" dirty="0">
                <a:solidFill>
                  <a:schemeClr val="tx1"/>
                </a:solidFill>
              </a:rPr>
              <a:t>manipular la información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 no estar limitados al aquí y ahora, pueden comprender el </a:t>
            </a:r>
            <a:r>
              <a:rPr lang="es-ES" sz="2000" b="1" i="1" dirty="0">
                <a:solidFill>
                  <a:schemeClr val="tx1"/>
                </a:solidFill>
              </a:rPr>
              <a:t>tiempo</a:t>
            </a:r>
            <a:r>
              <a:rPr lang="es-ES" sz="2000" dirty="0">
                <a:solidFill>
                  <a:schemeClr val="tx1"/>
                </a:solidFill>
              </a:rPr>
              <a:t> histórico y el espacio extraterreno.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i="1" dirty="0">
                <a:solidFill>
                  <a:schemeClr val="tx1"/>
                </a:solidFill>
              </a:rPr>
              <a:t>Utilizan símbolos </a:t>
            </a:r>
            <a:r>
              <a:rPr lang="es-ES" sz="2000" dirty="0">
                <a:solidFill>
                  <a:schemeClr val="tx1"/>
                </a:solidFill>
              </a:rPr>
              <a:t>para representar símbolos y, en consecuencia, pueden aprender </a:t>
            </a:r>
            <a:r>
              <a:rPr lang="es-ES" sz="2000" b="1" i="1" dirty="0">
                <a:solidFill>
                  <a:schemeClr val="tx1"/>
                </a:solidFill>
              </a:rPr>
              <a:t>álgebra y cálculo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6560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741" y="1725050"/>
            <a:ext cx="8076517" cy="3407899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Aprecian mejor las </a:t>
            </a:r>
            <a:r>
              <a:rPr lang="es-ES" sz="2000" b="1" i="1" dirty="0">
                <a:solidFill>
                  <a:schemeClr val="tx1"/>
                </a:solidFill>
              </a:rPr>
              <a:t>metáforas y alegorías </a:t>
            </a:r>
            <a:r>
              <a:rPr lang="es-ES" sz="2000" dirty="0">
                <a:solidFill>
                  <a:schemeClr val="tx1"/>
                </a:solidFill>
              </a:rPr>
              <a:t>y, por consiguiente, pueden encontrar </a:t>
            </a:r>
            <a:r>
              <a:rPr lang="es-ES" sz="2000" b="1" i="1" dirty="0">
                <a:solidFill>
                  <a:schemeClr val="tx1"/>
                </a:solidFill>
              </a:rPr>
              <a:t>significados más profundos </a:t>
            </a:r>
            <a:r>
              <a:rPr lang="es-ES" sz="2000" dirty="0">
                <a:solidFill>
                  <a:schemeClr val="tx1"/>
                </a:solidFill>
              </a:rPr>
              <a:t>en la literatura.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Piensan en términos de lo que </a:t>
            </a:r>
            <a:r>
              <a:rPr lang="es-ES" sz="2000" b="1" i="1" dirty="0">
                <a:solidFill>
                  <a:schemeClr val="tx1"/>
                </a:solidFill>
              </a:rPr>
              <a:t>podría ser</a:t>
            </a:r>
            <a:r>
              <a:rPr lang="es-ES" sz="2000" dirty="0">
                <a:solidFill>
                  <a:schemeClr val="tx1"/>
                </a:solidFill>
              </a:rPr>
              <a:t>, no sólo de lo que 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Imaginan posibilidades y someten a prueba las </a:t>
            </a:r>
            <a:r>
              <a:rPr lang="es-ES" sz="2000" b="1" i="1" dirty="0">
                <a:solidFill>
                  <a:schemeClr val="tx1"/>
                </a:solidFill>
              </a:rPr>
              <a:t>hipótesis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Integran lo que aprendieron en el </a:t>
            </a:r>
            <a:r>
              <a:rPr lang="es-ES" sz="2000" b="1" i="1" dirty="0">
                <a:solidFill>
                  <a:schemeClr val="tx1"/>
                </a:solidFill>
              </a:rPr>
              <a:t>pasado</a:t>
            </a:r>
            <a:r>
              <a:rPr lang="es-ES" sz="2000" dirty="0">
                <a:solidFill>
                  <a:schemeClr val="tx1"/>
                </a:solidFill>
              </a:rPr>
              <a:t> con los desafíos del </a:t>
            </a:r>
            <a:r>
              <a:rPr lang="es-ES" sz="2000" b="1" i="1" dirty="0">
                <a:solidFill>
                  <a:schemeClr val="tx1"/>
                </a:solidFill>
              </a:rPr>
              <a:t>presente</a:t>
            </a:r>
            <a:r>
              <a:rPr lang="es-ES" sz="2000" dirty="0">
                <a:solidFill>
                  <a:schemeClr val="tx1"/>
                </a:solidFill>
              </a:rPr>
              <a:t> y hacer planes para el </a:t>
            </a:r>
            <a:r>
              <a:rPr lang="es-ES" sz="2000" b="1" i="1" dirty="0">
                <a:solidFill>
                  <a:schemeClr val="tx1"/>
                </a:solidFill>
              </a:rPr>
              <a:t>futuro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Aman y creen en sus propios </a:t>
            </a:r>
            <a:r>
              <a:rPr lang="es-ES" sz="2000" b="1" i="1" dirty="0">
                <a:solidFill>
                  <a:schemeClr val="tx1"/>
                </a:solidFill>
              </a:rPr>
              <a:t>ideales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494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4677" y="1346982"/>
            <a:ext cx="8862646" cy="4164036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Razonamiento hipotético-deductivo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adolescentes desarrollan una </a:t>
            </a:r>
            <a:r>
              <a:rPr lang="es-ES" sz="2000" b="1" i="1" dirty="0">
                <a:solidFill>
                  <a:schemeClr val="tx1"/>
                </a:solidFill>
              </a:rPr>
              <a:t>hipótesis</a:t>
            </a:r>
            <a:r>
              <a:rPr lang="es-ES" sz="2000" dirty="0">
                <a:solidFill>
                  <a:schemeClr val="tx1"/>
                </a:solidFill>
              </a:rPr>
              <a:t> y diseñan un experimento para someterla a prueba.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Considera todas las hipótesis que puede imaginar y las examina de una en una para eliminar aquellas que son falsas y llegar a la </a:t>
            </a:r>
            <a:r>
              <a:rPr lang="es-ES" sz="2000" b="1" i="1" dirty="0">
                <a:solidFill>
                  <a:schemeClr val="tx1"/>
                </a:solidFill>
              </a:rPr>
              <a:t>verdadera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Proporciona una </a:t>
            </a:r>
            <a:r>
              <a:rPr lang="es-ES" sz="2000" b="1" i="1" dirty="0">
                <a:solidFill>
                  <a:schemeClr val="tx1"/>
                </a:solidFill>
              </a:rPr>
              <a:t>herramienta para resolver problemas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 una combinación de </a:t>
            </a:r>
            <a:r>
              <a:rPr lang="es-ES" sz="2000" b="1" i="1" dirty="0">
                <a:solidFill>
                  <a:schemeClr val="tx1"/>
                </a:solidFill>
              </a:rPr>
              <a:t>maduración del cerebro </a:t>
            </a:r>
            <a:r>
              <a:rPr lang="es-ES" sz="2000" dirty="0">
                <a:solidFill>
                  <a:schemeClr val="tx1"/>
                </a:solidFill>
              </a:rPr>
              <a:t>y a la expansión de las </a:t>
            </a:r>
            <a:r>
              <a:rPr lang="es-ES" sz="2000" b="1" i="1" dirty="0">
                <a:solidFill>
                  <a:schemeClr val="tx1"/>
                </a:solidFill>
              </a:rPr>
              <a:t>oportunidades ambientales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razonamiento formal es una </a:t>
            </a:r>
            <a:r>
              <a:rPr lang="es-ES" sz="2000" b="1" i="1" dirty="0">
                <a:solidFill>
                  <a:schemeClr val="tx1"/>
                </a:solidFill>
              </a:rPr>
              <a:t>capacidad aprendida </a:t>
            </a:r>
            <a:r>
              <a:rPr lang="es-ES" sz="2000" dirty="0">
                <a:solidFill>
                  <a:schemeClr val="tx1"/>
                </a:solidFill>
              </a:rPr>
              <a:t>que no se necesita o valora por igual en todas las culturas.</a:t>
            </a:r>
          </a:p>
        </p:txBody>
      </p:sp>
    </p:spTree>
    <p:extLst>
      <p:ext uri="{BB962C8B-B14F-4D97-AF65-F5344CB8AC3E}">
        <p14:creationId xmlns:p14="http://schemas.microsoft.com/office/powerpoint/2010/main" val="180841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191" y="1377754"/>
            <a:ext cx="8025618" cy="4102491"/>
          </a:xfrm>
        </p:spPr>
        <p:txBody>
          <a:bodyPr>
            <a:noAutofit/>
          </a:bodyPr>
          <a:lstStyle/>
          <a:p>
            <a:pPr algn="just"/>
            <a:r>
              <a:rPr lang="es-EC" dirty="0"/>
              <a:t>	</a:t>
            </a:r>
            <a:r>
              <a:rPr lang="es-EC" sz="2000" b="1" u="sng" dirty="0">
                <a:solidFill>
                  <a:schemeClr val="tx1"/>
                </a:solidFill>
              </a:rPr>
              <a:t>Características inmaduras del pensamiento adolescente</a:t>
            </a:r>
          </a:p>
          <a:p>
            <a:pPr algn="just"/>
            <a:endParaRPr lang="es-EC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Idealismo y tendencia a la crítica</a:t>
            </a:r>
            <a:r>
              <a:rPr lang="es-ES" sz="2000" dirty="0">
                <a:solidFill>
                  <a:schemeClr val="tx1"/>
                </a:solidFill>
              </a:rPr>
              <a:t>: A medida que los adolescentes imaginan un mundo ideal, se percatan de qué tan lejano se encuentra éste del </a:t>
            </a:r>
            <a:r>
              <a:rPr lang="es-ES" sz="2000" b="1" i="1" dirty="0">
                <a:solidFill>
                  <a:schemeClr val="tx1"/>
                </a:solidFill>
              </a:rPr>
              <a:t>mundo real</a:t>
            </a:r>
            <a:r>
              <a:rPr lang="es-ES" sz="2000" dirty="0">
                <a:solidFill>
                  <a:schemeClr val="tx1"/>
                </a:solidFill>
              </a:rPr>
              <a:t>, lo cual achacan a los adultos.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 vuelven extremadamente conscientes de la </a:t>
            </a:r>
            <a:r>
              <a:rPr lang="es-ES" sz="2000" b="1" i="1" dirty="0">
                <a:solidFill>
                  <a:schemeClr val="tx1"/>
                </a:solidFill>
              </a:rPr>
              <a:t>hipocresía</a:t>
            </a:r>
            <a:r>
              <a:rPr lang="es-ES" sz="2000" dirty="0">
                <a:solidFill>
                  <a:schemeClr val="tx1"/>
                </a:solidFill>
              </a:rPr>
              <a:t>; con la agudización de su razonamiento verbal.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Convencidos de que saben más que los adultos 	de cómo manejar 	al mundo, con frecuencia descubren </a:t>
            </a:r>
            <a:r>
              <a:rPr lang="es-ES" sz="2000" b="1" i="1" dirty="0">
                <a:solidFill>
                  <a:schemeClr val="tx1"/>
                </a:solidFill>
              </a:rPr>
              <a:t>defectos en sus padres y otras figuras de autoridad. </a:t>
            </a:r>
          </a:p>
          <a:p>
            <a:pPr algn="just"/>
            <a:endParaRPr lang="es-E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01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1669" y="1272247"/>
            <a:ext cx="7948662" cy="4313506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Tendencia a discutir</a:t>
            </a:r>
            <a:r>
              <a:rPr lang="es-ES" sz="2000" dirty="0">
                <a:solidFill>
                  <a:schemeClr val="tx1"/>
                </a:solidFill>
              </a:rPr>
              <a:t>: Con frecuencia discuten a medida que organizan los </a:t>
            </a:r>
            <a:r>
              <a:rPr lang="es-ES" sz="2000" b="1" i="1" dirty="0">
                <a:solidFill>
                  <a:schemeClr val="tx1"/>
                </a:solidFill>
              </a:rPr>
              <a:t>hechos y la lógica </a:t>
            </a:r>
            <a:r>
              <a:rPr lang="es-ES" sz="2000" dirty="0">
                <a:solidFill>
                  <a:schemeClr val="tx1"/>
                </a:solidFill>
              </a:rPr>
              <a:t>para defender.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Indecisión</a:t>
            </a:r>
            <a:r>
              <a:rPr lang="es-ES" sz="2000" dirty="0">
                <a:solidFill>
                  <a:schemeClr val="tx1"/>
                </a:solidFill>
              </a:rPr>
              <a:t>: Pueden tener al mismo tiempo muchas alternativas en su mente y, sin embargo, </a:t>
            </a:r>
            <a:r>
              <a:rPr lang="es-ES" sz="2000" b="1" i="1" dirty="0">
                <a:solidFill>
                  <a:schemeClr val="tx1"/>
                </a:solidFill>
              </a:rPr>
              <a:t>carecen de las estrategias</a:t>
            </a:r>
            <a:r>
              <a:rPr lang="es-ES" sz="2000" dirty="0">
                <a:solidFill>
                  <a:schemeClr val="tx1"/>
                </a:solidFill>
              </a:rPr>
              <a:t> eficaces para elegir entre ellas.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 posible que tengan problemas para </a:t>
            </a:r>
            <a:r>
              <a:rPr lang="es-ES" sz="2000" b="1" i="1" dirty="0">
                <a:solidFill>
                  <a:schemeClr val="tx1"/>
                </a:solidFill>
              </a:rPr>
              <a:t>decidirse</a:t>
            </a:r>
            <a:r>
              <a:rPr lang="es-ES" sz="2000" dirty="0">
                <a:solidFill>
                  <a:schemeClr val="tx1"/>
                </a:solidFill>
              </a:rPr>
              <a:t> incluso sobre asuntos tan sencillos.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Aparente hipocresía</a:t>
            </a:r>
            <a:r>
              <a:rPr lang="es-ES" sz="2000" dirty="0">
                <a:solidFill>
                  <a:schemeClr val="tx1"/>
                </a:solidFill>
              </a:rPr>
              <a:t>: No reconocen la diferencia entre </a:t>
            </a:r>
            <a:r>
              <a:rPr lang="es-ES" sz="2000" b="1" i="1" dirty="0">
                <a:solidFill>
                  <a:schemeClr val="tx1"/>
                </a:solidFill>
              </a:rPr>
              <a:t>expresar un ideal</a:t>
            </a:r>
            <a:r>
              <a:rPr lang="es-ES" sz="2000" dirty="0">
                <a:solidFill>
                  <a:schemeClr val="tx1"/>
                </a:solidFill>
              </a:rPr>
              <a:t>, como la conservación de energía, y hacer los </a:t>
            </a:r>
            <a:r>
              <a:rPr lang="es-ES" sz="2000" b="1" i="1" dirty="0">
                <a:solidFill>
                  <a:schemeClr val="tx1"/>
                </a:solidFill>
              </a:rPr>
              <a:t>sacrificios necesarios </a:t>
            </a:r>
            <a:r>
              <a:rPr lang="es-ES" sz="2000" dirty="0">
                <a:solidFill>
                  <a:schemeClr val="tx1"/>
                </a:solidFill>
              </a:rPr>
              <a:t>para alcanzarlo.</a:t>
            </a:r>
          </a:p>
        </p:txBody>
      </p:sp>
    </p:spTree>
    <p:extLst>
      <p:ext uri="{BB962C8B-B14F-4D97-AF65-F5344CB8AC3E}">
        <p14:creationId xmlns:p14="http://schemas.microsoft.com/office/powerpoint/2010/main" val="134832189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590</TotalTime>
  <Words>1293</Words>
  <Application>Microsoft Office PowerPoint</Application>
  <PresentationFormat>Panorámica</PresentationFormat>
  <Paragraphs>94</Paragraphs>
  <Slides>20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1  DESARROLLO PSICOEVOLUTIVO DE LA ADOLESCENCIA</vt:lpstr>
      <vt:lpstr>TEMA  1.4. DESARROLLO COGNITIVO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161</cp:revision>
  <dcterms:created xsi:type="dcterms:W3CDTF">2020-05-20T17:15:24Z</dcterms:created>
  <dcterms:modified xsi:type="dcterms:W3CDTF">2024-10-13T16:11:28Z</dcterms:modified>
</cp:coreProperties>
</file>