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6" d="100"/>
          <a:sy n="16" d="100"/>
        </p:scale>
        <p:origin x="518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4A56F57-71D5-47CA-99CA-B31CEC1CFAC0}" type="datetimeFigureOut">
              <a:rPr lang="es-EC" smtClean="0"/>
              <a:t>15/12/2021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9F21-C4E0-4B2B-B700-08D2AF99F315}" type="slidenum">
              <a:rPr lang="es-EC" smtClean="0"/>
              <a:t>‹Nº›</a:t>
            </a:fld>
            <a:endParaRPr lang="es-EC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091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56F57-71D5-47CA-99CA-B31CEC1CFAC0}" type="datetimeFigureOut">
              <a:rPr lang="es-EC" smtClean="0"/>
              <a:t>15/12/2021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9F21-C4E0-4B2B-B700-08D2AF99F31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43878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56F57-71D5-47CA-99CA-B31CEC1CFAC0}" type="datetimeFigureOut">
              <a:rPr lang="es-EC" smtClean="0"/>
              <a:t>15/12/2021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9F21-C4E0-4B2B-B700-08D2AF99F315}" type="slidenum">
              <a:rPr lang="es-EC" smtClean="0"/>
              <a:t>‹Nº›</a:t>
            </a:fld>
            <a:endParaRPr lang="es-EC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140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56F57-71D5-47CA-99CA-B31CEC1CFAC0}" type="datetimeFigureOut">
              <a:rPr lang="es-EC" smtClean="0"/>
              <a:t>15/12/2021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9F21-C4E0-4B2B-B700-08D2AF99F31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57164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56F57-71D5-47CA-99CA-B31CEC1CFAC0}" type="datetimeFigureOut">
              <a:rPr lang="es-EC" smtClean="0"/>
              <a:t>15/12/2021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9F21-C4E0-4B2B-B700-08D2AF99F315}" type="slidenum">
              <a:rPr lang="es-EC" smtClean="0"/>
              <a:t>‹Nº›</a:t>
            </a:fld>
            <a:endParaRPr lang="es-EC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9466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56F57-71D5-47CA-99CA-B31CEC1CFAC0}" type="datetimeFigureOut">
              <a:rPr lang="es-EC" smtClean="0"/>
              <a:t>15/12/2021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9F21-C4E0-4B2B-B700-08D2AF99F31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66427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56F57-71D5-47CA-99CA-B31CEC1CFAC0}" type="datetimeFigureOut">
              <a:rPr lang="es-EC" smtClean="0"/>
              <a:t>15/12/2021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9F21-C4E0-4B2B-B700-08D2AF99F31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80588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56F57-71D5-47CA-99CA-B31CEC1CFAC0}" type="datetimeFigureOut">
              <a:rPr lang="es-EC" smtClean="0"/>
              <a:t>15/12/2021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9F21-C4E0-4B2B-B700-08D2AF99F31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22784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56F57-71D5-47CA-99CA-B31CEC1CFAC0}" type="datetimeFigureOut">
              <a:rPr lang="es-EC" smtClean="0"/>
              <a:t>15/12/2021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9F21-C4E0-4B2B-B700-08D2AF99F31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53669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56F57-71D5-47CA-99CA-B31CEC1CFAC0}" type="datetimeFigureOut">
              <a:rPr lang="es-EC" smtClean="0"/>
              <a:t>15/12/2021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9F21-C4E0-4B2B-B700-08D2AF99F31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81149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56F57-71D5-47CA-99CA-B31CEC1CFAC0}" type="datetimeFigureOut">
              <a:rPr lang="es-EC" smtClean="0"/>
              <a:t>15/12/2021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9F21-C4E0-4B2B-B700-08D2AF99F315}" type="slidenum">
              <a:rPr lang="es-EC" smtClean="0"/>
              <a:t>‹Nº›</a:t>
            </a:fld>
            <a:endParaRPr lang="es-EC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8459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4A56F57-71D5-47CA-99CA-B31CEC1CFAC0}" type="datetimeFigureOut">
              <a:rPr lang="es-EC" smtClean="0"/>
              <a:t>15/12/2021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0669F21-C4E0-4B2B-B700-08D2AF99F315}" type="slidenum">
              <a:rPr lang="es-EC" smtClean="0"/>
              <a:t>‹Nº›</a:t>
            </a:fld>
            <a:endParaRPr lang="es-EC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0143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17F0E8-0EE8-4E34-944E-7116BC3694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/>
              <a:t>Reglas de Derivación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BE1AA73-1DFD-4939-8F4D-2A4797B379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C" dirty="0"/>
              <a:t>Propiedades de las Derivadas</a:t>
            </a:r>
          </a:p>
        </p:txBody>
      </p:sp>
    </p:spTree>
    <p:extLst>
      <p:ext uri="{BB962C8B-B14F-4D97-AF65-F5344CB8AC3E}">
        <p14:creationId xmlns:p14="http://schemas.microsoft.com/office/powerpoint/2010/main" val="3858877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9AA2A7-0769-4A42-B581-6C0EB2C70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C" sz="3600" b="1" dirty="0"/>
              <a:t>Ejercicios: </a:t>
            </a:r>
            <a:r>
              <a:rPr lang="es-EC" sz="2400" b="1" dirty="0">
                <a:latin typeface="Abadi" panose="020B0604020104020204" pitchFamily="34" charset="0"/>
              </a:rPr>
              <a:t>Encontrar las derivadas de la Funciones trigonométricas directas</a:t>
            </a:r>
            <a:endParaRPr lang="es-EC" sz="3600" b="1" dirty="0">
              <a:latin typeface="Abadi" panose="020B0604020104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A77DC9-DCA6-473A-8FBA-90307DD0C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Utilizando las reglas de las derivadas y recordando que f(x)=Sen(X) implica que f’(x)=Cos(x) y g(x)=Cos(x) implica que g’(x)=-Sen(x), calcularemos las demás funciones trigonométricas.</a:t>
            </a:r>
          </a:p>
          <a:p>
            <a:r>
              <a:rPr lang="es-EC" dirty="0"/>
              <a:t>f(x)=tan(x)</a:t>
            </a:r>
          </a:p>
          <a:p>
            <a:r>
              <a:rPr lang="es-EC" dirty="0"/>
              <a:t>f(x)=</a:t>
            </a:r>
            <a:r>
              <a:rPr lang="es-EC" dirty="0" err="1"/>
              <a:t>Ctg</a:t>
            </a:r>
            <a:r>
              <a:rPr lang="es-EC" dirty="0"/>
              <a:t>(x)</a:t>
            </a:r>
          </a:p>
          <a:p>
            <a:r>
              <a:rPr lang="es-EC" dirty="0"/>
              <a:t>f(x)=</a:t>
            </a:r>
            <a:r>
              <a:rPr lang="es-EC" dirty="0" err="1"/>
              <a:t>Sec</a:t>
            </a:r>
            <a:r>
              <a:rPr lang="es-EC" dirty="0"/>
              <a:t>(x)</a:t>
            </a:r>
          </a:p>
          <a:p>
            <a:r>
              <a:rPr lang="es-EC" dirty="0"/>
              <a:t>f(x)=</a:t>
            </a:r>
            <a:r>
              <a:rPr lang="es-EC" dirty="0" err="1"/>
              <a:t>Csc</a:t>
            </a:r>
            <a:r>
              <a:rPr lang="es-EC" dirty="0"/>
              <a:t>(x)</a:t>
            </a:r>
          </a:p>
          <a:p>
            <a:endParaRPr lang="es-EC" dirty="0"/>
          </a:p>
        </p:txBody>
      </p:sp>
      <p:pic>
        <p:nvPicPr>
          <p:cNvPr id="3074" name="Picture 2" descr="Personaje De Dibujos Animados De La Mujer Sonriendo Y Pensando ...">
            <a:extLst>
              <a:ext uri="{FF2B5EF4-FFF2-40B4-BE49-F238E27FC236}">
                <a16:creationId xmlns:a16="http://schemas.microsoft.com/office/drawing/2014/main" id="{2D63FB36-1DB6-4F88-A4A8-BD4DF46596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207026"/>
            <a:ext cx="3423379" cy="31023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19438125-4D93-4A7C-9990-5B52C5E5C8D9}"/>
              </a:ext>
            </a:extLst>
          </p:cNvPr>
          <p:cNvSpPr txBox="1"/>
          <p:nvPr/>
        </p:nvSpPr>
        <p:spPr>
          <a:xfrm>
            <a:off x="6294783" y="3429000"/>
            <a:ext cx="17492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/>
              <a:t>A resolver en mi cuaderno</a:t>
            </a:r>
          </a:p>
        </p:txBody>
      </p:sp>
    </p:spTree>
    <p:extLst>
      <p:ext uri="{BB962C8B-B14F-4D97-AF65-F5344CB8AC3E}">
        <p14:creationId xmlns:p14="http://schemas.microsoft.com/office/powerpoint/2010/main" val="3762112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54E460-625E-4622-AB0D-32C208F78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704484"/>
            <a:ext cx="9720072" cy="1499616"/>
          </a:xfrm>
        </p:spPr>
        <p:txBody>
          <a:bodyPr/>
          <a:lstStyle/>
          <a:p>
            <a:r>
              <a:rPr lang="es-EC" b="1" dirty="0"/>
              <a:t>Derivadas de las funciones exponenciales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Marcador de contenido 5">
                <a:extLst>
                  <a:ext uri="{FF2B5EF4-FFF2-40B4-BE49-F238E27FC236}">
                    <a16:creationId xmlns:a16="http://schemas.microsoft.com/office/drawing/2014/main" id="{647490BC-B822-47D7-9142-C60778C3BBE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40496" y="2779782"/>
                <a:ext cx="6689035" cy="1871732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s-MX" sz="2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MX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MX" sz="2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MX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8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s-MX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s-MX" sz="2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MX" sz="2800" b="0" dirty="0"/>
                  <a:t>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s-MX" sz="28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s-MX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MX" sz="2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MX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8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s-MX" sz="28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s-MX" sz="2800" b="0" dirty="0"/>
              </a:p>
              <a:p>
                <a:endParaRPr lang="es-MX" sz="2800" b="0" dirty="0"/>
              </a:p>
              <a:p>
                <a14:m>
                  <m:oMath xmlns:m="http://schemas.openxmlformats.org/officeDocument/2006/math">
                    <m:r>
                      <a:rPr lang="es-MX" sz="28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MX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MX" sz="28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MX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s-MX" sz="28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s-EC" sz="2800" dirty="0"/>
                  <a:t>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s-MX" sz="28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s-MX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MX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s-MX" sz="28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s-MX" sz="28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s-MX" sz="2800" b="0" i="1" smtClean="0">
                        <a:latin typeface="Cambria Math" panose="02040503050406030204" pitchFamily="18" charset="0"/>
                      </a:rPr>
                      <m:t>𝑙𝑛𝑎</m:t>
                    </m:r>
                  </m:oMath>
                </a14:m>
                <a:endParaRPr lang="es-EC" sz="2800" dirty="0"/>
              </a:p>
            </p:txBody>
          </p:sp>
        </mc:Choice>
        <mc:Fallback xmlns="">
          <p:sp>
            <p:nvSpPr>
              <p:cNvPr id="6" name="Marcador de contenido 5">
                <a:extLst>
                  <a:ext uri="{FF2B5EF4-FFF2-40B4-BE49-F238E27FC236}">
                    <a16:creationId xmlns:a16="http://schemas.microsoft.com/office/drawing/2014/main" id="{647490BC-B822-47D7-9142-C60778C3BBE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40496" y="2779782"/>
                <a:ext cx="6689035" cy="1871732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8749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C4BF5B-0665-4BAB-BC82-1E34165CC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798355"/>
          </a:xfrm>
        </p:spPr>
        <p:txBody>
          <a:bodyPr/>
          <a:lstStyle/>
          <a:p>
            <a:r>
              <a:rPr lang="es-EC" dirty="0"/>
              <a:t>Resumen de Derivadas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a 4">
                <a:extLst>
                  <a:ext uri="{FF2B5EF4-FFF2-40B4-BE49-F238E27FC236}">
                    <a16:creationId xmlns:a16="http://schemas.microsoft.com/office/drawing/2014/main" id="{1D643071-012C-4501-B879-EBA3ECC31530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55025604"/>
                  </p:ext>
                </p:extLst>
              </p:nvPr>
            </p:nvGraphicFramePr>
            <p:xfrm>
              <a:off x="1192695" y="1383571"/>
              <a:ext cx="9170505" cy="535330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68881">
                      <a:extLst>
                        <a:ext uri="{9D8B030D-6E8A-4147-A177-3AD203B41FA5}">
                          <a16:colId xmlns:a16="http://schemas.microsoft.com/office/drawing/2014/main" val="2926181410"/>
                        </a:ext>
                      </a:extLst>
                    </a:gridCol>
                    <a:gridCol w="2841227">
                      <a:extLst>
                        <a:ext uri="{9D8B030D-6E8A-4147-A177-3AD203B41FA5}">
                          <a16:colId xmlns:a16="http://schemas.microsoft.com/office/drawing/2014/main" val="2788246202"/>
                        </a:ext>
                      </a:extLst>
                    </a:gridCol>
                    <a:gridCol w="3460397">
                      <a:extLst>
                        <a:ext uri="{9D8B030D-6E8A-4147-A177-3AD203B41FA5}">
                          <a16:colId xmlns:a16="http://schemas.microsoft.com/office/drawing/2014/main" val="3252593905"/>
                        </a:ext>
                      </a:extLst>
                    </a:gridCol>
                  </a:tblGrid>
                  <a:tr h="34279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Nombre de la función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F(x)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F’(x)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38232971"/>
                      </a:ext>
                    </a:extLst>
                  </a:tr>
                  <a:tr h="342798">
                    <a:tc>
                      <a:txBody>
                        <a:bodyPr/>
                        <a:lstStyle/>
                        <a:p>
                          <a:r>
                            <a:rPr lang="es-EC" dirty="0"/>
                            <a:t>Constante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40141968"/>
                      </a:ext>
                    </a:extLst>
                  </a:tr>
                  <a:tr h="342798">
                    <a:tc>
                      <a:txBody>
                        <a:bodyPr/>
                        <a:lstStyle/>
                        <a:p>
                          <a:r>
                            <a:rPr lang="es-EC" dirty="0"/>
                            <a:t>Lineal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2135985"/>
                      </a:ext>
                    </a:extLst>
                  </a:tr>
                  <a:tr h="342798">
                    <a:tc>
                      <a:txBody>
                        <a:bodyPr/>
                        <a:lstStyle/>
                        <a:p>
                          <a:r>
                            <a:rPr lang="es-EC" dirty="0"/>
                            <a:t>Afín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 err="1"/>
                            <a:t>ax+b</a:t>
                          </a:r>
                          <a:endParaRPr lang="es-EC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a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69995105"/>
                      </a:ext>
                    </a:extLst>
                  </a:tr>
                  <a:tr h="342798">
                    <a:tc>
                      <a:txBody>
                        <a:bodyPr/>
                        <a:lstStyle/>
                        <a:p>
                          <a:r>
                            <a:rPr lang="es-EC" dirty="0"/>
                            <a:t>Potencia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EC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EC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EC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𝑛𝑥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EC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75243883"/>
                      </a:ext>
                    </a:extLst>
                  </a:tr>
                  <a:tr h="568711">
                    <a:tc>
                      <a:txBody>
                        <a:bodyPr/>
                        <a:lstStyle/>
                        <a:p>
                          <a:r>
                            <a:rPr lang="es-EC" dirty="0"/>
                            <a:t>Raíz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EC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1/</m:t>
                                    </m:r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EC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EC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f>
                                      <m:fPr>
                                        <m:ctrlPr>
                                          <a:rPr lang="es-EC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den>
                                    </m:f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f>
                                      <m:fPr>
                                        <m:ctrlP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den>
                                    </m:f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/−1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EC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732797"/>
                      </a:ext>
                    </a:extLst>
                  </a:tr>
                  <a:tr h="342798">
                    <a:tc>
                      <a:txBody>
                        <a:bodyPr/>
                        <a:lstStyle/>
                        <a:p>
                          <a:r>
                            <a:rPr lang="es-EC" dirty="0"/>
                            <a:t>Seno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Sen 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Cos x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16408754"/>
                      </a:ext>
                    </a:extLst>
                  </a:tr>
                  <a:tr h="342798">
                    <a:tc>
                      <a:txBody>
                        <a:bodyPr/>
                        <a:lstStyle/>
                        <a:p>
                          <a:r>
                            <a:rPr lang="es-EC" dirty="0"/>
                            <a:t>Coseno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Cos 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- Sen x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75335451"/>
                      </a:ext>
                    </a:extLst>
                  </a:tr>
                  <a:tr h="568711">
                    <a:tc>
                      <a:txBody>
                        <a:bodyPr/>
                        <a:lstStyle/>
                        <a:p>
                          <a:r>
                            <a:rPr lang="es-EC" dirty="0"/>
                            <a:t>Logaritmo (base a)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s-EC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sSub>
                                      <m:sSubPr>
                                        <m:ctrlPr>
                                          <a:rPr lang="es-EC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s-EC" i="0" smtClean="0">
                                            <a:latin typeface="Cambria Math" panose="02040503050406030204" pitchFamily="18" charset="0"/>
                                          </a:rPr>
                                          <m:t>log</m:t>
                                        </m:r>
                                      </m:e>
                                      <m:sub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sub>
                                    </m:sSub>
                                  </m:fName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s-EC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s-EC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sSub>
                                      <m:sSubPr>
                                        <m:ctrlPr>
                                          <a:rPr lang="es-EC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f>
                                          <m:fPr>
                                            <m:ctrlPr>
                                              <a:rPr lang="es-EC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den>
                                        </m:f>
                                        <m:r>
                                          <m:rPr>
                                            <m:sty m:val="p"/>
                                          </m:rPr>
                                          <a:rPr lang="es-EC" i="0" smtClean="0">
                                            <a:latin typeface="Cambria Math" panose="02040503050406030204" pitchFamily="18" charset="0"/>
                                          </a:rPr>
                                          <m:t>log</m:t>
                                        </m:r>
                                      </m:e>
                                      <m:sub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sub>
                                    </m:sSub>
                                  </m:fName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s-EC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25195102"/>
                      </a:ext>
                    </a:extLst>
                  </a:tr>
                  <a:tr h="568711">
                    <a:tc>
                      <a:txBody>
                        <a:bodyPr/>
                        <a:lstStyle/>
                        <a:p>
                          <a:r>
                            <a:rPr lang="es-EC" dirty="0"/>
                            <a:t>Logaritmo a=10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s-EC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s-EC" i="0" smtClean="0"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s-EC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EC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den>
                                </m:f>
                                <m:func>
                                  <m:funcPr>
                                    <m:ctrlPr>
                                      <a:rPr lang="es-EC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s-EC" i="0" smtClean="0"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s-EC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69435291"/>
                      </a:ext>
                    </a:extLst>
                  </a:tr>
                  <a:tr h="568711">
                    <a:tc>
                      <a:txBody>
                        <a:bodyPr/>
                        <a:lstStyle/>
                        <a:p>
                          <a:r>
                            <a:rPr lang="es-EC" dirty="0"/>
                            <a:t>Logaritmo natural a=e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 err="1"/>
                            <a:t>ln</a:t>
                          </a:r>
                          <a:r>
                            <a:rPr lang="es-EC" dirty="0"/>
                            <a:t> 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EC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EC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72202127"/>
                      </a:ext>
                    </a:extLst>
                  </a:tr>
                  <a:tr h="342798">
                    <a:tc>
                      <a:txBody>
                        <a:bodyPr/>
                        <a:lstStyle/>
                        <a:p>
                          <a:endParaRPr lang="es-EC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EC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EC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587347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a 4">
                <a:extLst>
                  <a:ext uri="{FF2B5EF4-FFF2-40B4-BE49-F238E27FC236}">
                    <a16:creationId xmlns:a16="http://schemas.microsoft.com/office/drawing/2014/main" id="{1D643071-012C-4501-B879-EBA3ECC31530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55025604"/>
                  </p:ext>
                </p:extLst>
              </p:nvPr>
            </p:nvGraphicFramePr>
            <p:xfrm>
              <a:off x="1192695" y="1383571"/>
              <a:ext cx="9170505" cy="535330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68881">
                      <a:extLst>
                        <a:ext uri="{9D8B030D-6E8A-4147-A177-3AD203B41FA5}">
                          <a16:colId xmlns:a16="http://schemas.microsoft.com/office/drawing/2014/main" val="2926181410"/>
                        </a:ext>
                      </a:extLst>
                    </a:gridCol>
                    <a:gridCol w="2841227">
                      <a:extLst>
                        <a:ext uri="{9D8B030D-6E8A-4147-A177-3AD203B41FA5}">
                          <a16:colId xmlns:a16="http://schemas.microsoft.com/office/drawing/2014/main" val="2788246202"/>
                        </a:ext>
                      </a:extLst>
                    </a:gridCol>
                    <a:gridCol w="3460397">
                      <a:extLst>
                        <a:ext uri="{9D8B030D-6E8A-4147-A177-3AD203B41FA5}">
                          <a16:colId xmlns:a16="http://schemas.microsoft.com/office/drawing/2014/main" val="3252593905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Nombre de la función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F(x)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F’(x)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38232971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s-EC" dirty="0"/>
                            <a:t>Constante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40141968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s-EC" dirty="0"/>
                            <a:t>Lineal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2135985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s-EC" dirty="0"/>
                            <a:t>Afín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 err="1"/>
                            <a:t>ax+b</a:t>
                          </a:r>
                          <a:endParaRPr lang="es-EC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a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69995105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s-EC" dirty="0"/>
                            <a:t>Potencia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>
                          <a:blip r:embed="rId2"/>
                          <a:stretch>
                            <a:fillRect l="-101288" t="-410000" r="-122961" b="-968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>
                          <a:blip r:embed="rId2"/>
                          <a:stretch>
                            <a:fillRect l="-165141" t="-410000" r="-880" b="-968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75243883"/>
                      </a:ext>
                    </a:extLst>
                  </a:tr>
                  <a:tr h="606806">
                    <a:tc>
                      <a:txBody>
                        <a:bodyPr/>
                        <a:lstStyle/>
                        <a:p>
                          <a:r>
                            <a:rPr lang="es-EC" dirty="0"/>
                            <a:t>Raíz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>
                          <a:blip r:embed="rId2"/>
                          <a:stretch>
                            <a:fillRect l="-101288" t="-309091" r="-122961" b="-486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>
                          <a:blip r:embed="rId2"/>
                          <a:stretch>
                            <a:fillRect l="-165141" t="-309091" r="-880" b="-48686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732797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s-EC" dirty="0"/>
                            <a:t>Seno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Sen 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Cos x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16408754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s-EC" dirty="0"/>
                            <a:t>Coseno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Cos 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- Sen x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75335451"/>
                      </a:ext>
                    </a:extLst>
                  </a:tr>
                  <a:tr h="606806">
                    <a:tc>
                      <a:txBody>
                        <a:bodyPr/>
                        <a:lstStyle/>
                        <a:p>
                          <a:r>
                            <a:rPr lang="es-EC" dirty="0"/>
                            <a:t>Logaritmo (base a)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>
                          <a:blip r:embed="rId2"/>
                          <a:stretch>
                            <a:fillRect l="-101288" t="-531313" r="-122961" b="-2646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>
                          <a:blip r:embed="rId2"/>
                          <a:stretch>
                            <a:fillRect l="-165141" t="-531313" r="-880" b="-26464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25195102"/>
                      </a:ext>
                    </a:extLst>
                  </a:tr>
                  <a:tr h="606806">
                    <a:tc>
                      <a:txBody>
                        <a:bodyPr/>
                        <a:lstStyle/>
                        <a:p>
                          <a:r>
                            <a:rPr lang="es-EC" dirty="0"/>
                            <a:t>Logaritmo a=10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>
                          <a:blip r:embed="rId2"/>
                          <a:stretch>
                            <a:fillRect l="-101288" t="-625000" r="-122961" b="-16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>
                          <a:blip r:embed="rId2"/>
                          <a:stretch>
                            <a:fillRect l="-165141" t="-625000" r="-880" b="-16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9435291"/>
                      </a:ext>
                    </a:extLst>
                  </a:tr>
                  <a:tr h="606806">
                    <a:tc>
                      <a:txBody>
                        <a:bodyPr/>
                        <a:lstStyle/>
                        <a:p>
                          <a:r>
                            <a:rPr lang="es-EC" dirty="0"/>
                            <a:t>Logaritmo natural a=e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 err="1"/>
                            <a:t>ln</a:t>
                          </a:r>
                          <a:r>
                            <a:rPr lang="es-EC" dirty="0"/>
                            <a:t> 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>
                          <a:blip r:embed="rId2"/>
                          <a:stretch>
                            <a:fillRect l="-165141" t="-725000" r="-880" b="-6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72202127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s-EC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EC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EC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5873477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584744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8E467B-1672-4F09-9E9F-9A3811A33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71148"/>
            <a:ext cx="9720072" cy="1499616"/>
          </a:xfrm>
        </p:spPr>
        <p:txBody>
          <a:bodyPr/>
          <a:lstStyle/>
          <a:p>
            <a:r>
              <a:rPr lang="es-EC" b="1" dirty="0"/>
              <a:t>Resumen de derivadas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a 4">
                <a:extLst>
                  <a:ext uri="{FF2B5EF4-FFF2-40B4-BE49-F238E27FC236}">
                    <a16:creationId xmlns:a16="http://schemas.microsoft.com/office/drawing/2014/main" id="{EEECE762-8047-420B-9416-1DD9A94136DE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913342832"/>
                  </p:ext>
                </p:extLst>
              </p:nvPr>
            </p:nvGraphicFramePr>
            <p:xfrm>
              <a:off x="2584174" y="1825625"/>
              <a:ext cx="8189844" cy="22250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002156">
                      <a:extLst>
                        <a:ext uri="{9D8B030D-6E8A-4147-A177-3AD203B41FA5}">
                          <a16:colId xmlns:a16="http://schemas.microsoft.com/office/drawing/2014/main" val="1450244822"/>
                        </a:ext>
                      </a:extLst>
                    </a:gridCol>
                    <a:gridCol w="4187688">
                      <a:extLst>
                        <a:ext uri="{9D8B030D-6E8A-4147-A177-3AD203B41FA5}">
                          <a16:colId xmlns:a16="http://schemas.microsoft.com/office/drawing/2014/main" val="45329961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b="1" dirty="0"/>
                            <a:t>F(x)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b="1" dirty="0"/>
                            <a:t>F’(x)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2759595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Tan(x)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EC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𝑆𝑒𝑐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s-EC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158403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 err="1"/>
                            <a:t>Ctg</a:t>
                          </a:r>
                          <a:r>
                            <a:rPr lang="es-EC" dirty="0"/>
                            <a:t>(x)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EC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𝐶𝑠𝑐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s-EC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5420549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 err="1"/>
                            <a:t>Sec</a:t>
                          </a:r>
                          <a:r>
                            <a:rPr lang="es-EC" dirty="0"/>
                            <a:t>(x)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𝑆𝑒𝑐</m:t>
                                </m:r>
                                <m:d>
                                  <m:d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𝑇𝑎𝑛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s-EC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6110512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 err="1"/>
                            <a:t>Csc</a:t>
                          </a:r>
                          <a:r>
                            <a:rPr lang="es-EC" dirty="0"/>
                            <a:t>(x)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𝐶𝑠𝑐</m:t>
                                </m:r>
                                <m:d>
                                  <m:d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𝐶𝑡𝑔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s-EC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1332728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s-EC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s-EC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345168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a 4">
                <a:extLst>
                  <a:ext uri="{FF2B5EF4-FFF2-40B4-BE49-F238E27FC236}">
                    <a16:creationId xmlns:a16="http://schemas.microsoft.com/office/drawing/2014/main" id="{EEECE762-8047-420B-9416-1DD9A94136DE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913342832"/>
                  </p:ext>
                </p:extLst>
              </p:nvPr>
            </p:nvGraphicFramePr>
            <p:xfrm>
              <a:off x="2584174" y="1825625"/>
              <a:ext cx="8189844" cy="22250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002156">
                      <a:extLst>
                        <a:ext uri="{9D8B030D-6E8A-4147-A177-3AD203B41FA5}">
                          <a16:colId xmlns:a16="http://schemas.microsoft.com/office/drawing/2014/main" val="1450244822"/>
                        </a:ext>
                      </a:extLst>
                    </a:gridCol>
                    <a:gridCol w="4187688">
                      <a:extLst>
                        <a:ext uri="{9D8B030D-6E8A-4147-A177-3AD203B41FA5}">
                          <a16:colId xmlns:a16="http://schemas.microsoft.com/office/drawing/2014/main" val="45329961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b="1" dirty="0"/>
                            <a:t>F(x)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b="1" dirty="0"/>
                            <a:t>F’(x)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2759595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Tan(x)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>
                          <a:blip r:embed="rId2"/>
                          <a:stretch>
                            <a:fillRect l="-95640" t="-108197" r="-581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158403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 err="1"/>
                            <a:t>Ctg</a:t>
                          </a:r>
                          <a:r>
                            <a:rPr lang="es-EC" dirty="0"/>
                            <a:t>(x)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>
                          <a:blip r:embed="rId2"/>
                          <a:stretch>
                            <a:fillRect l="-95640" t="-208197" r="-581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5420549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 err="1"/>
                            <a:t>Sec</a:t>
                          </a:r>
                          <a:r>
                            <a:rPr lang="es-EC" dirty="0"/>
                            <a:t>(x)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>
                          <a:blip r:embed="rId2"/>
                          <a:stretch>
                            <a:fillRect l="-95640" t="-308197" r="-581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6110512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 err="1"/>
                            <a:t>Csc</a:t>
                          </a:r>
                          <a:r>
                            <a:rPr lang="es-EC" dirty="0"/>
                            <a:t>(x)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>
                          <a:blip r:embed="rId2"/>
                          <a:stretch>
                            <a:fillRect l="-95640" t="-408197" r="-581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1332728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s-EC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s-EC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345168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CuadroTexto 4">
            <a:extLst>
              <a:ext uri="{FF2B5EF4-FFF2-40B4-BE49-F238E27FC236}">
                <a16:creationId xmlns:a16="http://schemas.microsoft.com/office/drawing/2014/main" id="{8D8AA454-67AD-4E93-9804-15CF59D88937}"/>
              </a:ext>
            </a:extLst>
          </p:cNvPr>
          <p:cNvSpPr txBox="1"/>
          <p:nvPr/>
        </p:nvSpPr>
        <p:spPr>
          <a:xfrm>
            <a:off x="3631095" y="4585251"/>
            <a:ext cx="5658679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C" b="1" dirty="0">
                <a:latin typeface="Comic Sans MS" panose="030F0702030302020204" pitchFamily="66" charset="0"/>
              </a:rPr>
              <a:t>Para reforzar: </a:t>
            </a:r>
            <a:r>
              <a:rPr lang="es-EC" dirty="0">
                <a:latin typeface="Comic Sans MS" panose="030F0702030302020204" pitchFamily="66" charset="0"/>
              </a:rPr>
              <a:t>Elaboro en mi cuaderno una tabla   de derivadas con el contenido de cada una de las tablas  de la presentación</a:t>
            </a:r>
          </a:p>
        </p:txBody>
      </p:sp>
    </p:spTree>
    <p:extLst>
      <p:ext uri="{BB962C8B-B14F-4D97-AF65-F5344CB8AC3E}">
        <p14:creationId xmlns:p14="http://schemas.microsoft.com/office/powerpoint/2010/main" val="288982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5003DD-DA52-4329-B654-1CD85C3BD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18956"/>
            <a:ext cx="9720072" cy="527967"/>
          </a:xfrm>
        </p:spPr>
        <p:txBody>
          <a:bodyPr>
            <a:normAutofit fontScale="90000"/>
          </a:bodyPr>
          <a:lstStyle/>
          <a:p>
            <a:r>
              <a:rPr lang="es-EC" sz="4000" b="1" dirty="0"/>
              <a:t>Reglas de Derivación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C7CD8B83-7677-4F98-967D-AE02534732D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24128" y="1192696"/>
                <a:ext cx="10677542" cy="5300179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buNone/>
                </a:pPr>
                <a:r>
                  <a:rPr lang="es-MX" sz="2000" dirty="0"/>
                  <a:t>Si f y g son derivables en x, entonces </a:t>
                </a:r>
                <a:r>
                  <a:rPr lang="es-MX" sz="2000" dirty="0" err="1"/>
                  <a:t>f+g</a:t>
                </a:r>
                <a:r>
                  <a:rPr lang="es-MX" sz="2000" dirty="0"/>
                  <a:t>, f-g, </a:t>
                </a:r>
                <a:r>
                  <a:rPr lang="es-MX" sz="2000" dirty="0" err="1"/>
                  <a:t>f.g</a:t>
                </a:r>
                <a:r>
                  <a:rPr lang="es-MX" sz="2000" dirty="0"/>
                  <a:t>, son derivables en x;  Y (f/g) es derivable en x si g(x)≠ 0. Además:</a:t>
                </a:r>
              </a:p>
              <a:p>
                <a:pPr marL="0" indent="0" algn="just">
                  <a:buNone/>
                </a:pPr>
                <a:endParaRPr lang="es-MX" sz="2000" dirty="0"/>
              </a:p>
              <a:p>
                <a:pPr marL="0" indent="0">
                  <a:buNone/>
                </a:pPr>
                <a:r>
                  <a:rPr lang="es-MX" sz="2000" dirty="0"/>
                  <a:t>1.- </a:t>
                </a:r>
                <a:r>
                  <a:rPr lang="es-MX" sz="2000" b="1" dirty="0"/>
                  <a:t>Derivada del producto de una constante por una función: </a:t>
                </a:r>
                <a:r>
                  <a:rPr lang="es-MX" sz="2000" dirty="0"/>
                  <a:t>Sea f derivable en x y k una constante, entonces</a:t>
                </a:r>
              </a:p>
              <a:p>
                <a:pPr marL="0" indent="0" algn="ctr">
                  <a:buNone/>
                </a:pPr>
                <a:r>
                  <a:rPr lang="es-MX" sz="20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altLang="es-MX" sz="20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s-MX" altLang="es-MX" sz="2000" i="1">
                                <a:solidFill>
                                  <a:srgbClr val="333333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MX" altLang="es-MX" sz="2000" i="1">
                                <a:solidFill>
                                  <a:srgbClr val="333333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s-MX" altLang="es-MX" sz="2000" i="1">
                                <a:solidFill>
                                  <a:srgbClr val="333333"/>
                                </a:solidFill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s-MX" altLang="es-MX" sz="2000" i="1">
                                <a:solidFill>
                                  <a:srgbClr val="333333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</m:d>
                      </m:e>
                      <m:sup>
                        <m:r>
                          <a:rPr lang="es-MX" altLang="es-MX" sz="20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s-MX" altLang="es-MX" sz="20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altLang="es-MX" sz="20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MX" altLang="es-MX" sz="2000" i="1">
                        <a:solidFill>
                          <a:srgbClr val="333333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s-MX" altLang="es-MX" sz="2000" i="1">
                        <a:solidFill>
                          <a:srgbClr val="333333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s-MX" altLang="es-MX" sz="2000" i="1">
                        <a:solidFill>
                          <a:srgbClr val="333333"/>
                        </a:solidFill>
                        <a:latin typeface="Cambria Math" panose="02040503050406030204" pitchFamily="18" charset="0"/>
                      </a:rPr>
                      <m:t>.</m:t>
                    </m:r>
                    <m:sSup>
                      <m:sSupPr>
                        <m:ctrlPr>
                          <a:rPr lang="es-MX" altLang="es-MX" sz="20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altLang="es-MX" sz="20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s-MX" altLang="es-MX" sz="20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s-MX" altLang="es-MX" sz="20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altLang="es-MX" sz="20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s-MX" altLang="es-MX" sz="2000" dirty="0">
                  <a:solidFill>
                    <a:srgbClr val="333333"/>
                  </a:solidFill>
                </a:endParaRPr>
              </a:p>
              <a:p>
                <a:pPr marL="0" indent="0" algn="just">
                  <a:buNone/>
                </a:pPr>
                <a:r>
                  <a:rPr lang="es-MX" sz="2000" b="0" dirty="0"/>
                  <a:t> 2.- </a:t>
                </a:r>
                <a:r>
                  <a:rPr lang="es-MX" sz="2000" b="1" dirty="0"/>
                  <a:t>Derivada de la Suma:</a:t>
                </a:r>
              </a:p>
              <a:p>
                <a:pPr marL="0" indent="0" algn="ctr">
                  <a:buNone/>
                </a:pPr>
                <a:r>
                  <a:rPr lang="es-MX" sz="2000" b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s-MX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MX" sz="20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s-MX" sz="20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s-MX" sz="2000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</m:d>
                      </m:e>
                      <m:sup>
                        <m:r>
                          <a:rPr lang="es-MX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s-MX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MX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MX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s-MX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s-MX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MX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MX" sz="20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s-MX" sz="2000" b="0" i="1" smtClean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es-MX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s-MX" sz="2000" dirty="0"/>
              </a:p>
              <a:p>
                <a:pPr marL="0" indent="0" algn="just">
                  <a:buNone/>
                </a:pPr>
                <a:r>
                  <a:rPr lang="es-MX" sz="2000" dirty="0"/>
                  <a:t>3.- </a:t>
                </a:r>
                <a:r>
                  <a:rPr lang="es-MX" sz="2000" b="1" dirty="0"/>
                  <a:t>Derivada de la Diferencia</a:t>
                </a:r>
              </a:p>
              <a:p>
                <a:pPr marL="0" indent="0" algn="ctr">
                  <a:buNone/>
                </a:pPr>
                <a:r>
                  <a:rPr lang="es-MX" sz="20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s-MX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MX" sz="20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s-MX" sz="20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MX" sz="20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</m:d>
                      </m:e>
                      <m:sup>
                        <m:r>
                          <a:rPr lang="es-MX" sz="20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s-MX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MX" sz="20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MX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0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s-MX" sz="20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s-MX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MX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MX" sz="2000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es-MX" sz="2000" i="1">
                        <a:latin typeface="Cambria Math" panose="02040503050406030204" pitchFamily="18" charset="0"/>
                      </a:rPr>
                      <m:t>′(</m:t>
                    </m:r>
                    <m:r>
                      <a:rPr lang="es-MX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s-MX" sz="2000" dirty="0"/>
              </a:p>
              <a:p>
                <a:pPr marL="0" indent="0" algn="just">
                  <a:buNone/>
                </a:pPr>
                <a:r>
                  <a:rPr lang="es-MX" sz="2000" dirty="0"/>
                  <a:t>4.-</a:t>
                </a:r>
                <a:r>
                  <a:rPr lang="es-MX" sz="2000" b="1" dirty="0"/>
                  <a:t>Derivada del Producto</a:t>
                </a:r>
              </a:p>
              <a:p>
                <a:pPr marL="0" indent="0" algn="ctr">
                  <a:buNone/>
                </a:pPr>
                <a:r>
                  <a:rPr lang="es-MX" sz="20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altLang="es-MX" sz="20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altLang="es-MX" sz="2000" b="0" i="1" smtClean="0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MX" altLang="es-MX" sz="2000" b="0" i="1" smtClean="0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  <m:t>𝑓𝑔</m:t>
                        </m:r>
                        <m:r>
                          <a:rPr lang="es-MX" altLang="es-MX" sz="2000" b="0" i="1" smtClean="0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s-MX" altLang="es-MX" sz="20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s-MX" altLang="es-MX" sz="20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altLang="es-MX" sz="20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MX" altLang="es-MX" sz="2000" i="1">
                        <a:solidFill>
                          <a:srgbClr val="333333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MX" altLang="es-MX" sz="20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altLang="es-MX" sz="20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s-MX" altLang="es-MX" sz="20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s-MX" altLang="es-MX" sz="20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altLang="es-MX" sz="20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MX" altLang="es-MX" sz="2000" i="1">
                        <a:solidFill>
                          <a:srgbClr val="333333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s-MX" altLang="es-MX" sz="2000" i="1">
                        <a:solidFill>
                          <a:srgbClr val="333333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s-MX" altLang="es-MX" sz="20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altLang="es-MX" sz="20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MX" altLang="es-MX" sz="2000" i="1">
                        <a:solidFill>
                          <a:srgbClr val="333333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s-MX" altLang="es-MX" sz="2000" i="1">
                        <a:solidFill>
                          <a:srgbClr val="333333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MX" altLang="es-MX" sz="20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altLang="es-MX" sz="20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MX" altLang="es-MX" sz="2000" i="1">
                        <a:solidFill>
                          <a:srgbClr val="333333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s-MX" altLang="es-MX" sz="2000" i="1">
                        <a:solidFill>
                          <a:srgbClr val="333333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s-MX" altLang="es-MX" sz="2000" i="1">
                        <a:solidFill>
                          <a:srgbClr val="333333"/>
                        </a:solidFill>
                        <a:latin typeface="Cambria Math" panose="02040503050406030204" pitchFamily="18" charset="0"/>
                      </a:rPr>
                      <m:t>′(</m:t>
                    </m:r>
                    <m:r>
                      <a:rPr lang="es-MX" altLang="es-MX" sz="2000" i="1">
                        <a:solidFill>
                          <a:srgbClr val="333333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altLang="es-MX" sz="2000" i="1">
                        <a:solidFill>
                          <a:srgbClr val="333333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s-MX" altLang="es-MX" sz="2000" dirty="0">
                  <a:solidFill>
                    <a:srgbClr val="333333"/>
                  </a:solidFill>
                  <a:latin typeface="Libre Franklin"/>
                </a:endParaRPr>
              </a:p>
              <a:p>
                <a:pPr marL="0" indent="0" algn="just">
                  <a:buNone/>
                </a:pPr>
                <a:endParaRPr lang="es-MX" sz="1600" dirty="0"/>
              </a:p>
              <a:p>
                <a:pPr marL="0" indent="0" algn="just">
                  <a:buNone/>
                </a:pPr>
                <a:endParaRPr lang="es-MX" sz="1600" dirty="0"/>
              </a:p>
              <a:p>
                <a:pPr marL="0" indent="0" algn="just">
                  <a:buNone/>
                </a:pPr>
                <a:endParaRPr lang="es-MX" sz="1600" dirty="0"/>
              </a:p>
              <a:p>
                <a:pPr marL="0" indent="0" algn="just">
                  <a:buNone/>
                </a:pPr>
                <a:endParaRPr lang="es-EC" sz="1600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C7CD8B83-7677-4F98-967D-AE02534732D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4128" y="1192696"/>
                <a:ext cx="10677542" cy="5300179"/>
              </a:xfrm>
              <a:blipFill>
                <a:blip r:embed="rId2"/>
                <a:stretch>
                  <a:fillRect l="-1027" t="-1266" r="-970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0767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00A6AE-1673-4276-B34E-AA6D3514F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424" y="597136"/>
            <a:ext cx="10515600" cy="464869"/>
          </a:xfrm>
        </p:spPr>
        <p:txBody>
          <a:bodyPr>
            <a:normAutofit fontScale="90000"/>
          </a:bodyPr>
          <a:lstStyle/>
          <a:p>
            <a:r>
              <a:rPr lang="es-EC" b="1" dirty="0"/>
              <a:t>Reglas de derivación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6">
                <a:extLst>
                  <a:ext uri="{FF2B5EF4-FFF2-40B4-BE49-F238E27FC236}">
                    <a16:creationId xmlns:a16="http://schemas.microsoft.com/office/drawing/2014/main" id="{8717C051-1C9C-4E39-BC7E-6E79886953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69963" y="1627796"/>
                <a:ext cx="9693658" cy="283358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23805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MX" altLang="es-MX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200" b="0" i="0" u="none" strike="noStrike" cap="none" normalizeH="0" baseline="0" dirty="0">
                    <a:ln>
                      <a:noFill/>
                    </a:ln>
                    <a:solidFill>
                      <a:srgbClr val="333333"/>
                    </a:solidFill>
                    <a:effectLst/>
                    <a:latin typeface="Libre Franklin"/>
                  </a:rPr>
                  <a:t> </a:t>
                </a:r>
                <a:r>
                  <a:rPr kumimoji="0" lang="es-MX" altLang="es-MX" sz="2000" b="1" i="0" u="none" strike="noStrike" cap="none" normalizeH="0" baseline="0" dirty="0">
                    <a:ln>
                      <a:noFill/>
                    </a:ln>
                    <a:solidFill>
                      <a:srgbClr val="333333"/>
                    </a:solidFill>
                    <a:effectLst/>
                  </a:rPr>
                  <a:t>Derivada del cociente:</a:t>
                </a:r>
                <a:r>
                  <a:rPr kumimoji="0" lang="es-MX" altLang="es-MX" sz="2000" b="0" i="0" u="none" strike="noStrike" cap="none" normalizeH="0" baseline="0" dirty="0">
                    <a:ln>
                      <a:noFill/>
                    </a:ln>
                    <a:solidFill>
                      <a:srgbClr val="333333"/>
                    </a:solidFill>
                    <a:effectLst/>
                  </a:rPr>
                  <a:t> Sean </a:t>
                </a:r>
                <a:r>
                  <a:rPr kumimoji="0" lang="es-MX" altLang="es-MX" sz="2000" b="0" i="1" u="none" strike="noStrike" cap="none" normalizeH="0" baseline="0" dirty="0">
                    <a:ln>
                      <a:noFill/>
                    </a:ln>
                    <a:solidFill>
                      <a:srgbClr val="333333"/>
                    </a:solidFill>
                    <a:effectLst/>
                  </a:rPr>
                  <a:t>f</a:t>
                </a:r>
                <a:r>
                  <a:rPr kumimoji="0" lang="es-MX" altLang="es-MX" sz="2000" b="0" i="0" u="none" strike="noStrike" cap="none" normalizeH="0" baseline="0" dirty="0">
                    <a:ln>
                      <a:noFill/>
                    </a:ln>
                    <a:solidFill>
                      <a:srgbClr val="333333"/>
                    </a:solidFill>
                    <a:effectLst/>
                  </a:rPr>
                  <a:t> y </a:t>
                </a:r>
                <a:r>
                  <a:rPr kumimoji="0" lang="es-MX" altLang="es-MX" sz="2000" b="0" i="1" u="none" strike="noStrike" cap="none" normalizeH="0" baseline="0" dirty="0">
                    <a:ln>
                      <a:noFill/>
                    </a:ln>
                    <a:solidFill>
                      <a:srgbClr val="333333"/>
                    </a:solidFill>
                    <a:effectLst/>
                  </a:rPr>
                  <a:t>g</a:t>
                </a:r>
                <a:r>
                  <a:rPr kumimoji="0" lang="es-MX" altLang="es-MX" sz="2000" b="0" i="0" u="none" strike="noStrike" cap="none" normalizeH="0" baseline="0" dirty="0">
                    <a:ln>
                      <a:noFill/>
                    </a:ln>
                    <a:solidFill>
                      <a:srgbClr val="333333"/>
                    </a:solidFill>
                    <a:effectLst/>
                  </a:rPr>
                  <a:t> funciones derivables en </a:t>
                </a:r>
                <a:r>
                  <a:rPr lang="es-MX" altLang="es-MX" sz="2000" i="1" dirty="0">
                    <a:solidFill>
                      <a:srgbClr val="333333"/>
                    </a:solidFill>
                  </a:rPr>
                  <a:t>x</a:t>
                </a:r>
                <a:r>
                  <a:rPr kumimoji="0" lang="es-MX" altLang="es-MX" sz="2000" b="0" i="0" u="none" strike="noStrike" cap="none" normalizeH="0" baseline="0" dirty="0">
                    <a:ln>
                      <a:noFill/>
                    </a:ln>
                    <a:solidFill>
                      <a:srgbClr val="333333"/>
                    </a:solidFill>
                    <a:effectLst/>
                  </a:rPr>
                  <a:t> siendo </a:t>
                </a:r>
                <a:r>
                  <a:rPr kumimoji="0" lang="es-MX" altLang="es-MX" sz="2000" b="0" i="1" u="none" strike="noStrike" cap="none" normalizeH="0" baseline="0" dirty="0">
                    <a:ln>
                      <a:noFill/>
                    </a:ln>
                    <a:solidFill>
                      <a:srgbClr val="333333"/>
                    </a:solidFill>
                    <a:effectLst/>
                  </a:rPr>
                  <a:t>g ( x ) </a:t>
                </a:r>
                <a:r>
                  <a:rPr kumimoji="0" lang="es-MX" altLang="es-MX" sz="2000" b="0" i="0" u="none" strike="noStrike" cap="none" normalizeH="0" baseline="0" dirty="0">
                    <a:ln>
                      <a:noFill/>
                    </a:ln>
                    <a:solidFill>
                      <a:srgbClr val="333333"/>
                    </a:solidFill>
                    <a:effectLst/>
                  </a:rPr>
                  <a:t>≠ 0, entonces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kumimoji="0" lang="es-MX" altLang="es-MX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kumimoji="0" lang="es-MX" altLang="es-MX" sz="20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0" lang="es-MX" altLang="es-MX" sz="20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rgbClr val="333333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kumimoji="0" lang="es-MX" altLang="es-MX" sz="20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rgbClr val="333333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kumimoji="0" lang="es-MX" altLang="es-MX" sz="20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rgbClr val="333333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num>
                                <m:den>
                                  <m:r>
                                    <a:rPr kumimoji="0" lang="es-MX" altLang="es-MX" sz="20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rgbClr val="333333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kumimoji="0" lang="es-MX" altLang="es-MX" sz="20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kumimoji="0" lang="es-MX" altLang="es-MX" sz="20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0" lang="es-MX" altLang="es-MX" sz="20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kumimoji="0" lang="es-MX" altLang="es-MX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0" lang="es-MX" altLang="es-MX" sz="20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kumimoji="0" lang="es-MX" altLang="es-MX" sz="20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rgbClr val="333333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0" lang="es-MX" altLang="es-MX" sz="20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rgbClr val="333333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p>
                              <m:r>
                                <a:rPr kumimoji="0" lang="es-MX" altLang="es-MX" sz="20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rgbClr val="333333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kumimoji="0" lang="es-MX" altLang="es-MX" sz="20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rgbClr val="333333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0" lang="es-MX" altLang="es-MX" sz="20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rgbClr val="333333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kumimoji="0" lang="es-MX" altLang="es-MX" sz="20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kumimoji="0" lang="es-MX" altLang="es-MX" sz="20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kumimoji="0" lang="es-MX" altLang="es-MX" sz="20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rgbClr val="333333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0" lang="es-MX" altLang="es-MX" sz="20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rgbClr val="333333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kumimoji="0" lang="es-MX" altLang="es-MX" sz="20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kumimoji="0" lang="es-MX" altLang="es-MX" sz="20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kumimoji="0" lang="es-MX" altLang="es-MX" sz="20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rgbClr val="333333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0" lang="es-MX" altLang="es-MX" sz="20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rgbClr val="333333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kumimoji="0" lang="es-MX" altLang="es-MX" sz="20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kumimoji="0" lang="es-MX" altLang="es-MX" sz="20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kumimoji="0" lang="es-MX" altLang="es-MX" sz="20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′(</m:t>
                          </m:r>
                          <m:r>
                            <a:rPr kumimoji="0" lang="es-MX" altLang="es-MX" sz="20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kumimoji="0" lang="es-MX" altLang="es-MX" sz="20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kumimoji="0" lang="es-MX" altLang="es-MX" sz="20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rgbClr val="333333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kumimoji="0" lang="es-MX" altLang="es-MX" sz="20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rgbClr val="333333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kumimoji="0" lang="es-MX" altLang="es-MX" sz="20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rgbClr val="333333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  <m:r>
                                    <a:rPr kumimoji="0" lang="es-MX" altLang="es-MX" sz="20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rgbClr val="333333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kumimoji="0" lang="es-MX" altLang="es-MX" sz="20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rgbClr val="333333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kumimoji="0" lang="es-MX" altLang="es-MX" sz="20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rgbClr val="333333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r>
                                <a:rPr kumimoji="0" lang="es-MX" altLang="es-MX" sz="20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rgbClr val="333333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kumimoji="0" lang="es-MX" altLang="es-MX" sz="20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endParaRPr kumimoji="0" lang="es-MX" altLang="es-MX" sz="20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MX" altLang="es-MX" sz="20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</a:endParaRPr>
              </a:p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s-MX" altLang="es-MX" sz="2000" b="1" dirty="0">
                    <a:solidFill>
                      <a:srgbClr val="333333"/>
                    </a:solidFill>
                  </a:rPr>
                  <a:t>Derivada de la división de una constante sobre una función: </a:t>
                </a:r>
                <a:r>
                  <a:rPr kumimoji="0" lang="es-MX" altLang="es-MX" sz="2000" b="0" i="0" u="none" strike="noStrike" cap="none" normalizeH="0" baseline="0" dirty="0">
                    <a:ln>
                      <a:noFill/>
                    </a:ln>
                    <a:solidFill>
                      <a:srgbClr val="333333"/>
                    </a:solidFill>
                    <a:effectLst/>
                  </a:rPr>
                  <a:t>Sean </a:t>
                </a:r>
                <a:r>
                  <a:rPr kumimoji="0" lang="es-MX" altLang="es-MX" sz="2000" b="0" i="1" u="none" strike="noStrike" cap="none" normalizeH="0" baseline="0" dirty="0">
                    <a:ln>
                      <a:noFill/>
                    </a:ln>
                    <a:solidFill>
                      <a:srgbClr val="333333"/>
                    </a:solidFill>
                    <a:effectLst/>
                  </a:rPr>
                  <a:t>f</a:t>
                </a:r>
                <a:r>
                  <a:rPr kumimoji="0" lang="es-MX" altLang="es-MX" sz="2000" b="0" i="0" u="none" strike="noStrike" cap="none" normalizeH="0" baseline="0" dirty="0">
                    <a:ln>
                      <a:noFill/>
                    </a:ln>
                    <a:solidFill>
                      <a:srgbClr val="333333"/>
                    </a:solidFill>
                    <a:effectLst/>
                  </a:rPr>
                  <a:t>  funci</a:t>
                </a:r>
                <a:r>
                  <a:rPr lang="es-MX" altLang="es-MX" sz="2000" dirty="0">
                    <a:solidFill>
                      <a:srgbClr val="333333"/>
                    </a:solidFill>
                  </a:rPr>
                  <a:t>ón</a:t>
                </a:r>
                <a:r>
                  <a:rPr kumimoji="0" lang="es-MX" altLang="es-MX" sz="2000" b="0" i="0" u="none" strike="noStrike" cap="none" normalizeH="0" baseline="0" dirty="0">
                    <a:ln>
                      <a:noFill/>
                    </a:ln>
                    <a:solidFill>
                      <a:srgbClr val="333333"/>
                    </a:solidFill>
                    <a:effectLst/>
                  </a:rPr>
                  <a:t> derivable en </a:t>
                </a:r>
                <a:r>
                  <a:rPr lang="es-MX" altLang="es-MX" sz="2000" i="1" dirty="0">
                    <a:solidFill>
                      <a:srgbClr val="333333"/>
                    </a:solidFill>
                  </a:rPr>
                  <a:t>x</a:t>
                </a:r>
                <a:r>
                  <a:rPr kumimoji="0" lang="es-MX" altLang="es-MX" sz="2000" b="0" i="0" u="none" strike="noStrike" cap="none" normalizeH="0" baseline="0" dirty="0">
                    <a:ln>
                      <a:noFill/>
                    </a:ln>
                    <a:solidFill>
                      <a:srgbClr val="333333"/>
                    </a:solidFill>
                    <a:effectLst/>
                  </a:rPr>
                  <a:t> siendo f</a:t>
                </a:r>
                <a:r>
                  <a:rPr kumimoji="0" lang="es-MX" altLang="es-MX" sz="2000" b="0" i="1" u="none" strike="noStrike" cap="none" normalizeH="0" baseline="0" dirty="0">
                    <a:ln>
                      <a:noFill/>
                    </a:ln>
                    <a:solidFill>
                      <a:srgbClr val="333333"/>
                    </a:solidFill>
                    <a:effectLst/>
                  </a:rPr>
                  <a:t> ( x ) </a:t>
                </a:r>
                <a:r>
                  <a:rPr kumimoji="0" lang="es-MX" altLang="es-MX" sz="2000" b="0" i="0" u="none" strike="noStrike" cap="none" normalizeH="0" baseline="0" dirty="0">
                    <a:ln>
                      <a:noFill/>
                    </a:ln>
                    <a:solidFill>
                      <a:srgbClr val="333333"/>
                    </a:solidFill>
                    <a:effectLst/>
                  </a:rPr>
                  <a:t>≠ 0 y k una constante, entonces</a:t>
                </a:r>
                <a:endParaRPr kumimoji="0" lang="es-MX" altLang="es-MX" sz="2000" b="1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5" name="Rectangle 6">
                <a:extLst>
                  <a:ext uri="{FF2B5EF4-FFF2-40B4-BE49-F238E27FC236}">
                    <a16:creationId xmlns:a16="http://schemas.microsoft.com/office/drawing/2014/main" id="{8717C051-1C9C-4E39-BC7E-6E79886953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69963" y="1627796"/>
                <a:ext cx="9693658" cy="2833585"/>
              </a:xfrm>
              <a:prstGeom prst="rect">
                <a:avLst/>
              </a:prstGeom>
              <a:blipFill>
                <a:blip r:embed="rId2"/>
                <a:stretch>
                  <a:fillRect l="-1635"/>
                </a:stretch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ángulo 5">
                <a:extLst>
                  <a:ext uri="{FF2B5EF4-FFF2-40B4-BE49-F238E27FC236}">
                    <a16:creationId xmlns:a16="http://schemas.microsoft.com/office/drawing/2014/main" id="{2C6022BF-3588-460F-8331-745ADFAF21C9}"/>
                  </a:ext>
                </a:extLst>
              </p:cNvPr>
              <p:cNvSpPr/>
              <p:nvPr/>
            </p:nvSpPr>
            <p:spPr>
              <a:xfrm>
                <a:off x="4268388" y="4655537"/>
                <a:ext cx="3725840" cy="7500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s-MX" altLang="es-MX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0" lang="es-MX" altLang="es-MX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rgbClr val="333333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kumimoji="0" lang="es-MX" altLang="es-MX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rgbClr val="333333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kumimoji="0" lang="es-MX" altLang="es-MX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rgbClr val="333333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num>
                                <m:den>
                                  <m:r>
                                    <a:rPr kumimoji="0" lang="es-MX" altLang="es-MX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rgbClr val="333333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kumimoji="0" lang="es-MX" altLang="es-MX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kumimoji="0" lang="es-MX" altLang="es-MX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0" lang="es-MX" altLang="es-MX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kumimoji="0" lang="es-MX" altLang="es-MX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0" lang="es-MX" altLang="es-MX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0" lang="es-MX" altLang="es-MX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kumimoji="0" lang="es-MX" altLang="es-MX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kumimoji="0" lang="es-MX" altLang="es-MX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kumimoji="0" lang="es-MX" altLang="es-MX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kumimoji="0" lang="es-MX" altLang="es-MX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′(</m:t>
                          </m:r>
                          <m:r>
                            <a:rPr kumimoji="0" lang="es-MX" altLang="es-MX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kumimoji="0" lang="es-MX" altLang="es-MX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kumimoji="0" lang="es-MX" altLang="es-MX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rgbClr val="333333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kumimoji="0" lang="es-MX" altLang="es-MX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rgbClr val="333333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kumimoji="0" lang="es-MX" altLang="es-MX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rgbClr val="333333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r>
                                    <a:rPr kumimoji="0" lang="es-MX" altLang="es-MX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rgbClr val="333333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kumimoji="0" lang="es-MX" altLang="es-MX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rgbClr val="333333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kumimoji="0" lang="es-MX" altLang="es-MX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rgbClr val="333333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r>
                                <a:rPr kumimoji="0" lang="es-MX" altLang="es-MX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rgbClr val="333333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EC" dirty="0"/>
              </a:p>
            </p:txBody>
          </p:sp>
        </mc:Choice>
        <mc:Fallback xmlns="">
          <p:sp>
            <p:nvSpPr>
              <p:cNvPr id="6" name="Rectángulo 5">
                <a:extLst>
                  <a:ext uri="{FF2B5EF4-FFF2-40B4-BE49-F238E27FC236}">
                    <a16:creationId xmlns:a16="http://schemas.microsoft.com/office/drawing/2014/main" id="{2C6022BF-3588-460F-8331-745ADFAF21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8388" y="4655537"/>
                <a:ext cx="3725840" cy="75001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3733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B8C0BC-D7D4-4DFB-85B3-529033B89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642" y="569847"/>
            <a:ext cx="10479157" cy="855801"/>
          </a:xfrm>
        </p:spPr>
        <p:txBody>
          <a:bodyPr/>
          <a:lstStyle/>
          <a:p>
            <a:r>
              <a:rPr lang="es-EC" dirty="0"/>
              <a:t>Ejemplos de cálculos de derivadas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2D838121-F17E-4681-B037-F25DFA46FAD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13593"/>
                <a:ext cx="10515600" cy="4674560"/>
              </a:xfrm>
            </p:spPr>
            <p:txBody>
              <a:bodyPr>
                <a:normAutofit/>
              </a:bodyPr>
              <a:lstStyle/>
              <a:p>
                <a:r>
                  <a:rPr lang="es-EC" sz="2400" b="1" i="1" dirty="0"/>
                  <a:t>La derivada de una constante por una función: </a:t>
                </a:r>
              </a:p>
              <a:p>
                <a:pPr marL="0" indent="0">
                  <a:buNone/>
                </a:pPr>
                <a:endParaRPr lang="es-EC" sz="2400" b="1" i="1" dirty="0"/>
              </a:p>
              <a:p>
                <a:endParaRPr lang="es-EC" sz="2400" b="1" i="1" dirty="0"/>
              </a:p>
              <a:p>
                <a:pPr marL="0" indent="0">
                  <a:buNone/>
                </a:pPr>
                <a:endParaRPr lang="es-EC" sz="2400" b="1" i="1" dirty="0"/>
              </a:p>
              <a:p>
                <a:r>
                  <a:rPr lang="es-EC" sz="2400" b="1" i="1" dirty="0"/>
                  <a:t>La derivada de una suma: </a:t>
                </a:r>
                <a:r>
                  <a:rPr lang="es-MX" sz="2400" b="1" i="1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s-MX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MX" sz="24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s-MX" sz="24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s-MX" sz="24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</m:d>
                      </m:e>
                      <m:sup>
                        <m:r>
                          <a:rPr lang="es-MX" sz="24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s-MX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MX" sz="2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MX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4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s-MX" sz="24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s-MX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MX" sz="2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s-MX" sz="2400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es-MX" sz="2400" i="1">
                        <a:latin typeface="Cambria Math" panose="02040503050406030204" pitchFamily="18" charset="0"/>
                      </a:rPr>
                      <m:t>′(</m:t>
                    </m:r>
                    <m:r>
                      <a:rPr lang="es-MX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MX" sz="2400" dirty="0"/>
                  <a:t> es decir, la derivada de una suma de funciones es la suma de las derivadas de cada uno de los términos por separado. Entonces:</a:t>
                </a:r>
              </a:p>
              <a:p>
                <a:pPr marL="0" indent="0">
                  <a:buNone/>
                </a:pPr>
                <a:endParaRPr lang="es-MX" sz="2400" dirty="0"/>
              </a:p>
              <a:p>
                <a:pPr marL="0" indent="0">
                  <a:buNone/>
                </a:pPr>
                <a:endParaRPr lang="es-MX" sz="2400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2D838121-F17E-4681-B037-F25DFA46FAD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13593"/>
                <a:ext cx="10515600" cy="4674560"/>
              </a:xfrm>
              <a:blipFill>
                <a:blip r:embed="rId2"/>
                <a:stretch>
                  <a:fillRect l="-464" t="-1825" r="-812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16CEC0EC-5BCD-4F29-B28D-941D7CBA12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112270"/>
              </p:ext>
            </p:extLst>
          </p:nvPr>
        </p:nvGraphicFramePr>
        <p:xfrm>
          <a:off x="4628322" y="4966712"/>
          <a:ext cx="2130286" cy="824488"/>
        </p:xfrm>
        <a:graphic>
          <a:graphicData uri="http://schemas.openxmlformats.org/drawingml/2006/table">
            <a:tbl>
              <a:tblPr/>
              <a:tblGrid>
                <a:gridCol w="2130286">
                  <a:extLst>
                    <a:ext uri="{9D8B030D-6E8A-4147-A177-3AD203B41FA5}">
                      <a16:colId xmlns:a16="http://schemas.microsoft.com/office/drawing/2014/main" val="1205656161"/>
                    </a:ext>
                  </a:extLst>
                </a:gridCol>
              </a:tblGrid>
              <a:tr h="824488">
                <a:tc>
                  <a:txBody>
                    <a:bodyPr/>
                    <a:lstStyle/>
                    <a:p>
                      <a:r>
                        <a:rPr lang="es-MX" sz="2400" i="1" dirty="0"/>
                        <a:t>f(x)= 2x</a:t>
                      </a:r>
                      <a:r>
                        <a:rPr lang="es-MX" sz="2400" i="1" baseline="30000" dirty="0"/>
                        <a:t>3</a:t>
                      </a:r>
                      <a:r>
                        <a:rPr lang="es-MX" sz="2400" i="1" dirty="0"/>
                        <a:t> + x</a:t>
                      </a:r>
                      <a:r>
                        <a:rPr lang="es-MX" sz="2400" dirty="0"/>
                        <a:t> </a:t>
                      </a:r>
                      <a:br>
                        <a:rPr lang="es-MX" sz="2400" dirty="0"/>
                      </a:br>
                      <a:r>
                        <a:rPr lang="es-MX" sz="2400" i="1" dirty="0"/>
                        <a:t>f '(x)= 6x</a:t>
                      </a:r>
                      <a:r>
                        <a:rPr lang="es-MX" sz="2400" i="1" baseline="30000" dirty="0"/>
                        <a:t>2</a:t>
                      </a:r>
                      <a:r>
                        <a:rPr lang="es-MX" sz="2400" i="1" dirty="0"/>
                        <a:t> + 1</a:t>
                      </a:r>
                      <a:endParaRPr lang="es-MX" sz="24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537117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B8C4ADCD-1A41-405A-860F-D3B2EEBC39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456728"/>
              </p:ext>
            </p:extLst>
          </p:nvPr>
        </p:nvGraphicFramePr>
        <p:xfrm>
          <a:off x="4456046" y="2051240"/>
          <a:ext cx="2991676" cy="822960"/>
        </p:xfrm>
        <a:graphic>
          <a:graphicData uri="http://schemas.openxmlformats.org/drawingml/2006/table">
            <a:tbl>
              <a:tblPr/>
              <a:tblGrid>
                <a:gridCol w="2991676">
                  <a:extLst>
                    <a:ext uri="{9D8B030D-6E8A-4147-A177-3AD203B41FA5}">
                      <a16:colId xmlns:a16="http://schemas.microsoft.com/office/drawing/2014/main" val="378489477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MX" sz="2400" i="1" dirty="0">
                          <a:latin typeface="Times New Roman,Times"/>
                        </a:rPr>
                        <a:t>f(x)= 3x</a:t>
                      </a:r>
                      <a:r>
                        <a:rPr lang="es-MX" sz="2400" i="1" baseline="30000" dirty="0">
                          <a:latin typeface="Times New Roman,Times"/>
                        </a:rPr>
                        <a:t>5</a:t>
                      </a:r>
                      <a:r>
                        <a:rPr lang="es-MX" sz="2400" dirty="0"/>
                        <a:t> </a:t>
                      </a:r>
                      <a:br>
                        <a:rPr lang="es-MX" sz="2400" dirty="0"/>
                      </a:br>
                      <a:r>
                        <a:rPr lang="es-MX" sz="2400" i="1" dirty="0">
                          <a:latin typeface="Times New Roman,Times"/>
                        </a:rPr>
                        <a:t>f '(x)= 3(5x</a:t>
                      </a:r>
                      <a:r>
                        <a:rPr lang="es-MX" sz="2400" i="1" baseline="30000" dirty="0">
                          <a:latin typeface="Times New Roman,Times"/>
                        </a:rPr>
                        <a:t>4</a:t>
                      </a:r>
                      <a:r>
                        <a:rPr lang="es-MX" sz="2400" i="1" dirty="0">
                          <a:latin typeface="Times New Roman,Times"/>
                        </a:rPr>
                        <a:t>) = 15x</a:t>
                      </a:r>
                      <a:r>
                        <a:rPr lang="es-MX" sz="2400" i="1" baseline="30000" dirty="0">
                          <a:latin typeface="Times New Roman,Times"/>
                        </a:rPr>
                        <a:t>4</a:t>
                      </a:r>
                      <a:r>
                        <a:rPr lang="es-MX" sz="2400" dirty="0"/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040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7087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B3D636-B9E8-43E5-AECA-B8B557708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8271"/>
            <a:ext cx="10515600" cy="771115"/>
          </a:xfrm>
        </p:spPr>
        <p:txBody>
          <a:bodyPr/>
          <a:lstStyle/>
          <a:p>
            <a:r>
              <a:rPr lang="es-EC" dirty="0"/>
              <a:t>Ejemplos de cálculos de derivada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EDA402AD-F925-4CDF-94BA-0DDF542CCAB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90263"/>
                <a:ext cx="10515600" cy="4679466"/>
              </a:xfrm>
            </p:spPr>
            <p:txBody>
              <a:bodyPr>
                <a:normAutofit fontScale="70000" lnSpcReduction="20000"/>
              </a:bodyPr>
              <a:lstStyle/>
              <a:p>
                <a:pPr algn="just"/>
                <a:endParaRPr lang="es-MX" b="1" i="1" dirty="0"/>
              </a:p>
              <a:p>
                <a:pPr algn="just"/>
                <a:r>
                  <a:rPr lang="es-EC" sz="2900" b="1" i="1" dirty="0"/>
                  <a:t>La derivada de una diferencia: </a:t>
                </a:r>
                <a:r>
                  <a:rPr lang="es-MX" sz="2900" b="1" i="1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sz="29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s-MX" sz="29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MX" sz="29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s-MX" sz="29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MX" sz="29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</m:d>
                      </m:e>
                      <m:sup>
                        <m:r>
                          <a:rPr lang="es-MX" sz="29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s-MX" sz="29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sz="29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MX" sz="29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MX" sz="29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9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s-MX" sz="29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s-MX" sz="29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sz="29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MX" sz="29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MX" sz="2900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es-MX" sz="2900" i="1">
                        <a:latin typeface="Cambria Math" panose="02040503050406030204" pitchFamily="18" charset="0"/>
                      </a:rPr>
                      <m:t>′(</m:t>
                    </m:r>
                    <m:r>
                      <a:rPr lang="es-MX" sz="29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sz="29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MX" sz="2900" dirty="0"/>
                  <a:t> es decir, la derivada de una suma de funciones es la suma de las derivadas de cada uno de los términos por separado. Entonces:</a:t>
                </a:r>
              </a:p>
              <a:p>
                <a:pPr algn="just"/>
                <a:endParaRPr lang="es-MX" sz="2900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29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s-MX" sz="29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MX" sz="29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MX" sz="29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MX" sz="29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sz="29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s-MX" sz="29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s-MX" sz="29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MX" sz="29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s-MX" sz="29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s-MX" sz="2900" dirty="0"/>
              </a:p>
              <a:p>
                <a:pPr marL="0" indent="0" algn="just">
                  <a:buNone/>
                </a:pPr>
                <a:endParaRPr lang="es-MX" sz="2900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MX" sz="29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sz="29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s-MX" sz="29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s-MX" sz="29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MX" sz="29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MX" sz="2900" b="0" i="1" smtClean="0"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es-MX" sz="29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MX" sz="29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s-MX" sz="2900" dirty="0"/>
              </a:p>
              <a:p>
                <a:pPr algn="just"/>
                <a:endParaRPr lang="es-MX" sz="2900" b="1" i="1" dirty="0"/>
              </a:p>
              <a:p>
                <a:pPr algn="just"/>
                <a:r>
                  <a:rPr lang="es-MX" sz="2900" b="1" i="1" dirty="0"/>
                  <a:t>La derivada de un producto: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altLang="es-MX" sz="29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s-MX" altLang="es-MX" sz="2900" i="1">
                                <a:solidFill>
                                  <a:srgbClr val="333333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MX" altLang="es-MX" sz="2900" i="1">
                                <a:solidFill>
                                  <a:srgbClr val="333333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s-MX" altLang="es-MX" sz="2900" i="1">
                                <a:solidFill>
                                  <a:srgbClr val="333333"/>
                                </a:solidFill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s-MX" altLang="es-MX" sz="2900" i="1">
                                <a:solidFill>
                                  <a:srgbClr val="333333"/>
                                </a:solidFill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</m:d>
                      </m:e>
                      <m:sup>
                        <m:r>
                          <a:rPr lang="es-MX" altLang="es-MX" sz="29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s-MX" altLang="es-MX" sz="29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altLang="es-MX" sz="29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MX" altLang="es-MX" sz="2900" i="1">
                        <a:solidFill>
                          <a:srgbClr val="333333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MX" altLang="es-MX" sz="29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altLang="es-MX" sz="29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s-MX" altLang="es-MX" sz="29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s-MX" altLang="es-MX" sz="29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altLang="es-MX" sz="29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MX" altLang="es-MX" sz="2900" i="1">
                        <a:solidFill>
                          <a:srgbClr val="333333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s-MX" altLang="es-MX" sz="2900" i="1">
                        <a:solidFill>
                          <a:srgbClr val="333333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s-MX" altLang="es-MX" sz="29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altLang="es-MX" sz="29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MX" altLang="es-MX" sz="2900" i="1">
                        <a:solidFill>
                          <a:srgbClr val="333333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s-MX" altLang="es-MX" sz="2900" i="1">
                        <a:solidFill>
                          <a:srgbClr val="333333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MX" altLang="es-MX" sz="29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altLang="es-MX" sz="29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MX" altLang="es-MX" sz="2900" i="1">
                        <a:solidFill>
                          <a:srgbClr val="333333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s-MX" altLang="es-MX" sz="2900" i="1">
                        <a:solidFill>
                          <a:srgbClr val="333333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s-MX" altLang="es-MX" sz="2900" i="1">
                        <a:solidFill>
                          <a:srgbClr val="333333"/>
                        </a:solidFill>
                        <a:latin typeface="Cambria Math" panose="02040503050406030204" pitchFamily="18" charset="0"/>
                      </a:rPr>
                      <m:t>′(</m:t>
                    </m:r>
                    <m:r>
                      <a:rPr lang="es-MX" altLang="es-MX" sz="2900" i="1">
                        <a:solidFill>
                          <a:srgbClr val="333333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altLang="es-MX" sz="2900" i="1">
                        <a:solidFill>
                          <a:srgbClr val="333333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MX" sz="2900" dirty="0">
                    <a:solidFill>
                      <a:srgbClr val="333333"/>
                    </a:solidFill>
                    <a:latin typeface="Libre Franklin"/>
                  </a:rPr>
                  <a:t> </a:t>
                </a:r>
                <a:r>
                  <a:rPr lang="es-MX" sz="2900" dirty="0"/>
                  <a:t>la derivada de un producto de dos funciones es la primera, por la derivada de la segunda, más la segunda por la derivada de la primera.</a:t>
                </a:r>
              </a:p>
              <a:p>
                <a:pPr marL="0" indent="0" algn="ctr">
                  <a:buNone/>
                </a:pPr>
                <a:r>
                  <a:rPr lang="es-MX" sz="2900" i="1" dirty="0"/>
                  <a:t>f(x)= (4x + 1)(10x</a:t>
                </a:r>
                <a:r>
                  <a:rPr lang="es-MX" sz="2900" i="1" baseline="30000" dirty="0"/>
                  <a:t>2</a:t>
                </a:r>
                <a:r>
                  <a:rPr lang="es-MX" sz="2900" i="1" dirty="0"/>
                  <a:t> - 5)</a:t>
                </a:r>
                <a:r>
                  <a:rPr lang="es-MX" sz="2900" dirty="0"/>
                  <a:t> </a:t>
                </a:r>
              </a:p>
              <a:p>
                <a:pPr marL="0" indent="0" algn="ctr">
                  <a:buNone/>
                </a:pPr>
                <a:endParaRPr lang="es-MX" sz="2900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s-MX" sz="29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9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s-MX" sz="29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s-MX" sz="29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sz="29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MX" sz="2900" b="0" i="1" smtClean="0">
                        <a:latin typeface="Cambria Math" panose="02040503050406030204" pitchFamily="18" charset="0"/>
                      </a:rPr>
                      <m:t>=4</m:t>
                    </m:r>
                    <m:d>
                      <m:dPr>
                        <m:ctrlPr>
                          <a:rPr lang="es-MX" sz="29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sz="29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  <m:sSup>
                          <m:sSupPr>
                            <m:ctrlPr>
                              <a:rPr lang="es-MX" sz="29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sz="29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MX" sz="29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MX" sz="2900" b="0" i="1" smtClean="0">
                            <a:latin typeface="Cambria Math" panose="02040503050406030204" pitchFamily="18" charset="0"/>
                          </a:rPr>
                          <m:t>−5</m:t>
                        </m:r>
                      </m:e>
                    </m:d>
                    <m:r>
                      <a:rPr lang="es-MX" sz="29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s-MX" sz="29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sz="29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s-MX" sz="29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sz="29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s-MX" sz="2900" b="0" i="1" smtClean="0">
                        <a:latin typeface="Cambria Math" panose="02040503050406030204" pitchFamily="18" charset="0"/>
                      </a:rPr>
                      <m:t>20</m:t>
                    </m:r>
                    <m:r>
                      <a:rPr lang="es-MX" sz="29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s-EC" sz="2900" dirty="0"/>
                  <a:t> </a:t>
                </a:r>
              </a:p>
              <a:p>
                <a:pPr algn="just"/>
                <a:endParaRPr lang="es-MX" sz="2900" b="1" dirty="0"/>
              </a:p>
              <a:p>
                <a:pPr marL="0" indent="0">
                  <a:buNone/>
                </a:pPr>
                <a:endParaRPr lang="es-MX" b="1" dirty="0"/>
              </a:p>
              <a:p>
                <a:pPr marL="0" indent="0">
                  <a:buNone/>
                </a:pPr>
                <a:endParaRPr lang="es-MX" b="1" dirty="0"/>
              </a:p>
              <a:p>
                <a:pPr marL="0" indent="0">
                  <a:buNone/>
                </a:pPr>
                <a:endParaRPr lang="es-EC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EDA402AD-F925-4CDF-94BA-0DDF542CCAB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90263"/>
                <a:ext cx="10515600" cy="4679466"/>
              </a:xfrm>
              <a:blipFill>
                <a:blip r:embed="rId2"/>
                <a:stretch>
                  <a:fillRect l="-174" r="-986" b="-391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0025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B212E5-3868-41F3-9D40-015FD2C5E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19118"/>
          </a:xfrm>
        </p:spPr>
        <p:txBody>
          <a:bodyPr/>
          <a:lstStyle/>
          <a:p>
            <a:r>
              <a:rPr lang="es-EC" dirty="0"/>
              <a:t>Ejemplos de cálculos de derivada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41F4B11B-5674-4960-B003-28F81493C6F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26845"/>
                <a:ext cx="10515600" cy="4351338"/>
              </a:xfrm>
            </p:spPr>
            <p:txBody>
              <a:bodyPr/>
              <a:lstStyle/>
              <a:p>
                <a:r>
                  <a:rPr lang="es-MX" sz="2400" b="1" i="1" dirty="0"/>
                  <a:t>La derivada de un cociente:</a:t>
                </a:r>
                <a:r>
                  <a:rPr lang="es-MX" sz="2400" dirty="0"/>
                  <a:t> (la segunda, por la derivada de la primera, menos la primera por la derivada de la segunda) dividido para la segunda al cuadrado.</a:t>
                </a:r>
              </a:p>
              <a:p>
                <a:endParaRPr lang="es-MX" sz="2000" dirty="0"/>
              </a:p>
              <a:p>
                <a:pPr marL="0" indent="0" algn="ctr">
                  <a:buNone/>
                </a:pPr>
                <a:r>
                  <a:rPr lang="es-MX" sz="2000" b="1" i="1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altLang="es-MX" sz="20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s-MX" altLang="es-MX" sz="2000" i="1">
                                <a:solidFill>
                                  <a:srgbClr val="333333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s-MX" altLang="es-MX" sz="2000" i="1">
                                    <a:solidFill>
                                      <a:srgbClr val="333333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s-MX" altLang="es-MX" sz="2000" i="1">
                                    <a:solidFill>
                                      <a:srgbClr val="333333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num>
                              <m:den>
                                <m:r>
                                  <a:rPr lang="es-MX" altLang="es-MX" sz="2000" i="1">
                                    <a:solidFill>
                                      <a:srgbClr val="333333"/>
                                    </a:solidFill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s-MX" altLang="es-MX" sz="20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s-MX" altLang="es-MX" sz="20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altLang="es-MX" sz="20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MX" altLang="es-MX" sz="2000" i="1">
                        <a:solidFill>
                          <a:srgbClr val="333333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MX" altLang="es-MX" sz="20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s-MX" altLang="es-MX" sz="2000" i="1">
                                <a:solidFill>
                                  <a:srgbClr val="333333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altLang="es-MX" sz="2000" i="1">
                                <a:solidFill>
                                  <a:srgbClr val="333333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p>
                            <m:r>
                              <a:rPr lang="es-MX" altLang="es-MX" sz="2000" i="1">
                                <a:solidFill>
                                  <a:srgbClr val="333333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s-MX" altLang="es-MX" sz="2000" i="1">
                                <a:solidFill>
                                  <a:srgbClr val="333333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MX" altLang="es-MX" sz="2000" i="1">
                                <a:solidFill>
                                  <a:srgbClr val="333333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s-MX" altLang="es-MX" sz="20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s-MX" altLang="es-MX" sz="20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s-MX" altLang="es-MX" sz="2000" i="1">
                                <a:solidFill>
                                  <a:srgbClr val="333333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MX" altLang="es-MX" sz="2000" i="1">
                                <a:solidFill>
                                  <a:srgbClr val="333333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s-MX" altLang="es-MX" sz="20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MX" altLang="es-MX" sz="20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s-MX" altLang="es-MX" sz="2000" i="1">
                                <a:solidFill>
                                  <a:srgbClr val="333333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MX" altLang="es-MX" sz="2000" i="1">
                                <a:solidFill>
                                  <a:srgbClr val="333333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s-MX" altLang="es-MX" sz="20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s-MX" altLang="es-MX" sz="20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s-MX" altLang="es-MX" sz="20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  <m:t>′(</m:t>
                        </m:r>
                        <m:r>
                          <a:rPr lang="es-MX" altLang="es-MX" sz="20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altLang="es-MX" sz="2000" i="1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es-MX" altLang="es-MX" sz="2000" i="1">
                                <a:solidFill>
                                  <a:srgbClr val="333333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es-MX" altLang="es-MX" sz="2000" i="1">
                                    <a:solidFill>
                                      <a:srgbClr val="333333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MX" altLang="es-MX" sz="2000" i="1">
                                    <a:solidFill>
                                      <a:srgbClr val="333333"/>
                                    </a:solidFill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  <m:r>
                                  <a:rPr lang="es-MX" altLang="es-MX" sz="2000" i="1">
                                    <a:solidFill>
                                      <a:srgbClr val="333333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s-MX" altLang="es-MX" sz="2000" i="1">
                                    <a:solidFill>
                                      <a:srgbClr val="333333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MX" altLang="es-MX" sz="2000" i="1">
                                    <a:solidFill>
                                      <a:srgbClr val="333333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d>
                          </m:e>
                          <m:sup>
                            <m:r>
                              <a:rPr lang="es-MX" altLang="es-MX" sz="2000" i="1">
                                <a:solidFill>
                                  <a:srgbClr val="333333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s-EC" sz="2000" dirty="0"/>
                  <a:t>    </a:t>
                </a:r>
              </a:p>
              <a:p>
                <a:endParaRPr lang="es-EC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s-MX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MX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MX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s-MX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MX" sz="20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s-MX" sz="20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  <m:sSup>
                            <m:sSupPr>
                              <m:ctrlPr>
                                <a:rPr lang="es-MX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s-MX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MX" sz="20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</m:oMath>
                  </m:oMathPara>
                </a14:m>
                <a:endParaRPr lang="es-EC" sz="2000" dirty="0"/>
              </a:p>
              <a:p>
                <a:pPr marL="0" indent="0">
                  <a:buNone/>
                </a:pPr>
                <a:endParaRPr lang="es-EC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MX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s-MX" sz="20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s-MX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MX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MX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d>
                            <m:dPr>
                              <m:ctrlPr>
                                <a:rPr lang="es-MX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MX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MX" sz="20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  <m:r>
                                    <a:rPr lang="es-MX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s-MX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MX" sz="20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  <m:r>
                            <a:rPr lang="es-MX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s-MX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MX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s-MX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s-MX" sz="20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s-MX" sz="20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es-MX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s-MX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MX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s-MX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MX" sz="2000" b="0" i="1" smtClean="0">
                                          <a:latin typeface="Cambria Math" panose="02040503050406030204" pitchFamily="18" charset="0"/>
                                        </a:rPr>
                                        <m:t>10</m:t>
                                      </m:r>
                                      <m:r>
                                        <a:rPr lang="es-MX" sz="20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s-MX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MX" sz="2000" b="0" i="1" smtClean="0">
                                      <a:latin typeface="Cambria Math" panose="02040503050406030204" pitchFamily="18" charset="0"/>
                                    </a:rPr>
                                    <m:t>−5</m:t>
                                  </m:r>
                                </m:e>
                              </m:d>
                            </m:e>
                            <m:sup>
                              <m:r>
                                <a:rPr lang="es-MX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EC" sz="2000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41F4B11B-5674-4960-B003-28F81493C6F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26845"/>
                <a:ext cx="10515600" cy="4351338"/>
              </a:xfrm>
              <a:blipFill>
                <a:blip r:embed="rId2"/>
                <a:stretch>
                  <a:fillRect l="-464" t="-1961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2304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D61401-8455-40E0-85E8-5F173A4B5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Ejemplos de cálculos de derivada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5F7A6699-B068-43F7-9864-BBF030646AA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667250"/>
              </a:xfrm>
            </p:spPr>
            <p:txBody>
              <a:bodyPr>
                <a:normAutofit/>
              </a:bodyPr>
              <a:lstStyle/>
              <a:p>
                <a:r>
                  <a:rPr lang="es-MX" sz="2000" b="1" i="1" dirty="0"/>
                  <a:t>La derivada de una constante dividida para una función :</a:t>
                </a:r>
                <a:endParaRPr lang="es-MX" sz="2000" b="1" i="1" dirty="0">
                  <a:latin typeface="Cambria Math" panose="02040503050406030204" pitchFamily="18" charset="0"/>
                </a:endParaRPr>
              </a:p>
              <a:p>
                <a:endParaRPr lang="es-MX" sz="2000" b="1" i="1" dirty="0">
                  <a:latin typeface="Cambria Math" panose="02040503050406030204" pitchFamily="18" charset="0"/>
                </a:endParaRPr>
              </a:p>
              <a:p>
                <a:endParaRPr lang="es-MX" sz="2000" b="1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s-MX" sz="20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s-MX" sz="2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sz="2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s-MX" sz="20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MX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s-MX" sz="2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s-MX" sz="2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s-MX" sz="20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MX" sz="2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r>
                  <a:rPr lang="es-EC" sz="2000" dirty="0"/>
                  <a:t> </a:t>
                </a:r>
              </a:p>
              <a:p>
                <a:pPr marL="0" indent="0" algn="ctr">
                  <a:buNone/>
                </a:pPr>
                <a:endParaRPr lang="es-EC" sz="20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MX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s-MX" sz="20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s-MX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MX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MX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sz="2000" b="0" i="1" smtClean="0">
                              <a:latin typeface="Cambria Math" panose="02040503050406030204" pitchFamily="18" charset="0"/>
                            </a:rPr>
                            <m:t>2(3)</m:t>
                          </m:r>
                        </m:num>
                        <m:den>
                          <m:sSup>
                            <m:sSupPr>
                              <m:ctrlPr>
                                <a:rPr lang="es-MX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sz="2000" b="0" i="1" smtClean="0">
                                  <a:latin typeface="Cambria Math" panose="02040503050406030204" pitchFamily="18" charset="0"/>
                                </a:rPr>
                                <m:t>(3</m:t>
                              </m:r>
                              <m:r>
                                <a:rPr lang="es-MX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s-MX" sz="2000" b="0" i="1" smtClean="0">
                                  <a:latin typeface="Cambria Math" panose="02040503050406030204" pitchFamily="18" charset="0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s-MX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EC" sz="2000" dirty="0"/>
              </a:p>
              <a:p>
                <a:pPr marL="0" indent="0" algn="ctr">
                  <a:buNone/>
                </a:pPr>
                <a:endParaRPr lang="es-EC" sz="20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MX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sz="200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s-MX" sz="20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s-MX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MX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MX" sz="2000" i="1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MX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sz="2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sSup>
                            <m:sSupPr>
                              <m:ctrlPr>
                                <a:rPr lang="es-MX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sz="2000" i="1">
                                  <a:latin typeface="Cambria Math" panose="02040503050406030204" pitchFamily="18" charset="0"/>
                                </a:rPr>
                                <m:t>(3</m:t>
                              </m:r>
                              <m:r>
                                <a:rPr lang="es-MX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s-MX" sz="2000" i="1">
                                  <a:latin typeface="Cambria Math" panose="02040503050406030204" pitchFamily="18" charset="0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s-MX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EC" sz="2000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5F7A6699-B068-43F7-9864-BBF030646AA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667250"/>
              </a:xfrm>
              <a:blipFill>
                <a:blip r:embed="rId2"/>
                <a:stretch>
                  <a:fillRect l="-174" t="-1175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ángulo 3">
                <a:extLst>
                  <a:ext uri="{FF2B5EF4-FFF2-40B4-BE49-F238E27FC236}">
                    <a16:creationId xmlns:a16="http://schemas.microsoft.com/office/drawing/2014/main" id="{845588D0-31B2-47C6-82A4-ADB69364FA34}"/>
                  </a:ext>
                </a:extLst>
              </p:cNvPr>
              <p:cNvSpPr/>
              <p:nvPr/>
            </p:nvSpPr>
            <p:spPr>
              <a:xfrm>
                <a:off x="4268388" y="2442423"/>
                <a:ext cx="3725840" cy="7500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s-MX" altLang="es-MX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0" lang="es-MX" altLang="es-MX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rgbClr val="333333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kumimoji="0" lang="es-MX" altLang="es-MX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rgbClr val="333333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kumimoji="0" lang="es-MX" altLang="es-MX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rgbClr val="333333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num>
                                <m:den>
                                  <m:r>
                                    <a:rPr kumimoji="0" lang="es-MX" altLang="es-MX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rgbClr val="333333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kumimoji="0" lang="es-MX" altLang="es-MX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kumimoji="0" lang="es-MX" altLang="es-MX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0" lang="es-MX" altLang="es-MX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kumimoji="0" lang="es-MX" altLang="es-MX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0" lang="es-MX" altLang="es-MX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0" lang="es-MX" altLang="es-MX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kumimoji="0" lang="es-MX" altLang="es-MX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kumimoji="0" lang="es-MX" altLang="es-MX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kumimoji="0" lang="es-MX" altLang="es-MX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kumimoji="0" lang="es-MX" altLang="es-MX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′(</m:t>
                          </m:r>
                          <m:r>
                            <a:rPr kumimoji="0" lang="es-MX" altLang="es-MX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kumimoji="0" lang="es-MX" altLang="es-MX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kumimoji="0" lang="es-MX" altLang="es-MX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rgbClr val="333333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kumimoji="0" lang="es-MX" altLang="es-MX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rgbClr val="333333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kumimoji="0" lang="es-MX" altLang="es-MX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rgbClr val="333333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r>
                                    <a:rPr kumimoji="0" lang="es-MX" altLang="es-MX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rgbClr val="333333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kumimoji="0" lang="es-MX" altLang="es-MX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rgbClr val="333333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kumimoji="0" lang="es-MX" altLang="es-MX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rgbClr val="333333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r>
                                <a:rPr kumimoji="0" lang="es-MX" altLang="es-MX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rgbClr val="333333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EC" dirty="0"/>
              </a:p>
            </p:txBody>
          </p:sp>
        </mc:Choice>
        <mc:Fallback xmlns="">
          <p:sp>
            <p:nvSpPr>
              <p:cNvPr id="4" name="Rectángulo 3">
                <a:extLst>
                  <a:ext uri="{FF2B5EF4-FFF2-40B4-BE49-F238E27FC236}">
                    <a16:creationId xmlns:a16="http://schemas.microsoft.com/office/drawing/2014/main" id="{845588D0-31B2-47C6-82A4-ADB69364FA3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8388" y="2442423"/>
                <a:ext cx="3725840" cy="75001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8686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09D13B-83F9-4C77-8F4D-3A229988F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099983"/>
          </a:xfrm>
        </p:spPr>
        <p:txBody>
          <a:bodyPr>
            <a:normAutofit/>
          </a:bodyPr>
          <a:lstStyle/>
          <a:p>
            <a:pPr algn="just"/>
            <a:r>
              <a:rPr lang="es-EC" sz="3600" b="1" dirty="0"/>
              <a:t>Ejercicios: </a:t>
            </a:r>
            <a:r>
              <a:rPr lang="es-EC" sz="2400" dirty="0">
                <a:latin typeface="Abadi" panose="020B0604020202020204" pitchFamily="34" charset="0"/>
              </a:rPr>
              <a:t>Calcular la derivada de las siguientes funciones, aplicando las reglas de derivación</a:t>
            </a:r>
            <a:endParaRPr lang="es-EC" sz="3600" dirty="0">
              <a:latin typeface="Abadi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4104E8C8-DF13-4822-AE0D-6C39E6A5399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89988" y="1839693"/>
                <a:ext cx="7404652" cy="4351338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es-EC" b="1" dirty="0"/>
                  <a:t>Observación: </a:t>
                </a:r>
                <a:r>
                  <a:rPr lang="es-EC" dirty="0"/>
                  <a:t>f(x)=y  entonces f’(x)=y’</a:t>
                </a:r>
              </a:p>
              <a:p>
                <a:pPr marL="0" indent="0">
                  <a:buNone/>
                </a:pPr>
                <a:r>
                  <a:rPr lang="es-EC" sz="2400" dirty="0"/>
                  <a:t>1.- </a:t>
                </a:r>
              </a:p>
              <a:p>
                <a:pPr marL="0" indent="0">
                  <a:buNone/>
                </a:pPr>
                <a:endParaRPr lang="es-EC" sz="2400" dirty="0"/>
              </a:p>
              <a:p>
                <a:pPr marL="0" indent="0">
                  <a:buNone/>
                </a:pPr>
                <a:r>
                  <a:rPr lang="es-EC" sz="2400" dirty="0"/>
                  <a:t>2.- </a:t>
                </a:r>
              </a:p>
              <a:p>
                <a:pPr marL="0" indent="0">
                  <a:buNone/>
                </a:pPr>
                <a:endParaRPr lang="es-EC" sz="2400" dirty="0"/>
              </a:p>
              <a:p>
                <a:pPr marL="0" indent="0">
                  <a:buNone/>
                </a:pPr>
                <a:r>
                  <a:rPr lang="es-EC" sz="2400" dirty="0"/>
                  <a:t>3.-</a:t>
                </a:r>
              </a:p>
              <a:p>
                <a:pPr marL="0" indent="0">
                  <a:buNone/>
                </a:pPr>
                <a:endParaRPr lang="es-EC" sz="2400" dirty="0"/>
              </a:p>
              <a:p>
                <a:pPr marL="0" indent="0">
                  <a:buNone/>
                </a:pPr>
                <a:r>
                  <a:rPr lang="es-EC" sz="2400" dirty="0"/>
                  <a:t>4.-  </a:t>
                </a:r>
                <a14:m>
                  <m:oMath xmlns:m="http://schemas.openxmlformats.org/officeDocument/2006/math">
                    <m:r>
                      <a:rPr lang="es-MX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MX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s-EC" sz="2400" dirty="0"/>
              </a:p>
              <a:p>
                <a:pPr marL="0" indent="0">
                  <a:buNone/>
                </a:pPr>
                <a:endParaRPr lang="es-EC" sz="2400" dirty="0"/>
              </a:p>
              <a:p>
                <a:pPr marL="0" indent="0">
                  <a:buNone/>
                </a:pPr>
                <a:r>
                  <a:rPr lang="es-EC" sz="2400" dirty="0"/>
                  <a:t>5.- </a:t>
                </a:r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4104E8C8-DF13-4822-AE0D-6C39E6A5399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89988" y="1839693"/>
                <a:ext cx="7404652" cy="4351338"/>
              </a:xfrm>
              <a:blipFill>
                <a:blip r:embed="rId2"/>
                <a:stretch>
                  <a:fillRect l="-1730" t="-2661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n 3">
            <a:extLst>
              <a:ext uri="{FF2B5EF4-FFF2-40B4-BE49-F238E27FC236}">
                <a16:creationId xmlns:a16="http://schemas.microsoft.com/office/drawing/2014/main" id="{F233DCFD-055E-4CD1-9ED5-95ABE0A2F6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9685" y="2157101"/>
            <a:ext cx="2035803" cy="554333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2B5570DF-D2D4-47EA-ABC4-E7CBCA1849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36693" y="2915655"/>
            <a:ext cx="1901786" cy="600175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1E8741FC-C24A-44BE-A59C-29ABAB4A321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43270" y="3811458"/>
            <a:ext cx="2197211" cy="483064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FE1BA2E6-8D16-4B2C-98EC-CCE54783C4A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69685" y="5345853"/>
            <a:ext cx="2431672" cy="605372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484841C7-C6EF-4AFA-B33F-EC408FEBE07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78291" y="4583701"/>
            <a:ext cx="892707" cy="589100"/>
          </a:xfrm>
          <a:prstGeom prst="rect">
            <a:avLst/>
          </a:prstGeom>
        </p:spPr>
      </p:pic>
      <p:pic>
        <p:nvPicPr>
          <p:cNvPr id="10" name="Imagen 9" descr="Imagen que contiene dibujo&#10;&#10;Descripción generada automáticamente">
            <a:extLst>
              <a:ext uri="{FF2B5EF4-FFF2-40B4-BE49-F238E27FC236}">
                <a16:creationId xmlns:a16="http://schemas.microsoft.com/office/drawing/2014/main" id="{845EFE85-CC96-4FD8-A83F-D006839E5BC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779" y="2945108"/>
            <a:ext cx="3866286" cy="3866286"/>
          </a:xfrm>
          <a:prstGeom prst="rect">
            <a:avLst/>
          </a:prstGeom>
        </p:spPr>
      </p:pic>
      <p:sp>
        <p:nvSpPr>
          <p:cNvPr id="11" name="Bocadillo nube: nube 10">
            <a:extLst>
              <a:ext uri="{FF2B5EF4-FFF2-40B4-BE49-F238E27FC236}">
                <a16:creationId xmlns:a16="http://schemas.microsoft.com/office/drawing/2014/main" id="{20CF81AB-8CDE-4749-A05B-B55C41214EC1}"/>
              </a:ext>
            </a:extLst>
          </p:cNvPr>
          <p:cNvSpPr/>
          <p:nvPr/>
        </p:nvSpPr>
        <p:spPr>
          <a:xfrm rot="190043">
            <a:off x="8816412" y="1111965"/>
            <a:ext cx="2439004" cy="2090273"/>
          </a:xfrm>
          <a:prstGeom prst="cloud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557ABB73-592A-4061-A6A2-B6F41E9FFB23}"/>
              </a:ext>
            </a:extLst>
          </p:cNvPr>
          <p:cNvSpPr txBox="1"/>
          <p:nvPr/>
        </p:nvSpPr>
        <p:spPr>
          <a:xfrm>
            <a:off x="9474314" y="1401304"/>
            <a:ext cx="13294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/>
              <a:t>A resolver en mi cuaderno de apuntes</a:t>
            </a:r>
          </a:p>
        </p:txBody>
      </p:sp>
    </p:spTree>
    <p:extLst>
      <p:ext uri="{BB962C8B-B14F-4D97-AF65-F5344CB8AC3E}">
        <p14:creationId xmlns:p14="http://schemas.microsoft.com/office/powerpoint/2010/main" val="2717568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02F514-E250-48A5-B3BB-5FBDCAC85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C" sz="2800" b="1" dirty="0"/>
              <a:t>Respuestas: </a:t>
            </a:r>
            <a:r>
              <a:rPr lang="es-EC" sz="2400" dirty="0">
                <a:latin typeface="Abadi" panose="020B0604020104020204" pitchFamily="34" charset="0"/>
              </a:rPr>
              <a:t>Verifique si encontró bien la derivada de una función</a:t>
            </a:r>
            <a:endParaRPr lang="es-EC" sz="2800" dirty="0">
              <a:latin typeface="Abadi" panose="020B0604020104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DCE3F5AA-7819-48F7-937B-DA4D5396F18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86738" y="2286000"/>
                <a:ext cx="4276742" cy="4023360"/>
              </a:xfrm>
            </p:spPr>
            <p:txBody>
              <a:bodyPr/>
              <a:lstStyle/>
              <a:p>
                <a:r>
                  <a:rPr lang="es-EC" dirty="0"/>
                  <a:t>1.-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s-EC" dirty="0"/>
              </a:p>
              <a:p>
                <a:r>
                  <a:rPr lang="es-EC" dirty="0"/>
                  <a:t>2.-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s-EC" dirty="0"/>
              </a:p>
              <a:p>
                <a:r>
                  <a:rPr lang="es-EC" dirty="0"/>
                  <a:t>3.-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</a:rPr>
                      <m:t>=−2+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sup>
                    </m:sSup>
                  </m:oMath>
                </a14:m>
                <a:endParaRPr lang="es-EC" dirty="0"/>
              </a:p>
              <a:p>
                <a:r>
                  <a:rPr lang="es-EC" dirty="0"/>
                  <a:t>4.-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s-MX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−24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sSup>
                          <m:sSupPr>
                            <m:ctrlPr>
                              <a:rPr lang="es-MX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  <m:sup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s-EC" dirty="0"/>
              </a:p>
              <a:p>
                <a:r>
                  <a:rPr lang="es-EC" dirty="0"/>
                  <a:t>5.-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</a:rPr>
                      <m:t>𝑙𝑛𝑥</m:t>
                    </m:r>
                  </m:oMath>
                </a14:m>
                <a:endParaRPr lang="es-EC" dirty="0"/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DCE3F5AA-7819-48F7-937B-DA4D5396F18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86738" y="2286000"/>
                <a:ext cx="4276742" cy="4023360"/>
              </a:xfrm>
              <a:blipFill>
                <a:blip r:embed="rId2"/>
                <a:stretch>
                  <a:fillRect l="-856" t="-1818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Concepto De éxito, Diseño De Dibujos Animados Empresario De ...">
            <a:extLst>
              <a:ext uri="{FF2B5EF4-FFF2-40B4-BE49-F238E27FC236}">
                <a16:creationId xmlns:a16="http://schemas.microsoft.com/office/drawing/2014/main" id="{22FCD893-574D-442F-850E-37568C5F0B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630044"/>
            <a:ext cx="2143125" cy="2143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41768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406</TotalTime>
  <Words>866</Words>
  <Application>Microsoft Office PowerPoint</Application>
  <PresentationFormat>Panorámica</PresentationFormat>
  <Paragraphs>138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3" baseType="lpstr">
      <vt:lpstr>Abadi</vt:lpstr>
      <vt:lpstr>Arial</vt:lpstr>
      <vt:lpstr>Cambria Math</vt:lpstr>
      <vt:lpstr>Comic Sans MS</vt:lpstr>
      <vt:lpstr>Libre Franklin</vt:lpstr>
      <vt:lpstr>Times New Roman,Times</vt:lpstr>
      <vt:lpstr>Tw Cen MT</vt:lpstr>
      <vt:lpstr>Tw Cen MT Condensed</vt:lpstr>
      <vt:lpstr>Wingdings 3</vt:lpstr>
      <vt:lpstr>Integral</vt:lpstr>
      <vt:lpstr>Reglas de Derivación</vt:lpstr>
      <vt:lpstr>Reglas de Derivación</vt:lpstr>
      <vt:lpstr>Reglas de derivación</vt:lpstr>
      <vt:lpstr>Ejemplos de cálculos de derivadas</vt:lpstr>
      <vt:lpstr>Ejemplos de cálculos de derivada</vt:lpstr>
      <vt:lpstr>Ejemplos de cálculos de derivada</vt:lpstr>
      <vt:lpstr>Ejemplos de cálculos de derivada</vt:lpstr>
      <vt:lpstr>Ejercicios: Calcular la derivada de las siguientes funciones, aplicando las reglas de derivación</vt:lpstr>
      <vt:lpstr>Respuestas: Verifique si encontró bien la derivada de una función</vt:lpstr>
      <vt:lpstr>Ejercicios: Encontrar las derivadas de la Funciones trigonométricas directas</vt:lpstr>
      <vt:lpstr>Derivadas de las funciones exponenciales</vt:lpstr>
      <vt:lpstr>Resumen de Derivadas</vt:lpstr>
      <vt:lpstr>Resumen de derivadas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Reglas de Derivación</dc:title>
  <dc:creator>Mery Manzano</dc:creator>
  <cp:lastModifiedBy>mery manzano</cp:lastModifiedBy>
  <cp:revision>25</cp:revision>
  <dcterms:created xsi:type="dcterms:W3CDTF">2020-05-17T02:19:22Z</dcterms:created>
  <dcterms:modified xsi:type="dcterms:W3CDTF">2021-12-15T17:12:43Z</dcterms:modified>
</cp:coreProperties>
</file>