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51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9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387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40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5716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46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6642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058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278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366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114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45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4A56F57-71D5-47CA-99CA-B31CEC1CFAC0}" type="datetimeFigureOut">
              <a:rPr lang="es-EC" smtClean="0"/>
              <a:t>15/12/2021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0669F21-C4E0-4B2B-B700-08D2AF99F315}" type="slidenum">
              <a:rPr lang="es-EC" smtClean="0"/>
              <a:t>‹Nº›</a:t>
            </a:fld>
            <a:endParaRPr lang="es-EC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14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7F0E8-0EE8-4E34-944E-7116BC3694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Reglas de Derivación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E1AA73-1DFD-4939-8F4D-2A4797B379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Propiedades de las Derivadas</a:t>
            </a:r>
          </a:p>
        </p:txBody>
      </p:sp>
    </p:spTree>
    <p:extLst>
      <p:ext uri="{BB962C8B-B14F-4D97-AF65-F5344CB8AC3E}">
        <p14:creationId xmlns:p14="http://schemas.microsoft.com/office/powerpoint/2010/main" val="3858877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AA2A7-0769-4A42-B581-6C0EB2C70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b="1" dirty="0"/>
              <a:t>Ejercicios: </a:t>
            </a:r>
            <a:r>
              <a:rPr lang="es-EC" sz="2400" b="1" dirty="0">
                <a:latin typeface="Abadi" panose="020B0604020104020204" pitchFamily="34" charset="0"/>
              </a:rPr>
              <a:t>Encontrar las derivadas de la Funciones trigonométricas directas</a:t>
            </a:r>
            <a:endParaRPr lang="es-EC" sz="3600" b="1" dirty="0"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A77DC9-DCA6-473A-8FBA-90307DD0C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Utilizando las reglas de las derivadas y recordando que f(x)=Sen(X) implica que f’(x)=Cos(x) y g(x)=Cos(x) implica que g’(x)=-Sen(x), calcularemos las demás funciones trigonométricas.</a:t>
            </a:r>
          </a:p>
          <a:p>
            <a:r>
              <a:rPr lang="es-EC" dirty="0"/>
              <a:t>f(x)=tan(x)</a:t>
            </a:r>
          </a:p>
          <a:p>
            <a:r>
              <a:rPr lang="es-EC" dirty="0"/>
              <a:t>f(x)=</a:t>
            </a:r>
            <a:r>
              <a:rPr lang="es-EC" dirty="0" err="1"/>
              <a:t>Ctg</a:t>
            </a:r>
            <a:r>
              <a:rPr lang="es-EC" dirty="0"/>
              <a:t>(x)</a:t>
            </a:r>
          </a:p>
          <a:p>
            <a:r>
              <a:rPr lang="es-EC" dirty="0"/>
              <a:t>f(x)=</a:t>
            </a:r>
            <a:r>
              <a:rPr lang="es-EC" dirty="0" err="1"/>
              <a:t>Sec</a:t>
            </a:r>
            <a:r>
              <a:rPr lang="es-EC" dirty="0"/>
              <a:t>(x)</a:t>
            </a:r>
          </a:p>
          <a:p>
            <a:r>
              <a:rPr lang="es-EC" dirty="0"/>
              <a:t>f(x)=</a:t>
            </a:r>
            <a:r>
              <a:rPr lang="es-EC" dirty="0" err="1"/>
              <a:t>Csc</a:t>
            </a:r>
            <a:r>
              <a:rPr lang="es-EC" dirty="0"/>
              <a:t>(x)</a:t>
            </a:r>
          </a:p>
          <a:p>
            <a:endParaRPr lang="es-EC" dirty="0"/>
          </a:p>
        </p:txBody>
      </p:sp>
      <p:pic>
        <p:nvPicPr>
          <p:cNvPr id="3074" name="Picture 2" descr="Personaje De Dibujos Animados De La Mujer Sonriendo Y Pensando ...">
            <a:extLst>
              <a:ext uri="{FF2B5EF4-FFF2-40B4-BE49-F238E27FC236}">
                <a16:creationId xmlns:a16="http://schemas.microsoft.com/office/drawing/2014/main" id="{2D63FB36-1DB6-4F88-A4A8-BD4DF4659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7026"/>
            <a:ext cx="3423379" cy="31023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9438125-4D93-4A7C-9990-5B52C5E5C8D9}"/>
              </a:ext>
            </a:extLst>
          </p:cNvPr>
          <p:cNvSpPr txBox="1"/>
          <p:nvPr/>
        </p:nvSpPr>
        <p:spPr>
          <a:xfrm>
            <a:off x="6294783" y="3429000"/>
            <a:ext cx="174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A resolver en mi cuaderno</a:t>
            </a:r>
          </a:p>
        </p:txBody>
      </p:sp>
    </p:spTree>
    <p:extLst>
      <p:ext uri="{BB962C8B-B14F-4D97-AF65-F5344CB8AC3E}">
        <p14:creationId xmlns:p14="http://schemas.microsoft.com/office/powerpoint/2010/main" val="3762112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4E460-625E-4622-AB0D-32C208F7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04484"/>
            <a:ext cx="9720072" cy="1499616"/>
          </a:xfrm>
        </p:spPr>
        <p:txBody>
          <a:bodyPr/>
          <a:lstStyle/>
          <a:p>
            <a:r>
              <a:rPr lang="es-EC" b="1" dirty="0"/>
              <a:t>Derivadas de las funciones exponenciales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647490BC-B822-47D7-9142-C60778C3BB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40496" y="2779782"/>
                <a:ext cx="6689035" cy="187173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800" b="0" dirty="0"/>
                  <a:t>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MX" sz="28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s-MX" sz="2800" b="0" dirty="0"/>
              </a:p>
              <a:p>
                <a:endParaRPr lang="es-MX" sz="2800" b="0" dirty="0"/>
              </a:p>
              <a:p>
                <a14:m>
                  <m:oMath xmlns:m="http://schemas.openxmlformats.org/officeDocument/2006/math">
                    <m:r>
                      <a:rPr lang="es-MX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MX" sz="28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s-EC" sz="2800" dirty="0"/>
                  <a:t>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MX" sz="28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𝑙𝑛𝑎</m:t>
                    </m:r>
                  </m:oMath>
                </a14:m>
                <a:endParaRPr lang="es-EC" sz="2800" dirty="0"/>
              </a:p>
            </p:txBody>
          </p:sp>
        </mc:Choice>
        <mc:Fallback xmlns="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647490BC-B822-47D7-9142-C60778C3BB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40496" y="2779782"/>
                <a:ext cx="6689035" cy="187173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749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4BF5B-0665-4BAB-BC82-1E34165C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98355"/>
          </a:xfrm>
        </p:spPr>
        <p:txBody>
          <a:bodyPr/>
          <a:lstStyle/>
          <a:p>
            <a:r>
              <a:rPr lang="es-EC" dirty="0"/>
              <a:t>Resumen de Derivadas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1D643071-012C-4501-B879-EBA3ECC3153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5025604"/>
                  </p:ext>
                </p:extLst>
              </p:nvPr>
            </p:nvGraphicFramePr>
            <p:xfrm>
              <a:off x="1192695" y="1383571"/>
              <a:ext cx="9170505" cy="53533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68881">
                      <a:extLst>
                        <a:ext uri="{9D8B030D-6E8A-4147-A177-3AD203B41FA5}">
                          <a16:colId xmlns:a16="http://schemas.microsoft.com/office/drawing/2014/main" val="2926181410"/>
                        </a:ext>
                      </a:extLst>
                    </a:gridCol>
                    <a:gridCol w="2841227">
                      <a:extLst>
                        <a:ext uri="{9D8B030D-6E8A-4147-A177-3AD203B41FA5}">
                          <a16:colId xmlns:a16="http://schemas.microsoft.com/office/drawing/2014/main" val="2788246202"/>
                        </a:ext>
                      </a:extLst>
                    </a:gridCol>
                    <a:gridCol w="3460397">
                      <a:extLst>
                        <a:ext uri="{9D8B030D-6E8A-4147-A177-3AD203B41FA5}">
                          <a16:colId xmlns:a16="http://schemas.microsoft.com/office/drawing/2014/main" val="3252593905"/>
                        </a:ext>
                      </a:extLst>
                    </a:gridCol>
                  </a:tblGrid>
                  <a:tr h="3427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Nombre de la función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F’(x)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8232971"/>
                      </a:ext>
                    </a:extLst>
                  </a:tr>
                  <a:tr h="342798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Constante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0141968"/>
                      </a:ext>
                    </a:extLst>
                  </a:tr>
                  <a:tr h="342798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Lineal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135985"/>
                      </a:ext>
                    </a:extLst>
                  </a:tr>
                  <a:tr h="342798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Afín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 err="1"/>
                            <a:t>ax+b</a:t>
                          </a:r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9995105"/>
                      </a:ext>
                    </a:extLst>
                  </a:tr>
                  <a:tr h="342798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Potencia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𝑛𝑥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5243883"/>
                      </a:ext>
                    </a:extLst>
                  </a:tr>
                  <a:tr h="568711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Raíz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f>
                                      <m:fPr>
                                        <m:ctrlPr>
                                          <a:rPr lang="es-EC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f>
                                      <m:f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/−1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32797"/>
                      </a:ext>
                    </a:extLst>
                  </a:tr>
                  <a:tr h="342798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Seno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Sen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Cos x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6408754"/>
                      </a:ext>
                    </a:extLst>
                  </a:tr>
                  <a:tr h="342798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Coseno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Cos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- Sen x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5335451"/>
                      </a:ext>
                    </a:extLst>
                  </a:tr>
                  <a:tr h="568711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Logaritmo (base 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s-EC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s-EC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s-EC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f>
                                          <m:fPr>
                                            <m:ctrlPr>
                                              <a:rPr lang="es-EC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  <m:r>
                                          <m:rPr>
                                            <m:sty m:val="p"/>
                                          </m:rPr>
                                          <a:rPr lang="es-EC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25195102"/>
                      </a:ext>
                    </a:extLst>
                  </a:tr>
                  <a:tr h="568711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Logaritmo a=10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s-EC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func>
                                  <m:func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s-EC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9435291"/>
                      </a:ext>
                    </a:extLst>
                  </a:tr>
                  <a:tr h="568711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Logaritmo natural a=e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 err="1"/>
                            <a:t>ln</a:t>
                          </a:r>
                          <a:r>
                            <a:rPr lang="es-EC" dirty="0"/>
                            <a:t>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72202127"/>
                      </a:ext>
                    </a:extLst>
                  </a:tr>
                  <a:tr h="342798">
                    <a:tc>
                      <a:txBody>
                        <a:bodyPr/>
                        <a:lstStyle/>
                        <a:p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8734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1D643071-012C-4501-B879-EBA3ECC3153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5025604"/>
                  </p:ext>
                </p:extLst>
              </p:nvPr>
            </p:nvGraphicFramePr>
            <p:xfrm>
              <a:off x="1192695" y="1383571"/>
              <a:ext cx="9170505" cy="53533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68881">
                      <a:extLst>
                        <a:ext uri="{9D8B030D-6E8A-4147-A177-3AD203B41FA5}">
                          <a16:colId xmlns:a16="http://schemas.microsoft.com/office/drawing/2014/main" val="2926181410"/>
                        </a:ext>
                      </a:extLst>
                    </a:gridCol>
                    <a:gridCol w="2841227">
                      <a:extLst>
                        <a:ext uri="{9D8B030D-6E8A-4147-A177-3AD203B41FA5}">
                          <a16:colId xmlns:a16="http://schemas.microsoft.com/office/drawing/2014/main" val="2788246202"/>
                        </a:ext>
                      </a:extLst>
                    </a:gridCol>
                    <a:gridCol w="3460397">
                      <a:extLst>
                        <a:ext uri="{9D8B030D-6E8A-4147-A177-3AD203B41FA5}">
                          <a16:colId xmlns:a16="http://schemas.microsoft.com/office/drawing/2014/main" val="3252593905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Nombre de la función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F’(x)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823297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Constante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014196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Lineal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13598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Afín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 err="1"/>
                            <a:t>ax+b</a:t>
                          </a:r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999510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Potencia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01288" t="-410000" r="-122961" b="-96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65141" t="-410000" r="-880" b="-96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5243883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Raíz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01288" t="-309091" r="-122961" b="-486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65141" t="-309091" r="-880" b="-486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3279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Seno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Sen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Cos x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640875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Coseno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Cos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- Sen x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5335451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Logaritmo (base 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01288" t="-531313" r="-122961" b="-2646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65141" t="-531313" r="-880" b="-2646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519510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Logaritmo a=10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01288" t="-625000" r="-122961" b="-16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65141" t="-625000" r="-880" b="-16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9435291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r>
                            <a:rPr lang="es-EC" dirty="0"/>
                            <a:t>Logaritmo natural a=e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 err="1"/>
                            <a:t>ln</a:t>
                          </a:r>
                          <a:r>
                            <a:rPr lang="es-EC" dirty="0"/>
                            <a:t>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165141" t="-725000" r="-880" b="-6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7220212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87347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8474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E467B-1672-4F09-9E9F-9A3811A3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71148"/>
            <a:ext cx="9720072" cy="1499616"/>
          </a:xfrm>
        </p:spPr>
        <p:txBody>
          <a:bodyPr/>
          <a:lstStyle/>
          <a:p>
            <a:r>
              <a:rPr lang="es-EC" b="1" dirty="0"/>
              <a:t>Resumen de derivadas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EEECE762-8047-420B-9416-1DD9A94136DE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13342832"/>
                  </p:ext>
                </p:extLst>
              </p:nvPr>
            </p:nvGraphicFramePr>
            <p:xfrm>
              <a:off x="2584174" y="1825625"/>
              <a:ext cx="818984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02156">
                      <a:extLst>
                        <a:ext uri="{9D8B030D-6E8A-4147-A177-3AD203B41FA5}">
                          <a16:colId xmlns:a16="http://schemas.microsoft.com/office/drawing/2014/main" val="1450244822"/>
                        </a:ext>
                      </a:extLst>
                    </a:gridCol>
                    <a:gridCol w="4187688">
                      <a:extLst>
                        <a:ext uri="{9D8B030D-6E8A-4147-A177-3AD203B41FA5}">
                          <a16:colId xmlns:a16="http://schemas.microsoft.com/office/drawing/2014/main" val="45329961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b="1" dirty="0"/>
                            <a:t>F(x)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b="1" dirty="0"/>
                            <a:t>F’(x)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275959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Tan(x)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𝑆𝑒𝑐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58403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 err="1"/>
                            <a:t>Ctg</a:t>
                          </a:r>
                          <a:r>
                            <a:rPr lang="es-EC" dirty="0"/>
                            <a:t>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EC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𝐶𝑠𝑐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42054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 err="1"/>
                            <a:t>Sec</a:t>
                          </a:r>
                          <a:r>
                            <a:rPr lang="es-EC" dirty="0"/>
                            <a:t>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𝑆𝑒𝑐</m:t>
                                </m:r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𝑇𝑎𝑛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11051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 err="1"/>
                            <a:t>Csc</a:t>
                          </a:r>
                          <a:r>
                            <a:rPr lang="es-EC" dirty="0"/>
                            <a:t>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𝐶𝑠𝑐</m:t>
                                </m:r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𝐶𝑡𝑔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332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34516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EEECE762-8047-420B-9416-1DD9A94136DE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13342832"/>
                  </p:ext>
                </p:extLst>
              </p:nvPr>
            </p:nvGraphicFramePr>
            <p:xfrm>
              <a:off x="2584174" y="1825625"/>
              <a:ext cx="818984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02156">
                      <a:extLst>
                        <a:ext uri="{9D8B030D-6E8A-4147-A177-3AD203B41FA5}">
                          <a16:colId xmlns:a16="http://schemas.microsoft.com/office/drawing/2014/main" val="1450244822"/>
                        </a:ext>
                      </a:extLst>
                    </a:gridCol>
                    <a:gridCol w="4187688">
                      <a:extLst>
                        <a:ext uri="{9D8B030D-6E8A-4147-A177-3AD203B41FA5}">
                          <a16:colId xmlns:a16="http://schemas.microsoft.com/office/drawing/2014/main" val="45329961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b="1" dirty="0"/>
                            <a:t>F(x)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b="1" dirty="0"/>
                            <a:t>F’(x)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275959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/>
                            <a:t>Tan(x)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95640" t="-108197" r="-58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58403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 err="1"/>
                            <a:t>Ctg</a:t>
                          </a:r>
                          <a:r>
                            <a:rPr lang="es-EC" dirty="0"/>
                            <a:t>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95640" t="-208197" r="-58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42054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 err="1"/>
                            <a:t>Sec</a:t>
                          </a:r>
                          <a:r>
                            <a:rPr lang="es-EC" dirty="0"/>
                            <a:t>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95640" t="-308197" r="-58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11051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C" dirty="0" err="1"/>
                            <a:t>Csc</a:t>
                          </a:r>
                          <a:r>
                            <a:rPr lang="es-EC" dirty="0"/>
                            <a:t>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>
                          <a:blip r:embed="rId2"/>
                          <a:stretch>
                            <a:fillRect l="-95640" t="-408197" r="-58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1332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s-EC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EC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345168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8D8AA454-67AD-4E93-9804-15CF59D88937}"/>
              </a:ext>
            </a:extLst>
          </p:cNvPr>
          <p:cNvSpPr txBox="1"/>
          <p:nvPr/>
        </p:nvSpPr>
        <p:spPr>
          <a:xfrm>
            <a:off x="3631095" y="4585251"/>
            <a:ext cx="565867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b="1" dirty="0">
                <a:latin typeface="Comic Sans MS" panose="030F0702030302020204" pitchFamily="66" charset="0"/>
              </a:rPr>
              <a:t>Para reforzar: </a:t>
            </a:r>
            <a:r>
              <a:rPr lang="es-EC" dirty="0">
                <a:latin typeface="Comic Sans MS" panose="030F0702030302020204" pitchFamily="66" charset="0"/>
              </a:rPr>
              <a:t>Elaboro en mi cuaderno una tabla   de derivadas con el contenido de cada una de las tablas 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28898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003DD-DA52-4329-B654-1CD85C3B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18956"/>
            <a:ext cx="9720072" cy="527967"/>
          </a:xfrm>
        </p:spPr>
        <p:txBody>
          <a:bodyPr>
            <a:normAutofit fontScale="90000"/>
          </a:bodyPr>
          <a:lstStyle/>
          <a:p>
            <a:r>
              <a:rPr lang="es-EC" sz="4000" b="1" dirty="0"/>
              <a:t>Reglas de Derivación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7CD8B83-7677-4F98-967D-AE02534732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1192696"/>
                <a:ext cx="10677542" cy="5300179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MX" sz="2000" dirty="0"/>
                  <a:t>Si f y g son derivables en x, entonces </a:t>
                </a:r>
                <a:r>
                  <a:rPr lang="es-MX" sz="2000" dirty="0" err="1"/>
                  <a:t>f+g</a:t>
                </a:r>
                <a:r>
                  <a:rPr lang="es-MX" sz="2000" dirty="0"/>
                  <a:t>, f-g, </a:t>
                </a:r>
                <a:r>
                  <a:rPr lang="es-MX" sz="2000" dirty="0" err="1"/>
                  <a:t>f.g</a:t>
                </a:r>
                <a:r>
                  <a:rPr lang="es-MX" sz="2000" dirty="0"/>
                  <a:t>, son derivables en x;  Y (f/g) es derivable en x si g(x)≠ 0. Además:</a:t>
                </a:r>
              </a:p>
              <a:p>
                <a:pPr marL="0" indent="0" algn="just">
                  <a:buNone/>
                </a:pPr>
                <a:endParaRPr lang="es-MX" sz="2000" dirty="0"/>
              </a:p>
              <a:p>
                <a:pPr marL="0" indent="0">
                  <a:buNone/>
                </a:pPr>
                <a:r>
                  <a:rPr lang="es-MX" sz="2000" dirty="0"/>
                  <a:t>1.- </a:t>
                </a:r>
                <a:r>
                  <a:rPr lang="es-MX" sz="2000" b="1" dirty="0"/>
                  <a:t>Derivada del producto de una constante por una función: </a:t>
                </a:r>
                <a:r>
                  <a:rPr lang="es-MX" sz="2000" dirty="0"/>
                  <a:t>Sea f derivable en x y k una constante, entonces</a:t>
                </a:r>
              </a:p>
              <a:p>
                <a:pPr marL="0" indent="0" algn="ctr">
                  <a:buNone/>
                </a:pPr>
                <a:r>
                  <a:rPr lang="es-MX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  <m:sup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s-MX" altLang="es-MX" sz="2000" dirty="0">
                  <a:solidFill>
                    <a:srgbClr val="333333"/>
                  </a:solidFill>
                </a:endParaRPr>
              </a:p>
              <a:p>
                <a:pPr marL="0" indent="0" algn="just">
                  <a:buNone/>
                </a:pPr>
                <a:r>
                  <a:rPr lang="es-MX" sz="2000" b="0" dirty="0"/>
                  <a:t> 2.- </a:t>
                </a:r>
                <a:r>
                  <a:rPr lang="es-MX" sz="2000" b="1" dirty="0"/>
                  <a:t>Derivada de la Suma:</a:t>
                </a:r>
              </a:p>
              <a:p>
                <a:pPr marL="0" indent="0" algn="ctr">
                  <a:buNone/>
                </a:pPr>
                <a:r>
                  <a:rPr lang="es-MX" sz="2000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s-MX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MX" sz="2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MX" sz="2000" dirty="0"/>
              </a:p>
              <a:p>
                <a:pPr marL="0" indent="0" algn="just">
                  <a:buNone/>
                </a:pPr>
                <a:r>
                  <a:rPr lang="es-MX" sz="2000" dirty="0"/>
                  <a:t>3.- </a:t>
                </a:r>
                <a:r>
                  <a:rPr lang="es-MX" sz="2000" b="1" dirty="0"/>
                  <a:t>Derivada de la Diferencia</a:t>
                </a:r>
              </a:p>
              <a:p>
                <a:pPr marL="0" indent="0" algn="ctr">
                  <a:buNone/>
                </a:pPr>
                <a:r>
                  <a:rPr lang="es-MX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s-MX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MX" sz="20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</m:e>
                      <m:sup>
                        <m:r>
                          <a:rPr lang="es-MX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sz="20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MX" sz="2000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s-MX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MX" sz="2000" dirty="0"/>
              </a:p>
              <a:p>
                <a:pPr marL="0" indent="0" algn="just">
                  <a:buNone/>
                </a:pPr>
                <a:r>
                  <a:rPr lang="es-MX" sz="2000" dirty="0"/>
                  <a:t>4.-</a:t>
                </a:r>
                <a:r>
                  <a:rPr lang="es-MX" sz="2000" b="1" dirty="0"/>
                  <a:t>Derivada del Producto</a:t>
                </a:r>
              </a:p>
              <a:p>
                <a:pPr marL="0" indent="0" algn="ctr">
                  <a:buNone/>
                </a:pPr>
                <a:r>
                  <a:rPr lang="es-MX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altLang="es-MX" sz="2000" b="0" i="1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altLang="es-MX" sz="2000" b="0" i="1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𝑓𝑔</m:t>
                        </m:r>
                        <m:r>
                          <a:rPr lang="es-MX" altLang="es-MX" sz="2000" b="0" i="1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MX" altLang="es-MX" sz="2000" dirty="0">
                  <a:solidFill>
                    <a:srgbClr val="333333"/>
                  </a:solidFill>
                  <a:latin typeface="Libre Franklin"/>
                </a:endParaRPr>
              </a:p>
              <a:p>
                <a:pPr marL="0" indent="0" algn="just">
                  <a:buNone/>
                </a:pPr>
                <a:endParaRPr lang="es-MX" sz="1600" dirty="0"/>
              </a:p>
              <a:p>
                <a:pPr marL="0" indent="0" algn="just">
                  <a:buNone/>
                </a:pPr>
                <a:endParaRPr lang="es-MX" sz="1600" dirty="0"/>
              </a:p>
              <a:p>
                <a:pPr marL="0" indent="0" algn="just">
                  <a:buNone/>
                </a:pPr>
                <a:endParaRPr lang="es-MX" sz="1600" dirty="0"/>
              </a:p>
              <a:p>
                <a:pPr marL="0" indent="0" algn="just">
                  <a:buNone/>
                </a:pPr>
                <a:endParaRPr lang="es-EC" sz="16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7CD8B83-7677-4F98-967D-AE02534732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1192696"/>
                <a:ext cx="10677542" cy="5300179"/>
              </a:xfrm>
              <a:blipFill>
                <a:blip r:embed="rId2"/>
                <a:stretch>
                  <a:fillRect l="-1027" t="-1266" r="-970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76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0A6AE-1673-4276-B34E-AA6D3514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424" y="597136"/>
            <a:ext cx="10515600" cy="464869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Reglas de derivación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6">
                <a:extLst>
                  <a:ext uri="{FF2B5EF4-FFF2-40B4-BE49-F238E27FC236}">
                    <a16:creationId xmlns:a16="http://schemas.microsoft.com/office/drawing/2014/main" id="{8717C051-1C9C-4E39-BC7E-6E7988695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9963" y="1627796"/>
                <a:ext cx="9693658" cy="28335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23805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altLang="es-MX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200" b="0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Libre Franklin"/>
                  </a:rPr>
                  <a:t> </a:t>
                </a:r>
                <a:r>
                  <a:rPr kumimoji="0" lang="es-MX" altLang="es-MX" sz="2000" b="1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Derivada del cociente:</a:t>
                </a:r>
                <a:r>
                  <a:rPr kumimoji="0" lang="es-MX" altLang="es-MX" sz="2000" b="0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 Sean </a:t>
                </a:r>
                <a:r>
                  <a:rPr kumimoji="0" lang="es-MX" altLang="es-MX" sz="2000" b="0" i="1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f</a:t>
                </a:r>
                <a:r>
                  <a:rPr kumimoji="0" lang="es-MX" altLang="es-MX" sz="2000" b="0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 y </a:t>
                </a:r>
                <a:r>
                  <a:rPr kumimoji="0" lang="es-MX" altLang="es-MX" sz="2000" b="0" i="1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g</a:t>
                </a:r>
                <a:r>
                  <a:rPr kumimoji="0" lang="es-MX" altLang="es-MX" sz="2000" b="0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 funciones derivables en </a:t>
                </a:r>
                <a:r>
                  <a:rPr lang="es-MX" altLang="es-MX" sz="2000" i="1" dirty="0">
                    <a:solidFill>
                      <a:srgbClr val="333333"/>
                    </a:solidFill>
                  </a:rPr>
                  <a:t>x</a:t>
                </a:r>
                <a:r>
                  <a:rPr kumimoji="0" lang="es-MX" altLang="es-MX" sz="2000" b="0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 siendo </a:t>
                </a:r>
                <a:r>
                  <a:rPr kumimoji="0" lang="es-MX" altLang="es-MX" sz="2000" b="0" i="1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g ( x ) </a:t>
                </a:r>
                <a:r>
                  <a:rPr kumimoji="0" lang="es-MX" altLang="es-MX" sz="2000" b="0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≠ 0, entonces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s-MX" altLang="es-MX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s-MX" altLang="es-MX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s-MX" altLang="es-MX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kumimoji="0" lang="es-MX" altLang="es-MX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0" lang="es-MX" altLang="es-MX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s-MX" altLang="es-MX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kumimoji="0" lang="es-MX" altLang="es-MX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0" lang="es-MX" altLang="es-MX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kumimoji="0" lang="es-MX" altLang="es-MX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kumimoji="0" lang="es-MX" altLang="es-MX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kumimoji="0" lang="es-MX" altLang="es-MX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0" lang="es-MX" altLang="es-MX" sz="2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s-MX" altLang="es-MX" sz="20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s-MX" altLang="es-MX" sz="20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altLang="es-MX" sz="20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altLang="es-MX" sz="2000" b="1" dirty="0">
                    <a:solidFill>
                      <a:srgbClr val="333333"/>
                    </a:solidFill>
                  </a:rPr>
                  <a:t>Derivada de la división de una constante sobre una función: </a:t>
                </a:r>
                <a:r>
                  <a:rPr kumimoji="0" lang="es-MX" altLang="es-MX" sz="2000" b="0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Sean </a:t>
                </a:r>
                <a:r>
                  <a:rPr kumimoji="0" lang="es-MX" altLang="es-MX" sz="2000" b="0" i="1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f</a:t>
                </a:r>
                <a:r>
                  <a:rPr kumimoji="0" lang="es-MX" altLang="es-MX" sz="2000" b="0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  funci</a:t>
                </a:r>
                <a:r>
                  <a:rPr lang="es-MX" altLang="es-MX" sz="2000" dirty="0">
                    <a:solidFill>
                      <a:srgbClr val="333333"/>
                    </a:solidFill>
                  </a:rPr>
                  <a:t>ón</a:t>
                </a:r>
                <a:r>
                  <a:rPr kumimoji="0" lang="es-MX" altLang="es-MX" sz="2000" b="0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 derivable en </a:t>
                </a:r>
                <a:r>
                  <a:rPr lang="es-MX" altLang="es-MX" sz="2000" i="1" dirty="0">
                    <a:solidFill>
                      <a:srgbClr val="333333"/>
                    </a:solidFill>
                  </a:rPr>
                  <a:t>x</a:t>
                </a:r>
                <a:r>
                  <a:rPr kumimoji="0" lang="es-MX" altLang="es-MX" sz="2000" b="0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 siendo f</a:t>
                </a:r>
                <a:r>
                  <a:rPr kumimoji="0" lang="es-MX" altLang="es-MX" sz="2000" b="0" i="1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 ( x ) </a:t>
                </a:r>
                <a:r>
                  <a:rPr kumimoji="0" lang="es-MX" altLang="es-MX" sz="2000" b="0" i="0" u="none" strike="noStrike" cap="none" normalizeH="0" baseline="0" dirty="0">
                    <a:ln>
                      <a:noFill/>
                    </a:ln>
                    <a:solidFill>
                      <a:srgbClr val="333333"/>
                    </a:solidFill>
                    <a:effectLst/>
                  </a:rPr>
                  <a:t>≠ 0 y k una constante, entonces</a:t>
                </a:r>
                <a:endParaRPr kumimoji="0" lang="es-MX" altLang="es-MX" sz="20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" name="Rectangle 6">
                <a:extLst>
                  <a:ext uri="{FF2B5EF4-FFF2-40B4-BE49-F238E27FC236}">
                    <a16:creationId xmlns:a16="http://schemas.microsoft.com/office/drawing/2014/main" id="{8717C051-1C9C-4E39-BC7E-6E79886953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9963" y="1627796"/>
                <a:ext cx="9693658" cy="2833585"/>
              </a:xfrm>
              <a:prstGeom prst="rect">
                <a:avLst/>
              </a:prstGeom>
              <a:blipFill>
                <a:blip r:embed="rId2"/>
                <a:stretch>
                  <a:fillRect l="-1635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2C6022BF-3588-460F-8331-745ADFAF21C9}"/>
                  </a:ext>
                </a:extLst>
              </p:cNvPr>
              <p:cNvSpPr/>
              <p:nvPr/>
            </p:nvSpPr>
            <p:spPr>
              <a:xfrm>
                <a:off x="4268388" y="4655537"/>
                <a:ext cx="3725840" cy="7500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s-MX" altLang="es-MX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0" lang="es-MX" altLang="es-MX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kumimoji="0" lang="es-MX" altLang="es-MX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0" lang="es-MX" altLang="es-MX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2C6022BF-3588-460F-8331-745ADFAF21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388" y="4655537"/>
                <a:ext cx="3725840" cy="7500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73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8C0BC-D7D4-4DFB-85B3-529033B89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642" y="569847"/>
            <a:ext cx="10479157" cy="855801"/>
          </a:xfrm>
        </p:spPr>
        <p:txBody>
          <a:bodyPr/>
          <a:lstStyle/>
          <a:p>
            <a:r>
              <a:rPr lang="es-EC" dirty="0"/>
              <a:t>Ejemplos de cálculos de derivadas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D838121-F17E-4681-B037-F25DFA46FA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13593"/>
                <a:ext cx="10515600" cy="4674560"/>
              </a:xfrm>
            </p:spPr>
            <p:txBody>
              <a:bodyPr>
                <a:normAutofit/>
              </a:bodyPr>
              <a:lstStyle/>
              <a:p>
                <a:r>
                  <a:rPr lang="es-EC" sz="2400" b="1" i="1" dirty="0"/>
                  <a:t>La derivada de una constante por una función: </a:t>
                </a:r>
              </a:p>
              <a:p>
                <a:pPr marL="0" indent="0">
                  <a:buNone/>
                </a:pPr>
                <a:endParaRPr lang="es-EC" sz="2400" b="1" i="1" dirty="0"/>
              </a:p>
              <a:p>
                <a:endParaRPr lang="es-EC" sz="2400" b="1" i="1" dirty="0"/>
              </a:p>
              <a:p>
                <a:pPr marL="0" indent="0">
                  <a:buNone/>
                </a:pPr>
                <a:endParaRPr lang="es-EC" sz="2400" b="1" i="1" dirty="0"/>
              </a:p>
              <a:p>
                <a:r>
                  <a:rPr lang="es-EC" sz="2400" b="1" i="1" dirty="0"/>
                  <a:t>La derivada de una suma: </a:t>
                </a:r>
                <a:r>
                  <a:rPr lang="es-MX" sz="2400" b="1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</m:e>
                      <m:sup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sz="2400" dirty="0"/>
                  <a:t> es decir, la derivada de una suma de funciones es la suma de las derivadas de cada uno de los términos por separado. Entonces:</a:t>
                </a:r>
              </a:p>
              <a:p>
                <a:pPr marL="0" indent="0">
                  <a:buNone/>
                </a:pPr>
                <a:endParaRPr lang="es-MX" sz="2400" dirty="0"/>
              </a:p>
              <a:p>
                <a:pPr marL="0" indent="0">
                  <a:buNone/>
                </a:pPr>
                <a:endParaRPr lang="es-MX" sz="24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D838121-F17E-4681-B037-F25DFA46FA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13593"/>
                <a:ext cx="10515600" cy="4674560"/>
              </a:xfrm>
              <a:blipFill>
                <a:blip r:embed="rId2"/>
                <a:stretch>
                  <a:fillRect l="-464" t="-1825" r="-81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6CEC0EC-5BCD-4F29-B28D-941D7CBA1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12270"/>
              </p:ext>
            </p:extLst>
          </p:nvPr>
        </p:nvGraphicFramePr>
        <p:xfrm>
          <a:off x="4628322" y="4966712"/>
          <a:ext cx="2130286" cy="824488"/>
        </p:xfrm>
        <a:graphic>
          <a:graphicData uri="http://schemas.openxmlformats.org/drawingml/2006/table">
            <a:tbl>
              <a:tblPr/>
              <a:tblGrid>
                <a:gridCol w="2130286">
                  <a:extLst>
                    <a:ext uri="{9D8B030D-6E8A-4147-A177-3AD203B41FA5}">
                      <a16:colId xmlns:a16="http://schemas.microsoft.com/office/drawing/2014/main" val="1205656161"/>
                    </a:ext>
                  </a:extLst>
                </a:gridCol>
              </a:tblGrid>
              <a:tr h="824488">
                <a:tc>
                  <a:txBody>
                    <a:bodyPr/>
                    <a:lstStyle/>
                    <a:p>
                      <a:r>
                        <a:rPr lang="es-MX" sz="2400" i="1" dirty="0"/>
                        <a:t>f(x)= 2x</a:t>
                      </a:r>
                      <a:r>
                        <a:rPr lang="es-MX" sz="2400" i="1" baseline="30000" dirty="0"/>
                        <a:t>3</a:t>
                      </a:r>
                      <a:r>
                        <a:rPr lang="es-MX" sz="2400" i="1" dirty="0"/>
                        <a:t> + x</a:t>
                      </a:r>
                      <a:r>
                        <a:rPr lang="es-MX" sz="2400" dirty="0"/>
                        <a:t> </a:t>
                      </a:r>
                      <a:br>
                        <a:rPr lang="es-MX" sz="2400" dirty="0"/>
                      </a:br>
                      <a:r>
                        <a:rPr lang="es-MX" sz="2400" i="1" dirty="0"/>
                        <a:t>f '(x)= 6x</a:t>
                      </a:r>
                      <a:r>
                        <a:rPr lang="es-MX" sz="2400" i="1" baseline="30000" dirty="0"/>
                        <a:t>2</a:t>
                      </a:r>
                      <a:r>
                        <a:rPr lang="es-MX" sz="2400" i="1" dirty="0"/>
                        <a:t> + 1</a:t>
                      </a:r>
                      <a:endParaRPr lang="es-MX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537117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8C4ADCD-1A41-405A-860F-D3B2EEBC3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56728"/>
              </p:ext>
            </p:extLst>
          </p:nvPr>
        </p:nvGraphicFramePr>
        <p:xfrm>
          <a:off x="4456046" y="2051240"/>
          <a:ext cx="2991676" cy="822960"/>
        </p:xfrm>
        <a:graphic>
          <a:graphicData uri="http://schemas.openxmlformats.org/drawingml/2006/table">
            <a:tbl>
              <a:tblPr/>
              <a:tblGrid>
                <a:gridCol w="2991676">
                  <a:extLst>
                    <a:ext uri="{9D8B030D-6E8A-4147-A177-3AD203B41FA5}">
                      <a16:colId xmlns:a16="http://schemas.microsoft.com/office/drawing/2014/main" val="37848947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sz="2400" i="1" dirty="0">
                          <a:latin typeface="Times New Roman,Times"/>
                        </a:rPr>
                        <a:t>f(x)= 3x</a:t>
                      </a:r>
                      <a:r>
                        <a:rPr lang="es-MX" sz="2400" i="1" baseline="30000" dirty="0">
                          <a:latin typeface="Times New Roman,Times"/>
                        </a:rPr>
                        <a:t>5</a:t>
                      </a:r>
                      <a:r>
                        <a:rPr lang="es-MX" sz="2400" dirty="0"/>
                        <a:t> </a:t>
                      </a:r>
                      <a:br>
                        <a:rPr lang="es-MX" sz="2400" dirty="0"/>
                      </a:br>
                      <a:r>
                        <a:rPr lang="es-MX" sz="2400" i="1" dirty="0">
                          <a:latin typeface="Times New Roman,Times"/>
                        </a:rPr>
                        <a:t>f '(x)= 3(5x</a:t>
                      </a:r>
                      <a:r>
                        <a:rPr lang="es-MX" sz="2400" i="1" baseline="30000" dirty="0">
                          <a:latin typeface="Times New Roman,Times"/>
                        </a:rPr>
                        <a:t>4</a:t>
                      </a:r>
                      <a:r>
                        <a:rPr lang="es-MX" sz="2400" i="1" dirty="0">
                          <a:latin typeface="Times New Roman,Times"/>
                        </a:rPr>
                        <a:t>) = 15x</a:t>
                      </a:r>
                      <a:r>
                        <a:rPr lang="es-MX" sz="2400" i="1" baseline="30000" dirty="0">
                          <a:latin typeface="Times New Roman,Times"/>
                        </a:rPr>
                        <a:t>4</a:t>
                      </a:r>
                      <a:r>
                        <a:rPr lang="es-MX" sz="2400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40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08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3D636-B9E8-43E5-AECA-B8B55770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271"/>
            <a:ext cx="10515600" cy="771115"/>
          </a:xfrm>
        </p:spPr>
        <p:txBody>
          <a:bodyPr/>
          <a:lstStyle/>
          <a:p>
            <a:r>
              <a:rPr lang="es-EC" dirty="0"/>
              <a:t>Ejemplos de cálculos de derivada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DA402AD-F925-4CDF-94BA-0DDF542CCA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90263"/>
                <a:ext cx="10515600" cy="4679466"/>
              </a:xfrm>
            </p:spPr>
            <p:txBody>
              <a:bodyPr>
                <a:normAutofit fontScale="70000" lnSpcReduction="20000"/>
              </a:bodyPr>
              <a:lstStyle/>
              <a:p>
                <a:pPr algn="just"/>
                <a:endParaRPr lang="es-MX" b="1" i="1" dirty="0"/>
              </a:p>
              <a:p>
                <a:pPr algn="just"/>
                <a:r>
                  <a:rPr lang="es-EC" sz="2900" b="1" i="1" dirty="0"/>
                  <a:t>La derivada de una diferencia: </a:t>
                </a:r>
                <a:r>
                  <a:rPr lang="es-MX" sz="2900" b="1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9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sz="29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9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s-MX" sz="29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MX" sz="29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</m:e>
                      <m:sup>
                        <m:r>
                          <a:rPr lang="es-MX" sz="29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2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9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9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9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9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9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2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9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9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sz="29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MX" sz="2900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s-MX" sz="29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sz="2900" dirty="0"/>
                  <a:t> es decir, la derivada de una suma de funciones es la suma de las derivadas de cada uno de los términos por separado. Entonces:</a:t>
                </a:r>
              </a:p>
              <a:p>
                <a:pPr algn="just"/>
                <a:endParaRPr lang="es-MX" sz="29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9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MX" sz="2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29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2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9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s-MX" sz="2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2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29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s-MX" sz="29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2900" dirty="0"/>
              </a:p>
              <a:p>
                <a:pPr marL="0" indent="0" algn="just">
                  <a:buNone/>
                </a:pPr>
                <a:endParaRPr lang="es-MX" sz="29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2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9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sz="29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MX" sz="2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2900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s-MX" sz="29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29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s-MX" sz="2900" dirty="0"/>
              </a:p>
              <a:p>
                <a:pPr algn="just"/>
                <a:endParaRPr lang="es-MX" sz="2900" b="1" i="1" dirty="0"/>
              </a:p>
              <a:p>
                <a:pPr algn="just"/>
                <a:r>
                  <a:rPr lang="es-MX" sz="2900" b="1" i="1" dirty="0"/>
                  <a:t>La derivada de un producto: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altLang="es-MX" sz="29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altLang="es-MX" sz="29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s-MX" altLang="es-MX" sz="29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altLang="es-MX" sz="29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</m:e>
                      <m:sup>
                        <m: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altLang="es-MX" sz="29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altLang="es-MX" sz="29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altLang="es-MX" sz="29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altLang="es-MX" sz="29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altLang="es-MX" sz="29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altLang="es-MX" sz="29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altLang="es-MX" sz="29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altLang="es-MX" sz="29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MX" altLang="es-MX" sz="29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s-MX" altLang="es-MX" sz="29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altLang="es-MX" sz="29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sz="2900" dirty="0">
                    <a:solidFill>
                      <a:srgbClr val="333333"/>
                    </a:solidFill>
                    <a:latin typeface="Libre Franklin"/>
                  </a:rPr>
                  <a:t> </a:t>
                </a:r>
                <a:r>
                  <a:rPr lang="es-MX" sz="2900" dirty="0"/>
                  <a:t>la derivada de un producto de dos funciones es la primera, por la derivada de la segunda, más la segunda por la derivada de la primera.</a:t>
                </a:r>
              </a:p>
              <a:p>
                <a:pPr marL="0" indent="0" algn="ctr">
                  <a:buNone/>
                </a:pPr>
                <a:r>
                  <a:rPr lang="es-MX" sz="2900" i="1" dirty="0"/>
                  <a:t>f(x)= (4x + 1)(10x</a:t>
                </a:r>
                <a:r>
                  <a:rPr lang="es-MX" sz="2900" i="1" baseline="30000" dirty="0"/>
                  <a:t>2</a:t>
                </a:r>
                <a:r>
                  <a:rPr lang="es-MX" sz="2900" i="1" dirty="0"/>
                  <a:t> - 5)</a:t>
                </a:r>
                <a:r>
                  <a:rPr lang="es-MX" sz="2900" dirty="0"/>
                  <a:t> </a:t>
                </a:r>
              </a:p>
              <a:p>
                <a:pPr marL="0" indent="0" algn="ctr">
                  <a:buNone/>
                </a:pPr>
                <a:endParaRPr lang="es-MX" sz="29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2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9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29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2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900" b="0" i="1" smtClean="0">
                        <a:latin typeface="Cambria Math" panose="02040503050406030204" pitchFamily="18" charset="0"/>
                      </a:rPr>
                      <m:t>=4</m:t>
                    </m:r>
                    <m:d>
                      <m:dPr>
                        <m:ctrlPr>
                          <a:rPr lang="es-MX" sz="2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9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sSup>
                          <m:sSupPr>
                            <m:ctrlPr>
                              <a:rPr lang="es-MX" sz="29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9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sz="29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sz="29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s-MX" sz="29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MX" sz="2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9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MX" sz="2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9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s-MX" sz="29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s-MX" sz="29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C" sz="2900" dirty="0"/>
                  <a:t> </a:t>
                </a:r>
              </a:p>
              <a:p>
                <a:pPr algn="just"/>
                <a:endParaRPr lang="es-MX" sz="2900" b="1" dirty="0"/>
              </a:p>
              <a:p>
                <a:pPr marL="0" indent="0">
                  <a:buNone/>
                </a:pPr>
                <a:endParaRPr lang="es-MX" b="1" dirty="0"/>
              </a:p>
              <a:p>
                <a:pPr marL="0" indent="0">
                  <a:buNone/>
                </a:pPr>
                <a:endParaRPr lang="es-MX" b="1" dirty="0"/>
              </a:p>
              <a:p>
                <a:pPr marL="0" indent="0">
                  <a:buNone/>
                </a:pPr>
                <a:endParaRPr lang="es-EC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DA402AD-F925-4CDF-94BA-0DDF542CCA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90263"/>
                <a:ext cx="10515600" cy="4679466"/>
              </a:xfrm>
              <a:blipFill>
                <a:blip r:embed="rId2"/>
                <a:stretch>
                  <a:fillRect l="-174" r="-986" b="-39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02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212E5-3868-41F3-9D40-015FD2C5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9118"/>
          </a:xfrm>
        </p:spPr>
        <p:txBody>
          <a:bodyPr/>
          <a:lstStyle/>
          <a:p>
            <a:r>
              <a:rPr lang="es-EC" dirty="0"/>
              <a:t>Ejemplos de cálculos de derivada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1F4B11B-5674-4960-B003-28F81493C6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26845"/>
                <a:ext cx="10515600" cy="4351338"/>
              </a:xfrm>
            </p:spPr>
            <p:txBody>
              <a:bodyPr/>
              <a:lstStyle/>
              <a:p>
                <a:r>
                  <a:rPr lang="es-MX" sz="2400" b="1" i="1" dirty="0"/>
                  <a:t>La derivada de un cociente:</a:t>
                </a:r>
                <a:r>
                  <a:rPr lang="es-MX" sz="2400" dirty="0"/>
                  <a:t> (la segunda, por la derivada de la primera, menos la primera por la derivada de la segunda) dividido para la segunda al cuadrado.</a:t>
                </a:r>
              </a:p>
              <a:p>
                <a:endParaRPr lang="es-MX" sz="2000" dirty="0"/>
              </a:p>
              <a:p>
                <a:pPr marL="0" indent="0" algn="ctr">
                  <a:buNone/>
                </a:pPr>
                <a:r>
                  <a:rPr lang="es-MX" sz="2000" b="1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MX" altLang="es-MX" sz="2000" i="1">
                                    <a:solidFill>
                                      <a:srgbClr val="333333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MX" altLang="es-MX" sz="2000" i="1">
                                    <a:solidFill>
                                      <a:srgbClr val="333333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num>
                              <m:den>
                                <m:r>
                                  <a:rPr lang="es-MX" altLang="es-MX" sz="2000" i="1">
                                    <a:solidFill>
                                      <a:srgbClr val="333333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altLang="es-MX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′(</m:t>
                        </m:r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altLang="es-MX" sz="20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MX" altLang="es-MX" sz="2000" i="1">
                                    <a:solidFill>
                                      <a:srgbClr val="333333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altLang="es-MX" sz="2000" i="1">
                                    <a:solidFill>
                                      <a:srgbClr val="333333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s-MX" altLang="es-MX" sz="2000" i="1">
                                    <a:solidFill>
                                      <a:srgbClr val="333333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MX" altLang="es-MX" sz="2000" i="1">
                                    <a:solidFill>
                                      <a:srgbClr val="333333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altLang="es-MX" sz="2000" i="1">
                                    <a:solidFill>
                                      <a:srgbClr val="333333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s-MX" altLang="es-MX" sz="2000" i="1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s-EC" sz="2000" dirty="0"/>
                  <a:t>    </a:t>
                </a:r>
              </a:p>
              <a:p>
                <a:endParaRPr lang="es-EC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s-EC" sz="2000" dirty="0"/>
              </a:p>
              <a:p>
                <a:pPr marL="0" indent="0">
                  <a:buNone/>
                </a:pPr>
                <a:endParaRPr lang="es-EC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MX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20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  <m:r>
                                    <a:rPr lang="es-MX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MX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MX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20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  <m:r>
                                        <a:rPr lang="es-MX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MX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MX" sz="20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EC" sz="20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1F4B11B-5674-4960-B003-28F81493C6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26845"/>
                <a:ext cx="10515600" cy="4351338"/>
              </a:xfrm>
              <a:blipFill>
                <a:blip r:embed="rId2"/>
                <a:stretch>
                  <a:fillRect l="-464" t="-196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30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61401-8455-40E0-85E8-5F173A4B5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Ejemplos de cálculos de derivada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F7A6699-B068-43F7-9864-BBF030646A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/>
              </a:bodyPr>
              <a:lstStyle/>
              <a:p>
                <a:r>
                  <a:rPr lang="es-MX" sz="2000" b="1" i="1" dirty="0"/>
                  <a:t>La derivada de una constante dividida para una función :</a:t>
                </a:r>
                <a:endParaRPr lang="es-MX" sz="2000" b="1" i="1" dirty="0">
                  <a:latin typeface="Cambria Math" panose="02040503050406030204" pitchFamily="18" charset="0"/>
                </a:endParaRPr>
              </a:p>
              <a:p>
                <a:endParaRPr lang="es-MX" sz="2000" b="1" i="1" dirty="0">
                  <a:latin typeface="Cambria Math" panose="02040503050406030204" pitchFamily="18" charset="0"/>
                </a:endParaRPr>
              </a:p>
              <a:p>
                <a:endParaRPr lang="es-MX" sz="2000" b="1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MX" sz="2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MX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s-MX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s-MX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s-MX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s-MX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s-EC" sz="2000" dirty="0"/>
                  <a:t> </a:t>
                </a:r>
              </a:p>
              <a:p>
                <a:pPr marL="0" indent="0" algn="ctr">
                  <a:buNone/>
                </a:pPr>
                <a:endParaRPr lang="es-EC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2(3)</m:t>
                          </m:r>
                        </m:num>
                        <m:den>
                          <m:sSup>
                            <m:sSupPr>
                              <m:ctrlP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EC" sz="2000" dirty="0"/>
              </a:p>
              <a:p>
                <a:pPr marL="0" indent="0" algn="ctr">
                  <a:buNone/>
                </a:pPr>
                <a:endParaRPr lang="es-EC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MX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20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MX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lang="es-MX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2000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s-MX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sz="2000" i="1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s-MX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EC" sz="20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F7A6699-B068-43F7-9864-BBF030646A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174" t="-117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845588D0-31B2-47C6-82A4-ADB69364FA34}"/>
                  </a:ext>
                </a:extLst>
              </p:cNvPr>
              <p:cNvSpPr/>
              <p:nvPr/>
            </p:nvSpPr>
            <p:spPr>
              <a:xfrm>
                <a:off x="4268388" y="2442423"/>
                <a:ext cx="3725840" cy="7500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s-MX" altLang="es-MX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0" lang="es-MX" altLang="es-MX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s-MX" altLang="es-MX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kumimoji="0" lang="es-MX" altLang="es-MX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kumimoji="0" lang="es-MX" altLang="es-MX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0" lang="es-MX" altLang="es-MX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845588D0-31B2-47C6-82A4-ADB69364FA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388" y="2442423"/>
                <a:ext cx="3725840" cy="7500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8686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9D13B-83F9-4C77-8F4D-3A229988F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99983"/>
          </a:xfrm>
        </p:spPr>
        <p:txBody>
          <a:bodyPr>
            <a:normAutofit/>
          </a:bodyPr>
          <a:lstStyle/>
          <a:p>
            <a:pPr algn="just"/>
            <a:r>
              <a:rPr lang="es-EC" sz="3600" b="1" dirty="0"/>
              <a:t>Ejercicios: </a:t>
            </a:r>
            <a:r>
              <a:rPr lang="es-EC" sz="2400" dirty="0">
                <a:latin typeface="Abadi" panose="020B0604020202020204" pitchFamily="34" charset="0"/>
              </a:rPr>
              <a:t>Calcular la derivada de las siguientes funciones, aplicando las reglas de derivación</a:t>
            </a:r>
            <a:endParaRPr lang="es-EC" sz="3600" dirty="0">
              <a:latin typeface="Abadi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104E8C8-DF13-4822-AE0D-6C39E6A539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89988" y="1839693"/>
                <a:ext cx="7404652" cy="435133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s-EC" b="1" dirty="0"/>
                  <a:t>Observación: </a:t>
                </a:r>
                <a:r>
                  <a:rPr lang="es-EC" dirty="0"/>
                  <a:t>f(x)=y  entonces f’(x)=y’</a:t>
                </a:r>
              </a:p>
              <a:p>
                <a:pPr marL="0" indent="0">
                  <a:buNone/>
                </a:pPr>
                <a:r>
                  <a:rPr lang="es-EC" sz="2400" dirty="0"/>
                  <a:t>1.- </a:t>
                </a:r>
              </a:p>
              <a:p>
                <a:pPr marL="0" indent="0">
                  <a:buNone/>
                </a:pPr>
                <a:endParaRPr lang="es-EC" sz="2400" dirty="0"/>
              </a:p>
              <a:p>
                <a:pPr marL="0" indent="0">
                  <a:buNone/>
                </a:pPr>
                <a:r>
                  <a:rPr lang="es-EC" sz="2400" dirty="0"/>
                  <a:t>2.- </a:t>
                </a:r>
              </a:p>
              <a:p>
                <a:pPr marL="0" indent="0">
                  <a:buNone/>
                </a:pPr>
                <a:endParaRPr lang="es-EC" sz="2400" dirty="0"/>
              </a:p>
              <a:p>
                <a:pPr marL="0" indent="0">
                  <a:buNone/>
                </a:pPr>
                <a:r>
                  <a:rPr lang="es-EC" sz="2400" dirty="0"/>
                  <a:t>3.-</a:t>
                </a:r>
              </a:p>
              <a:p>
                <a:pPr marL="0" indent="0">
                  <a:buNone/>
                </a:pPr>
                <a:endParaRPr lang="es-EC" sz="2400" dirty="0"/>
              </a:p>
              <a:p>
                <a:pPr marL="0" indent="0">
                  <a:buNone/>
                </a:pPr>
                <a:r>
                  <a:rPr lang="es-EC" sz="2400" dirty="0"/>
                  <a:t>4.-  </a:t>
                </a:r>
                <a14:m>
                  <m:oMath xmlns:m="http://schemas.openxmlformats.org/officeDocument/2006/math"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EC" sz="2400" dirty="0"/>
              </a:p>
              <a:p>
                <a:pPr marL="0" indent="0">
                  <a:buNone/>
                </a:pPr>
                <a:endParaRPr lang="es-EC" sz="2400" dirty="0"/>
              </a:p>
              <a:p>
                <a:pPr marL="0" indent="0">
                  <a:buNone/>
                </a:pPr>
                <a:r>
                  <a:rPr lang="es-EC" sz="2400" dirty="0"/>
                  <a:t>5.- 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104E8C8-DF13-4822-AE0D-6C39E6A539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9988" y="1839693"/>
                <a:ext cx="7404652" cy="4351338"/>
              </a:xfrm>
              <a:blipFill>
                <a:blip r:embed="rId2"/>
                <a:stretch>
                  <a:fillRect l="-1730" t="-266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F233DCFD-055E-4CD1-9ED5-95ABE0A2F6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85" y="2157101"/>
            <a:ext cx="2035803" cy="55433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B5570DF-D2D4-47EA-ABC4-E7CBCA1849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693" y="2915655"/>
            <a:ext cx="1901786" cy="60017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E8741FC-C24A-44BE-A59C-29ABAB4A32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270" y="3811458"/>
            <a:ext cx="2197211" cy="48306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E1BA2E6-8D16-4B2C-98EC-CCE54783C4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9685" y="5345853"/>
            <a:ext cx="2431672" cy="60537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84841C7-C6EF-4AFA-B33F-EC408FEBE0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8291" y="4583701"/>
            <a:ext cx="892707" cy="589100"/>
          </a:xfrm>
          <a:prstGeom prst="rect">
            <a:avLst/>
          </a:prstGeom>
        </p:spPr>
      </p:pic>
      <p:pic>
        <p:nvPicPr>
          <p:cNvPr id="10" name="Imagen 9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45EFE85-CC96-4FD8-A83F-D006839E5B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79" y="2945108"/>
            <a:ext cx="3866286" cy="3866286"/>
          </a:xfrm>
          <a:prstGeom prst="rect">
            <a:avLst/>
          </a:prstGeom>
        </p:spPr>
      </p:pic>
      <p:sp>
        <p:nvSpPr>
          <p:cNvPr id="11" name="Bocadillo nube: nube 10">
            <a:extLst>
              <a:ext uri="{FF2B5EF4-FFF2-40B4-BE49-F238E27FC236}">
                <a16:creationId xmlns:a16="http://schemas.microsoft.com/office/drawing/2014/main" id="{20CF81AB-8CDE-4749-A05B-B55C41214EC1}"/>
              </a:ext>
            </a:extLst>
          </p:cNvPr>
          <p:cNvSpPr/>
          <p:nvPr/>
        </p:nvSpPr>
        <p:spPr>
          <a:xfrm rot="190043">
            <a:off x="8816412" y="1111965"/>
            <a:ext cx="2439004" cy="2090273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57ABB73-592A-4061-A6A2-B6F41E9FFB23}"/>
              </a:ext>
            </a:extLst>
          </p:cNvPr>
          <p:cNvSpPr txBox="1"/>
          <p:nvPr/>
        </p:nvSpPr>
        <p:spPr>
          <a:xfrm>
            <a:off x="9474314" y="1401304"/>
            <a:ext cx="1329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A resolver en mi cuaderno de apuntes</a:t>
            </a:r>
          </a:p>
        </p:txBody>
      </p:sp>
    </p:spTree>
    <p:extLst>
      <p:ext uri="{BB962C8B-B14F-4D97-AF65-F5344CB8AC3E}">
        <p14:creationId xmlns:p14="http://schemas.microsoft.com/office/powerpoint/2010/main" val="2717568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2F514-E250-48A5-B3BB-5FBDCAC85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2800" b="1" dirty="0"/>
              <a:t>Respuestas: </a:t>
            </a:r>
            <a:r>
              <a:rPr lang="es-EC" sz="2400" dirty="0">
                <a:latin typeface="Abadi" panose="020B0604020104020204" pitchFamily="34" charset="0"/>
              </a:rPr>
              <a:t>Verifique si encontró bien la derivada de una función</a:t>
            </a:r>
            <a:endParaRPr lang="es-EC" sz="2800" dirty="0">
              <a:latin typeface="Abadi" panose="020B06040201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CE3F5AA-7819-48F7-937B-DA4D5396F1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86738" y="2286000"/>
                <a:ext cx="4276742" cy="4023360"/>
              </a:xfrm>
            </p:spPr>
            <p:txBody>
              <a:bodyPr/>
              <a:lstStyle/>
              <a:p>
                <a:r>
                  <a:rPr lang="es-EC" dirty="0"/>
                  <a:t>1.-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s-EC" dirty="0"/>
              </a:p>
              <a:p>
                <a:r>
                  <a:rPr lang="es-EC" dirty="0"/>
                  <a:t>2.-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s-EC" dirty="0"/>
              </a:p>
              <a:p>
                <a:r>
                  <a:rPr lang="es-EC" dirty="0"/>
                  <a:t>3.-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=−2+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endParaRPr lang="es-EC" dirty="0"/>
              </a:p>
              <a:p>
                <a:r>
                  <a:rPr lang="es-EC" dirty="0"/>
                  <a:t>4.-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−24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EC" dirty="0"/>
              </a:p>
              <a:p>
                <a:r>
                  <a:rPr lang="es-EC" dirty="0"/>
                  <a:t>5.-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endParaRPr lang="es-EC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CE3F5AA-7819-48F7-937B-DA4D5396F1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86738" y="2286000"/>
                <a:ext cx="4276742" cy="4023360"/>
              </a:xfrm>
              <a:blipFill>
                <a:blip r:embed="rId2"/>
                <a:stretch>
                  <a:fillRect l="-856" t="-181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oncepto De éxito, Diseño De Dibujos Animados Empresario De ...">
            <a:extLst>
              <a:ext uri="{FF2B5EF4-FFF2-40B4-BE49-F238E27FC236}">
                <a16:creationId xmlns:a16="http://schemas.microsoft.com/office/drawing/2014/main" id="{22FCD893-574D-442F-850E-37568C5F0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30044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176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406</TotalTime>
  <Words>866</Words>
  <Application>Microsoft Office PowerPoint</Application>
  <PresentationFormat>Panorámica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Abadi</vt:lpstr>
      <vt:lpstr>Arial</vt:lpstr>
      <vt:lpstr>Cambria Math</vt:lpstr>
      <vt:lpstr>Comic Sans MS</vt:lpstr>
      <vt:lpstr>Libre Franklin</vt:lpstr>
      <vt:lpstr>Times New Roman,Times</vt:lpstr>
      <vt:lpstr>Tw Cen MT</vt:lpstr>
      <vt:lpstr>Tw Cen MT Condensed</vt:lpstr>
      <vt:lpstr>Wingdings 3</vt:lpstr>
      <vt:lpstr>Integral</vt:lpstr>
      <vt:lpstr>Reglas de Derivación</vt:lpstr>
      <vt:lpstr>Reglas de Derivación</vt:lpstr>
      <vt:lpstr>Reglas de derivación</vt:lpstr>
      <vt:lpstr>Ejemplos de cálculos de derivadas</vt:lpstr>
      <vt:lpstr>Ejemplos de cálculos de derivada</vt:lpstr>
      <vt:lpstr>Ejemplos de cálculos de derivada</vt:lpstr>
      <vt:lpstr>Ejemplos de cálculos de derivada</vt:lpstr>
      <vt:lpstr>Ejercicios: Calcular la derivada de las siguientes funciones, aplicando las reglas de derivación</vt:lpstr>
      <vt:lpstr>Respuestas: Verifique si encontró bien la derivada de una función</vt:lpstr>
      <vt:lpstr>Ejercicios: Encontrar las derivadas de la Funciones trigonométricas directas</vt:lpstr>
      <vt:lpstr>Derivadas de las funciones exponenciales</vt:lpstr>
      <vt:lpstr>Resumen de Derivadas</vt:lpstr>
      <vt:lpstr>Resumen de derivadas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Reglas de Derivación</dc:title>
  <dc:creator>Mery Manzano</dc:creator>
  <cp:lastModifiedBy>mery manzano</cp:lastModifiedBy>
  <cp:revision>25</cp:revision>
  <dcterms:created xsi:type="dcterms:W3CDTF">2020-05-17T02:19:22Z</dcterms:created>
  <dcterms:modified xsi:type="dcterms:W3CDTF">2021-12-15T17:12:43Z</dcterms:modified>
</cp:coreProperties>
</file>