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DM Sans Bold" charset="1" panose="00000000000000000000"/>
      <p:regular r:id="rId15"/>
    </p:embeddedFont>
    <p:embeddedFont>
      <p:font typeface="DM Sans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pn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svg" Type="http://schemas.openxmlformats.org/officeDocument/2006/relationships/image"/><Relationship Id="rId11" Target="../media/image20.png" Type="http://schemas.openxmlformats.org/officeDocument/2006/relationships/image"/><Relationship Id="rId12" Target="../media/image21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2" Target="../media/image1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4.png" Type="http://schemas.openxmlformats.org/officeDocument/2006/relationships/image"/><Relationship Id="rId8" Target="../media/image25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Relationship Id="rId5" Target="../media/image34.png" Type="http://schemas.openxmlformats.org/officeDocument/2006/relationships/image"/><Relationship Id="rId6" Target="../media/image35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svg" Type="http://schemas.openxmlformats.org/officeDocument/2006/relationships/image"/><Relationship Id="rId11" Target="../media/image12.png" Type="http://schemas.openxmlformats.org/officeDocument/2006/relationships/image"/><Relationship Id="rId12" Target="../media/image13.svg" Type="http://schemas.openxmlformats.org/officeDocument/2006/relationships/image"/><Relationship Id="rId13" Target="../media/image14.png" Type="http://schemas.openxmlformats.org/officeDocument/2006/relationships/image"/><Relationship Id="rId14" Target="../media/image15.svg" Type="http://schemas.openxmlformats.org/officeDocument/2006/relationships/image"/><Relationship Id="rId15" Target="../media/image16.png" Type="http://schemas.openxmlformats.org/officeDocument/2006/relationships/image"/><Relationship Id="rId16" Target="../media/image17.svg" Type="http://schemas.openxmlformats.org/officeDocument/2006/relationships/image"/><Relationship Id="rId17" Target="../media/image18.png" Type="http://schemas.openxmlformats.org/officeDocument/2006/relationships/image"/><Relationship Id="rId18" Target="../media/image19.svg" Type="http://schemas.openxmlformats.org/officeDocument/2006/relationships/image"/><Relationship Id="rId19" Target="../media/image20.png" Type="http://schemas.openxmlformats.org/officeDocument/2006/relationships/image"/><Relationship Id="rId2" Target="../media/image1.png" Type="http://schemas.openxmlformats.org/officeDocument/2006/relationships/image"/><Relationship Id="rId20" Target="../media/image21.svg" Type="http://schemas.openxmlformats.org/officeDocument/2006/relationships/image"/><Relationship Id="rId21" Target="../media/image22.png" Type="http://schemas.openxmlformats.org/officeDocument/2006/relationships/image"/><Relationship Id="rId22" Target="../media/image23.svg" Type="http://schemas.openxmlformats.org/officeDocument/2006/relationships/image"/><Relationship Id="rId23" Target="../media/image24.png" Type="http://schemas.openxmlformats.org/officeDocument/2006/relationships/image"/><Relationship Id="rId24" Target="../media/image25.svg" Type="http://schemas.openxmlformats.org/officeDocument/2006/relationships/image"/><Relationship Id="rId25" Target="../media/image26.png" Type="http://schemas.openxmlformats.org/officeDocument/2006/relationships/image"/><Relationship Id="rId26" Target="../media/image27.svg" Type="http://schemas.openxmlformats.org/officeDocument/2006/relationships/image"/><Relationship Id="rId27" Target="../media/image28.png" Type="http://schemas.openxmlformats.org/officeDocument/2006/relationships/image"/><Relationship Id="rId28" Target="../media/image29.sv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1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36705" y="6409875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6" y="0"/>
                </a:lnTo>
                <a:lnTo>
                  <a:pt x="724986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7" id="17"/>
          <p:cNvSpPr txBox="true"/>
          <p:nvPr/>
        </p:nvSpPr>
        <p:spPr>
          <a:xfrm rot="0">
            <a:off x="3688802" y="2365018"/>
            <a:ext cx="10910396" cy="4744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18"/>
              </a:lnSpc>
            </a:pPr>
            <a:r>
              <a:rPr lang="en-US" b="true" sz="12998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Revolución Científica Técnica.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914102" y="7302787"/>
            <a:ext cx="8459795" cy="1682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b="true" sz="438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DOCENTE: MSC. GLADYS BONILLA</a:t>
            </a:r>
          </a:p>
          <a:p>
            <a:pPr algn="ctr">
              <a:lnSpc>
                <a:spcPts val="4381"/>
              </a:lnSpc>
            </a:pPr>
            <a:r>
              <a:rPr lang="en-US" b="true" sz="438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2024-2S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4737926" y="2576219"/>
            <a:ext cx="724985" cy="920616"/>
          </a:xfrm>
          <a:custGeom>
            <a:avLst/>
            <a:gdLst/>
            <a:ahLst/>
            <a:cxnLst/>
            <a:rect r="r" b="b" t="t" l="l"/>
            <a:pathLst>
              <a:path h="920616" w="724985">
                <a:moveTo>
                  <a:pt x="0" y="0"/>
                </a:moveTo>
                <a:lnTo>
                  <a:pt x="724985" y="0"/>
                </a:lnTo>
                <a:lnTo>
                  <a:pt x="724985" y="920616"/>
                </a:lnTo>
                <a:lnTo>
                  <a:pt x="0" y="92061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-1659348" y="2453894"/>
            <a:ext cx="8459795" cy="578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81"/>
              </a:lnSpc>
            </a:pPr>
            <a:r>
              <a:rPr lang="en-US" b="true" sz="4381" spc="-8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UNACH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94934" y="2091045"/>
            <a:ext cx="6264366" cy="6104909"/>
          </a:xfrm>
          <a:custGeom>
            <a:avLst/>
            <a:gdLst/>
            <a:ahLst/>
            <a:cxnLst/>
            <a:rect r="r" b="b" t="t" l="l"/>
            <a:pathLst>
              <a:path h="6104909" w="6264366">
                <a:moveTo>
                  <a:pt x="0" y="0"/>
                </a:moveTo>
                <a:lnTo>
                  <a:pt x="6264366" y="0"/>
                </a:lnTo>
                <a:lnTo>
                  <a:pt x="6264366" y="6104910"/>
                </a:lnTo>
                <a:lnTo>
                  <a:pt x="0" y="61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04950" y="3358786"/>
            <a:ext cx="9077070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INTRODUCCIÓN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04950" y="4807557"/>
            <a:ext cx="7707571" cy="2324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 Segunda Revolución Científica-Técnica, también conocida como la Segunda Revolución Industrial, se desarrolló aproximadamente entre 1870 y 1914. Este periodo se caracterizó por una serie de avances tecnológicos y científicos que transformaron profundamente la sociedad y la economía mundial¹.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353489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9144000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5003948" y="-1890601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2" y="0"/>
                </a:lnTo>
                <a:lnTo>
                  <a:pt x="2892762" y="2919301"/>
                </a:lnTo>
                <a:lnTo>
                  <a:pt x="0" y="291930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-5282649">
            <a:off x="16004285" y="265374"/>
            <a:ext cx="4017207" cy="1370872"/>
          </a:xfrm>
          <a:custGeom>
            <a:avLst/>
            <a:gdLst/>
            <a:ahLst/>
            <a:cxnLst/>
            <a:rect r="r" b="b" t="t" l="l"/>
            <a:pathLst>
              <a:path h="1370872" w="4017207">
                <a:moveTo>
                  <a:pt x="0" y="0"/>
                </a:moveTo>
                <a:lnTo>
                  <a:pt x="4017207" y="0"/>
                </a:lnTo>
                <a:lnTo>
                  <a:pt x="4017207" y="1370872"/>
                </a:lnTo>
                <a:lnTo>
                  <a:pt x="0" y="13708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3991" y="3922289"/>
            <a:ext cx="8834322" cy="228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Principales Características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34214" y="703536"/>
            <a:ext cx="7025086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1. Nuevas Fuentes de Energía: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975489" y="1170261"/>
            <a:ext cx="6998061" cy="2561528"/>
            <a:chOff x="0" y="0"/>
            <a:chExt cx="2342659" cy="8574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491672" y="2024301"/>
            <a:ext cx="1578952" cy="1034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01.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975489" y="4968134"/>
            <a:ext cx="6998061" cy="3513473"/>
            <a:chOff x="0" y="0"/>
            <a:chExt cx="2342659" cy="11761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2659" cy="1176164"/>
            </a:xfrm>
            <a:custGeom>
              <a:avLst/>
              <a:gdLst/>
              <a:ahLst/>
              <a:cxnLst/>
              <a:rect r="r" b="b" t="t" l="l"/>
              <a:pathLst>
                <a:path h="1176164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1159570"/>
                  </a:lnTo>
                  <a:cubicBezTo>
                    <a:pt x="2342659" y="1168734"/>
                    <a:pt x="2335229" y="1176164"/>
                    <a:pt x="2326064" y="1176164"/>
                  </a:cubicBezTo>
                  <a:lnTo>
                    <a:pt x="16594" y="1176164"/>
                  </a:lnTo>
                  <a:cubicBezTo>
                    <a:pt x="7430" y="1176164"/>
                    <a:pt x="0" y="1168734"/>
                    <a:pt x="0" y="1159570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85725"/>
              <a:ext cx="2342659" cy="1090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34214" y="6007516"/>
            <a:ext cx="1578952" cy="1034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02.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18908" y="1460871"/>
            <a:ext cx="4132127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890"/>
              </a:lnSpc>
              <a:spcBef>
                <a:spcPct val="0"/>
              </a:spcBef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Electricidad: La electricidad se convirtió en una fuente de energía fundamental, permitiendo el desarrollo de nuevas tecnologías y la mejora de las existentes.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218908" y="2576759"/>
            <a:ext cx="4132127" cy="944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890"/>
              </a:lnSpc>
              <a:spcBef>
                <a:spcPct val="0"/>
              </a:spcBef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Petróleo y Gas: Estos combustibles fósiles comenzaron a reemplazar al carbón como principales fuentes de energía, impulsando la industria y el transporte.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-848571" y="8919661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472906" y="-236481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3431074" y="8919661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-848571" y="-744412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9" id="19"/>
          <p:cNvSpPr txBox="true"/>
          <p:nvPr/>
        </p:nvSpPr>
        <p:spPr>
          <a:xfrm rot="0">
            <a:off x="12070625" y="5171343"/>
            <a:ext cx="4280411" cy="3088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0"/>
              </a:lnSpc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- Acero: La producción de acero se incrementó significativamente gracias a procesos como el convertidor Bessemer, lo que permitió la construcción de rascacielos, puentes y ferrocarriles más resistentes.</a:t>
            </a:r>
          </a:p>
          <a:p>
            <a:pPr algn="just">
              <a:lnSpc>
                <a:spcPts val="1890"/>
              </a:lnSpc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Automóvil y Avión: La invención del motor de combustión interna llevó al desarrollo del automóvil y del avión, revolucionando el transporte.</a:t>
            </a:r>
          </a:p>
          <a:p>
            <a:pPr algn="just" marL="0" indent="0" lvl="0">
              <a:lnSpc>
                <a:spcPts val="1890"/>
              </a:lnSpc>
              <a:spcBef>
                <a:spcPct val="0"/>
              </a:spcBef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Telégrafo y Teléfono: Estos avances en las comunicaciones permitieron una conexión más rápida y eficiente entre diferentes partes del mundo.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34214" y="4427114"/>
            <a:ext cx="7025086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2. Innovaciones Tecnológicas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83991" y="3922289"/>
            <a:ext cx="8834322" cy="228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Principales Características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34214" y="703536"/>
            <a:ext cx="7025086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3. Cambios en la Producción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9975489" y="1170261"/>
            <a:ext cx="6998061" cy="2561528"/>
            <a:chOff x="0" y="0"/>
            <a:chExt cx="2342659" cy="8574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42659" cy="857492"/>
            </a:xfrm>
            <a:custGeom>
              <a:avLst/>
              <a:gdLst/>
              <a:ahLst/>
              <a:cxnLst/>
              <a:rect r="r" b="b" t="t" l="l"/>
              <a:pathLst>
                <a:path h="857492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840898"/>
                  </a:lnTo>
                  <a:cubicBezTo>
                    <a:pt x="2342659" y="845299"/>
                    <a:pt x="2340910" y="849520"/>
                    <a:pt x="2337798" y="852632"/>
                  </a:cubicBezTo>
                  <a:cubicBezTo>
                    <a:pt x="2334686" y="855744"/>
                    <a:pt x="2330465" y="857492"/>
                    <a:pt x="2326064" y="857492"/>
                  </a:cubicBezTo>
                  <a:lnTo>
                    <a:pt x="16594" y="857492"/>
                  </a:lnTo>
                  <a:cubicBezTo>
                    <a:pt x="7430" y="857492"/>
                    <a:pt x="0" y="850063"/>
                    <a:pt x="0" y="840898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85725"/>
              <a:ext cx="2342659" cy="7717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491672" y="2024301"/>
            <a:ext cx="1578952" cy="1034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03.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9975489" y="4968134"/>
            <a:ext cx="6998061" cy="3513473"/>
            <a:chOff x="0" y="0"/>
            <a:chExt cx="2342659" cy="11761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342659" cy="1176164"/>
            </a:xfrm>
            <a:custGeom>
              <a:avLst/>
              <a:gdLst/>
              <a:ahLst/>
              <a:cxnLst/>
              <a:rect r="r" b="b" t="t" l="l"/>
              <a:pathLst>
                <a:path h="1176164" w="2342659">
                  <a:moveTo>
                    <a:pt x="16594" y="0"/>
                  </a:moveTo>
                  <a:lnTo>
                    <a:pt x="2326064" y="0"/>
                  </a:lnTo>
                  <a:cubicBezTo>
                    <a:pt x="2335229" y="0"/>
                    <a:pt x="2342659" y="7430"/>
                    <a:pt x="2342659" y="16594"/>
                  </a:cubicBezTo>
                  <a:lnTo>
                    <a:pt x="2342659" y="1159570"/>
                  </a:lnTo>
                  <a:cubicBezTo>
                    <a:pt x="2342659" y="1168734"/>
                    <a:pt x="2335229" y="1176164"/>
                    <a:pt x="2326064" y="1176164"/>
                  </a:cubicBezTo>
                  <a:lnTo>
                    <a:pt x="16594" y="1176164"/>
                  </a:lnTo>
                  <a:cubicBezTo>
                    <a:pt x="7430" y="1176164"/>
                    <a:pt x="0" y="1168734"/>
                    <a:pt x="0" y="1159570"/>
                  </a:cubicBezTo>
                  <a:lnTo>
                    <a:pt x="0" y="16594"/>
                  </a:lnTo>
                  <a:cubicBezTo>
                    <a:pt x="0" y="7430"/>
                    <a:pt x="7430" y="0"/>
                    <a:pt x="16594" y="0"/>
                  </a:cubicBezTo>
                  <a:close/>
                </a:path>
              </a:pathLst>
            </a:custGeom>
            <a:solidFill>
              <a:srgbClr val="8AB7E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85725"/>
              <a:ext cx="2342659" cy="10904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34214" y="6007516"/>
            <a:ext cx="1578952" cy="1034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80"/>
              </a:lnSpc>
            </a:pPr>
            <a:r>
              <a:rPr lang="en-US" sz="8000" spc="-65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04.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18908" y="1460871"/>
            <a:ext cx="4132127" cy="1897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0"/>
              </a:lnSpc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- Producción en Serie: La introducción de la línea de ensamblaje, popularizada por Henry Ford, permitió la producción masiva de bienes a menor costo.</a:t>
            </a:r>
          </a:p>
          <a:p>
            <a:pPr algn="just">
              <a:lnSpc>
                <a:spcPts val="1890"/>
              </a:lnSpc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Automatización: Las máquinas comenzaron a reemplazar a los trabajadores en muchas tareas, aumentando la eficiencia y la productividad.</a:t>
            </a:r>
          </a:p>
          <a:p>
            <a:pPr algn="just" marL="0" indent="0" lvl="0">
              <a:lnSpc>
                <a:spcPts val="1890"/>
              </a:lnSpc>
              <a:spcBef>
                <a:spcPct val="0"/>
              </a:spcBef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-848571" y="8919661"/>
            <a:ext cx="3870946" cy="950141"/>
          </a:xfrm>
          <a:custGeom>
            <a:avLst/>
            <a:gdLst/>
            <a:ahLst/>
            <a:cxnLst/>
            <a:rect r="r" b="b" t="t" l="l"/>
            <a:pathLst>
              <a:path h="950141" w="3870946">
                <a:moveTo>
                  <a:pt x="0" y="0"/>
                </a:moveTo>
                <a:lnTo>
                  <a:pt x="3870946" y="0"/>
                </a:lnTo>
                <a:lnTo>
                  <a:pt x="3870946" y="950141"/>
                </a:lnTo>
                <a:lnTo>
                  <a:pt x="0" y="9501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472906" y="-2364815"/>
            <a:ext cx="4980952" cy="3731186"/>
          </a:xfrm>
          <a:custGeom>
            <a:avLst/>
            <a:gdLst/>
            <a:ahLst/>
            <a:cxnLst/>
            <a:rect r="r" b="b" t="t" l="l"/>
            <a:pathLst>
              <a:path h="3731186" w="4980952">
                <a:moveTo>
                  <a:pt x="0" y="0"/>
                </a:moveTo>
                <a:lnTo>
                  <a:pt x="4980951" y="0"/>
                </a:lnTo>
                <a:lnTo>
                  <a:pt x="4980951" y="3731186"/>
                </a:lnTo>
                <a:lnTo>
                  <a:pt x="0" y="3731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3431074" y="8919661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19" y="0"/>
                </a:lnTo>
                <a:lnTo>
                  <a:pt x="2587019" y="2386525"/>
                </a:lnTo>
                <a:lnTo>
                  <a:pt x="0" y="23865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-848571" y="-744412"/>
            <a:ext cx="2597326" cy="2796583"/>
          </a:xfrm>
          <a:custGeom>
            <a:avLst/>
            <a:gdLst/>
            <a:ahLst/>
            <a:cxnLst/>
            <a:rect r="r" b="b" t="t" l="l"/>
            <a:pathLst>
              <a:path h="2796583" w="2597326">
                <a:moveTo>
                  <a:pt x="0" y="0"/>
                </a:moveTo>
                <a:lnTo>
                  <a:pt x="2597327" y="0"/>
                </a:lnTo>
                <a:lnTo>
                  <a:pt x="2597327" y="2796583"/>
                </a:lnTo>
                <a:lnTo>
                  <a:pt x="0" y="2796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8" id="18"/>
          <p:cNvSpPr txBox="true"/>
          <p:nvPr/>
        </p:nvSpPr>
        <p:spPr>
          <a:xfrm rot="0">
            <a:off x="12070625" y="5171343"/>
            <a:ext cx="4280411" cy="284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90"/>
              </a:lnSpc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- Urbanización: La industrialización llevó a un rápido crecimiento de las ciudades, ya que las personas se trasladaban en masa desde las zonas rurales en busca de empleo.</a:t>
            </a:r>
          </a:p>
          <a:p>
            <a:pPr algn="just">
              <a:lnSpc>
                <a:spcPts val="1890"/>
              </a:lnSpc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Cambio en el Trabajo: La naturaleza del trabajo cambió, con un aumento en la demanda de trabajadores calificados y una disminución en la necesidad de mano de obra no calificada.</a:t>
            </a:r>
          </a:p>
          <a:p>
            <a:pPr algn="just" marL="0" indent="0" lvl="0">
              <a:lnSpc>
                <a:spcPts val="1890"/>
              </a:lnSpc>
              <a:spcBef>
                <a:spcPct val="0"/>
              </a:spcBef>
            </a:pPr>
            <a:r>
              <a:rPr lang="en-US" sz="1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- Primera Globalización: La mejora en los transportes y las comunicaciones facilitó el comercio internacional y la interconexión de las economías mundiales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34214" y="4427114"/>
            <a:ext cx="7025086" cy="401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239"/>
              </a:lnSpc>
              <a:spcBef>
                <a:spcPct val="0"/>
              </a:spcBef>
            </a:pPr>
            <a:r>
              <a:rPr lang="en-US" sz="2399" spc="14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4. Impacto Social y Económico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78075" y="1267971"/>
            <a:ext cx="4208573" cy="4247184"/>
          </a:xfrm>
          <a:custGeom>
            <a:avLst/>
            <a:gdLst/>
            <a:ahLst/>
            <a:cxnLst/>
            <a:rect r="r" b="b" t="t" l="l"/>
            <a:pathLst>
              <a:path h="4247184" w="4208573">
                <a:moveTo>
                  <a:pt x="0" y="0"/>
                </a:moveTo>
                <a:lnTo>
                  <a:pt x="4208574" y="0"/>
                </a:lnTo>
                <a:lnTo>
                  <a:pt x="4208574" y="4247184"/>
                </a:lnTo>
                <a:lnTo>
                  <a:pt x="0" y="424718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857087" y="1879538"/>
            <a:ext cx="5956731" cy="6527925"/>
          </a:xfrm>
          <a:custGeom>
            <a:avLst/>
            <a:gdLst/>
            <a:ahLst/>
            <a:cxnLst/>
            <a:rect r="r" b="b" t="t" l="l"/>
            <a:pathLst>
              <a:path h="6527925" w="5956731">
                <a:moveTo>
                  <a:pt x="0" y="0"/>
                </a:moveTo>
                <a:lnTo>
                  <a:pt x="5956731" y="0"/>
                </a:lnTo>
                <a:lnTo>
                  <a:pt x="5956731" y="6527924"/>
                </a:lnTo>
                <a:lnTo>
                  <a:pt x="0" y="65279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04950" y="2898168"/>
            <a:ext cx="8573125" cy="1177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730"/>
              </a:lnSpc>
            </a:pPr>
            <a:r>
              <a:rPr lang="en-US" sz="90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Consecuencias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04950" y="4807557"/>
            <a:ext cx="7707571" cy="299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La Segunda Revolución Científica-Técnica no solo transformó la industria y la economía, sino que también tuvo profundas repercusiones en la sociedad. La educación y la ciencia se vieron impulsadas por la necesidad de formar a una fuerza laboral más calificada y de continuar innovando. Además, surgieron nuevas formas de organización empresarial y se desarrollaron mercados globales, sentando las bases para la economía moderna³.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282649">
            <a:off x="753178" y="3852356"/>
            <a:ext cx="7567145" cy="2582288"/>
          </a:xfrm>
          <a:custGeom>
            <a:avLst/>
            <a:gdLst/>
            <a:ahLst/>
            <a:cxnLst/>
            <a:rect r="r" b="b" t="t" l="l"/>
            <a:pathLst>
              <a:path h="2582288" w="7567145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80231" y="2037564"/>
            <a:ext cx="5513037" cy="6211873"/>
          </a:xfrm>
          <a:custGeom>
            <a:avLst/>
            <a:gdLst/>
            <a:ahLst/>
            <a:cxnLst/>
            <a:rect r="r" b="b" t="t" l="l"/>
            <a:pathLst>
              <a:path h="6211873" w="5513037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588424" y="1050894"/>
            <a:ext cx="7848753" cy="2097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432"/>
              </a:lnSpc>
            </a:pPr>
            <a:r>
              <a:rPr lang="en-US" sz="5600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Consecuencias de la Revolución Científica y Técnica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659015" y="3736492"/>
            <a:ext cx="7707571" cy="499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1. Transformación del Conocimiento y la Ciencia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Método Científico: Se estableció el método científico como la principal herramienta para la investigación, basado en la observación, la experimentación y la formulación de hipótesis. Esto permitió un avance significativo en diversas disciplinas como la física, la astronomía, la química y la biología¹.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Nuevas Disciplinas: Surgieron nuevas ramas del conocimiento que reemplazaron las antiguas creencias y supersticiones. La física de Newton, la astronomía de Copérnico y Galileo, y la química de Lavoisier son ejemplos de cómo la ciencia comenzó a explicar fenómenos naturales de manera más precisa y sistemática¹.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282649">
            <a:off x="753178" y="3852356"/>
            <a:ext cx="7567145" cy="2582288"/>
          </a:xfrm>
          <a:custGeom>
            <a:avLst/>
            <a:gdLst/>
            <a:ahLst/>
            <a:cxnLst/>
            <a:rect r="r" b="b" t="t" l="l"/>
            <a:pathLst>
              <a:path h="2582288" w="7567145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80231" y="2037564"/>
            <a:ext cx="5513037" cy="6211873"/>
          </a:xfrm>
          <a:custGeom>
            <a:avLst/>
            <a:gdLst/>
            <a:ahLst/>
            <a:cxnLst/>
            <a:rect r="r" b="b" t="t" l="l"/>
            <a:pathLst>
              <a:path h="6211873" w="5513037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136981" y="194476"/>
            <a:ext cx="7707571" cy="365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2. Impacto Social y Cultural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Cambio de Paradigmas: La Revolución Científica desafió y reemplazó muchas creencias arraigadas, como la idea de que la Tierra era el centro del universo (geocentrismo), proponiendo en su lugar el heliocentrismo de Copérnico¹.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Nuevas Jerarquías Sociales: Se establecieron nuevas jerarquías basadas en el conocimiento y la capacidad científica. Los científicos y pensadores comenzaron a ocupar posiciones de mayor influencia en la sociedad¹.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136981" y="4007749"/>
            <a:ext cx="7707571" cy="3990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3. Desarrollo Tecnológico e Industrial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Revolución Industrial: La Revolución Científica sentó las bases para la Revolución Industrial, que transformó la producción y la economía global. Los avances en la maquinaria y la tecnología permitieron la producción en masa y el desarrollo de nuevas industrias².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Innovaciones Técnicas: Se desarrollaron numerosas innovaciones técnicas que mejoraron la calidad de vida y aumentaron la eficiencia en la producción. Ejemplos incluyen la máquina de vapor de James Watt y los avances en la metalurgia y la ingeniería².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282649">
            <a:off x="753178" y="3852356"/>
            <a:ext cx="7567145" cy="2582288"/>
          </a:xfrm>
          <a:custGeom>
            <a:avLst/>
            <a:gdLst/>
            <a:ahLst/>
            <a:cxnLst/>
            <a:rect r="r" b="b" t="t" l="l"/>
            <a:pathLst>
              <a:path h="2582288" w="7567145">
                <a:moveTo>
                  <a:pt x="0" y="0"/>
                </a:moveTo>
                <a:lnTo>
                  <a:pt x="7567144" y="0"/>
                </a:lnTo>
                <a:lnTo>
                  <a:pt x="7567144" y="2582288"/>
                </a:lnTo>
                <a:lnTo>
                  <a:pt x="0" y="2582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80231" y="2037564"/>
            <a:ext cx="5513037" cy="6211873"/>
          </a:xfrm>
          <a:custGeom>
            <a:avLst/>
            <a:gdLst/>
            <a:ahLst/>
            <a:cxnLst/>
            <a:rect r="r" b="b" t="t" l="l"/>
            <a:pathLst>
              <a:path h="6211873" w="5513037">
                <a:moveTo>
                  <a:pt x="0" y="0"/>
                </a:moveTo>
                <a:lnTo>
                  <a:pt x="5513038" y="0"/>
                </a:lnTo>
                <a:lnTo>
                  <a:pt x="5513038" y="6211872"/>
                </a:lnTo>
                <a:lnTo>
                  <a:pt x="0" y="62118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136981" y="1289491"/>
            <a:ext cx="7707571" cy="2990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4. Impacto Económico</a:t>
            </a:r>
          </a:p>
          <a:p>
            <a:pPr algn="just">
              <a:lnSpc>
                <a:spcPts val="2699"/>
              </a:lnSpc>
            </a:pPr>
            <a:r>
              <a:rPr lang="en-US" sz="1999" spc="11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Crecimiento Económico: La aplicación de nuevos conocimientos científicos y técnicos impulsó el crecimiento económico, permitiendo la creación de nuevas industrias y mercados².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Cambio en la Producción: La producción manual fue reemplazada por la mecanizada y, eventualmente, por la automatizada, lo que aumentó la productividad y cambió la estructura del trabajo².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8136981" y="4836862"/>
            <a:ext cx="7707571" cy="365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699"/>
              </a:lnSpc>
              <a:spcBef>
                <a:spcPct val="0"/>
              </a:spcBef>
            </a:pP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5. Consecuencias Políticas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Nuevas Políticas Educativas: Se promovió la educación científica y técnica, lo que llevó a la creación de instituciones educativas y de investigación dedicadas a la ciencia y la tecnología².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  <a:r>
              <a:rPr lang="en-US" sz="1999" spc="119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- Políticas de Innovación: Los gobiernos comenzaron a apoyar la investigación y el desarrollo tecnológico como una forma de fortalecer sus economías y su posición en el mundo².</a:t>
            </a:r>
          </a:p>
          <a:p>
            <a:pPr algn="just" marL="0" indent="0" lvl="0">
              <a:lnSpc>
                <a:spcPts val="26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71867" t="-3631" r="-74156" b="-2747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329398" y="8614893"/>
            <a:ext cx="4899948" cy="3344214"/>
          </a:xfrm>
          <a:custGeom>
            <a:avLst/>
            <a:gdLst/>
            <a:ahLst/>
            <a:cxnLst/>
            <a:rect r="r" b="b" t="t" l="l"/>
            <a:pathLst>
              <a:path h="3344214" w="4899948">
                <a:moveTo>
                  <a:pt x="0" y="0"/>
                </a:moveTo>
                <a:lnTo>
                  <a:pt x="4899947" y="0"/>
                </a:lnTo>
                <a:lnTo>
                  <a:pt x="4899947" y="3344214"/>
                </a:lnTo>
                <a:lnTo>
                  <a:pt x="0" y="3344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030709" y="9258300"/>
            <a:ext cx="3059829" cy="751049"/>
          </a:xfrm>
          <a:custGeom>
            <a:avLst/>
            <a:gdLst/>
            <a:ahLst/>
            <a:cxnLst/>
            <a:rect r="r" b="b" t="t" l="l"/>
            <a:pathLst>
              <a:path h="751049" w="3059829">
                <a:moveTo>
                  <a:pt x="0" y="0"/>
                </a:moveTo>
                <a:lnTo>
                  <a:pt x="3059829" y="0"/>
                </a:lnTo>
                <a:lnTo>
                  <a:pt x="3059829" y="751049"/>
                </a:lnTo>
                <a:lnTo>
                  <a:pt x="0" y="75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15205" y="8540136"/>
            <a:ext cx="4602314" cy="3618569"/>
          </a:xfrm>
          <a:custGeom>
            <a:avLst/>
            <a:gdLst/>
            <a:ahLst/>
            <a:cxnLst/>
            <a:rect r="r" b="b" t="t" l="l"/>
            <a:pathLst>
              <a:path h="3618569" w="4602314">
                <a:moveTo>
                  <a:pt x="0" y="0"/>
                </a:moveTo>
                <a:lnTo>
                  <a:pt x="4602314" y="0"/>
                </a:lnTo>
                <a:lnTo>
                  <a:pt x="4602314" y="3618570"/>
                </a:lnTo>
                <a:lnTo>
                  <a:pt x="0" y="3618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674156" y="-1072630"/>
            <a:ext cx="4899948" cy="3068592"/>
          </a:xfrm>
          <a:custGeom>
            <a:avLst/>
            <a:gdLst/>
            <a:ahLst/>
            <a:cxnLst/>
            <a:rect r="r" b="b" t="t" l="l"/>
            <a:pathLst>
              <a:path h="3068592" w="4899948">
                <a:moveTo>
                  <a:pt x="0" y="0"/>
                </a:moveTo>
                <a:lnTo>
                  <a:pt x="4899948" y="0"/>
                </a:lnTo>
                <a:lnTo>
                  <a:pt x="4899948" y="3068592"/>
                </a:lnTo>
                <a:lnTo>
                  <a:pt x="0" y="306859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12686214" y="-2578193"/>
            <a:ext cx="4292424" cy="3870986"/>
          </a:xfrm>
          <a:custGeom>
            <a:avLst/>
            <a:gdLst/>
            <a:ahLst/>
            <a:cxnLst/>
            <a:rect r="r" b="b" t="t" l="l"/>
            <a:pathLst>
              <a:path h="3870986" w="4292424">
                <a:moveTo>
                  <a:pt x="0" y="0"/>
                </a:moveTo>
                <a:lnTo>
                  <a:pt x="4292424" y="0"/>
                </a:lnTo>
                <a:lnTo>
                  <a:pt x="4292424" y="3870986"/>
                </a:lnTo>
                <a:lnTo>
                  <a:pt x="0" y="38709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0138935" y="9258300"/>
            <a:ext cx="4076270" cy="2863579"/>
          </a:xfrm>
          <a:custGeom>
            <a:avLst/>
            <a:gdLst/>
            <a:ahLst/>
            <a:cxnLst/>
            <a:rect r="r" b="b" t="t" l="l"/>
            <a:pathLst>
              <a:path h="2863579" w="4076270">
                <a:moveTo>
                  <a:pt x="0" y="0"/>
                </a:moveTo>
                <a:lnTo>
                  <a:pt x="4076270" y="0"/>
                </a:lnTo>
                <a:lnTo>
                  <a:pt x="4076270" y="2863579"/>
                </a:lnTo>
                <a:lnTo>
                  <a:pt x="0" y="2863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7409323" y="-2700100"/>
            <a:ext cx="5493058" cy="4114800"/>
          </a:xfrm>
          <a:custGeom>
            <a:avLst/>
            <a:gdLst/>
            <a:ahLst/>
            <a:cxnLst/>
            <a:rect r="r" b="b" t="t" l="l"/>
            <a:pathLst>
              <a:path h="4114800" w="5493058">
                <a:moveTo>
                  <a:pt x="0" y="0"/>
                </a:moveTo>
                <a:lnTo>
                  <a:pt x="5493058" y="0"/>
                </a:lnTo>
                <a:lnTo>
                  <a:pt x="54930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4747568">
            <a:off x="-2972342" y="3665317"/>
            <a:ext cx="4896097" cy="2735694"/>
          </a:xfrm>
          <a:custGeom>
            <a:avLst/>
            <a:gdLst/>
            <a:ahLst/>
            <a:cxnLst/>
            <a:rect r="r" b="b" t="t" l="l"/>
            <a:pathLst>
              <a:path h="2735694" w="4896097">
                <a:moveTo>
                  <a:pt x="0" y="0"/>
                </a:moveTo>
                <a:lnTo>
                  <a:pt x="4896097" y="0"/>
                </a:lnTo>
                <a:lnTo>
                  <a:pt x="4896097" y="2735694"/>
                </a:lnTo>
                <a:lnTo>
                  <a:pt x="0" y="273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4831481" y="-1626507"/>
            <a:ext cx="2892762" cy="2919301"/>
          </a:xfrm>
          <a:custGeom>
            <a:avLst/>
            <a:gdLst/>
            <a:ahLst/>
            <a:cxnLst/>
            <a:rect r="r" b="b" t="t" l="l"/>
            <a:pathLst>
              <a:path h="2919301" w="2892762">
                <a:moveTo>
                  <a:pt x="0" y="0"/>
                </a:moveTo>
                <a:lnTo>
                  <a:pt x="2892761" y="0"/>
                </a:lnTo>
                <a:lnTo>
                  <a:pt x="2892761" y="2919300"/>
                </a:lnTo>
                <a:lnTo>
                  <a:pt x="0" y="2919300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2262342"/>
            <a:ext cx="3575541" cy="3575541"/>
          </a:xfrm>
          <a:custGeom>
            <a:avLst/>
            <a:gdLst/>
            <a:ahLst/>
            <a:cxnLst/>
            <a:rect r="r" b="b" t="t" l="l"/>
            <a:pathLst>
              <a:path h="3575541" w="3575541">
                <a:moveTo>
                  <a:pt x="0" y="0"/>
                </a:moveTo>
                <a:lnTo>
                  <a:pt x="3575541" y="0"/>
                </a:lnTo>
                <a:lnTo>
                  <a:pt x="3575541" y="3575541"/>
                </a:lnTo>
                <a:lnTo>
                  <a:pt x="0" y="3575541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0">
            <a:off x="2570549" y="9093737"/>
            <a:ext cx="2587020" cy="2386526"/>
          </a:xfrm>
          <a:custGeom>
            <a:avLst/>
            <a:gdLst/>
            <a:ahLst/>
            <a:cxnLst/>
            <a:rect r="r" b="b" t="t" l="l"/>
            <a:pathLst>
              <a:path h="2386526" w="2587020">
                <a:moveTo>
                  <a:pt x="0" y="0"/>
                </a:moveTo>
                <a:lnTo>
                  <a:pt x="2587020" y="0"/>
                </a:lnTo>
                <a:lnTo>
                  <a:pt x="2587020" y="2386526"/>
                </a:lnTo>
                <a:lnTo>
                  <a:pt x="0" y="2386526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-5282649">
            <a:off x="16440369" y="6970869"/>
            <a:ext cx="3382987" cy="1154444"/>
          </a:xfrm>
          <a:custGeom>
            <a:avLst/>
            <a:gdLst/>
            <a:ahLst/>
            <a:cxnLst/>
            <a:rect r="r" b="b" t="t" l="l"/>
            <a:pathLst>
              <a:path h="1154444" w="3382987">
                <a:moveTo>
                  <a:pt x="0" y="0"/>
                </a:moveTo>
                <a:lnTo>
                  <a:pt x="3382987" y="0"/>
                </a:lnTo>
                <a:lnTo>
                  <a:pt x="3382987" y="1154445"/>
                </a:lnTo>
                <a:lnTo>
                  <a:pt x="0" y="1154445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16978638" y="-642644"/>
            <a:ext cx="3104522" cy="3342688"/>
          </a:xfrm>
          <a:custGeom>
            <a:avLst/>
            <a:gdLst/>
            <a:ahLst/>
            <a:cxnLst/>
            <a:rect r="r" b="b" t="t" l="l"/>
            <a:pathLst>
              <a:path h="3342688" w="3104522">
                <a:moveTo>
                  <a:pt x="0" y="0"/>
                </a:moveTo>
                <a:lnTo>
                  <a:pt x="3104522" y="0"/>
                </a:lnTo>
                <a:lnTo>
                  <a:pt x="3104522" y="3342688"/>
                </a:lnTo>
                <a:lnTo>
                  <a:pt x="0" y="3342688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3688802" y="3694607"/>
            <a:ext cx="10910396" cy="3364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699"/>
              </a:lnSpc>
            </a:pPr>
            <a:r>
              <a:rPr lang="en-US" b="true" sz="14597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¡MUCHAS GRACIAS!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DAGUIh19l6I</dc:identifier>
  <dcterms:modified xsi:type="dcterms:W3CDTF">2011-08-01T06:04:30Z</dcterms:modified>
  <cp:revision>1</cp:revision>
  <dc:title>Revolución Científica Técnica.</dc:title>
</cp:coreProperties>
</file>