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Agrandir Bold" charset="1" panose="00000800000000000000"/>
      <p:regular r:id="rId20"/>
    </p:embeddedFont>
    <p:embeddedFont>
      <p:font typeface="DM Sans" charset="1" panose="00000000000000000000"/>
      <p:regular r:id="rId21"/>
    </p:embeddedFont>
    <p:embeddedFont>
      <p:font typeface="DM Sans Bold" charset="1" panose="000000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svg" Type="http://schemas.openxmlformats.org/officeDocument/2006/relationships/image"/><Relationship Id="rId12" Target="../media/image104.png" Type="http://schemas.openxmlformats.org/officeDocument/2006/relationships/image"/><Relationship Id="rId13" Target="../media/image105.svg" Type="http://schemas.openxmlformats.org/officeDocument/2006/relationships/image"/><Relationship Id="rId2" Target="../media/image102.png" Type="http://schemas.openxmlformats.org/officeDocument/2006/relationships/image"/><Relationship Id="rId3" Target="../media/image103.svg" Type="http://schemas.openxmlformats.org/officeDocument/2006/relationships/image"/><Relationship Id="rId4" Target="../media/image63.png" Type="http://schemas.openxmlformats.org/officeDocument/2006/relationships/image"/><Relationship Id="rId5" Target="../media/image64.svg" Type="http://schemas.openxmlformats.org/officeDocument/2006/relationships/image"/><Relationship Id="rId6" Target="../media/image90.png" Type="http://schemas.openxmlformats.org/officeDocument/2006/relationships/image"/><Relationship Id="rId7" Target="../media/image91.svg" Type="http://schemas.openxmlformats.org/officeDocument/2006/relationships/image"/><Relationship Id="rId8" Target="../media/image51.png" Type="http://schemas.openxmlformats.org/officeDocument/2006/relationships/image"/><Relationship Id="rId9" Target="../media/image5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svg" Type="http://schemas.openxmlformats.org/officeDocument/2006/relationships/image"/><Relationship Id="rId12" Target="../media/image104.png" Type="http://schemas.openxmlformats.org/officeDocument/2006/relationships/image"/><Relationship Id="rId13" Target="../media/image105.svg" Type="http://schemas.openxmlformats.org/officeDocument/2006/relationships/image"/><Relationship Id="rId14" Target="../media/image106.jpeg" Type="http://schemas.openxmlformats.org/officeDocument/2006/relationships/image"/><Relationship Id="rId15" Target="../media/image107.png" Type="http://schemas.openxmlformats.org/officeDocument/2006/relationships/image"/><Relationship Id="rId2" Target="../media/image102.png" Type="http://schemas.openxmlformats.org/officeDocument/2006/relationships/image"/><Relationship Id="rId3" Target="../media/image103.svg" Type="http://schemas.openxmlformats.org/officeDocument/2006/relationships/image"/><Relationship Id="rId4" Target="../media/image63.png" Type="http://schemas.openxmlformats.org/officeDocument/2006/relationships/image"/><Relationship Id="rId5" Target="../media/image64.svg" Type="http://schemas.openxmlformats.org/officeDocument/2006/relationships/image"/><Relationship Id="rId6" Target="../media/image90.png" Type="http://schemas.openxmlformats.org/officeDocument/2006/relationships/image"/><Relationship Id="rId7" Target="../media/image91.svg" Type="http://schemas.openxmlformats.org/officeDocument/2006/relationships/image"/><Relationship Id="rId8" Target="../media/image51.png" Type="http://schemas.openxmlformats.org/officeDocument/2006/relationships/image"/><Relationship Id="rId9" Target="../media/image5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png" Type="http://schemas.openxmlformats.org/officeDocument/2006/relationships/image"/><Relationship Id="rId11" Target="../media/image50.svg" Type="http://schemas.openxmlformats.org/officeDocument/2006/relationships/image"/><Relationship Id="rId12" Target="../media/image51.png" Type="http://schemas.openxmlformats.org/officeDocument/2006/relationships/image"/><Relationship Id="rId13" Target="../media/image52.svg" Type="http://schemas.openxmlformats.org/officeDocument/2006/relationships/image"/><Relationship Id="rId14" Target="../media/image31.png" Type="http://schemas.openxmlformats.org/officeDocument/2006/relationships/image"/><Relationship Id="rId15" Target="../media/image32.svg" Type="http://schemas.openxmlformats.org/officeDocument/2006/relationships/image"/><Relationship Id="rId16" Target="../media/image55.png" Type="http://schemas.openxmlformats.org/officeDocument/2006/relationships/image"/><Relationship Id="rId17" Target="../media/image56.svg" Type="http://schemas.openxmlformats.org/officeDocument/2006/relationships/image"/><Relationship Id="rId2" Target="../media/image43.png" Type="http://schemas.openxmlformats.org/officeDocument/2006/relationships/image"/><Relationship Id="rId3" Target="../media/image44.sv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108.png" Type="http://schemas.openxmlformats.org/officeDocument/2006/relationships/image"/><Relationship Id="rId7" Target="../media/image109.svg" Type="http://schemas.openxmlformats.org/officeDocument/2006/relationships/image"/><Relationship Id="rId8" Target="../media/image47.png" Type="http://schemas.openxmlformats.org/officeDocument/2006/relationships/image"/><Relationship Id="rId9" Target="../media/image4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png" Type="http://schemas.openxmlformats.org/officeDocument/2006/relationships/image"/><Relationship Id="rId11" Target="../media/image50.svg" Type="http://schemas.openxmlformats.org/officeDocument/2006/relationships/image"/><Relationship Id="rId12" Target="../media/image51.png" Type="http://schemas.openxmlformats.org/officeDocument/2006/relationships/image"/><Relationship Id="rId13" Target="../media/image52.svg" Type="http://schemas.openxmlformats.org/officeDocument/2006/relationships/image"/><Relationship Id="rId14" Target="../media/image31.png" Type="http://schemas.openxmlformats.org/officeDocument/2006/relationships/image"/><Relationship Id="rId15" Target="../media/image32.svg" Type="http://schemas.openxmlformats.org/officeDocument/2006/relationships/image"/><Relationship Id="rId16" Target="../media/image55.png" Type="http://schemas.openxmlformats.org/officeDocument/2006/relationships/image"/><Relationship Id="rId17" Target="../media/image56.svg" Type="http://schemas.openxmlformats.org/officeDocument/2006/relationships/image"/><Relationship Id="rId2" Target="../media/image43.png" Type="http://schemas.openxmlformats.org/officeDocument/2006/relationships/image"/><Relationship Id="rId3" Target="../media/image44.sv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108.png" Type="http://schemas.openxmlformats.org/officeDocument/2006/relationships/image"/><Relationship Id="rId7" Target="../media/image109.svg" Type="http://schemas.openxmlformats.org/officeDocument/2006/relationships/image"/><Relationship Id="rId8" Target="../media/image47.png" Type="http://schemas.openxmlformats.org/officeDocument/2006/relationships/image"/><Relationship Id="rId9" Target="../media/image4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4.png" Type="http://schemas.openxmlformats.org/officeDocument/2006/relationships/image"/><Relationship Id="rId13" Target="../media/image115.svg" Type="http://schemas.openxmlformats.org/officeDocument/2006/relationships/image"/><Relationship Id="rId14" Target="../media/image116.png" Type="http://schemas.openxmlformats.org/officeDocument/2006/relationships/image"/><Relationship Id="rId15" Target="../media/image117.svg" Type="http://schemas.openxmlformats.org/officeDocument/2006/relationships/image"/><Relationship Id="rId16" Target="../media/image118.png" Type="http://schemas.openxmlformats.org/officeDocument/2006/relationships/image"/><Relationship Id="rId17" Target="../media/image119.svg" Type="http://schemas.openxmlformats.org/officeDocument/2006/relationships/image"/><Relationship Id="rId18" Target="../media/image120.png" Type="http://schemas.openxmlformats.org/officeDocument/2006/relationships/image"/><Relationship Id="rId19" Target="../media/image121.svg" Type="http://schemas.openxmlformats.org/officeDocument/2006/relationships/image"/><Relationship Id="rId2" Target="../media/image23.png" Type="http://schemas.openxmlformats.org/officeDocument/2006/relationships/image"/><Relationship Id="rId20" Target="../media/image122.png" Type="http://schemas.openxmlformats.org/officeDocument/2006/relationships/image"/><Relationship Id="rId21" Target="../media/image123.svg" Type="http://schemas.openxmlformats.org/officeDocument/2006/relationships/image"/><Relationship Id="rId22" Target="../media/image124.png" Type="http://schemas.openxmlformats.org/officeDocument/2006/relationships/image"/><Relationship Id="rId23" Target="../media/image125.svg" Type="http://schemas.openxmlformats.org/officeDocument/2006/relationships/image"/><Relationship Id="rId24" Target="../media/image126.png" Type="http://schemas.openxmlformats.org/officeDocument/2006/relationships/image"/><Relationship Id="rId25" Target="../media/image127.svg" Type="http://schemas.openxmlformats.org/officeDocument/2006/relationships/image"/><Relationship Id="rId26" Target="../media/image21.png" Type="http://schemas.openxmlformats.org/officeDocument/2006/relationships/image"/><Relationship Id="rId27" Target="../media/image22.svg" Type="http://schemas.openxmlformats.org/officeDocument/2006/relationships/image"/><Relationship Id="rId28" Target="../media/image128.png" Type="http://schemas.openxmlformats.org/officeDocument/2006/relationships/image"/><Relationship Id="rId29" Target="../media/image129.svg" Type="http://schemas.openxmlformats.org/officeDocument/2006/relationships/image"/><Relationship Id="rId3" Target="../media/image24.svg" Type="http://schemas.openxmlformats.org/officeDocument/2006/relationships/image"/><Relationship Id="rId30" Target="../media/image29.png" Type="http://schemas.openxmlformats.org/officeDocument/2006/relationships/image"/><Relationship Id="rId31" Target="../media/image30.svg" Type="http://schemas.openxmlformats.org/officeDocument/2006/relationships/image"/><Relationship Id="rId32" Target="../media/image31.png" Type="http://schemas.openxmlformats.org/officeDocument/2006/relationships/image"/><Relationship Id="rId33" Target="../media/image32.svg" Type="http://schemas.openxmlformats.org/officeDocument/2006/relationships/image"/><Relationship Id="rId34" Target="../media/image86.png" Type="http://schemas.openxmlformats.org/officeDocument/2006/relationships/image"/><Relationship Id="rId35" Target="../media/image87.svg" Type="http://schemas.openxmlformats.org/officeDocument/2006/relationships/image"/><Relationship Id="rId36" Target="../media/image130.png" Type="http://schemas.openxmlformats.org/officeDocument/2006/relationships/image"/><Relationship Id="rId37" Target="../media/image131.svg" Type="http://schemas.openxmlformats.org/officeDocument/2006/relationships/image"/><Relationship Id="rId4" Target="../media/image110.png" Type="http://schemas.openxmlformats.org/officeDocument/2006/relationships/image"/><Relationship Id="rId5" Target="../media/image111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12.png" Type="http://schemas.openxmlformats.org/officeDocument/2006/relationships/image"/><Relationship Id="rId9" Target="../media/image11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svg" Type="http://schemas.openxmlformats.org/officeDocument/2006/relationships/image"/><Relationship Id="rId12" Target="../media/image35.png" Type="http://schemas.openxmlformats.org/officeDocument/2006/relationships/image"/><Relationship Id="rId13" Target="../media/image36.svg" Type="http://schemas.openxmlformats.org/officeDocument/2006/relationships/image"/><Relationship Id="rId14" Target="../media/image37.png" Type="http://schemas.openxmlformats.org/officeDocument/2006/relationships/image"/><Relationship Id="rId15" Target="../media/image38.svg" Type="http://schemas.openxmlformats.org/officeDocument/2006/relationships/image"/><Relationship Id="rId16" Target="../media/image39.png" Type="http://schemas.openxmlformats.org/officeDocument/2006/relationships/image"/><Relationship Id="rId17" Target="../media/image40.svg" Type="http://schemas.openxmlformats.org/officeDocument/2006/relationships/image"/><Relationship Id="rId18" Target="../media/image41.png" Type="http://schemas.openxmlformats.org/officeDocument/2006/relationships/image"/><Relationship Id="rId19" Target="../media/image42.sv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1.png" Type="http://schemas.openxmlformats.org/officeDocument/2006/relationships/image"/><Relationship Id="rId11" Target="../media/image52.svg" Type="http://schemas.openxmlformats.org/officeDocument/2006/relationships/image"/><Relationship Id="rId12" Target="../media/image53.png" Type="http://schemas.openxmlformats.org/officeDocument/2006/relationships/image"/><Relationship Id="rId13" Target="../media/image54.svg" Type="http://schemas.openxmlformats.org/officeDocument/2006/relationships/image"/><Relationship Id="rId14" Target="../media/image31.png" Type="http://schemas.openxmlformats.org/officeDocument/2006/relationships/image"/><Relationship Id="rId15" Target="../media/image32.svg" Type="http://schemas.openxmlformats.org/officeDocument/2006/relationships/image"/><Relationship Id="rId16" Target="../media/image55.png" Type="http://schemas.openxmlformats.org/officeDocument/2006/relationships/image"/><Relationship Id="rId17" Target="../media/image56.svg" Type="http://schemas.openxmlformats.org/officeDocument/2006/relationships/image"/><Relationship Id="rId18" Target="../media/image57.png" Type="http://schemas.openxmlformats.org/officeDocument/2006/relationships/image"/><Relationship Id="rId19" Target="../media/image58.svg" Type="http://schemas.openxmlformats.org/officeDocument/2006/relationships/image"/><Relationship Id="rId2" Target="../media/image43.png" Type="http://schemas.openxmlformats.org/officeDocument/2006/relationships/image"/><Relationship Id="rId3" Target="../media/image44.sv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47.png" Type="http://schemas.openxmlformats.org/officeDocument/2006/relationships/image"/><Relationship Id="rId7" Target="../media/image48.svg" Type="http://schemas.openxmlformats.org/officeDocument/2006/relationships/image"/><Relationship Id="rId8" Target="../media/image49.png" Type="http://schemas.openxmlformats.org/officeDocument/2006/relationships/image"/><Relationship Id="rId9" Target="../media/image5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63.png" Type="http://schemas.openxmlformats.org/officeDocument/2006/relationships/image"/><Relationship Id="rId13" Target="../media/image64.svg" Type="http://schemas.openxmlformats.org/officeDocument/2006/relationships/image"/><Relationship Id="rId14" Target="../media/image65.png" Type="http://schemas.openxmlformats.org/officeDocument/2006/relationships/image"/><Relationship Id="rId15" Target="../media/image66.svg" Type="http://schemas.openxmlformats.org/officeDocument/2006/relationships/image"/><Relationship Id="rId2" Target="../media/image59.png" Type="http://schemas.openxmlformats.org/officeDocument/2006/relationships/image"/><Relationship Id="rId3" Target="../media/image60.svg" Type="http://schemas.openxmlformats.org/officeDocument/2006/relationships/image"/><Relationship Id="rId4" Target="../media/image61.png" Type="http://schemas.openxmlformats.org/officeDocument/2006/relationships/image"/><Relationship Id="rId5" Target="../media/image62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39.png" Type="http://schemas.openxmlformats.org/officeDocument/2006/relationships/image"/><Relationship Id="rId19" Target="../media/image40.svg" Type="http://schemas.openxmlformats.org/officeDocument/2006/relationships/image"/><Relationship Id="rId2" Target="../media/image67.png" Type="http://schemas.openxmlformats.org/officeDocument/2006/relationships/image"/><Relationship Id="rId20" Target="../media/image73.png" Type="http://schemas.openxmlformats.org/officeDocument/2006/relationships/image"/><Relationship Id="rId3" Target="../media/image68.svg" Type="http://schemas.openxmlformats.org/officeDocument/2006/relationships/image"/><Relationship Id="rId4" Target="../media/image69.png" Type="http://schemas.openxmlformats.org/officeDocument/2006/relationships/image"/><Relationship Id="rId5" Target="../media/image70.svg" Type="http://schemas.openxmlformats.org/officeDocument/2006/relationships/image"/><Relationship Id="rId6" Target="../media/image71.png" Type="http://schemas.openxmlformats.org/officeDocument/2006/relationships/image"/><Relationship Id="rId7" Target="../media/image7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39.png" Type="http://schemas.openxmlformats.org/officeDocument/2006/relationships/image"/><Relationship Id="rId17" Target="../media/image40.svg" Type="http://schemas.openxmlformats.org/officeDocument/2006/relationships/image"/><Relationship Id="rId18" Target="../media/image31.png" Type="http://schemas.openxmlformats.org/officeDocument/2006/relationships/image"/><Relationship Id="rId19" Target="../media/image32.svg" Type="http://schemas.openxmlformats.org/officeDocument/2006/relationships/image"/><Relationship Id="rId2" Target="../media/image74.png" Type="http://schemas.openxmlformats.org/officeDocument/2006/relationships/image"/><Relationship Id="rId3" Target="../media/image75.svg" Type="http://schemas.openxmlformats.org/officeDocument/2006/relationships/image"/><Relationship Id="rId4" Target="../media/image71.png" Type="http://schemas.openxmlformats.org/officeDocument/2006/relationships/image"/><Relationship Id="rId5" Target="../media/image7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svg" Type="http://schemas.openxmlformats.org/officeDocument/2006/relationships/image"/><Relationship Id="rId12" Target="../media/image25.png" Type="http://schemas.openxmlformats.org/officeDocument/2006/relationships/image"/><Relationship Id="rId13" Target="../media/image26.svg" Type="http://schemas.openxmlformats.org/officeDocument/2006/relationships/image"/><Relationship Id="rId14" Target="../media/image27.png" Type="http://schemas.openxmlformats.org/officeDocument/2006/relationships/image"/><Relationship Id="rId15" Target="../media/image28.svg" Type="http://schemas.openxmlformats.org/officeDocument/2006/relationships/image"/><Relationship Id="rId16" Target="../media/image84.png" Type="http://schemas.openxmlformats.org/officeDocument/2006/relationships/image"/><Relationship Id="rId17" Target="../media/image85.svg" Type="http://schemas.openxmlformats.org/officeDocument/2006/relationships/image"/><Relationship Id="rId18" Target="../media/image86.png" Type="http://schemas.openxmlformats.org/officeDocument/2006/relationships/image"/><Relationship Id="rId19" Target="../media/image87.svg" Type="http://schemas.openxmlformats.org/officeDocument/2006/relationships/image"/><Relationship Id="rId2" Target="../media/image76.png" Type="http://schemas.openxmlformats.org/officeDocument/2006/relationships/image"/><Relationship Id="rId3" Target="../media/image77.svg" Type="http://schemas.openxmlformats.org/officeDocument/2006/relationships/image"/><Relationship Id="rId4" Target="../media/image78.png" Type="http://schemas.openxmlformats.org/officeDocument/2006/relationships/image"/><Relationship Id="rId5" Target="../media/image79.svg" Type="http://schemas.openxmlformats.org/officeDocument/2006/relationships/image"/><Relationship Id="rId6" Target="../media/image80.png" Type="http://schemas.openxmlformats.org/officeDocument/2006/relationships/image"/><Relationship Id="rId7" Target="../media/image81.svg" Type="http://schemas.openxmlformats.org/officeDocument/2006/relationships/image"/><Relationship Id="rId8" Target="../media/image82.png" Type="http://schemas.openxmlformats.org/officeDocument/2006/relationships/image"/><Relationship Id="rId9" Target="../media/image8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1.png" Type="http://schemas.openxmlformats.org/officeDocument/2006/relationships/image"/><Relationship Id="rId11" Target="../media/image52.svg" Type="http://schemas.openxmlformats.org/officeDocument/2006/relationships/image"/><Relationship Id="rId12" Target="../media/image92.png" Type="http://schemas.openxmlformats.org/officeDocument/2006/relationships/image"/><Relationship Id="rId13" Target="../media/image93.svg" Type="http://schemas.openxmlformats.org/officeDocument/2006/relationships/image"/><Relationship Id="rId14" Target="../media/image94.png" Type="http://schemas.openxmlformats.org/officeDocument/2006/relationships/image"/><Relationship Id="rId15" Target="../media/image95.svg" Type="http://schemas.openxmlformats.org/officeDocument/2006/relationships/image"/><Relationship Id="rId2" Target="../media/image71.png" Type="http://schemas.openxmlformats.org/officeDocument/2006/relationships/image"/><Relationship Id="rId3" Target="../media/image72.svg" Type="http://schemas.openxmlformats.org/officeDocument/2006/relationships/image"/><Relationship Id="rId4" Target="../media/image88.png" Type="http://schemas.openxmlformats.org/officeDocument/2006/relationships/image"/><Relationship Id="rId5" Target="../media/image89.svg" Type="http://schemas.openxmlformats.org/officeDocument/2006/relationships/image"/><Relationship Id="rId6" Target="../media/image90.png" Type="http://schemas.openxmlformats.org/officeDocument/2006/relationships/image"/><Relationship Id="rId7" Target="../media/image91.svg" Type="http://schemas.openxmlformats.org/officeDocument/2006/relationships/image"/><Relationship Id="rId8" Target="../media/image49.png" Type="http://schemas.openxmlformats.org/officeDocument/2006/relationships/image"/><Relationship Id="rId9" Target="../media/image5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12" Target="../media/image82.png" Type="http://schemas.openxmlformats.org/officeDocument/2006/relationships/image"/><Relationship Id="rId13" Target="../media/image83.svg" Type="http://schemas.openxmlformats.org/officeDocument/2006/relationships/image"/><Relationship Id="rId14" Target="../media/image100.png" Type="http://schemas.openxmlformats.org/officeDocument/2006/relationships/image"/><Relationship Id="rId15" Target="../media/image101.svg" Type="http://schemas.openxmlformats.org/officeDocument/2006/relationships/image"/><Relationship Id="rId2" Target="../media/image59.png" Type="http://schemas.openxmlformats.org/officeDocument/2006/relationships/image"/><Relationship Id="rId3" Target="../media/image60.svg" Type="http://schemas.openxmlformats.org/officeDocument/2006/relationships/image"/><Relationship Id="rId4" Target="../media/image96.png" Type="http://schemas.openxmlformats.org/officeDocument/2006/relationships/image"/><Relationship Id="rId5" Target="../media/image97.svg" Type="http://schemas.openxmlformats.org/officeDocument/2006/relationships/image"/><Relationship Id="rId6" Target="../media/image98.png" Type="http://schemas.openxmlformats.org/officeDocument/2006/relationships/image"/><Relationship Id="rId7" Target="../media/image99.svg" Type="http://schemas.openxmlformats.org/officeDocument/2006/relationships/image"/><Relationship Id="rId8" Target="../media/image84.png" Type="http://schemas.openxmlformats.org/officeDocument/2006/relationships/image"/><Relationship Id="rId9" Target="../media/image8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CD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15885">
            <a:off x="7787552" y="3775386"/>
            <a:ext cx="7513387" cy="4931514"/>
          </a:xfrm>
          <a:custGeom>
            <a:avLst/>
            <a:gdLst/>
            <a:ahLst/>
            <a:cxnLst/>
            <a:rect r="r" b="b" t="t" l="l"/>
            <a:pathLst>
              <a:path h="4931514" w="7513387">
                <a:moveTo>
                  <a:pt x="0" y="0"/>
                </a:moveTo>
                <a:lnTo>
                  <a:pt x="7513386" y="0"/>
                </a:lnTo>
                <a:lnTo>
                  <a:pt x="7513386" y="4931514"/>
                </a:lnTo>
                <a:lnTo>
                  <a:pt x="0" y="493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66862">
            <a:off x="2743409" y="2871761"/>
            <a:ext cx="5990432" cy="5839575"/>
          </a:xfrm>
          <a:custGeom>
            <a:avLst/>
            <a:gdLst/>
            <a:ahLst/>
            <a:cxnLst/>
            <a:rect r="r" b="b" t="t" l="l"/>
            <a:pathLst>
              <a:path h="5839575" w="5990432">
                <a:moveTo>
                  <a:pt x="0" y="0"/>
                </a:moveTo>
                <a:lnTo>
                  <a:pt x="5990432" y="0"/>
                </a:lnTo>
                <a:lnTo>
                  <a:pt x="5990432" y="5839574"/>
                </a:lnTo>
                <a:lnTo>
                  <a:pt x="0" y="5839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4504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82494">
            <a:off x="2911657" y="1750113"/>
            <a:ext cx="11731235" cy="6714183"/>
          </a:xfrm>
          <a:custGeom>
            <a:avLst/>
            <a:gdLst/>
            <a:ahLst/>
            <a:cxnLst/>
            <a:rect r="r" b="b" t="t" l="l"/>
            <a:pathLst>
              <a:path h="6714183" w="11731235">
                <a:moveTo>
                  <a:pt x="0" y="0"/>
                </a:moveTo>
                <a:lnTo>
                  <a:pt x="11731235" y="0"/>
                </a:lnTo>
                <a:lnTo>
                  <a:pt x="11731235" y="6714183"/>
                </a:lnTo>
                <a:lnTo>
                  <a:pt x="0" y="67141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33424"/>
            </a:stretch>
          </a:blipFill>
        </p:spPr>
      </p:sp>
      <p:sp>
        <p:nvSpPr>
          <p:cNvPr name="TextBox 5" id="5"/>
          <p:cNvSpPr txBox="true"/>
          <p:nvPr/>
        </p:nvSpPr>
        <p:spPr>
          <a:xfrm rot="-82494">
            <a:off x="4978631" y="2564483"/>
            <a:ext cx="8468664" cy="5407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66"/>
              </a:lnSpc>
            </a:pPr>
            <a:r>
              <a:rPr lang="en-US" b="true" sz="7852" spc="-157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ROL DE LA EDUCACIÓN EN LA REPRODUCCIÓN SOCIAL.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526002" y="1208717"/>
            <a:ext cx="3038649" cy="2879120"/>
          </a:xfrm>
          <a:custGeom>
            <a:avLst/>
            <a:gdLst/>
            <a:ahLst/>
            <a:cxnLst/>
            <a:rect r="r" b="b" t="t" l="l"/>
            <a:pathLst>
              <a:path h="2879120" w="3038649">
                <a:moveTo>
                  <a:pt x="0" y="0"/>
                </a:moveTo>
                <a:lnTo>
                  <a:pt x="3038649" y="0"/>
                </a:lnTo>
                <a:lnTo>
                  <a:pt x="3038649" y="2879120"/>
                </a:lnTo>
                <a:lnTo>
                  <a:pt x="0" y="28791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489043" y="5940621"/>
            <a:ext cx="2978086" cy="4114800"/>
          </a:xfrm>
          <a:custGeom>
            <a:avLst/>
            <a:gdLst/>
            <a:ahLst/>
            <a:cxnLst/>
            <a:rect r="r" b="b" t="t" l="l"/>
            <a:pathLst>
              <a:path h="4114800" w="2978086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399360" y="4481928"/>
            <a:ext cx="4572264" cy="4653704"/>
          </a:xfrm>
          <a:custGeom>
            <a:avLst/>
            <a:gdLst/>
            <a:ahLst/>
            <a:cxnLst/>
            <a:rect r="r" b="b" t="t" l="l"/>
            <a:pathLst>
              <a:path h="4653704" w="4572264">
                <a:moveTo>
                  <a:pt x="0" y="0"/>
                </a:moveTo>
                <a:lnTo>
                  <a:pt x="4572265" y="0"/>
                </a:lnTo>
                <a:lnTo>
                  <a:pt x="4572265" y="4653705"/>
                </a:lnTo>
                <a:lnTo>
                  <a:pt x="0" y="46537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197389">
            <a:off x="15531917" y="-653517"/>
            <a:ext cx="5396459" cy="4114800"/>
          </a:xfrm>
          <a:custGeom>
            <a:avLst/>
            <a:gdLst/>
            <a:ahLst/>
            <a:cxnLst/>
            <a:rect r="r" b="b" t="t" l="l"/>
            <a:pathLst>
              <a:path h="4114800" w="5396459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9994124">
            <a:off x="5425198" y="9403862"/>
            <a:ext cx="5875677" cy="3238967"/>
          </a:xfrm>
          <a:custGeom>
            <a:avLst/>
            <a:gdLst/>
            <a:ahLst/>
            <a:cxnLst/>
            <a:rect r="r" b="b" t="t" l="l"/>
            <a:pathLst>
              <a:path h="3238967" w="5875677">
                <a:moveTo>
                  <a:pt x="0" y="0"/>
                </a:moveTo>
                <a:lnTo>
                  <a:pt x="5875677" y="0"/>
                </a:lnTo>
                <a:lnTo>
                  <a:pt x="5875677" y="3238967"/>
                </a:lnTo>
                <a:lnTo>
                  <a:pt x="0" y="323896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7239578">
            <a:off x="-916157" y="-1028700"/>
            <a:ext cx="2227136" cy="4114800"/>
          </a:xfrm>
          <a:custGeom>
            <a:avLst/>
            <a:gdLst/>
            <a:ahLst/>
            <a:cxnLst/>
            <a:rect r="r" b="b" t="t" l="l"/>
            <a:pathLst>
              <a:path h="4114800" w="2227136">
                <a:moveTo>
                  <a:pt x="0" y="0"/>
                </a:moveTo>
                <a:lnTo>
                  <a:pt x="2227136" y="0"/>
                </a:lnTo>
                <a:lnTo>
                  <a:pt x="2227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598121">
            <a:off x="2491871" y="7209833"/>
            <a:ext cx="3007321" cy="1759283"/>
          </a:xfrm>
          <a:custGeom>
            <a:avLst/>
            <a:gdLst/>
            <a:ahLst/>
            <a:cxnLst/>
            <a:rect r="r" b="b" t="t" l="l"/>
            <a:pathLst>
              <a:path h="1759283" w="3007321">
                <a:moveTo>
                  <a:pt x="0" y="0"/>
                </a:moveTo>
                <a:lnTo>
                  <a:pt x="3007320" y="0"/>
                </a:lnTo>
                <a:lnTo>
                  <a:pt x="3007320" y="1759283"/>
                </a:lnTo>
                <a:lnTo>
                  <a:pt x="0" y="17592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3945637">
            <a:off x="13786679" y="3168847"/>
            <a:ext cx="1146208" cy="2324001"/>
          </a:xfrm>
          <a:custGeom>
            <a:avLst/>
            <a:gdLst/>
            <a:ahLst/>
            <a:cxnLst/>
            <a:rect r="r" b="b" t="t" l="l"/>
            <a:pathLst>
              <a:path h="2324001" w="1146208">
                <a:moveTo>
                  <a:pt x="0" y="0"/>
                </a:moveTo>
                <a:lnTo>
                  <a:pt x="1146208" y="0"/>
                </a:lnTo>
                <a:lnTo>
                  <a:pt x="1146208" y="2324000"/>
                </a:lnTo>
                <a:lnTo>
                  <a:pt x="0" y="23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165104" t="0" r="0" b="-23886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049771" y="7736121"/>
            <a:ext cx="5396459" cy="4114800"/>
          </a:xfrm>
          <a:custGeom>
            <a:avLst/>
            <a:gdLst/>
            <a:ahLst/>
            <a:cxnLst/>
            <a:rect r="r" b="b" t="t" l="l"/>
            <a:pathLst>
              <a:path h="4114800" w="5396459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10252938">
            <a:off x="8709979" y="-1552077"/>
            <a:ext cx="4257941" cy="2458961"/>
          </a:xfrm>
          <a:custGeom>
            <a:avLst/>
            <a:gdLst/>
            <a:ahLst/>
            <a:cxnLst/>
            <a:rect r="r" b="b" t="t" l="l"/>
            <a:pathLst>
              <a:path h="2458961" w="4257941">
                <a:moveTo>
                  <a:pt x="0" y="0"/>
                </a:moveTo>
                <a:lnTo>
                  <a:pt x="4257941" y="0"/>
                </a:lnTo>
                <a:lnTo>
                  <a:pt x="4257941" y="2458961"/>
                </a:lnTo>
                <a:lnTo>
                  <a:pt x="0" y="2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5947534">
            <a:off x="3555012" y="-2929516"/>
            <a:ext cx="2978086" cy="4114800"/>
          </a:xfrm>
          <a:custGeom>
            <a:avLst/>
            <a:gdLst/>
            <a:ahLst/>
            <a:cxnLst/>
            <a:rect r="r" b="b" t="t" l="l"/>
            <a:pathLst>
              <a:path h="4114800" w="2978086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8B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82698" y="937532"/>
            <a:ext cx="8093569" cy="11443349"/>
          </a:xfrm>
          <a:custGeom>
            <a:avLst/>
            <a:gdLst/>
            <a:ahLst/>
            <a:cxnLst/>
            <a:rect r="r" b="b" t="t" l="l"/>
            <a:pathLst>
              <a:path h="11443349" w="8093569">
                <a:moveTo>
                  <a:pt x="0" y="0"/>
                </a:moveTo>
                <a:lnTo>
                  <a:pt x="8093569" y="0"/>
                </a:lnTo>
                <a:lnTo>
                  <a:pt x="8093569" y="11443349"/>
                </a:lnTo>
                <a:lnTo>
                  <a:pt x="0" y="114433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32913" y="937532"/>
            <a:ext cx="7106767" cy="10532634"/>
            <a:chOff x="0" y="0"/>
            <a:chExt cx="1871741" cy="277402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71741" cy="2774027"/>
            </a:xfrm>
            <a:custGeom>
              <a:avLst/>
              <a:gdLst/>
              <a:ahLst/>
              <a:cxnLst/>
              <a:rect r="r" b="b" t="t" l="l"/>
              <a:pathLst>
                <a:path h="2774027" w="1871741">
                  <a:moveTo>
                    <a:pt x="0" y="0"/>
                  </a:moveTo>
                  <a:lnTo>
                    <a:pt x="1871741" y="0"/>
                  </a:lnTo>
                  <a:lnTo>
                    <a:pt x="1871741" y="2774027"/>
                  </a:lnTo>
                  <a:lnTo>
                    <a:pt x="0" y="277402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38100"/>
              <a:ext cx="1871741" cy="27359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-475932">
            <a:off x="14812224" y="1810926"/>
            <a:ext cx="1770861" cy="942983"/>
          </a:xfrm>
          <a:custGeom>
            <a:avLst/>
            <a:gdLst/>
            <a:ahLst/>
            <a:cxnLst/>
            <a:rect r="r" b="b" t="t" l="l"/>
            <a:pathLst>
              <a:path h="942983" w="1770861">
                <a:moveTo>
                  <a:pt x="1770861" y="0"/>
                </a:moveTo>
                <a:lnTo>
                  <a:pt x="0" y="0"/>
                </a:lnTo>
                <a:lnTo>
                  <a:pt x="0" y="942984"/>
                </a:lnTo>
                <a:lnTo>
                  <a:pt x="1770861" y="942984"/>
                </a:lnTo>
                <a:lnTo>
                  <a:pt x="177086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703534">
            <a:off x="14045195" y="8969388"/>
            <a:ext cx="5875677" cy="3238967"/>
          </a:xfrm>
          <a:custGeom>
            <a:avLst/>
            <a:gdLst/>
            <a:ahLst/>
            <a:cxnLst/>
            <a:rect r="r" b="b" t="t" l="l"/>
            <a:pathLst>
              <a:path h="3238967" w="5875677">
                <a:moveTo>
                  <a:pt x="0" y="0"/>
                </a:moveTo>
                <a:lnTo>
                  <a:pt x="5875677" y="0"/>
                </a:lnTo>
                <a:lnTo>
                  <a:pt x="5875677" y="3238967"/>
                </a:lnTo>
                <a:lnTo>
                  <a:pt x="0" y="32389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8941024">
            <a:off x="14751177" y="-2393404"/>
            <a:ext cx="4861231" cy="3706689"/>
          </a:xfrm>
          <a:custGeom>
            <a:avLst/>
            <a:gdLst/>
            <a:ahLst/>
            <a:cxnLst/>
            <a:rect r="r" b="b" t="t" l="l"/>
            <a:pathLst>
              <a:path h="3706689" w="4861231">
                <a:moveTo>
                  <a:pt x="0" y="0"/>
                </a:moveTo>
                <a:lnTo>
                  <a:pt x="4861232" y="0"/>
                </a:lnTo>
                <a:lnTo>
                  <a:pt x="4861232" y="3706689"/>
                </a:lnTo>
                <a:lnTo>
                  <a:pt x="0" y="37066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277003">
            <a:off x="16378130" y="3556311"/>
            <a:ext cx="1209807" cy="2452951"/>
          </a:xfrm>
          <a:custGeom>
            <a:avLst/>
            <a:gdLst/>
            <a:ahLst/>
            <a:cxnLst/>
            <a:rect r="r" b="b" t="t" l="l"/>
            <a:pathLst>
              <a:path h="2452951" w="1209807">
                <a:moveTo>
                  <a:pt x="0" y="0"/>
                </a:moveTo>
                <a:lnTo>
                  <a:pt x="1209807" y="0"/>
                </a:lnTo>
                <a:lnTo>
                  <a:pt x="1209807" y="2452951"/>
                </a:lnTo>
                <a:lnTo>
                  <a:pt x="0" y="2452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5104" t="0" r="0" b="-23886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532175" y="1052314"/>
            <a:ext cx="12961034" cy="1247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b="true" sz="3800" spc="-76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Métodos de evaluación en el sistema educativo ecuatoriano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3853197" y="2610704"/>
            <a:ext cx="5159495" cy="1022518"/>
          </a:xfrm>
          <a:custGeom>
            <a:avLst/>
            <a:gdLst/>
            <a:ahLst/>
            <a:cxnLst/>
            <a:rect r="r" b="b" t="t" l="l"/>
            <a:pathLst>
              <a:path h="1022518" w="5159495">
                <a:moveTo>
                  <a:pt x="0" y="0"/>
                </a:moveTo>
                <a:lnTo>
                  <a:pt x="5159495" y="0"/>
                </a:lnTo>
                <a:lnTo>
                  <a:pt x="5159495" y="1022518"/>
                </a:lnTo>
                <a:lnTo>
                  <a:pt x="0" y="10225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3737266" y="2598836"/>
            <a:ext cx="1359950" cy="1029292"/>
            <a:chOff x="0" y="0"/>
            <a:chExt cx="338221" cy="25598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38221" cy="255986"/>
            </a:xfrm>
            <a:custGeom>
              <a:avLst/>
              <a:gdLst/>
              <a:ahLst/>
              <a:cxnLst/>
              <a:rect r="r" b="b" t="t" l="l"/>
              <a:pathLst>
                <a:path h="255986" w="338221">
                  <a:moveTo>
                    <a:pt x="0" y="0"/>
                  </a:moveTo>
                  <a:lnTo>
                    <a:pt x="338221" y="0"/>
                  </a:lnTo>
                  <a:lnTo>
                    <a:pt x="338221" y="255986"/>
                  </a:lnTo>
                  <a:lnTo>
                    <a:pt x="0" y="255986"/>
                  </a:lnTo>
                  <a:close/>
                </a:path>
              </a:pathLst>
            </a:custGeom>
            <a:solidFill>
              <a:srgbClr val="5186CD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19050"/>
              <a:ext cx="338221" cy="236936"/>
            </a:xfrm>
            <a:prstGeom prst="rect">
              <a:avLst/>
            </a:prstGeom>
          </p:spPr>
          <p:txBody>
            <a:bodyPr anchor="ctr" rtlCol="false" tIns="61861" lIns="61861" bIns="61861" rIns="61861"/>
            <a:lstStyle/>
            <a:p>
              <a:pPr algn="ctr">
                <a:lnSpc>
                  <a:spcPts val="2750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4389545" y="2659736"/>
            <a:ext cx="586611" cy="772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85"/>
              </a:lnSpc>
            </a:pPr>
            <a:r>
              <a:rPr lang="en-US" sz="4065" spc="-154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187043" y="2890324"/>
            <a:ext cx="3513825" cy="433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3"/>
              </a:lnSpc>
            </a:pPr>
            <a:r>
              <a:rPr lang="en-US" sz="271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Evaluación Sumativa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659007" y="3669412"/>
            <a:ext cx="13622367" cy="870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23"/>
              </a:lnSpc>
            </a:pPr>
            <a:r>
              <a:rPr lang="en-US" sz="271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 realiza al final de un período de instrucción para medir el aprendizaje total del estudiante. Ejemplos incluyen exámenes finales y pruebas estandarizadas.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3737266" y="4606537"/>
            <a:ext cx="5097013" cy="1010135"/>
          </a:xfrm>
          <a:custGeom>
            <a:avLst/>
            <a:gdLst/>
            <a:ahLst/>
            <a:cxnLst/>
            <a:rect r="r" b="b" t="t" l="l"/>
            <a:pathLst>
              <a:path h="1010135" w="5097013">
                <a:moveTo>
                  <a:pt x="0" y="0"/>
                </a:moveTo>
                <a:lnTo>
                  <a:pt x="5097013" y="0"/>
                </a:lnTo>
                <a:lnTo>
                  <a:pt x="5097013" y="1010135"/>
                </a:lnTo>
                <a:lnTo>
                  <a:pt x="0" y="10101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632676" y="4596472"/>
            <a:ext cx="1343481" cy="1016827"/>
            <a:chOff x="0" y="0"/>
            <a:chExt cx="338221" cy="25598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38221" cy="255986"/>
            </a:xfrm>
            <a:custGeom>
              <a:avLst/>
              <a:gdLst/>
              <a:ahLst/>
              <a:cxnLst/>
              <a:rect r="r" b="b" t="t" l="l"/>
              <a:pathLst>
                <a:path h="255986" w="338221">
                  <a:moveTo>
                    <a:pt x="0" y="0"/>
                  </a:moveTo>
                  <a:lnTo>
                    <a:pt x="338221" y="0"/>
                  </a:lnTo>
                  <a:lnTo>
                    <a:pt x="338221" y="255986"/>
                  </a:lnTo>
                  <a:lnTo>
                    <a:pt x="0" y="255986"/>
                  </a:lnTo>
                  <a:close/>
                </a:path>
              </a:pathLst>
            </a:custGeom>
            <a:solidFill>
              <a:srgbClr val="5186CD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19050"/>
              <a:ext cx="338221" cy="236936"/>
            </a:xfrm>
            <a:prstGeom prst="rect">
              <a:avLst/>
            </a:prstGeom>
          </p:spPr>
          <p:txBody>
            <a:bodyPr anchor="ctr" rtlCol="false" tIns="45643" lIns="45643" bIns="45643" rIns="45643"/>
            <a:lstStyle/>
            <a:p>
              <a:pPr algn="ctr">
                <a:lnSpc>
                  <a:spcPts val="2750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4099792" y="4630386"/>
            <a:ext cx="579507" cy="764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21"/>
              </a:lnSpc>
            </a:pPr>
            <a:r>
              <a:rPr lang="en-US" sz="4016" spc="-152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2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097216" y="4924651"/>
            <a:ext cx="3422101" cy="418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1"/>
              </a:lnSpc>
            </a:pPr>
            <a:r>
              <a:rPr lang="en-US" sz="267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Evaluación Formativa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532175" y="5654772"/>
            <a:ext cx="13622367" cy="130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23"/>
              </a:lnSpc>
            </a:pPr>
            <a:r>
              <a:rPr lang="en-US" sz="271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 lleva a cabo durante el proceso de enseñanza-aprendizaje para monitorear el progreso del estudiante y proporcionar retroalimentación constante. Incluye quizzes, trabajos en clase y proyectos.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3632676" y="7211022"/>
            <a:ext cx="5201603" cy="984772"/>
            <a:chOff x="0" y="0"/>
            <a:chExt cx="6935471" cy="131302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353699" y="0"/>
              <a:ext cx="6581772" cy="1304387"/>
            </a:xfrm>
            <a:custGeom>
              <a:avLst/>
              <a:gdLst/>
              <a:ahLst/>
              <a:cxnLst/>
              <a:rect r="r" b="b" t="t" l="l"/>
              <a:pathLst>
                <a:path h="1304387" w="6581772">
                  <a:moveTo>
                    <a:pt x="0" y="0"/>
                  </a:moveTo>
                  <a:lnTo>
                    <a:pt x="6581772" y="0"/>
                  </a:lnTo>
                  <a:lnTo>
                    <a:pt x="6581772" y="1304387"/>
                  </a:lnTo>
                  <a:lnTo>
                    <a:pt x="0" y="1304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7" id="27"/>
            <p:cNvGrpSpPr/>
            <p:nvPr/>
          </p:nvGrpSpPr>
          <p:grpSpPr>
            <a:xfrm rot="0">
              <a:off x="0" y="0"/>
              <a:ext cx="1734836" cy="1313029"/>
              <a:chOff x="0" y="0"/>
              <a:chExt cx="338221" cy="255986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338221" cy="255986"/>
              </a:xfrm>
              <a:custGeom>
                <a:avLst/>
                <a:gdLst/>
                <a:ahLst/>
                <a:cxnLst/>
                <a:rect r="r" b="b" t="t" l="l"/>
                <a:pathLst>
                  <a:path h="255986" w="338221">
                    <a:moveTo>
                      <a:pt x="0" y="0"/>
                    </a:moveTo>
                    <a:lnTo>
                      <a:pt x="338221" y="0"/>
                    </a:lnTo>
                    <a:lnTo>
                      <a:pt x="338221" y="255986"/>
                    </a:lnTo>
                    <a:lnTo>
                      <a:pt x="0" y="255986"/>
                    </a:lnTo>
                    <a:close/>
                  </a:path>
                </a:pathLst>
              </a:custGeom>
              <a:solidFill>
                <a:srgbClr val="5186CD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19050"/>
                <a:ext cx="338221" cy="236936"/>
              </a:xfrm>
              <a:prstGeom prst="rect">
                <a:avLst/>
              </a:prstGeom>
            </p:spPr>
            <p:txBody>
              <a:bodyPr anchor="ctr" rtlCol="false" tIns="45643" lIns="45643" bIns="45643" rIns="45643"/>
              <a:lstStyle/>
              <a:p>
                <a:pPr algn="ctr">
                  <a:lnSpc>
                    <a:spcPts val="2750"/>
                  </a:lnSpc>
                </a:pPr>
              </a:p>
            </p:txBody>
          </p:sp>
        </p:grpSp>
        <p:sp>
          <p:nvSpPr>
            <p:cNvPr name="TextBox 30" id="30"/>
            <p:cNvSpPr txBox="true"/>
            <p:nvPr/>
          </p:nvSpPr>
          <p:spPr>
            <a:xfrm rot="0">
              <a:off x="657037" y="124904"/>
              <a:ext cx="748318" cy="9333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057"/>
                </a:lnSpc>
              </a:pPr>
              <a:r>
                <a:rPr lang="en-US" sz="3890" spc="-147" b="true">
                  <a:solidFill>
                    <a:srgbClr val="000000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3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2412242" y="374247"/>
              <a:ext cx="3577971" cy="535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71"/>
                </a:lnSpc>
              </a:pPr>
              <a:r>
                <a:rPr lang="en-US" sz="2593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Autoevaluación</a:t>
              </a: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2659007" y="8357719"/>
            <a:ext cx="13622367" cy="870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23"/>
              </a:lnSpc>
            </a:pPr>
            <a:r>
              <a:rPr lang="en-US" sz="271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Los estudiantes evalúan su propio aprendizaje, fomentando la auto-reflexión y la responsabilidad personal.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8B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82698" y="937532"/>
            <a:ext cx="8093569" cy="11443349"/>
          </a:xfrm>
          <a:custGeom>
            <a:avLst/>
            <a:gdLst/>
            <a:ahLst/>
            <a:cxnLst/>
            <a:rect r="r" b="b" t="t" l="l"/>
            <a:pathLst>
              <a:path h="11443349" w="8093569">
                <a:moveTo>
                  <a:pt x="0" y="0"/>
                </a:moveTo>
                <a:lnTo>
                  <a:pt x="8093569" y="0"/>
                </a:lnTo>
                <a:lnTo>
                  <a:pt x="8093569" y="11443349"/>
                </a:lnTo>
                <a:lnTo>
                  <a:pt x="0" y="114433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32913" y="937532"/>
            <a:ext cx="7106767" cy="10532634"/>
            <a:chOff x="0" y="0"/>
            <a:chExt cx="1871741" cy="277402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71741" cy="2774027"/>
            </a:xfrm>
            <a:custGeom>
              <a:avLst/>
              <a:gdLst/>
              <a:ahLst/>
              <a:cxnLst/>
              <a:rect r="r" b="b" t="t" l="l"/>
              <a:pathLst>
                <a:path h="2774027" w="1871741">
                  <a:moveTo>
                    <a:pt x="0" y="0"/>
                  </a:moveTo>
                  <a:lnTo>
                    <a:pt x="1871741" y="0"/>
                  </a:lnTo>
                  <a:lnTo>
                    <a:pt x="1871741" y="2774027"/>
                  </a:lnTo>
                  <a:lnTo>
                    <a:pt x="0" y="277402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38100"/>
              <a:ext cx="1871741" cy="27359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-475932">
            <a:off x="14812224" y="1810926"/>
            <a:ext cx="1770861" cy="942983"/>
          </a:xfrm>
          <a:custGeom>
            <a:avLst/>
            <a:gdLst/>
            <a:ahLst/>
            <a:cxnLst/>
            <a:rect r="r" b="b" t="t" l="l"/>
            <a:pathLst>
              <a:path h="942983" w="1770861">
                <a:moveTo>
                  <a:pt x="1770861" y="0"/>
                </a:moveTo>
                <a:lnTo>
                  <a:pt x="0" y="0"/>
                </a:lnTo>
                <a:lnTo>
                  <a:pt x="0" y="942984"/>
                </a:lnTo>
                <a:lnTo>
                  <a:pt x="1770861" y="942984"/>
                </a:lnTo>
                <a:lnTo>
                  <a:pt x="177086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703534">
            <a:off x="14045195" y="8969388"/>
            <a:ext cx="5875677" cy="3238967"/>
          </a:xfrm>
          <a:custGeom>
            <a:avLst/>
            <a:gdLst/>
            <a:ahLst/>
            <a:cxnLst/>
            <a:rect r="r" b="b" t="t" l="l"/>
            <a:pathLst>
              <a:path h="3238967" w="5875677">
                <a:moveTo>
                  <a:pt x="0" y="0"/>
                </a:moveTo>
                <a:lnTo>
                  <a:pt x="5875677" y="0"/>
                </a:lnTo>
                <a:lnTo>
                  <a:pt x="5875677" y="3238967"/>
                </a:lnTo>
                <a:lnTo>
                  <a:pt x="0" y="32389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8941024">
            <a:off x="14751177" y="-2393404"/>
            <a:ext cx="4861231" cy="3706689"/>
          </a:xfrm>
          <a:custGeom>
            <a:avLst/>
            <a:gdLst/>
            <a:ahLst/>
            <a:cxnLst/>
            <a:rect r="r" b="b" t="t" l="l"/>
            <a:pathLst>
              <a:path h="3706689" w="4861231">
                <a:moveTo>
                  <a:pt x="0" y="0"/>
                </a:moveTo>
                <a:lnTo>
                  <a:pt x="4861232" y="0"/>
                </a:lnTo>
                <a:lnTo>
                  <a:pt x="4861232" y="3706689"/>
                </a:lnTo>
                <a:lnTo>
                  <a:pt x="0" y="37066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277003">
            <a:off x="16378130" y="3556311"/>
            <a:ext cx="1209807" cy="2452951"/>
          </a:xfrm>
          <a:custGeom>
            <a:avLst/>
            <a:gdLst/>
            <a:ahLst/>
            <a:cxnLst/>
            <a:rect r="r" b="b" t="t" l="l"/>
            <a:pathLst>
              <a:path h="2452951" w="1209807">
                <a:moveTo>
                  <a:pt x="0" y="0"/>
                </a:moveTo>
                <a:lnTo>
                  <a:pt x="1209807" y="0"/>
                </a:lnTo>
                <a:lnTo>
                  <a:pt x="1209807" y="2452951"/>
                </a:lnTo>
                <a:lnTo>
                  <a:pt x="0" y="2452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5104" t="0" r="0" b="-23886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853197" y="2610704"/>
            <a:ext cx="5159495" cy="1022518"/>
          </a:xfrm>
          <a:custGeom>
            <a:avLst/>
            <a:gdLst/>
            <a:ahLst/>
            <a:cxnLst/>
            <a:rect r="r" b="b" t="t" l="l"/>
            <a:pathLst>
              <a:path h="1022518" w="5159495">
                <a:moveTo>
                  <a:pt x="0" y="0"/>
                </a:moveTo>
                <a:lnTo>
                  <a:pt x="5159495" y="0"/>
                </a:lnTo>
                <a:lnTo>
                  <a:pt x="5159495" y="1022518"/>
                </a:lnTo>
                <a:lnTo>
                  <a:pt x="0" y="10225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3737266" y="2598836"/>
            <a:ext cx="1359950" cy="1029292"/>
            <a:chOff x="0" y="0"/>
            <a:chExt cx="338221" cy="25598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38221" cy="255986"/>
            </a:xfrm>
            <a:custGeom>
              <a:avLst/>
              <a:gdLst/>
              <a:ahLst/>
              <a:cxnLst/>
              <a:rect r="r" b="b" t="t" l="l"/>
              <a:pathLst>
                <a:path h="255986" w="338221">
                  <a:moveTo>
                    <a:pt x="0" y="0"/>
                  </a:moveTo>
                  <a:lnTo>
                    <a:pt x="338221" y="0"/>
                  </a:lnTo>
                  <a:lnTo>
                    <a:pt x="338221" y="255986"/>
                  </a:lnTo>
                  <a:lnTo>
                    <a:pt x="0" y="255986"/>
                  </a:lnTo>
                  <a:close/>
                </a:path>
              </a:pathLst>
            </a:custGeom>
            <a:solidFill>
              <a:srgbClr val="5186C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19050"/>
              <a:ext cx="338221" cy="236936"/>
            </a:xfrm>
            <a:prstGeom prst="rect">
              <a:avLst/>
            </a:prstGeom>
          </p:spPr>
          <p:txBody>
            <a:bodyPr anchor="ctr" rtlCol="false" tIns="61861" lIns="61861" bIns="61861" rIns="61861"/>
            <a:lstStyle/>
            <a:p>
              <a:pPr algn="ctr">
                <a:lnSpc>
                  <a:spcPts val="275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659007" y="3679422"/>
            <a:ext cx="13622367" cy="130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23"/>
              </a:lnSpc>
            </a:pPr>
            <a:r>
              <a:rPr lang="en-US" sz="271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Los estudiantes evalúan el trabajo de sus compañeros, lo que fomenta el aprendizaje colaborativo y el desarrollo de habilidades críticas.</a:t>
            </a:r>
          </a:p>
          <a:p>
            <a:pPr algn="just">
              <a:lnSpc>
                <a:spcPts val="3523"/>
              </a:lnSpc>
            </a:pP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3737266" y="4606537"/>
            <a:ext cx="5097013" cy="1010135"/>
          </a:xfrm>
          <a:custGeom>
            <a:avLst/>
            <a:gdLst/>
            <a:ahLst/>
            <a:cxnLst/>
            <a:rect r="r" b="b" t="t" l="l"/>
            <a:pathLst>
              <a:path h="1010135" w="5097013">
                <a:moveTo>
                  <a:pt x="0" y="0"/>
                </a:moveTo>
                <a:lnTo>
                  <a:pt x="5097013" y="0"/>
                </a:lnTo>
                <a:lnTo>
                  <a:pt x="5097013" y="1010135"/>
                </a:lnTo>
                <a:lnTo>
                  <a:pt x="0" y="10101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3632676" y="4596472"/>
            <a:ext cx="1343481" cy="1016827"/>
            <a:chOff x="0" y="0"/>
            <a:chExt cx="338221" cy="25598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38221" cy="255986"/>
            </a:xfrm>
            <a:custGeom>
              <a:avLst/>
              <a:gdLst/>
              <a:ahLst/>
              <a:cxnLst/>
              <a:rect r="r" b="b" t="t" l="l"/>
              <a:pathLst>
                <a:path h="255986" w="338221">
                  <a:moveTo>
                    <a:pt x="0" y="0"/>
                  </a:moveTo>
                  <a:lnTo>
                    <a:pt x="338221" y="0"/>
                  </a:lnTo>
                  <a:lnTo>
                    <a:pt x="338221" y="255986"/>
                  </a:lnTo>
                  <a:lnTo>
                    <a:pt x="0" y="255986"/>
                  </a:lnTo>
                  <a:close/>
                </a:path>
              </a:pathLst>
            </a:custGeom>
            <a:solidFill>
              <a:srgbClr val="5186CD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19050"/>
              <a:ext cx="338221" cy="236936"/>
            </a:xfrm>
            <a:prstGeom prst="rect">
              <a:avLst/>
            </a:prstGeom>
          </p:spPr>
          <p:txBody>
            <a:bodyPr anchor="ctr" rtlCol="false" tIns="45643" lIns="45643" bIns="45643" rIns="45643"/>
            <a:lstStyle/>
            <a:p>
              <a:pPr algn="ctr">
                <a:lnSpc>
                  <a:spcPts val="2750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3993501" y="7015312"/>
            <a:ext cx="4584542" cy="3054451"/>
          </a:xfrm>
          <a:custGeom>
            <a:avLst/>
            <a:gdLst/>
            <a:ahLst/>
            <a:cxnLst/>
            <a:rect r="r" b="b" t="t" l="l"/>
            <a:pathLst>
              <a:path h="3054451" w="4584542">
                <a:moveTo>
                  <a:pt x="0" y="0"/>
                </a:moveTo>
                <a:lnTo>
                  <a:pt x="4584542" y="0"/>
                </a:lnTo>
                <a:lnTo>
                  <a:pt x="4584542" y="3054451"/>
                </a:lnTo>
                <a:lnTo>
                  <a:pt x="0" y="305445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532913" y="6607423"/>
            <a:ext cx="3730221" cy="3641628"/>
          </a:xfrm>
          <a:custGeom>
            <a:avLst/>
            <a:gdLst/>
            <a:ahLst/>
            <a:cxnLst/>
            <a:rect r="r" b="b" t="t" l="l"/>
            <a:pathLst>
              <a:path h="3641628" w="3730221">
                <a:moveTo>
                  <a:pt x="0" y="0"/>
                </a:moveTo>
                <a:lnTo>
                  <a:pt x="3730221" y="0"/>
                </a:lnTo>
                <a:lnTo>
                  <a:pt x="3730221" y="3641628"/>
                </a:lnTo>
                <a:lnTo>
                  <a:pt x="0" y="364162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532175" y="1052314"/>
            <a:ext cx="12961034" cy="1247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b="true" sz="3800" spc="-76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Métodos de evaluación en el sistema educativo ecuatoriano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123935" y="2659736"/>
            <a:ext cx="586611" cy="772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85"/>
              </a:lnSpc>
            </a:pPr>
            <a:r>
              <a:rPr lang="en-US" sz="4065" spc="-154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4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187043" y="2890324"/>
            <a:ext cx="3513825" cy="433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3"/>
              </a:lnSpc>
            </a:pPr>
            <a:r>
              <a:rPr lang="en-US" sz="271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Coevaluación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099792" y="4630386"/>
            <a:ext cx="579507" cy="764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21"/>
              </a:lnSpc>
            </a:pPr>
            <a:r>
              <a:rPr lang="en-US" sz="4016" spc="-152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5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963805" y="4870012"/>
            <a:ext cx="3737063" cy="418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1"/>
              </a:lnSpc>
            </a:pPr>
            <a:r>
              <a:rPr lang="en-US" sz="267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Evaluación Diagnóstica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659007" y="5754336"/>
            <a:ext cx="13622367" cy="870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23"/>
              </a:lnSpc>
            </a:pPr>
            <a:r>
              <a:rPr lang="en-US" sz="271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 utiliza al inicio de un curso o unidad para identificar los conocimientos previos y las necesidades de los estudiantes.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8B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5417">
            <a:off x="2408272" y="2778364"/>
            <a:ext cx="4028302" cy="5255477"/>
          </a:xfrm>
          <a:custGeom>
            <a:avLst/>
            <a:gdLst/>
            <a:ahLst/>
            <a:cxnLst/>
            <a:rect r="r" b="b" t="t" l="l"/>
            <a:pathLst>
              <a:path h="5255477" w="4028302">
                <a:moveTo>
                  <a:pt x="0" y="0"/>
                </a:moveTo>
                <a:lnTo>
                  <a:pt x="4028302" y="0"/>
                </a:lnTo>
                <a:lnTo>
                  <a:pt x="4028302" y="5255477"/>
                </a:lnTo>
                <a:lnTo>
                  <a:pt x="0" y="5255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771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89713" y="2623097"/>
            <a:ext cx="4028302" cy="5255477"/>
          </a:xfrm>
          <a:custGeom>
            <a:avLst/>
            <a:gdLst/>
            <a:ahLst/>
            <a:cxnLst/>
            <a:rect r="r" b="b" t="t" l="l"/>
            <a:pathLst>
              <a:path h="5255477" w="4028302">
                <a:moveTo>
                  <a:pt x="0" y="0"/>
                </a:moveTo>
                <a:lnTo>
                  <a:pt x="4028302" y="0"/>
                </a:lnTo>
                <a:lnTo>
                  <a:pt x="4028302" y="5255477"/>
                </a:lnTo>
                <a:lnTo>
                  <a:pt x="0" y="5255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7713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6338">
            <a:off x="11880509" y="2671891"/>
            <a:ext cx="4028302" cy="5255477"/>
          </a:xfrm>
          <a:custGeom>
            <a:avLst/>
            <a:gdLst/>
            <a:ahLst/>
            <a:cxnLst/>
            <a:rect r="r" b="b" t="t" l="l"/>
            <a:pathLst>
              <a:path h="5255477" w="4028302">
                <a:moveTo>
                  <a:pt x="0" y="0"/>
                </a:moveTo>
                <a:lnTo>
                  <a:pt x="4028302" y="0"/>
                </a:lnTo>
                <a:lnTo>
                  <a:pt x="4028302" y="5255478"/>
                </a:lnTo>
                <a:lnTo>
                  <a:pt x="0" y="52554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7713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0252938">
            <a:off x="1036327" y="-1229480"/>
            <a:ext cx="4257941" cy="2458961"/>
          </a:xfrm>
          <a:custGeom>
            <a:avLst/>
            <a:gdLst/>
            <a:ahLst/>
            <a:cxnLst/>
            <a:rect r="r" b="b" t="t" l="l"/>
            <a:pathLst>
              <a:path h="2458961" w="4257941">
                <a:moveTo>
                  <a:pt x="0" y="0"/>
                </a:moveTo>
                <a:lnTo>
                  <a:pt x="4257941" y="0"/>
                </a:lnTo>
                <a:lnTo>
                  <a:pt x="4257941" y="2458960"/>
                </a:lnTo>
                <a:lnTo>
                  <a:pt x="0" y="2458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126417">
            <a:off x="-2705947" y="4264182"/>
            <a:ext cx="4257941" cy="2458961"/>
          </a:xfrm>
          <a:custGeom>
            <a:avLst/>
            <a:gdLst/>
            <a:ahLst/>
            <a:cxnLst/>
            <a:rect r="r" b="b" t="t" l="l"/>
            <a:pathLst>
              <a:path h="2458961" w="4257941">
                <a:moveTo>
                  <a:pt x="0" y="0"/>
                </a:moveTo>
                <a:lnTo>
                  <a:pt x="4257941" y="0"/>
                </a:lnTo>
                <a:lnTo>
                  <a:pt x="4257941" y="2458961"/>
                </a:lnTo>
                <a:lnTo>
                  <a:pt x="0" y="2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4370532">
            <a:off x="16944253" y="8229600"/>
            <a:ext cx="2978086" cy="4114800"/>
          </a:xfrm>
          <a:custGeom>
            <a:avLst/>
            <a:gdLst/>
            <a:ahLst/>
            <a:cxnLst/>
            <a:rect r="r" b="b" t="t" l="l"/>
            <a:pathLst>
              <a:path h="4114800" w="2978086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4370532">
            <a:off x="-1620319" y="7570216"/>
            <a:ext cx="2978086" cy="4114800"/>
          </a:xfrm>
          <a:custGeom>
            <a:avLst/>
            <a:gdLst/>
            <a:ahLst/>
            <a:cxnLst/>
            <a:rect r="r" b="b" t="t" l="l"/>
            <a:pathLst>
              <a:path h="4114800" w="2978086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197389">
            <a:off x="17367324" y="2939499"/>
            <a:ext cx="5396459" cy="4114800"/>
          </a:xfrm>
          <a:custGeom>
            <a:avLst/>
            <a:gdLst/>
            <a:ahLst/>
            <a:cxnLst/>
            <a:rect r="r" b="b" t="t" l="l"/>
            <a:pathLst>
              <a:path h="4114800" w="5396459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719215">
            <a:off x="6319811" y="9442401"/>
            <a:ext cx="4257941" cy="2458961"/>
          </a:xfrm>
          <a:custGeom>
            <a:avLst/>
            <a:gdLst/>
            <a:ahLst/>
            <a:cxnLst/>
            <a:rect r="r" b="b" t="t" l="l"/>
            <a:pathLst>
              <a:path h="2458961" w="4257941">
                <a:moveTo>
                  <a:pt x="0" y="0"/>
                </a:moveTo>
                <a:lnTo>
                  <a:pt x="4257941" y="0"/>
                </a:lnTo>
                <a:lnTo>
                  <a:pt x="4257941" y="2458961"/>
                </a:lnTo>
                <a:lnTo>
                  <a:pt x="0" y="2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4360550">
            <a:off x="13873680" y="-2353074"/>
            <a:ext cx="2978087" cy="4114800"/>
          </a:xfrm>
          <a:custGeom>
            <a:avLst/>
            <a:gdLst/>
            <a:ahLst/>
            <a:cxnLst/>
            <a:rect r="r" b="b" t="t" l="l"/>
            <a:pathLst>
              <a:path h="4114800" w="2978087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121266">
            <a:off x="2969965" y="3391257"/>
            <a:ext cx="2807753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b="true" sz="3000">
                <a:solidFill>
                  <a:srgbClr val="94221E"/>
                </a:solidFill>
                <a:latin typeface="DM Sans Bold"/>
                <a:ea typeface="DM Sans Bold"/>
                <a:cs typeface="DM Sans Bold"/>
                <a:sym typeface="DM Sans Bold"/>
              </a:rPr>
              <a:t>Tasa de Alfabetización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3945637">
            <a:off x="1920748" y="3208758"/>
            <a:ext cx="1209807" cy="2452951"/>
          </a:xfrm>
          <a:custGeom>
            <a:avLst/>
            <a:gdLst/>
            <a:ahLst/>
            <a:cxnLst/>
            <a:rect r="r" b="b" t="t" l="l"/>
            <a:pathLst>
              <a:path h="2452951" w="1209807">
                <a:moveTo>
                  <a:pt x="0" y="0"/>
                </a:moveTo>
                <a:lnTo>
                  <a:pt x="1209807" y="0"/>
                </a:lnTo>
                <a:lnTo>
                  <a:pt x="1209807" y="2452951"/>
                </a:lnTo>
                <a:lnTo>
                  <a:pt x="0" y="24529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165104" t="0" r="0" b="-23886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911964" y="6926555"/>
            <a:ext cx="2137906" cy="2100493"/>
          </a:xfrm>
          <a:custGeom>
            <a:avLst/>
            <a:gdLst/>
            <a:ahLst/>
            <a:cxnLst/>
            <a:rect r="r" b="b" t="t" l="l"/>
            <a:pathLst>
              <a:path h="2100493" w="2137906">
                <a:moveTo>
                  <a:pt x="0" y="0"/>
                </a:moveTo>
                <a:lnTo>
                  <a:pt x="2137906" y="0"/>
                </a:lnTo>
                <a:lnTo>
                  <a:pt x="2137906" y="2100492"/>
                </a:lnTo>
                <a:lnTo>
                  <a:pt x="0" y="21004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567562" y="911511"/>
            <a:ext cx="13152875" cy="118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b="true" sz="6500" spc="-130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Indicadores de calidad educativa.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699988" y="3342030"/>
            <a:ext cx="2807753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b="true" sz="3000">
                <a:solidFill>
                  <a:srgbClr val="94221E"/>
                </a:solidFill>
                <a:latin typeface="DM Sans Bold"/>
                <a:ea typeface="DM Sans Bold"/>
                <a:cs typeface="DM Sans Bold"/>
                <a:sym typeface="DM Sans Bold"/>
              </a:rPr>
              <a:t>Tasa de Escolarización</a:t>
            </a:r>
          </a:p>
        </p:txBody>
      </p:sp>
      <p:sp>
        <p:nvSpPr>
          <p:cNvPr name="TextBox 17" id="17"/>
          <p:cNvSpPr txBox="true"/>
          <p:nvPr/>
        </p:nvSpPr>
        <p:spPr>
          <a:xfrm rot="91656">
            <a:off x="12031917" y="3295623"/>
            <a:ext cx="3494794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b="true" sz="3000">
                <a:solidFill>
                  <a:srgbClr val="A45F53"/>
                </a:solidFill>
                <a:latin typeface="DM Sans Bold"/>
                <a:ea typeface="DM Sans Bold"/>
                <a:cs typeface="DM Sans Bold"/>
                <a:sym typeface="DM Sans Bold"/>
              </a:rPr>
              <a:t>Índice de Deserción Escolar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954714" y="4496448"/>
            <a:ext cx="3131711" cy="3455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57"/>
              </a:lnSpc>
              <a:spcBef>
                <a:spcPct val="0"/>
              </a:spcBef>
            </a:pPr>
            <a:r>
              <a:rPr lang="en-US" sz="235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Mide el porcentaje de personas que saben leer y escribir en un grupo etario específico. Es un indicador básico del nivel educativo general de la población.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278286" y="4626741"/>
            <a:ext cx="3651157" cy="2299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57"/>
              </a:lnSpc>
              <a:spcBef>
                <a:spcPct val="0"/>
              </a:spcBef>
            </a:pPr>
            <a:r>
              <a:rPr lang="en-US" sz="235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Refleja el porcentaje de niños y jóvenes en edad escolar que están matriculados en el sistema educativo. Indica el acceso a la educación.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069081" y="4412011"/>
            <a:ext cx="3651157" cy="2684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57"/>
              </a:lnSpc>
              <a:spcBef>
                <a:spcPct val="0"/>
              </a:spcBef>
            </a:pPr>
            <a:r>
              <a:rPr lang="en-US" sz="235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Mide la cantidad de estudiantes que abandonan sus estudios antes de completarlos. Es crucial para identificar problemas en el sistema educativo.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8B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5417">
            <a:off x="2408272" y="2778364"/>
            <a:ext cx="4028302" cy="5255477"/>
          </a:xfrm>
          <a:custGeom>
            <a:avLst/>
            <a:gdLst/>
            <a:ahLst/>
            <a:cxnLst/>
            <a:rect r="r" b="b" t="t" l="l"/>
            <a:pathLst>
              <a:path h="5255477" w="4028302">
                <a:moveTo>
                  <a:pt x="0" y="0"/>
                </a:moveTo>
                <a:lnTo>
                  <a:pt x="4028302" y="0"/>
                </a:lnTo>
                <a:lnTo>
                  <a:pt x="4028302" y="5255477"/>
                </a:lnTo>
                <a:lnTo>
                  <a:pt x="0" y="5255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771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89713" y="2623097"/>
            <a:ext cx="4028302" cy="5255477"/>
          </a:xfrm>
          <a:custGeom>
            <a:avLst/>
            <a:gdLst/>
            <a:ahLst/>
            <a:cxnLst/>
            <a:rect r="r" b="b" t="t" l="l"/>
            <a:pathLst>
              <a:path h="5255477" w="4028302">
                <a:moveTo>
                  <a:pt x="0" y="0"/>
                </a:moveTo>
                <a:lnTo>
                  <a:pt x="4028302" y="0"/>
                </a:lnTo>
                <a:lnTo>
                  <a:pt x="4028302" y="5255477"/>
                </a:lnTo>
                <a:lnTo>
                  <a:pt x="0" y="5255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7713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6338">
            <a:off x="11574076" y="2640321"/>
            <a:ext cx="5019735" cy="6548938"/>
          </a:xfrm>
          <a:custGeom>
            <a:avLst/>
            <a:gdLst/>
            <a:ahLst/>
            <a:cxnLst/>
            <a:rect r="r" b="b" t="t" l="l"/>
            <a:pathLst>
              <a:path h="6548938" w="5019735">
                <a:moveTo>
                  <a:pt x="0" y="0"/>
                </a:moveTo>
                <a:lnTo>
                  <a:pt x="5019734" y="0"/>
                </a:lnTo>
                <a:lnTo>
                  <a:pt x="5019734" y="6548938"/>
                </a:lnTo>
                <a:lnTo>
                  <a:pt x="0" y="6548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7713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0252938">
            <a:off x="1036327" y="-1229480"/>
            <a:ext cx="4257941" cy="2458961"/>
          </a:xfrm>
          <a:custGeom>
            <a:avLst/>
            <a:gdLst/>
            <a:ahLst/>
            <a:cxnLst/>
            <a:rect r="r" b="b" t="t" l="l"/>
            <a:pathLst>
              <a:path h="2458961" w="4257941">
                <a:moveTo>
                  <a:pt x="0" y="0"/>
                </a:moveTo>
                <a:lnTo>
                  <a:pt x="4257941" y="0"/>
                </a:lnTo>
                <a:lnTo>
                  <a:pt x="4257941" y="2458960"/>
                </a:lnTo>
                <a:lnTo>
                  <a:pt x="0" y="2458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126417">
            <a:off x="-2705947" y="4264182"/>
            <a:ext cx="4257941" cy="2458961"/>
          </a:xfrm>
          <a:custGeom>
            <a:avLst/>
            <a:gdLst/>
            <a:ahLst/>
            <a:cxnLst/>
            <a:rect r="r" b="b" t="t" l="l"/>
            <a:pathLst>
              <a:path h="2458961" w="4257941">
                <a:moveTo>
                  <a:pt x="0" y="0"/>
                </a:moveTo>
                <a:lnTo>
                  <a:pt x="4257941" y="0"/>
                </a:lnTo>
                <a:lnTo>
                  <a:pt x="4257941" y="2458961"/>
                </a:lnTo>
                <a:lnTo>
                  <a:pt x="0" y="2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4370532">
            <a:off x="16944253" y="8229600"/>
            <a:ext cx="2978086" cy="4114800"/>
          </a:xfrm>
          <a:custGeom>
            <a:avLst/>
            <a:gdLst/>
            <a:ahLst/>
            <a:cxnLst/>
            <a:rect r="r" b="b" t="t" l="l"/>
            <a:pathLst>
              <a:path h="4114800" w="2978086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4370532">
            <a:off x="-1620319" y="7570216"/>
            <a:ext cx="2978086" cy="4114800"/>
          </a:xfrm>
          <a:custGeom>
            <a:avLst/>
            <a:gdLst/>
            <a:ahLst/>
            <a:cxnLst/>
            <a:rect r="r" b="b" t="t" l="l"/>
            <a:pathLst>
              <a:path h="4114800" w="2978086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197389">
            <a:off x="17367324" y="2939499"/>
            <a:ext cx="5396459" cy="4114800"/>
          </a:xfrm>
          <a:custGeom>
            <a:avLst/>
            <a:gdLst/>
            <a:ahLst/>
            <a:cxnLst/>
            <a:rect r="r" b="b" t="t" l="l"/>
            <a:pathLst>
              <a:path h="4114800" w="5396459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719215">
            <a:off x="6319811" y="9442401"/>
            <a:ext cx="4257941" cy="2458961"/>
          </a:xfrm>
          <a:custGeom>
            <a:avLst/>
            <a:gdLst/>
            <a:ahLst/>
            <a:cxnLst/>
            <a:rect r="r" b="b" t="t" l="l"/>
            <a:pathLst>
              <a:path h="2458961" w="4257941">
                <a:moveTo>
                  <a:pt x="0" y="0"/>
                </a:moveTo>
                <a:lnTo>
                  <a:pt x="4257941" y="0"/>
                </a:lnTo>
                <a:lnTo>
                  <a:pt x="4257941" y="2458961"/>
                </a:lnTo>
                <a:lnTo>
                  <a:pt x="0" y="2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4360550">
            <a:off x="13873680" y="-2353074"/>
            <a:ext cx="2978087" cy="4114800"/>
          </a:xfrm>
          <a:custGeom>
            <a:avLst/>
            <a:gdLst/>
            <a:ahLst/>
            <a:cxnLst/>
            <a:rect r="r" b="b" t="t" l="l"/>
            <a:pathLst>
              <a:path h="4114800" w="2978087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121266">
            <a:off x="2969965" y="3391257"/>
            <a:ext cx="2807753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b="true" sz="3000">
                <a:solidFill>
                  <a:srgbClr val="94221E"/>
                </a:solidFill>
                <a:latin typeface="DM Sans Bold"/>
                <a:ea typeface="DM Sans Bold"/>
                <a:cs typeface="DM Sans Bold"/>
                <a:sym typeface="DM Sans Bold"/>
              </a:rPr>
              <a:t>Rendimiento Académico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3945637">
            <a:off x="1920748" y="3208758"/>
            <a:ext cx="1209807" cy="2452951"/>
          </a:xfrm>
          <a:custGeom>
            <a:avLst/>
            <a:gdLst/>
            <a:ahLst/>
            <a:cxnLst/>
            <a:rect r="r" b="b" t="t" l="l"/>
            <a:pathLst>
              <a:path h="2452951" w="1209807">
                <a:moveTo>
                  <a:pt x="0" y="0"/>
                </a:moveTo>
                <a:lnTo>
                  <a:pt x="1209807" y="0"/>
                </a:lnTo>
                <a:lnTo>
                  <a:pt x="1209807" y="2452951"/>
                </a:lnTo>
                <a:lnTo>
                  <a:pt x="0" y="24529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165104" t="0" r="0" b="-23886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720238" y="7902906"/>
            <a:ext cx="2137906" cy="2100493"/>
          </a:xfrm>
          <a:custGeom>
            <a:avLst/>
            <a:gdLst/>
            <a:ahLst/>
            <a:cxnLst/>
            <a:rect r="r" b="b" t="t" l="l"/>
            <a:pathLst>
              <a:path h="2100493" w="2137906">
                <a:moveTo>
                  <a:pt x="0" y="0"/>
                </a:moveTo>
                <a:lnTo>
                  <a:pt x="2137906" y="0"/>
                </a:lnTo>
                <a:lnTo>
                  <a:pt x="2137906" y="2100493"/>
                </a:lnTo>
                <a:lnTo>
                  <a:pt x="0" y="21004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567562" y="911511"/>
            <a:ext cx="13152875" cy="118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b="true" sz="6500" spc="-130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Indicadores de calidad educativa.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967244" y="3094380"/>
            <a:ext cx="2540496" cy="1485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b="true" sz="3000">
                <a:solidFill>
                  <a:srgbClr val="94221E"/>
                </a:solidFill>
                <a:latin typeface="DM Sans Bold"/>
                <a:ea typeface="DM Sans Bold"/>
                <a:cs typeface="DM Sans Bold"/>
                <a:sym typeface="DM Sans Bold"/>
              </a:rPr>
              <a:t>Ratio Estudiante-Profesor</a:t>
            </a:r>
          </a:p>
        </p:txBody>
      </p:sp>
      <p:sp>
        <p:nvSpPr>
          <p:cNvPr name="TextBox 17" id="17"/>
          <p:cNvSpPr txBox="true"/>
          <p:nvPr/>
        </p:nvSpPr>
        <p:spPr>
          <a:xfrm rot="91656">
            <a:off x="12301716" y="3478491"/>
            <a:ext cx="3494794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Infraestructura Educativa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954714" y="4496448"/>
            <a:ext cx="3131711" cy="3455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57"/>
              </a:lnSpc>
              <a:spcBef>
                <a:spcPct val="0"/>
              </a:spcBef>
            </a:pPr>
            <a:r>
              <a:rPr lang="en-US" sz="235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Evaluado mediante pruebas estandarizadas, como las pruebas SER (Sistema Nacional de Evaluación Educativa). Indica el nivel de aprendizaje alcanzado por los estudiantes.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347504" y="4797116"/>
            <a:ext cx="3651157" cy="2684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57"/>
              </a:lnSpc>
              <a:spcBef>
                <a:spcPct val="0"/>
              </a:spcBef>
            </a:pPr>
            <a:r>
              <a:rPr lang="en-US" sz="235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Indica el número promedio de estudiantes por docente. Un menor ratio generalmente sugiere una mayor atención individualizada a los estudiantes.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899065" y="4599186"/>
            <a:ext cx="4615494" cy="1529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57"/>
              </a:lnSpc>
            </a:pPr>
            <a:r>
              <a:rPr lang="en-US" sz="235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Calidad y disponibilidad de instalaciones escolares, recursos y materiales educativos.</a:t>
            </a:r>
          </a:p>
          <a:p>
            <a:pPr algn="just">
              <a:lnSpc>
                <a:spcPts val="3057"/>
              </a:lnSpc>
              <a:spcBef>
                <a:spcPct val="0"/>
              </a:spcBef>
            </a:pPr>
          </a:p>
        </p:txBody>
      </p:sp>
      <p:sp>
        <p:nvSpPr>
          <p:cNvPr name="TextBox 21" id="21"/>
          <p:cNvSpPr txBox="true"/>
          <p:nvPr/>
        </p:nvSpPr>
        <p:spPr>
          <a:xfrm rot="91656">
            <a:off x="11856204" y="6149074"/>
            <a:ext cx="4385819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Formación Docente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794290" y="6907505"/>
            <a:ext cx="4233894" cy="1914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57"/>
              </a:lnSpc>
              <a:spcBef>
                <a:spcPct val="0"/>
              </a:spcBef>
            </a:pPr>
            <a:r>
              <a:rPr lang="en-US" sz="235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Nivel de capacitación y actualización de los profesores. Influye directamente en la calidad de la enseñanza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CD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126417">
            <a:off x="-2705947" y="4264182"/>
            <a:ext cx="4257941" cy="2458961"/>
          </a:xfrm>
          <a:custGeom>
            <a:avLst/>
            <a:gdLst/>
            <a:ahLst/>
            <a:cxnLst/>
            <a:rect r="r" b="b" t="t" l="l"/>
            <a:pathLst>
              <a:path h="2458961" w="4257941">
                <a:moveTo>
                  <a:pt x="0" y="0"/>
                </a:moveTo>
                <a:lnTo>
                  <a:pt x="4257941" y="0"/>
                </a:lnTo>
                <a:lnTo>
                  <a:pt x="4257941" y="2458961"/>
                </a:lnTo>
                <a:lnTo>
                  <a:pt x="0" y="2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509174">
            <a:off x="-4266948" y="7057171"/>
            <a:ext cx="7930276" cy="5205145"/>
          </a:xfrm>
          <a:custGeom>
            <a:avLst/>
            <a:gdLst/>
            <a:ahLst/>
            <a:cxnLst/>
            <a:rect r="r" b="b" t="t" l="l"/>
            <a:pathLst>
              <a:path h="5205145" w="7930276">
                <a:moveTo>
                  <a:pt x="0" y="0"/>
                </a:moveTo>
                <a:lnTo>
                  <a:pt x="7930276" y="0"/>
                </a:lnTo>
                <a:lnTo>
                  <a:pt x="7930276" y="5205145"/>
                </a:lnTo>
                <a:lnTo>
                  <a:pt x="0" y="5205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197389">
            <a:off x="17367324" y="2939499"/>
            <a:ext cx="5396459" cy="4114800"/>
          </a:xfrm>
          <a:custGeom>
            <a:avLst/>
            <a:gdLst/>
            <a:ahLst/>
            <a:cxnLst/>
            <a:rect r="r" b="b" t="t" l="l"/>
            <a:pathLst>
              <a:path h="4114800" w="5396459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30126">
            <a:off x="14140983" y="6600756"/>
            <a:ext cx="5559616" cy="5419608"/>
          </a:xfrm>
          <a:custGeom>
            <a:avLst/>
            <a:gdLst/>
            <a:ahLst/>
            <a:cxnLst/>
            <a:rect r="r" b="b" t="t" l="l"/>
            <a:pathLst>
              <a:path h="5419608" w="5559616">
                <a:moveTo>
                  <a:pt x="0" y="0"/>
                </a:moveTo>
                <a:lnTo>
                  <a:pt x="5559616" y="0"/>
                </a:lnTo>
                <a:lnTo>
                  <a:pt x="5559616" y="5419608"/>
                </a:lnTo>
                <a:lnTo>
                  <a:pt x="0" y="54196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-4504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252938">
            <a:off x="8709979" y="-1552077"/>
            <a:ext cx="4257941" cy="2458961"/>
          </a:xfrm>
          <a:custGeom>
            <a:avLst/>
            <a:gdLst/>
            <a:ahLst/>
            <a:cxnLst/>
            <a:rect r="r" b="b" t="t" l="l"/>
            <a:pathLst>
              <a:path h="2458961" w="4257941">
                <a:moveTo>
                  <a:pt x="0" y="0"/>
                </a:moveTo>
                <a:lnTo>
                  <a:pt x="4257941" y="0"/>
                </a:lnTo>
                <a:lnTo>
                  <a:pt x="4257941" y="2458961"/>
                </a:lnTo>
                <a:lnTo>
                  <a:pt x="0" y="2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947534">
            <a:off x="3555012" y="-2929516"/>
            <a:ext cx="2978086" cy="4114800"/>
          </a:xfrm>
          <a:custGeom>
            <a:avLst/>
            <a:gdLst/>
            <a:ahLst/>
            <a:cxnLst/>
            <a:rect r="r" b="b" t="t" l="l"/>
            <a:pathLst>
              <a:path h="4114800" w="2978086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473390" y="5272619"/>
            <a:ext cx="3152961" cy="2987431"/>
          </a:xfrm>
          <a:custGeom>
            <a:avLst/>
            <a:gdLst/>
            <a:ahLst/>
            <a:cxnLst/>
            <a:rect r="r" b="b" t="t" l="l"/>
            <a:pathLst>
              <a:path h="2987431" w="3152961">
                <a:moveTo>
                  <a:pt x="0" y="0"/>
                </a:moveTo>
                <a:lnTo>
                  <a:pt x="3152961" y="0"/>
                </a:lnTo>
                <a:lnTo>
                  <a:pt x="3152961" y="2987431"/>
                </a:lnTo>
                <a:lnTo>
                  <a:pt x="0" y="29874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469675">
            <a:off x="493677" y="5282571"/>
            <a:ext cx="4513716" cy="4659320"/>
          </a:xfrm>
          <a:custGeom>
            <a:avLst/>
            <a:gdLst/>
            <a:ahLst/>
            <a:cxnLst/>
            <a:rect r="r" b="b" t="t" l="l"/>
            <a:pathLst>
              <a:path h="4659320" w="4513716">
                <a:moveTo>
                  <a:pt x="0" y="0"/>
                </a:moveTo>
                <a:lnTo>
                  <a:pt x="4513716" y="0"/>
                </a:lnTo>
                <a:lnTo>
                  <a:pt x="4513716" y="4659319"/>
                </a:lnTo>
                <a:lnTo>
                  <a:pt x="0" y="46593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398633">
            <a:off x="13625364" y="-1858009"/>
            <a:ext cx="6418452" cy="4691305"/>
          </a:xfrm>
          <a:custGeom>
            <a:avLst/>
            <a:gdLst/>
            <a:ahLst/>
            <a:cxnLst/>
            <a:rect r="r" b="b" t="t" l="l"/>
            <a:pathLst>
              <a:path h="4691305" w="6418452">
                <a:moveTo>
                  <a:pt x="0" y="0"/>
                </a:moveTo>
                <a:lnTo>
                  <a:pt x="6418452" y="0"/>
                </a:lnTo>
                <a:lnTo>
                  <a:pt x="6418452" y="4691305"/>
                </a:lnTo>
                <a:lnTo>
                  <a:pt x="0" y="46913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9058433">
            <a:off x="14122363" y="-1051526"/>
            <a:ext cx="2702054" cy="3951816"/>
          </a:xfrm>
          <a:custGeom>
            <a:avLst/>
            <a:gdLst/>
            <a:ahLst/>
            <a:cxnLst/>
            <a:rect r="r" b="b" t="t" l="l"/>
            <a:pathLst>
              <a:path h="3951816" w="2702054">
                <a:moveTo>
                  <a:pt x="0" y="0"/>
                </a:moveTo>
                <a:lnTo>
                  <a:pt x="2702054" y="0"/>
                </a:lnTo>
                <a:lnTo>
                  <a:pt x="2702054" y="3951816"/>
                </a:lnTo>
                <a:lnTo>
                  <a:pt x="0" y="395181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3985698">
            <a:off x="-4468038" y="-3587397"/>
            <a:ext cx="7513387" cy="4931514"/>
          </a:xfrm>
          <a:custGeom>
            <a:avLst/>
            <a:gdLst/>
            <a:ahLst/>
            <a:cxnLst/>
            <a:rect r="r" b="b" t="t" l="l"/>
            <a:pathLst>
              <a:path h="4931514" w="7513387">
                <a:moveTo>
                  <a:pt x="0" y="0"/>
                </a:moveTo>
                <a:lnTo>
                  <a:pt x="7513387" y="0"/>
                </a:lnTo>
                <a:lnTo>
                  <a:pt x="7513387" y="4931514"/>
                </a:lnTo>
                <a:lnTo>
                  <a:pt x="0" y="49315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87168">
            <a:off x="272546" y="3346377"/>
            <a:ext cx="3007321" cy="1759283"/>
          </a:xfrm>
          <a:custGeom>
            <a:avLst/>
            <a:gdLst/>
            <a:ahLst/>
            <a:cxnLst/>
            <a:rect r="r" b="b" t="t" l="l"/>
            <a:pathLst>
              <a:path h="1759283" w="3007321">
                <a:moveTo>
                  <a:pt x="0" y="0"/>
                </a:moveTo>
                <a:lnTo>
                  <a:pt x="3007321" y="0"/>
                </a:lnTo>
                <a:lnTo>
                  <a:pt x="3007321" y="1759283"/>
                </a:lnTo>
                <a:lnTo>
                  <a:pt x="0" y="17592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50728" y="-1458878"/>
            <a:ext cx="4568665" cy="4650041"/>
          </a:xfrm>
          <a:custGeom>
            <a:avLst/>
            <a:gdLst/>
            <a:ahLst/>
            <a:cxnLst/>
            <a:rect r="r" b="b" t="t" l="l"/>
            <a:pathLst>
              <a:path h="4650041" w="4568665">
                <a:moveTo>
                  <a:pt x="0" y="0"/>
                </a:moveTo>
                <a:lnTo>
                  <a:pt x="4568665" y="0"/>
                </a:lnTo>
                <a:lnTo>
                  <a:pt x="4568665" y="4650040"/>
                </a:lnTo>
                <a:lnTo>
                  <a:pt x="0" y="465004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3945637">
            <a:off x="3772698" y="1873748"/>
            <a:ext cx="1146208" cy="2324001"/>
          </a:xfrm>
          <a:custGeom>
            <a:avLst/>
            <a:gdLst/>
            <a:ahLst/>
            <a:cxnLst/>
            <a:rect r="r" b="b" t="t" l="l"/>
            <a:pathLst>
              <a:path h="2324001" w="1146208">
                <a:moveTo>
                  <a:pt x="0" y="0"/>
                </a:moveTo>
                <a:lnTo>
                  <a:pt x="1146208" y="0"/>
                </a:lnTo>
                <a:lnTo>
                  <a:pt x="1146208" y="2324001"/>
                </a:lnTo>
                <a:lnTo>
                  <a:pt x="0" y="232400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-165104" t="0" r="0" b="-23886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807389">
            <a:off x="254672" y="-1023970"/>
            <a:ext cx="1146208" cy="2324001"/>
          </a:xfrm>
          <a:custGeom>
            <a:avLst/>
            <a:gdLst/>
            <a:ahLst/>
            <a:cxnLst/>
            <a:rect r="r" b="b" t="t" l="l"/>
            <a:pathLst>
              <a:path h="2324001" w="1146208">
                <a:moveTo>
                  <a:pt x="0" y="0"/>
                </a:moveTo>
                <a:lnTo>
                  <a:pt x="1146208" y="0"/>
                </a:lnTo>
                <a:lnTo>
                  <a:pt x="1146208" y="2324001"/>
                </a:lnTo>
                <a:lnTo>
                  <a:pt x="0" y="232400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-165104" t="0" r="0" b="-23886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4391651">
            <a:off x="4470952" y="-876884"/>
            <a:ext cx="1146208" cy="2324001"/>
          </a:xfrm>
          <a:custGeom>
            <a:avLst/>
            <a:gdLst/>
            <a:ahLst/>
            <a:cxnLst/>
            <a:rect r="r" b="b" t="t" l="l"/>
            <a:pathLst>
              <a:path h="2324001" w="1146208">
                <a:moveTo>
                  <a:pt x="0" y="0"/>
                </a:moveTo>
                <a:lnTo>
                  <a:pt x="1146208" y="0"/>
                </a:lnTo>
                <a:lnTo>
                  <a:pt x="1146208" y="2324001"/>
                </a:lnTo>
                <a:lnTo>
                  <a:pt x="0" y="232400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-165104" t="0" r="0" b="-23886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807389">
            <a:off x="17304543" y="239495"/>
            <a:ext cx="1146208" cy="2324001"/>
          </a:xfrm>
          <a:custGeom>
            <a:avLst/>
            <a:gdLst/>
            <a:ahLst/>
            <a:cxnLst/>
            <a:rect r="r" b="b" t="t" l="l"/>
            <a:pathLst>
              <a:path h="2324001" w="1146208">
                <a:moveTo>
                  <a:pt x="0" y="0"/>
                </a:moveTo>
                <a:lnTo>
                  <a:pt x="1146208" y="0"/>
                </a:lnTo>
                <a:lnTo>
                  <a:pt x="1146208" y="2324001"/>
                </a:lnTo>
                <a:lnTo>
                  <a:pt x="0" y="2324001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-165104" t="0" r="0" b="-23886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5529777">
            <a:off x="13703092" y="8160743"/>
            <a:ext cx="972233" cy="1676264"/>
          </a:xfrm>
          <a:custGeom>
            <a:avLst/>
            <a:gdLst/>
            <a:ahLst/>
            <a:cxnLst/>
            <a:rect r="r" b="b" t="t" l="l"/>
            <a:pathLst>
              <a:path h="1676264" w="972233">
                <a:moveTo>
                  <a:pt x="0" y="0"/>
                </a:moveTo>
                <a:lnTo>
                  <a:pt x="972233" y="0"/>
                </a:lnTo>
                <a:lnTo>
                  <a:pt x="972233" y="1676264"/>
                </a:lnTo>
                <a:lnTo>
                  <a:pt x="0" y="1676264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486400" y="3281449"/>
            <a:ext cx="7315200" cy="3724102"/>
          </a:xfrm>
          <a:custGeom>
            <a:avLst/>
            <a:gdLst/>
            <a:ahLst/>
            <a:cxnLst/>
            <a:rect r="r" b="b" t="t" l="l"/>
            <a:pathLst>
              <a:path h="3724102" w="7315200">
                <a:moveTo>
                  <a:pt x="0" y="0"/>
                </a:moveTo>
                <a:lnTo>
                  <a:pt x="7315200" y="0"/>
                </a:lnTo>
                <a:lnTo>
                  <a:pt x="7315200" y="3724102"/>
                </a:lnTo>
                <a:lnTo>
                  <a:pt x="0" y="3724102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1C5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420336">
            <a:off x="11871841" y="2995676"/>
            <a:ext cx="5113750" cy="4801301"/>
            <a:chOff x="0" y="0"/>
            <a:chExt cx="1346831" cy="12645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6831" cy="1264540"/>
            </a:xfrm>
            <a:custGeom>
              <a:avLst/>
              <a:gdLst/>
              <a:ahLst/>
              <a:cxnLst/>
              <a:rect r="r" b="b" t="t" l="l"/>
              <a:pathLst>
                <a:path h="1264540" w="1346831">
                  <a:moveTo>
                    <a:pt x="0" y="0"/>
                  </a:moveTo>
                  <a:lnTo>
                    <a:pt x="1346831" y="0"/>
                  </a:lnTo>
                  <a:lnTo>
                    <a:pt x="1346831" y="1264540"/>
                  </a:lnTo>
                  <a:lnTo>
                    <a:pt x="0" y="126454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1346831" cy="12264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5987975">
            <a:off x="16813139" y="7906835"/>
            <a:ext cx="2227136" cy="4114800"/>
          </a:xfrm>
          <a:custGeom>
            <a:avLst/>
            <a:gdLst/>
            <a:ahLst/>
            <a:cxnLst/>
            <a:rect r="r" b="b" t="t" l="l"/>
            <a:pathLst>
              <a:path h="4114800" w="2227136">
                <a:moveTo>
                  <a:pt x="0" y="0"/>
                </a:moveTo>
                <a:lnTo>
                  <a:pt x="2227135" y="0"/>
                </a:lnTo>
                <a:lnTo>
                  <a:pt x="2227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4705922">
            <a:off x="13742333" y="-2093217"/>
            <a:ext cx="2978086" cy="4114800"/>
          </a:xfrm>
          <a:custGeom>
            <a:avLst/>
            <a:gdLst/>
            <a:ahLst/>
            <a:cxnLst/>
            <a:rect r="r" b="b" t="t" l="l"/>
            <a:pathLst>
              <a:path h="4114800" w="2978086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3945637">
            <a:off x="16316406" y="5425586"/>
            <a:ext cx="1209807" cy="2452951"/>
          </a:xfrm>
          <a:custGeom>
            <a:avLst/>
            <a:gdLst/>
            <a:ahLst/>
            <a:cxnLst/>
            <a:rect r="r" b="b" t="t" l="l"/>
            <a:pathLst>
              <a:path h="2452951" w="1209807">
                <a:moveTo>
                  <a:pt x="0" y="0"/>
                </a:moveTo>
                <a:lnTo>
                  <a:pt x="1209807" y="0"/>
                </a:lnTo>
                <a:lnTo>
                  <a:pt x="1209807" y="2452950"/>
                </a:lnTo>
                <a:lnTo>
                  <a:pt x="0" y="24529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65104" t="0" r="0" b="-23886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277003">
            <a:off x="14917168" y="6503514"/>
            <a:ext cx="1209807" cy="2452951"/>
          </a:xfrm>
          <a:custGeom>
            <a:avLst/>
            <a:gdLst/>
            <a:ahLst/>
            <a:cxnLst/>
            <a:rect r="r" b="b" t="t" l="l"/>
            <a:pathLst>
              <a:path h="2452951" w="1209807">
                <a:moveTo>
                  <a:pt x="0" y="0"/>
                </a:moveTo>
                <a:lnTo>
                  <a:pt x="1209807" y="0"/>
                </a:lnTo>
                <a:lnTo>
                  <a:pt x="1209807" y="2452951"/>
                </a:lnTo>
                <a:lnTo>
                  <a:pt x="0" y="2452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65104" t="0" r="0" b="-23886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0" y="711039"/>
            <a:ext cx="11090287" cy="11124788"/>
            <a:chOff x="0" y="0"/>
            <a:chExt cx="14787049" cy="1483305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3161646" y="0"/>
              <a:ext cx="11625404" cy="14833051"/>
            </a:xfrm>
            <a:custGeom>
              <a:avLst/>
              <a:gdLst/>
              <a:ahLst/>
              <a:cxnLst/>
              <a:rect r="r" b="b" t="t" l="l"/>
              <a:pathLst>
                <a:path h="14833051" w="11625404">
                  <a:moveTo>
                    <a:pt x="0" y="0"/>
                  </a:moveTo>
                  <a:lnTo>
                    <a:pt x="11625403" y="0"/>
                  </a:lnTo>
                  <a:lnTo>
                    <a:pt x="11625403" y="14833051"/>
                  </a:lnTo>
                  <a:lnTo>
                    <a:pt x="0" y="14833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75987"/>
              <a:ext cx="3378825" cy="14757064"/>
            </a:xfrm>
            <a:custGeom>
              <a:avLst/>
              <a:gdLst/>
              <a:ahLst/>
              <a:cxnLst/>
              <a:rect r="r" b="b" t="t" l="l"/>
              <a:pathLst>
                <a:path h="14757064" w="3378825">
                  <a:moveTo>
                    <a:pt x="0" y="0"/>
                  </a:moveTo>
                  <a:lnTo>
                    <a:pt x="3378825" y="0"/>
                  </a:lnTo>
                  <a:lnTo>
                    <a:pt x="3378825" y="14757064"/>
                  </a:lnTo>
                  <a:lnTo>
                    <a:pt x="0" y="14757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-514" r="-244066" b="0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0938857" y="6088306"/>
            <a:ext cx="2257579" cy="3326083"/>
          </a:xfrm>
          <a:custGeom>
            <a:avLst/>
            <a:gdLst/>
            <a:ahLst/>
            <a:cxnLst/>
            <a:rect r="r" b="b" t="t" l="l"/>
            <a:pathLst>
              <a:path h="3326083" w="2257579">
                <a:moveTo>
                  <a:pt x="0" y="0"/>
                </a:moveTo>
                <a:lnTo>
                  <a:pt x="2257579" y="0"/>
                </a:lnTo>
                <a:lnTo>
                  <a:pt x="2257579" y="3326083"/>
                </a:lnTo>
                <a:lnTo>
                  <a:pt x="0" y="3326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696523">
            <a:off x="13857921" y="2715478"/>
            <a:ext cx="1924981" cy="633494"/>
          </a:xfrm>
          <a:custGeom>
            <a:avLst/>
            <a:gdLst/>
            <a:ahLst/>
            <a:cxnLst/>
            <a:rect r="r" b="b" t="t" l="l"/>
            <a:pathLst>
              <a:path h="633494" w="1924981">
                <a:moveTo>
                  <a:pt x="0" y="0"/>
                </a:moveTo>
                <a:lnTo>
                  <a:pt x="1924981" y="0"/>
                </a:lnTo>
                <a:lnTo>
                  <a:pt x="1924981" y="633494"/>
                </a:lnTo>
                <a:lnTo>
                  <a:pt x="0" y="6334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067647" y="4176642"/>
            <a:ext cx="4691093" cy="2439368"/>
          </a:xfrm>
          <a:custGeom>
            <a:avLst/>
            <a:gdLst/>
            <a:ahLst/>
            <a:cxnLst/>
            <a:rect r="r" b="b" t="t" l="l"/>
            <a:pathLst>
              <a:path h="2439368" w="4691093">
                <a:moveTo>
                  <a:pt x="0" y="0"/>
                </a:moveTo>
                <a:lnTo>
                  <a:pt x="4691093" y="0"/>
                </a:lnTo>
                <a:lnTo>
                  <a:pt x="4691093" y="2439369"/>
                </a:lnTo>
                <a:lnTo>
                  <a:pt x="0" y="243936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163952" y="4876849"/>
            <a:ext cx="7260306" cy="412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El propósito de la educación es promover el desarrollo personal para la transformación social.</a:t>
            </a:r>
          </a:p>
          <a:p>
            <a:pPr algn="l" marL="647700" indent="-323850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La educación no solo busca transmitir conocimientos, sino también fomentar el crecimiento y la transformación de las personas para que contribuyan de manera positiva a la sociedad.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24603" y="3386269"/>
            <a:ext cx="7056355" cy="1133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91"/>
              </a:lnSpc>
            </a:pPr>
            <a:r>
              <a:rPr lang="en-US" sz="6599" spc="-131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Introducción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8B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5417">
            <a:off x="2408272" y="2778364"/>
            <a:ext cx="4028302" cy="5255477"/>
          </a:xfrm>
          <a:custGeom>
            <a:avLst/>
            <a:gdLst/>
            <a:ahLst/>
            <a:cxnLst/>
            <a:rect r="r" b="b" t="t" l="l"/>
            <a:pathLst>
              <a:path h="5255477" w="4028302">
                <a:moveTo>
                  <a:pt x="0" y="0"/>
                </a:moveTo>
                <a:lnTo>
                  <a:pt x="4028302" y="0"/>
                </a:lnTo>
                <a:lnTo>
                  <a:pt x="4028302" y="5255477"/>
                </a:lnTo>
                <a:lnTo>
                  <a:pt x="0" y="5255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771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89713" y="2623097"/>
            <a:ext cx="4028302" cy="5255477"/>
          </a:xfrm>
          <a:custGeom>
            <a:avLst/>
            <a:gdLst/>
            <a:ahLst/>
            <a:cxnLst/>
            <a:rect r="r" b="b" t="t" l="l"/>
            <a:pathLst>
              <a:path h="5255477" w="4028302">
                <a:moveTo>
                  <a:pt x="0" y="0"/>
                </a:moveTo>
                <a:lnTo>
                  <a:pt x="4028302" y="0"/>
                </a:lnTo>
                <a:lnTo>
                  <a:pt x="4028302" y="5255477"/>
                </a:lnTo>
                <a:lnTo>
                  <a:pt x="0" y="5255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7713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252938">
            <a:off x="1036327" y="-1229480"/>
            <a:ext cx="4257941" cy="2458961"/>
          </a:xfrm>
          <a:custGeom>
            <a:avLst/>
            <a:gdLst/>
            <a:ahLst/>
            <a:cxnLst/>
            <a:rect r="r" b="b" t="t" l="l"/>
            <a:pathLst>
              <a:path h="2458961" w="4257941">
                <a:moveTo>
                  <a:pt x="0" y="0"/>
                </a:moveTo>
                <a:lnTo>
                  <a:pt x="4257941" y="0"/>
                </a:lnTo>
                <a:lnTo>
                  <a:pt x="4257941" y="2458960"/>
                </a:lnTo>
                <a:lnTo>
                  <a:pt x="0" y="2458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126417">
            <a:off x="-2705947" y="4264182"/>
            <a:ext cx="4257941" cy="2458961"/>
          </a:xfrm>
          <a:custGeom>
            <a:avLst/>
            <a:gdLst/>
            <a:ahLst/>
            <a:cxnLst/>
            <a:rect r="r" b="b" t="t" l="l"/>
            <a:pathLst>
              <a:path h="2458961" w="4257941">
                <a:moveTo>
                  <a:pt x="0" y="0"/>
                </a:moveTo>
                <a:lnTo>
                  <a:pt x="4257941" y="0"/>
                </a:lnTo>
                <a:lnTo>
                  <a:pt x="4257941" y="2458961"/>
                </a:lnTo>
                <a:lnTo>
                  <a:pt x="0" y="2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370532">
            <a:off x="16944253" y="8229600"/>
            <a:ext cx="2978086" cy="4114800"/>
          </a:xfrm>
          <a:custGeom>
            <a:avLst/>
            <a:gdLst/>
            <a:ahLst/>
            <a:cxnLst/>
            <a:rect r="r" b="b" t="t" l="l"/>
            <a:pathLst>
              <a:path h="4114800" w="2978086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4370532">
            <a:off x="-1620319" y="7570216"/>
            <a:ext cx="2978086" cy="4114800"/>
          </a:xfrm>
          <a:custGeom>
            <a:avLst/>
            <a:gdLst/>
            <a:ahLst/>
            <a:cxnLst/>
            <a:rect r="r" b="b" t="t" l="l"/>
            <a:pathLst>
              <a:path h="4114800" w="2978086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197389">
            <a:off x="17367324" y="2939499"/>
            <a:ext cx="5396459" cy="4114800"/>
          </a:xfrm>
          <a:custGeom>
            <a:avLst/>
            <a:gdLst/>
            <a:ahLst/>
            <a:cxnLst/>
            <a:rect r="r" b="b" t="t" l="l"/>
            <a:pathLst>
              <a:path h="4114800" w="5396459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719215">
            <a:off x="6319811" y="9442401"/>
            <a:ext cx="4257941" cy="2458961"/>
          </a:xfrm>
          <a:custGeom>
            <a:avLst/>
            <a:gdLst/>
            <a:ahLst/>
            <a:cxnLst/>
            <a:rect r="r" b="b" t="t" l="l"/>
            <a:pathLst>
              <a:path h="2458961" w="4257941">
                <a:moveTo>
                  <a:pt x="0" y="0"/>
                </a:moveTo>
                <a:lnTo>
                  <a:pt x="4257941" y="0"/>
                </a:lnTo>
                <a:lnTo>
                  <a:pt x="4257941" y="2458961"/>
                </a:lnTo>
                <a:lnTo>
                  <a:pt x="0" y="2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4360550">
            <a:off x="13873680" y="-2353074"/>
            <a:ext cx="2978087" cy="4114800"/>
          </a:xfrm>
          <a:custGeom>
            <a:avLst/>
            <a:gdLst/>
            <a:ahLst/>
            <a:cxnLst/>
            <a:rect r="r" b="b" t="t" l="l"/>
            <a:pathLst>
              <a:path h="4114800" w="2978087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856412">
            <a:off x="1598217" y="6968930"/>
            <a:ext cx="2783506" cy="1549154"/>
          </a:xfrm>
          <a:custGeom>
            <a:avLst/>
            <a:gdLst/>
            <a:ahLst/>
            <a:cxnLst/>
            <a:rect r="r" b="b" t="t" l="l"/>
            <a:pathLst>
              <a:path h="1549154" w="2783506">
                <a:moveTo>
                  <a:pt x="0" y="0"/>
                </a:moveTo>
                <a:lnTo>
                  <a:pt x="2783506" y="0"/>
                </a:lnTo>
                <a:lnTo>
                  <a:pt x="2783506" y="1549154"/>
                </a:lnTo>
                <a:lnTo>
                  <a:pt x="0" y="1549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121266">
            <a:off x="3016406" y="3604084"/>
            <a:ext cx="2807753" cy="346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 La educación tiene como objetivo principal el desarrollo personal de los individuos.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3945637">
            <a:off x="1920748" y="3208758"/>
            <a:ext cx="1209807" cy="2452951"/>
          </a:xfrm>
          <a:custGeom>
            <a:avLst/>
            <a:gdLst/>
            <a:ahLst/>
            <a:cxnLst/>
            <a:rect r="r" b="b" t="t" l="l"/>
            <a:pathLst>
              <a:path h="2452951" w="1209807">
                <a:moveTo>
                  <a:pt x="0" y="0"/>
                </a:moveTo>
                <a:lnTo>
                  <a:pt x="1209807" y="0"/>
                </a:lnTo>
                <a:lnTo>
                  <a:pt x="1209807" y="2452951"/>
                </a:lnTo>
                <a:lnTo>
                  <a:pt x="0" y="24529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165104" t="0" r="0" b="-23886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150094" y="8571389"/>
            <a:ext cx="2137906" cy="2100493"/>
          </a:xfrm>
          <a:custGeom>
            <a:avLst/>
            <a:gdLst/>
            <a:ahLst/>
            <a:cxnLst/>
            <a:rect r="r" b="b" t="t" l="l"/>
            <a:pathLst>
              <a:path h="2100493" w="2137906">
                <a:moveTo>
                  <a:pt x="0" y="0"/>
                </a:moveTo>
                <a:lnTo>
                  <a:pt x="2137906" y="0"/>
                </a:lnTo>
                <a:lnTo>
                  <a:pt x="2137906" y="2100493"/>
                </a:lnTo>
                <a:lnTo>
                  <a:pt x="0" y="21004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003683" y="3836776"/>
            <a:ext cx="4160520" cy="4114800"/>
          </a:xfrm>
          <a:custGeom>
            <a:avLst/>
            <a:gdLst/>
            <a:ahLst/>
            <a:cxnLst/>
            <a:rect r="r" b="b" t="t" l="l"/>
            <a:pathLst>
              <a:path h="4114800" w="4160520">
                <a:moveTo>
                  <a:pt x="0" y="0"/>
                </a:moveTo>
                <a:lnTo>
                  <a:pt x="4160520" y="0"/>
                </a:lnTo>
                <a:lnTo>
                  <a:pt x="41605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394512" y="865509"/>
            <a:ext cx="11498975" cy="118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b="true" sz="6500" spc="-130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Desarrollo personal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302701" y="3429298"/>
            <a:ext cx="3438169" cy="4272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85"/>
              </a:lnSpc>
              <a:spcBef>
                <a:spcPct val="0"/>
              </a:spcBef>
            </a:pPr>
            <a:r>
              <a:rPr lang="en-US" sz="260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 A través de la educación, las personas pueden adquirir habilidades, conocimientos y valores que les permitan crecer como seres humanos y alcanzar su máximo potencial.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CD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4016">
            <a:off x="2984710" y="-330562"/>
            <a:ext cx="7947547" cy="11237085"/>
          </a:xfrm>
          <a:custGeom>
            <a:avLst/>
            <a:gdLst/>
            <a:ahLst/>
            <a:cxnLst/>
            <a:rect r="r" b="b" t="t" l="l"/>
            <a:pathLst>
              <a:path h="11237085" w="7947547">
                <a:moveTo>
                  <a:pt x="0" y="0"/>
                </a:moveTo>
                <a:lnTo>
                  <a:pt x="7947547" y="0"/>
                </a:lnTo>
                <a:lnTo>
                  <a:pt x="7947547" y="11237086"/>
                </a:lnTo>
                <a:lnTo>
                  <a:pt x="0" y="11237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89427">
            <a:off x="10909787" y="2661597"/>
            <a:ext cx="5693033" cy="5693033"/>
          </a:xfrm>
          <a:custGeom>
            <a:avLst/>
            <a:gdLst/>
            <a:ahLst/>
            <a:cxnLst/>
            <a:rect r="r" b="b" t="t" l="l"/>
            <a:pathLst>
              <a:path h="5693033" w="5693033">
                <a:moveTo>
                  <a:pt x="0" y="0"/>
                </a:moveTo>
                <a:lnTo>
                  <a:pt x="5693033" y="0"/>
                </a:lnTo>
                <a:lnTo>
                  <a:pt x="5693033" y="5693034"/>
                </a:lnTo>
                <a:lnTo>
                  <a:pt x="0" y="5693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703534">
            <a:off x="14045195" y="8969388"/>
            <a:ext cx="5875677" cy="3238967"/>
          </a:xfrm>
          <a:custGeom>
            <a:avLst/>
            <a:gdLst/>
            <a:ahLst/>
            <a:cxnLst/>
            <a:rect r="r" b="b" t="t" l="l"/>
            <a:pathLst>
              <a:path h="3238967" w="5875677">
                <a:moveTo>
                  <a:pt x="0" y="0"/>
                </a:moveTo>
                <a:lnTo>
                  <a:pt x="5875677" y="0"/>
                </a:lnTo>
                <a:lnTo>
                  <a:pt x="5875677" y="3238967"/>
                </a:lnTo>
                <a:lnTo>
                  <a:pt x="0" y="32389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190165">
            <a:off x="-673911" y="-2226504"/>
            <a:ext cx="2227136" cy="4114800"/>
          </a:xfrm>
          <a:custGeom>
            <a:avLst/>
            <a:gdLst/>
            <a:ahLst/>
            <a:cxnLst/>
            <a:rect r="r" b="b" t="t" l="l"/>
            <a:pathLst>
              <a:path h="4114800" w="2227136">
                <a:moveTo>
                  <a:pt x="0" y="0"/>
                </a:moveTo>
                <a:lnTo>
                  <a:pt x="2227135" y="0"/>
                </a:lnTo>
                <a:lnTo>
                  <a:pt x="2227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941024">
            <a:off x="14751177" y="-2393404"/>
            <a:ext cx="4861231" cy="3706689"/>
          </a:xfrm>
          <a:custGeom>
            <a:avLst/>
            <a:gdLst/>
            <a:ahLst/>
            <a:cxnLst/>
            <a:rect r="r" b="b" t="t" l="l"/>
            <a:pathLst>
              <a:path h="3706689" w="4861231">
                <a:moveTo>
                  <a:pt x="0" y="0"/>
                </a:moveTo>
                <a:lnTo>
                  <a:pt x="4861232" y="0"/>
                </a:lnTo>
                <a:lnTo>
                  <a:pt x="4861232" y="3706689"/>
                </a:lnTo>
                <a:lnTo>
                  <a:pt x="0" y="37066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9191049">
            <a:off x="8842309" y="4672008"/>
            <a:ext cx="1770861" cy="942983"/>
          </a:xfrm>
          <a:custGeom>
            <a:avLst/>
            <a:gdLst/>
            <a:ahLst/>
            <a:cxnLst/>
            <a:rect r="r" b="b" t="t" l="l"/>
            <a:pathLst>
              <a:path h="942983" w="1770861">
                <a:moveTo>
                  <a:pt x="0" y="0"/>
                </a:moveTo>
                <a:lnTo>
                  <a:pt x="1770861" y="0"/>
                </a:lnTo>
                <a:lnTo>
                  <a:pt x="1770861" y="942984"/>
                </a:lnTo>
                <a:lnTo>
                  <a:pt x="0" y="9429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3945637">
            <a:off x="15511873" y="1684572"/>
            <a:ext cx="1209807" cy="2452951"/>
          </a:xfrm>
          <a:custGeom>
            <a:avLst/>
            <a:gdLst/>
            <a:ahLst/>
            <a:cxnLst/>
            <a:rect r="r" b="b" t="t" l="l"/>
            <a:pathLst>
              <a:path h="2452951" w="1209807">
                <a:moveTo>
                  <a:pt x="0" y="0"/>
                </a:moveTo>
                <a:lnTo>
                  <a:pt x="1209807" y="0"/>
                </a:lnTo>
                <a:lnTo>
                  <a:pt x="1209807" y="2452951"/>
                </a:lnTo>
                <a:lnTo>
                  <a:pt x="0" y="24529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165104" t="0" r="0" b="-23886"/>
            </a:stretch>
          </a:blipFill>
        </p:spPr>
      </p:sp>
      <p:sp>
        <p:nvSpPr>
          <p:cNvPr name="TextBox 9" id="9"/>
          <p:cNvSpPr txBox="true"/>
          <p:nvPr/>
        </p:nvSpPr>
        <p:spPr>
          <a:xfrm rot="-65983">
            <a:off x="2258737" y="3137542"/>
            <a:ext cx="8329523" cy="863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12"/>
              </a:lnSpc>
            </a:pPr>
            <a:r>
              <a:rPr lang="en-US" sz="5200" spc="-104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Empoderamiento</a:t>
            </a:r>
          </a:p>
        </p:txBody>
      </p:sp>
      <p:sp>
        <p:nvSpPr>
          <p:cNvPr name="TextBox 10" id="10"/>
          <p:cNvSpPr txBox="true"/>
          <p:nvPr/>
        </p:nvSpPr>
        <p:spPr>
          <a:xfrm rot="-65983">
            <a:off x="1805993" y="4219784"/>
            <a:ext cx="6905307" cy="1475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90"/>
              </a:lnSpc>
            </a:pPr>
            <a:r>
              <a:rPr lang="en-US" sz="2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 La educación empodera a las personas al brindarles las herramientas necesarias para tomar decisiones informadas y actuar de manera autónoma.</a:t>
            </a:r>
          </a:p>
        </p:txBody>
      </p:sp>
      <p:grpSp>
        <p:nvGrpSpPr>
          <p:cNvPr name="Group 11" id="11"/>
          <p:cNvGrpSpPr/>
          <p:nvPr/>
        </p:nvGrpSpPr>
        <p:grpSpPr>
          <a:xfrm rot="282594">
            <a:off x="11426578" y="4212072"/>
            <a:ext cx="4954163" cy="873989"/>
            <a:chOff x="0" y="0"/>
            <a:chExt cx="1304800" cy="23018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04800" cy="230186"/>
            </a:xfrm>
            <a:custGeom>
              <a:avLst/>
              <a:gdLst/>
              <a:ahLst/>
              <a:cxnLst/>
              <a:rect r="r" b="b" t="t" l="l"/>
              <a:pathLst>
                <a:path h="230186" w="1304800">
                  <a:moveTo>
                    <a:pt x="0" y="0"/>
                  </a:moveTo>
                  <a:lnTo>
                    <a:pt x="1304800" y="0"/>
                  </a:lnTo>
                  <a:lnTo>
                    <a:pt x="1304800" y="230186"/>
                  </a:lnTo>
                  <a:lnTo>
                    <a:pt x="0" y="230186"/>
                  </a:lnTo>
                  <a:close/>
                </a:path>
              </a:pathLst>
            </a:custGeom>
            <a:solidFill>
              <a:srgbClr val="F78BC5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1304800" cy="2587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282594">
            <a:off x="11279222" y="5963573"/>
            <a:ext cx="4954163" cy="873989"/>
            <a:chOff x="0" y="0"/>
            <a:chExt cx="1304800" cy="23018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04800" cy="230186"/>
            </a:xfrm>
            <a:custGeom>
              <a:avLst/>
              <a:gdLst/>
              <a:ahLst/>
              <a:cxnLst/>
              <a:rect r="r" b="b" t="t" l="l"/>
              <a:pathLst>
                <a:path h="230186" w="1304800">
                  <a:moveTo>
                    <a:pt x="0" y="0"/>
                  </a:moveTo>
                  <a:lnTo>
                    <a:pt x="1304800" y="0"/>
                  </a:lnTo>
                  <a:lnTo>
                    <a:pt x="1304800" y="230186"/>
                  </a:lnTo>
                  <a:lnTo>
                    <a:pt x="0" y="230186"/>
                  </a:ln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1304800" cy="2587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-65983">
            <a:off x="1805993" y="5903987"/>
            <a:ext cx="6905307" cy="1475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90"/>
              </a:lnSpc>
            </a:pPr>
            <a:r>
              <a:rPr lang="en-US" sz="2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 Al fomentar el pensamiento crítico y la capacidad de reflexionar, la educación permite a las personas enfrentar los desafíos de la vida con confianza y determinación.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CD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9959">
            <a:off x="13155161" y="3870136"/>
            <a:ext cx="2968601" cy="4771406"/>
          </a:xfrm>
          <a:custGeom>
            <a:avLst/>
            <a:gdLst/>
            <a:ahLst/>
            <a:cxnLst/>
            <a:rect r="r" b="b" t="t" l="l"/>
            <a:pathLst>
              <a:path h="4771406" w="2968601">
                <a:moveTo>
                  <a:pt x="0" y="0"/>
                </a:moveTo>
                <a:lnTo>
                  <a:pt x="2968601" y="0"/>
                </a:lnTo>
                <a:lnTo>
                  <a:pt x="2968601" y="4771406"/>
                </a:lnTo>
                <a:lnTo>
                  <a:pt x="0" y="4771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53095" t="0" r="0" b="-335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66862">
            <a:off x="9161431" y="2654385"/>
            <a:ext cx="5990432" cy="5839575"/>
          </a:xfrm>
          <a:custGeom>
            <a:avLst/>
            <a:gdLst/>
            <a:ahLst/>
            <a:cxnLst/>
            <a:rect r="r" b="b" t="t" l="l"/>
            <a:pathLst>
              <a:path h="5839575" w="5990432">
                <a:moveTo>
                  <a:pt x="0" y="0"/>
                </a:moveTo>
                <a:lnTo>
                  <a:pt x="5990432" y="0"/>
                </a:lnTo>
                <a:lnTo>
                  <a:pt x="5990432" y="5839575"/>
                </a:lnTo>
                <a:lnTo>
                  <a:pt x="0" y="5839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4504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41362">
            <a:off x="9516945" y="2355262"/>
            <a:ext cx="6185631" cy="6185631"/>
          </a:xfrm>
          <a:custGeom>
            <a:avLst/>
            <a:gdLst/>
            <a:ahLst/>
            <a:cxnLst/>
            <a:rect r="r" b="b" t="t" l="l"/>
            <a:pathLst>
              <a:path h="6185631" w="6185631">
                <a:moveTo>
                  <a:pt x="0" y="0"/>
                </a:moveTo>
                <a:lnTo>
                  <a:pt x="6185631" y="0"/>
                </a:lnTo>
                <a:lnTo>
                  <a:pt x="6185631" y="6185630"/>
                </a:lnTo>
                <a:lnTo>
                  <a:pt x="0" y="61856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01525" y="2640662"/>
            <a:ext cx="6690512" cy="728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04"/>
              </a:lnSpc>
            </a:pPr>
            <a:r>
              <a:rPr lang="en-US" sz="4200" spc="-84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Transformación social</a:t>
            </a:r>
          </a:p>
        </p:txBody>
      </p:sp>
      <p:sp>
        <p:nvSpPr>
          <p:cNvPr name="TextBox 6" id="6"/>
          <p:cNvSpPr txBox="true"/>
          <p:nvPr/>
        </p:nvSpPr>
        <p:spPr>
          <a:xfrm rot="121476">
            <a:off x="10066327" y="3115661"/>
            <a:ext cx="5087202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 El propósito final de la educación es contribuir a la transformación social.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10472255">
            <a:off x="15552867" y="-1626397"/>
            <a:ext cx="5396459" cy="4114800"/>
          </a:xfrm>
          <a:custGeom>
            <a:avLst/>
            <a:gdLst/>
            <a:ahLst/>
            <a:cxnLst/>
            <a:rect r="r" b="b" t="t" l="l"/>
            <a:pathLst>
              <a:path h="4114800" w="5396459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7239578">
            <a:off x="-916157" y="-1028700"/>
            <a:ext cx="2227136" cy="4114800"/>
          </a:xfrm>
          <a:custGeom>
            <a:avLst/>
            <a:gdLst/>
            <a:ahLst/>
            <a:cxnLst/>
            <a:rect r="r" b="b" t="t" l="l"/>
            <a:pathLst>
              <a:path h="4114800" w="2227136">
                <a:moveTo>
                  <a:pt x="0" y="0"/>
                </a:moveTo>
                <a:lnTo>
                  <a:pt x="2227136" y="0"/>
                </a:lnTo>
                <a:lnTo>
                  <a:pt x="2227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0252938">
            <a:off x="8709979" y="-1552077"/>
            <a:ext cx="4257941" cy="2458961"/>
          </a:xfrm>
          <a:custGeom>
            <a:avLst/>
            <a:gdLst/>
            <a:ahLst/>
            <a:cxnLst/>
            <a:rect r="r" b="b" t="t" l="l"/>
            <a:pathLst>
              <a:path h="2458961" w="4257941">
                <a:moveTo>
                  <a:pt x="0" y="0"/>
                </a:moveTo>
                <a:lnTo>
                  <a:pt x="4257941" y="0"/>
                </a:lnTo>
                <a:lnTo>
                  <a:pt x="4257941" y="2458961"/>
                </a:lnTo>
                <a:lnTo>
                  <a:pt x="0" y="2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947534">
            <a:off x="3555012" y="-2929516"/>
            <a:ext cx="2978086" cy="4114800"/>
          </a:xfrm>
          <a:custGeom>
            <a:avLst/>
            <a:gdLst/>
            <a:ahLst/>
            <a:cxnLst/>
            <a:rect r="r" b="b" t="t" l="l"/>
            <a:pathLst>
              <a:path h="4114800" w="2978086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1476562" y="7799941"/>
            <a:ext cx="2978086" cy="4114800"/>
          </a:xfrm>
          <a:custGeom>
            <a:avLst/>
            <a:gdLst/>
            <a:ahLst/>
            <a:cxnLst/>
            <a:rect r="r" b="b" t="t" l="l"/>
            <a:pathLst>
              <a:path h="4114800" w="2978086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9994124">
            <a:off x="4019779" y="9355547"/>
            <a:ext cx="5875677" cy="3238967"/>
          </a:xfrm>
          <a:custGeom>
            <a:avLst/>
            <a:gdLst/>
            <a:ahLst/>
            <a:cxnLst/>
            <a:rect r="r" b="b" t="t" l="l"/>
            <a:pathLst>
              <a:path h="3238967" w="5875677">
                <a:moveTo>
                  <a:pt x="0" y="0"/>
                </a:moveTo>
                <a:lnTo>
                  <a:pt x="5875677" y="0"/>
                </a:lnTo>
                <a:lnTo>
                  <a:pt x="5875677" y="3238966"/>
                </a:lnTo>
                <a:lnTo>
                  <a:pt x="0" y="323896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77293" y="7799941"/>
            <a:ext cx="5396459" cy="4114800"/>
          </a:xfrm>
          <a:custGeom>
            <a:avLst/>
            <a:gdLst/>
            <a:ahLst/>
            <a:cxnLst/>
            <a:rect r="r" b="b" t="t" l="l"/>
            <a:pathLst>
              <a:path h="4114800" w="5396459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353451">
            <a:off x="11564385" y="2069332"/>
            <a:ext cx="2197384" cy="723139"/>
          </a:xfrm>
          <a:custGeom>
            <a:avLst/>
            <a:gdLst/>
            <a:ahLst/>
            <a:cxnLst/>
            <a:rect r="r" b="b" t="t" l="l"/>
            <a:pathLst>
              <a:path h="723139" w="2197384">
                <a:moveTo>
                  <a:pt x="0" y="0"/>
                </a:moveTo>
                <a:lnTo>
                  <a:pt x="2197384" y="0"/>
                </a:lnTo>
                <a:lnTo>
                  <a:pt x="2197384" y="723139"/>
                </a:lnTo>
                <a:lnTo>
                  <a:pt x="0" y="7231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121476">
            <a:off x="10034022" y="4798908"/>
            <a:ext cx="5087202" cy="320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 Al promover el desarrollo personal de los individuos, la educación puede impulsar cambios positivos en la sociedad al fomentar la inclusión, la igualdad y la justicia.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028700" y="3810983"/>
            <a:ext cx="6957618" cy="4661604"/>
          </a:xfrm>
          <a:custGeom>
            <a:avLst/>
            <a:gdLst/>
            <a:ahLst/>
            <a:cxnLst/>
            <a:rect r="r" b="b" t="t" l="l"/>
            <a:pathLst>
              <a:path h="4661604" w="6957618">
                <a:moveTo>
                  <a:pt x="0" y="0"/>
                </a:moveTo>
                <a:lnTo>
                  <a:pt x="6957618" y="0"/>
                </a:lnTo>
                <a:lnTo>
                  <a:pt x="6957618" y="4661604"/>
                </a:lnTo>
                <a:lnTo>
                  <a:pt x="0" y="466160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CD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175391">
            <a:off x="2007544" y="3489367"/>
            <a:ext cx="5629701" cy="4114800"/>
          </a:xfrm>
          <a:custGeom>
            <a:avLst/>
            <a:gdLst/>
            <a:ahLst/>
            <a:cxnLst/>
            <a:rect r="r" b="b" t="t" l="l"/>
            <a:pathLst>
              <a:path h="4114800" w="5629701">
                <a:moveTo>
                  <a:pt x="5629701" y="0"/>
                </a:moveTo>
                <a:lnTo>
                  <a:pt x="0" y="0"/>
                </a:lnTo>
                <a:lnTo>
                  <a:pt x="0" y="4114800"/>
                </a:lnTo>
                <a:lnTo>
                  <a:pt x="5629701" y="4114800"/>
                </a:lnTo>
                <a:lnTo>
                  <a:pt x="56297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4184">
            <a:off x="2599351" y="2222039"/>
            <a:ext cx="6185631" cy="6185631"/>
          </a:xfrm>
          <a:custGeom>
            <a:avLst/>
            <a:gdLst/>
            <a:ahLst/>
            <a:cxnLst/>
            <a:rect r="r" b="b" t="t" l="l"/>
            <a:pathLst>
              <a:path h="6185631" w="6185631">
                <a:moveTo>
                  <a:pt x="0" y="0"/>
                </a:moveTo>
                <a:lnTo>
                  <a:pt x="6185631" y="0"/>
                </a:lnTo>
                <a:lnTo>
                  <a:pt x="6185631" y="6185631"/>
                </a:lnTo>
                <a:lnTo>
                  <a:pt x="0" y="6185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472255">
            <a:off x="15552867" y="-1626397"/>
            <a:ext cx="5396459" cy="4114800"/>
          </a:xfrm>
          <a:custGeom>
            <a:avLst/>
            <a:gdLst/>
            <a:ahLst/>
            <a:cxnLst/>
            <a:rect r="r" b="b" t="t" l="l"/>
            <a:pathLst>
              <a:path h="4114800" w="5396459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7239578">
            <a:off x="-916157" y="-1028700"/>
            <a:ext cx="2227136" cy="4114800"/>
          </a:xfrm>
          <a:custGeom>
            <a:avLst/>
            <a:gdLst/>
            <a:ahLst/>
            <a:cxnLst/>
            <a:rect r="r" b="b" t="t" l="l"/>
            <a:pathLst>
              <a:path h="4114800" w="2227136">
                <a:moveTo>
                  <a:pt x="0" y="0"/>
                </a:moveTo>
                <a:lnTo>
                  <a:pt x="2227136" y="0"/>
                </a:lnTo>
                <a:lnTo>
                  <a:pt x="2227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252938">
            <a:off x="8709979" y="-1552077"/>
            <a:ext cx="4257941" cy="2458961"/>
          </a:xfrm>
          <a:custGeom>
            <a:avLst/>
            <a:gdLst/>
            <a:ahLst/>
            <a:cxnLst/>
            <a:rect r="r" b="b" t="t" l="l"/>
            <a:pathLst>
              <a:path h="2458961" w="4257941">
                <a:moveTo>
                  <a:pt x="0" y="0"/>
                </a:moveTo>
                <a:lnTo>
                  <a:pt x="4257941" y="0"/>
                </a:lnTo>
                <a:lnTo>
                  <a:pt x="4257941" y="2458961"/>
                </a:lnTo>
                <a:lnTo>
                  <a:pt x="0" y="2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947534">
            <a:off x="3555012" y="-2929516"/>
            <a:ext cx="2978086" cy="4114800"/>
          </a:xfrm>
          <a:custGeom>
            <a:avLst/>
            <a:gdLst/>
            <a:ahLst/>
            <a:cxnLst/>
            <a:rect r="r" b="b" t="t" l="l"/>
            <a:pathLst>
              <a:path h="4114800" w="2978086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476562" y="7799941"/>
            <a:ext cx="2978086" cy="4114800"/>
          </a:xfrm>
          <a:custGeom>
            <a:avLst/>
            <a:gdLst/>
            <a:ahLst/>
            <a:cxnLst/>
            <a:rect r="r" b="b" t="t" l="l"/>
            <a:pathLst>
              <a:path h="4114800" w="2978086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9994124">
            <a:off x="4019779" y="9355547"/>
            <a:ext cx="5875677" cy="3238967"/>
          </a:xfrm>
          <a:custGeom>
            <a:avLst/>
            <a:gdLst/>
            <a:ahLst/>
            <a:cxnLst/>
            <a:rect r="r" b="b" t="t" l="l"/>
            <a:pathLst>
              <a:path h="3238967" w="5875677">
                <a:moveTo>
                  <a:pt x="0" y="0"/>
                </a:moveTo>
                <a:lnTo>
                  <a:pt x="5875677" y="0"/>
                </a:lnTo>
                <a:lnTo>
                  <a:pt x="5875677" y="3238966"/>
                </a:lnTo>
                <a:lnTo>
                  <a:pt x="0" y="32389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77293" y="7799941"/>
            <a:ext cx="5396459" cy="4114800"/>
          </a:xfrm>
          <a:custGeom>
            <a:avLst/>
            <a:gdLst/>
            <a:ahLst/>
            <a:cxnLst/>
            <a:rect r="r" b="b" t="t" l="l"/>
            <a:pathLst>
              <a:path h="4114800" w="5396459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47904">
            <a:off x="4529176" y="1938315"/>
            <a:ext cx="2197384" cy="723139"/>
          </a:xfrm>
          <a:custGeom>
            <a:avLst/>
            <a:gdLst/>
            <a:ahLst/>
            <a:cxnLst/>
            <a:rect r="r" b="b" t="t" l="l"/>
            <a:pathLst>
              <a:path h="723139" w="2197384">
                <a:moveTo>
                  <a:pt x="0" y="0"/>
                </a:moveTo>
                <a:lnTo>
                  <a:pt x="2197384" y="0"/>
                </a:lnTo>
                <a:lnTo>
                  <a:pt x="2197384" y="723139"/>
                </a:lnTo>
                <a:lnTo>
                  <a:pt x="0" y="72313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2115656" y="9041164"/>
            <a:ext cx="2978086" cy="4114800"/>
          </a:xfrm>
          <a:custGeom>
            <a:avLst/>
            <a:gdLst/>
            <a:ahLst/>
            <a:cxnLst/>
            <a:rect r="r" b="b" t="t" l="l"/>
            <a:pathLst>
              <a:path h="4114800" w="2978086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84069">
            <a:off x="3105659" y="3013342"/>
            <a:ext cx="5172783" cy="503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La evaluación educativa en Ecuador se centra en medir el logro de los objetivos y competencias establecidas en el currículo educativo. Se utilizan diferentes metodologías de evaluación, como pruebas estandarizadas, evaluaciones formativas y sumativas, entre otros..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-277003">
            <a:off x="7535621" y="1073409"/>
            <a:ext cx="1209807" cy="2452951"/>
          </a:xfrm>
          <a:custGeom>
            <a:avLst/>
            <a:gdLst/>
            <a:ahLst/>
            <a:cxnLst/>
            <a:rect r="r" b="b" t="t" l="l"/>
            <a:pathLst>
              <a:path h="2452951" w="1209807">
                <a:moveTo>
                  <a:pt x="0" y="0"/>
                </a:moveTo>
                <a:lnTo>
                  <a:pt x="1209807" y="0"/>
                </a:lnTo>
                <a:lnTo>
                  <a:pt x="1209807" y="2452951"/>
                </a:lnTo>
                <a:lnTo>
                  <a:pt x="0" y="245295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165104" t="0" r="0" b="-23886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707443" y="4830330"/>
            <a:ext cx="5373275" cy="1319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04"/>
              </a:lnSpc>
            </a:pPr>
            <a:r>
              <a:rPr lang="en-US" sz="4200" spc="-84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Evaluación y calidad educativa.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1C5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611101">
            <a:off x="1405515" y="3774385"/>
            <a:ext cx="7513387" cy="4931514"/>
          </a:xfrm>
          <a:custGeom>
            <a:avLst/>
            <a:gdLst/>
            <a:ahLst/>
            <a:cxnLst/>
            <a:rect r="r" b="b" t="t" l="l"/>
            <a:pathLst>
              <a:path h="4931514" w="7513387">
                <a:moveTo>
                  <a:pt x="7513387" y="0"/>
                </a:moveTo>
                <a:lnTo>
                  <a:pt x="0" y="0"/>
                </a:lnTo>
                <a:lnTo>
                  <a:pt x="0" y="4931513"/>
                </a:lnTo>
                <a:lnTo>
                  <a:pt x="7513387" y="4931513"/>
                </a:lnTo>
                <a:lnTo>
                  <a:pt x="75133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47150">
            <a:off x="1980994" y="1606590"/>
            <a:ext cx="7168936" cy="6967315"/>
            <a:chOff x="0" y="0"/>
            <a:chExt cx="1888115" cy="183501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88115" cy="1835013"/>
            </a:xfrm>
            <a:custGeom>
              <a:avLst/>
              <a:gdLst/>
              <a:ahLst/>
              <a:cxnLst/>
              <a:rect r="r" b="b" t="t" l="l"/>
              <a:pathLst>
                <a:path h="1835013" w="1888115">
                  <a:moveTo>
                    <a:pt x="0" y="0"/>
                  </a:moveTo>
                  <a:lnTo>
                    <a:pt x="1888115" y="0"/>
                  </a:lnTo>
                  <a:lnTo>
                    <a:pt x="1888115" y="1835013"/>
                  </a:lnTo>
                  <a:lnTo>
                    <a:pt x="0" y="18350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38100"/>
              <a:ext cx="1888115" cy="17969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122227" y="1275146"/>
            <a:ext cx="3782821" cy="10931224"/>
          </a:xfrm>
          <a:custGeom>
            <a:avLst/>
            <a:gdLst/>
            <a:ahLst/>
            <a:cxnLst/>
            <a:rect r="r" b="b" t="t" l="l"/>
            <a:pathLst>
              <a:path h="10931224" w="3782821">
                <a:moveTo>
                  <a:pt x="0" y="0"/>
                </a:moveTo>
                <a:lnTo>
                  <a:pt x="3782820" y="0"/>
                </a:lnTo>
                <a:lnTo>
                  <a:pt x="3782820" y="10931224"/>
                </a:lnTo>
                <a:lnTo>
                  <a:pt x="0" y="109312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18566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147150">
            <a:off x="2722708" y="2097551"/>
            <a:ext cx="4876147" cy="2036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82"/>
              </a:lnSpc>
            </a:pPr>
            <a:r>
              <a:rPr lang="en-US" b="true" sz="4700" spc="-94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Importancia de la evaluación educativa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2835710" y="431418"/>
            <a:ext cx="4243172" cy="10741458"/>
          </a:xfrm>
          <a:custGeom>
            <a:avLst/>
            <a:gdLst/>
            <a:ahLst/>
            <a:cxnLst/>
            <a:rect r="r" b="b" t="t" l="l"/>
            <a:pathLst>
              <a:path h="10741458" w="4243172">
                <a:moveTo>
                  <a:pt x="0" y="0"/>
                </a:moveTo>
                <a:lnTo>
                  <a:pt x="4243173" y="0"/>
                </a:lnTo>
                <a:lnTo>
                  <a:pt x="4243173" y="10741458"/>
                </a:lnTo>
                <a:lnTo>
                  <a:pt x="0" y="10741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1471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3945637">
            <a:off x="8464010" y="2261453"/>
            <a:ext cx="1209807" cy="2452951"/>
          </a:xfrm>
          <a:custGeom>
            <a:avLst/>
            <a:gdLst/>
            <a:ahLst/>
            <a:cxnLst/>
            <a:rect r="r" b="b" t="t" l="l"/>
            <a:pathLst>
              <a:path h="2452951" w="1209807">
                <a:moveTo>
                  <a:pt x="0" y="0"/>
                </a:moveTo>
                <a:lnTo>
                  <a:pt x="1209808" y="0"/>
                </a:lnTo>
                <a:lnTo>
                  <a:pt x="1209808" y="2452951"/>
                </a:lnTo>
                <a:lnTo>
                  <a:pt x="0" y="2452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65104" t="0" r="0" b="-23886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277003">
            <a:off x="7446970" y="472649"/>
            <a:ext cx="1209807" cy="2452951"/>
          </a:xfrm>
          <a:custGeom>
            <a:avLst/>
            <a:gdLst/>
            <a:ahLst/>
            <a:cxnLst/>
            <a:rect r="r" b="b" t="t" l="l"/>
            <a:pathLst>
              <a:path h="2452951" w="1209807">
                <a:moveTo>
                  <a:pt x="0" y="0"/>
                </a:moveTo>
                <a:lnTo>
                  <a:pt x="1209807" y="0"/>
                </a:lnTo>
                <a:lnTo>
                  <a:pt x="1209807" y="2452951"/>
                </a:lnTo>
                <a:lnTo>
                  <a:pt x="0" y="2452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5104" t="0" r="0" b="-23886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890007">
            <a:off x="14059290" y="-2028417"/>
            <a:ext cx="2227136" cy="4114800"/>
          </a:xfrm>
          <a:custGeom>
            <a:avLst/>
            <a:gdLst/>
            <a:ahLst/>
            <a:cxnLst/>
            <a:rect r="r" b="b" t="t" l="l"/>
            <a:pathLst>
              <a:path h="4114800" w="2227136">
                <a:moveTo>
                  <a:pt x="0" y="0"/>
                </a:moveTo>
                <a:lnTo>
                  <a:pt x="2227136" y="0"/>
                </a:lnTo>
                <a:lnTo>
                  <a:pt x="2227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496945">
            <a:off x="-990421" y="-2028417"/>
            <a:ext cx="2978086" cy="4114800"/>
          </a:xfrm>
          <a:custGeom>
            <a:avLst/>
            <a:gdLst/>
            <a:ahLst/>
            <a:cxnLst/>
            <a:rect r="r" b="b" t="t" l="l"/>
            <a:pathLst>
              <a:path h="4114800" w="2978086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867676" y="6100311"/>
            <a:ext cx="5396459" cy="4114800"/>
          </a:xfrm>
          <a:custGeom>
            <a:avLst/>
            <a:gdLst/>
            <a:ahLst/>
            <a:cxnLst/>
            <a:rect r="r" b="b" t="t" l="l"/>
            <a:pathLst>
              <a:path h="4114800" w="5396459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529777">
            <a:off x="3244274" y="771889"/>
            <a:ext cx="972233" cy="1676264"/>
          </a:xfrm>
          <a:custGeom>
            <a:avLst/>
            <a:gdLst/>
            <a:ahLst/>
            <a:cxnLst/>
            <a:rect r="r" b="b" t="t" l="l"/>
            <a:pathLst>
              <a:path h="1676264" w="972233">
                <a:moveTo>
                  <a:pt x="0" y="0"/>
                </a:moveTo>
                <a:lnTo>
                  <a:pt x="972233" y="0"/>
                </a:lnTo>
                <a:lnTo>
                  <a:pt x="972233" y="1676264"/>
                </a:lnTo>
                <a:lnTo>
                  <a:pt x="0" y="167626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-147150">
            <a:off x="2338689" y="4630421"/>
            <a:ext cx="6453138" cy="320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La evaluación educativa es fundamental para identificar fortalezas y debilidades en el proceso de enseñanza-aprendizaje, así como para tomar decisiones que mejoren la calidad de la educación en el país.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8B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21230">
            <a:off x="2393374" y="3204770"/>
            <a:ext cx="7909630" cy="6175375"/>
          </a:xfrm>
          <a:custGeom>
            <a:avLst/>
            <a:gdLst/>
            <a:ahLst/>
            <a:cxnLst/>
            <a:rect r="r" b="b" t="t" l="l"/>
            <a:pathLst>
              <a:path h="6175375" w="7909630">
                <a:moveTo>
                  <a:pt x="0" y="0"/>
                </a:moveTo>
                <a:lnTo>
                  <a:pt x="7909630" y="0"/>
                </a:lnTo>
                <a:lnTo>
                  <a:pt x="7909630" y="6175375"/>
                </a:lnTo>
                <a:lnTo>
                  <a:pt x="0" y="6175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7744" r="-475" b="-2094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98352" y="2873403"/>
            <a:ext cx="2885907" cy="818548"/>
          </a:xfrm>
          <a:custGeom>
            <a:avLst/>
            <a:gdLst/>
            <a:ahLst/>
            <a:cxnLst/>
            <a:rect r="r" b="b" t="t" l="l"/>
            <a:pathLst>
              <a:path h="818548" w="2885907">
                <a:moveTo>
                  <a:pt x="0" y="0"/>
                </a:moveTo>
                <a:lnTo>
                  <a:pt x="2885907" y="0"/>
                </a:lnTo>
                <a:lnTo>
                  <a:pt x="2885907" y="818548"/>
                </a:lnTo>
                <a:lnTo>
                  <a:pt x="0" y="8185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84069">
            <a:off x="2820675" y="4227478"/>
            <a:ext cx="7214649" cy="486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En Ecuador, la calidad educativa se refiere a la eficacia, eficiencia, equidad y pertinencia de la educación impartida en las instituciones educativas. Se busca garantizar que todos los estudiantes tengan acceso a una educación de calidad que promueva su desarrollo integral.</a:t>
            </a:r>
          </a:p>
          <a:p>
            <a:pPr algn="just">
              <a:lnSpc>
                <a:spcPts val="384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835586" y="1073178"/>
            <a:ext cx="13069054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b="true" sz="6499" spc="-129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 Calidad educativa en Ecuador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9994124">
            <a:off x="3374056" y="9355547"/>
            <a:ext cx="5875677" cy="3238967"/>
          </a:xfrm>
          <a:custGeom>
            <a:avLst/>
            <a:gdLst/>
            <a:ahLst/>
            <a:cxnLst/>
            <a:rect r="r" b="b" t="t" l="l"/>
            <a:pathLst>
              <a:path h="3238967" w="5875677">
                <a:moveTo>
                  <a:pt x="0" y="0"/>
                </a:moveTo>
                <a:lnTo>
                  <a:pt x="5875677" y="0"/>
                </a:lnTo>
                <a:lnTo>
                  <a:pt x="5875677" y="3238966"/>
                </a:lnTo>
                <a:lnTo>
                  <a:pt x="0" y="32389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00000">
            <a:off x="10662110" y="9071446"/>
            <a:ext cx="2978087" cy="4114800"/>
          </a:xfrm>
          <a:custGeom>
            <a:avLst/>
            <a:gdLst/>
            <a:ahLst/>
            <a:cxnLst/>
            <a:rect r="r" b="b" t="t" l="l"/>
            <a:pathLst>
              <a:path h="4114800" w="2978087">
                <a:moveTo>
                  <a:pt x="0" y="0"/>
                </a:moveTo>
                <a:lnTo>
                  <a:pt x="2978087" y="0"/>
                </a:lnTo>
                <a:lnTo>
                  <a:pt x="29780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835927">
            <a:off x="-1152913" y="-2452907"/>
            <a:ext cx="5396459" cy="4114800"/>
          </a:xfrm>
          <a:custGeom>
            <a:avLst/>
            <a:gdLst/>
            <a:ahLst/>
            <a:cxnLst/>
            <a:rect r="r" b="b" t="t" l="l"/>
            <a:pathLst>
              <a:path h="4114800" w="5396459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890007">
            <a:off x="15239500" y="-1398923"/>
            <a:ext cx="2227136" cy="4114800"/>
          </a:xfrm>
          <a:custGeom>
            <a:avLst/>
            <a:gdLst/>
            <a:ahLst/>
            <a:cxnLst/>
            <a:rect r="r" b="b" t="t" l="l"/>
            <a:pathLst>
              <a:path h="4114800" w="2227136">
                <a:moveTo>
                  <a:pt x="0" y="0"/>
                </a:moveTo>
                <a:lnTo>
                  <a:pt x="2227135" y="0"/>
                </a:lnTo>
                <a:lnTo>
                  <a:pt x="2227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151154" y="6172200"/>
            <a:ext cx="6018989" cy="4114800"/>
          </a:xfrm>
          <a:custGeom>
            <a:avLst/>
            <a:gdLst/>
            <a:ahLst/>
            <a:cxnLst/>
            <a:rect r="r" b="b" t="t" l="l"/>
            <a:pathLst>
              <a:path h="4114800" w="6018989">
                <a:moveTo>
                  <a:pt x="0" y="0"/>
                </a:moveTo>
                <a:lnTo>
                  <a:pt x="6018989" y="0"/>
                </a:lnTo>
                <a:lnTo>
                  <a:pt x="6018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1C5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4016">
            <a:off x="2851971" y="66026"/>
            <a:ext cx="7873590" cy="11132517"/>
          </a:xfrm>
          <a:custGeom>
            <a:avLst/>
            <a:gdLst/>
            <a:ahLst/>
            <a:cxnLst/>
            <a:rect r="r" b="b" t="t" l="l"/>
            <a:pathLst>
              <a:path h="11132517" w="7873590">
                <a:moveTo>
                  <a:pt x="0" y="0"/>
                </a:moveTo>
                <a:lnTo>
                  <a:pt x="7873590" y="0"/>
                </a:lnTo>
                <a:lnTo>
                  <a:pt x="7873590" y="11132517"/>
                </a:lnTo>
                <a:lnTo>
                  <a:pt x="0" y="11132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703634" y="3200404"/>
            <a:ext cx="6973688" cy="8504497"/>
          </a:xfrm>
          <a:custGeom>
            <a:avLst/>
            <a:gdLst/>
            <a:ahLst/>
            <a:cxnLst/>
            <a:rect r="r" b="b" t="t" l="l"/>
            <a:pathLst>
              <a:path h="8504497" w="6973688">
                <a:moveTo>
                  <a:pt x="0" y="0"/>
                </a:moveTo>
                <a:lnTo>
                  <a:pt x="6973688" y="0"/>
                </a:lnTo>
                <a:lnTo>
                  <a:pt x="6973688" y="8504498"/>
                </a:lnTo>
                <a:lnTo>
                  <a:pt x="0" y="8504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58309">
            <a:off x="5051313" y="3440472"/>
            <a:ext cx="2483709" cy="817366"/>
          </a:xfrm>
          <a:custGeom>
            <a:avLst/>
            <a:gdLst/>
            <a:ahLst/>
            <a:cxnLst/>
            <a:rect r="r" b="b" t="t" l="l"/>
            <a:pathLst>
              <a:path h="817366" w="2483709">
                <a:moveTo>
                  <a:pt x="0" y="0"/>
                </a:moveTo>
                <a:lnTo>
                  <a:pt x="2483709" y="0"/>
                </a:lnTo>
                <a:lnTo>
                  <a:pt x="2483709" y="817366"/>
                </a:lnTo>
                <a:lnTo>
                  <a:pt x="0" y="8173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72239">
            <a:off x="1034653" y="2604980"/>
            <a:ext cx="11224641" cy="856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b="true" sz="5097" spc="-10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Indicadores de calidad educativa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10472255">
            <a:off x="15552867" y="-1626397"/>
            <a:ext cx="5396459" cy="4114800"/>
          </a:xfrm>
          <a:custGeom>
            <a:avLst/>
            <a:gdLst/>
            <a:ahLst/>
            <a:cxnLst/>
            <a:rect r="r" b="b" t="t" l="l"/>
            <a:pathLst>
              <a:path h="4114800" w="5396459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947534">
            <a:off x="5442991" y="-3000949"/>
            <a:ext cx="2978086" cy="4114800"/>
          </a:xfrm>
          <a:custGeom>
            <a:avLst/>
            <a:gdLst/>
            <a:ahLst/>
            <a:cxnLst/>
            <a:rect r="r" b="b" t="t" l="l"/>
            <a:pathLst>
              <a:path h="4114800" w="2978086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4370532">
            <a:off x="-2215631" y="7617785"/>
            <a:ext cx="2978086" cy="4114800"/>
          </a:xfrm>
          <a:custGeom>
            <a:avLst/>
            <a:gdLst/>
            <a:ahLst/>
            <a:cxnLst/>
            <a:rect r="r" b="b" t="t" l="l"/>
            <a:pathLst>
              <a:path h="4114800" w="2978086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336227">
            <a:off x="11915761" y="1346379"/>
            <a:ext cx="1209807" cy="2452951"/>
          </a:xfrm>
          <a:custGeom>
            <a:avLst/>
            <a:gdLst/>
            <a:ahLst/>
            <a:cxnLst/>
            <a:rect r="r" b="b" t="t" l="l"/>
            <a:pathLst>
              <a:path h="2452951" w="1209807">
                <a:moveTo>
                  <a:pt x="0" y="0"/>
                </a:moveTo>
                <a:lnTo>
                  <a:pt x="1209808" y="0"/>
                </a:lnTo>
                <a:lnTo>
                  <a:pt x="1209808" y="2452951"/>
                </a:lnTo>
                <a:lnTo>
                  <a:pt x="0" y="24529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65104" t="0" r="0" b="-23886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85198">
            <a:off x="1614261" y="3961036"/>
            <a:ext cx="9060191" cy="2467505"/>
          </a:xfrm>
          <a:custGeom>
            <a:avLst/>
            <a:gdLst/>
            <a:ahLst/>
            <a:cxnLst/>
            <a:rect r="r" b="b" t="t" l="l"/>
            <a:pathLst>
              <a:path h="2467505" w="9060191">
                <a:moveTo>
                  <a:pt x="0" y="0"/>
                </a:moveTo>
                <a:lnTo>
                  <a:pt x="9060191" y="0"/>
                </a:lnTo>
                <a:lnTo>
                  <a:pt x="9060191" y="2467505"/>
                </a:lnTo>
                <a:lnTo>
                  <a:pt x="0" y="246750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-45536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-85198">
            <a:off x="1703175" y="4169319"/>
            <a:ext cx="8976044" cy="2081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97"/>
              </a:lnSpc>
            </a:pPr>
            <a:r>
              <a:rPr lang="en-US" b="true" sz="274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Los indicadores de calidad educativa en Ecuador incluyen la infraestructura de las escuelas, la formación y capacitación de docentes, el currículo educativo, la inclusión de tecnologías en el aula, entre otros aspectos.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22338" y="6688357"/>
            <a:ext cx="9941660" cy="586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b="true" sz="3500" spc="-70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Desafíos en la evaluación y calidad educativa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85198">
            <a:off x="1612835" y="7299239"/>
            <a:ext cx="8617392" cy="2346911"/>
          </a:xfrm>
          <a:custGeom>
            <a:avLst/>
            <a:gdLst/>
            <a:ahLst/>
            <a:cxnLst/>
            <a:rect r="r" b="b" t="t" l="l"/>
            <a:pathLst>
              <a:path h="2346911" w="8617392">
                <a:moveTo>
                  <a:pt x="0" y="0"/>
                </a:moveTo>
                <a:lnTo>
                  <a:pt x="8617392" y="0"/>
                </a:lnTo>
                <a:lnTo>
                  <a:pt x="8617392" y="2346911"/>
                </a:lnTo>
                <a:lnTo>
                  <a:pt x="0" y="23469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-45536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-85198">
            <a:off x="1831972" y="7510671"/>
            <a:ext cx="8178881" cy="191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04"/>
              </a:lnSpc>
            </a:pPr>
            <a:r>
              <a:rPr lang="en-US" b="true" sz="250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Algunos de los desafíos en la evaluación y calidad educativa en Ecuador incluyen la falta de recursos económicos, la brecha educativa entre zonas urbanas y rurales, la formación docente insuficiente, entre otros.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DAGQGrsOk4A</dc:identifier>
  <dcterms:modified xsi:type="dcterms:W3CDTF">2011-08-01T06:04:30Z</dcterms:modified>
  <cp:revision>1</cp:revision>
  <dc:title>ROL DE LA EDUCACIÓN EN LA REPRODUCCIÓN SOCIAL.</dc:title>
</cp:coreProperties>
</file>