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0" r:id="rId9"/>
    <p:sldId id="261" r:id="rId10"/>
    <p:sldId id="265" r:id="rId11"/>
    <p:sldId id="266" r:id="rId12"/>
    <p:sldId id="268" r:id="rId13"/>
    <p:sldId id="276" r:id="rId14"/>
    <p:sldId id="275" r:id="rId15"/>
    <p:sldId id="277" r:id="rId16"/>
    <p:sldId id="279" r:id="rId17"/>
    <p:sldId id="269" r:id="rId18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4660"/>
  </p:normalViewPr>
  <p:slideViewPr>
    <p:cSldViewPr snapToGrid="0">
      <p:cViewPr varScale="1">
        <p:scale>
          <a:sx n="82" d="100"/>
          <a:sy n="82" d="100"/>
        </p:scale>
        <p:origin x="69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492771-AA06-4BD2-0F0F-6600922D6B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ACBCCF4-71CC-5821-F380-C3AA5A1A99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A9AD76-E702-BA87-F794-4D83ADF05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0028E-79DA-4F22-974A-108E1DE2AD16}" type="datetimeFigureOut">
              <a:rPr lang="es-MX" smtClean="0"/>
              <a:t>09/05/2022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839AD3-6A1E-AF48-59FE-4854858C1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99DB08-590C-CAAD-03F2-2361CB222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A762-B1B6-43A2-8F80-9E5712F832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0603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21114A-5A4B-CB15-F0D7-C96304B41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C4B6819-47B2-BDA8-2288-6BBF9CF6AA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9009C1-0825-70A7-8213-61FCA8A0E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0028E-79DA-4F22-974A-108E1DE2AD16}" type="datetimeFigureOut">
              <a:rPr lang="es-MX" smtClean="0"/>
              <a:t>09/05/2022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60722E-BC2E-AF2F-73A3-D44894273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070AF8-2781-B811-F789-E10199F88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A762-B1B6-43A2-8F80-9E5712F832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0136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0B12808-BF04-AA82-66A6-1D6A61E947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B087AF5-D919-15DE-1E21-2BC382568B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700196-08FE-CA36-3221-E78BAD7B5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0028E-79DA-4F22-974A-108E1DE2AD16}" type="datetimeFigureOut">
              <a:rPr lang="es-MX" smtClean="0"/>
              <a:t>09/05/2022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D753B8-1F30-833F-C905-6F6902E4C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9B3DB5-3233-B9CB-8220-73E8D0F30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A762-B1B6-43A2-8F80-9E5712F832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5894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2BB426-BF2B-79DF-3059-2D32C9C5E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E3831F-E518-8DA7-63B4-EC060FA30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8ACFA6-F14E-E7BE-D726-5CC457E67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0028E-79DA-4F22-974A-108E1DE2AD16}" type="datetimeFigureOut">
              <a:rPr lang="es-MX" smtClean="0"/>
              <a:t>09/05/2022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4F004E-C6EE-2276-D76A-6E9CFD931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C35E17-8738-5527-6F36-7A9D7059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A762-B1B6-43A2-8F80-9E5712F832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7952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2FF875-69EA-6978-28C3-0131538F4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E4109A-4204-8C64-BF7E-107AFE356A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1B2918-74DD-F13E-9325-92C56ADCB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0028E-79DA-4F22-974A-108E1DE2AD16}" type="datetimeFigureOut">
              <a:rPr lang="es-MX" smtClean="0"/>
              <a:t>09/05/2022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4E9E67-03D8-0E7F-3263-1A4544DDD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A5ED59-BD0A-250E-A45D-A013D9D4A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A762-B1B6-43A2-8F80-9E5712F832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308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EB2443-1FDC-75E2-5167-2437E4B36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A9BAB0-073D-C64F-8361-714C12007E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8B6AFAE-3B05-845D-FC3C-72A3794CD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D0F86F8-387F-3681-09AE-F40EFED1C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0028E-79DA-4F22-974A-108E1DE2AD16}" type="datetimeFigureOut">
              <a:rPr lang="es-MX" smtClean="0"/>
              <a:t>09/05/2022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15DC447-CCC4-2804-774D-788877B9D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3170A00-EB6D-3FE5-D7F6-50CE29A31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A762-B1B6-43A2-8F80-9E5712F832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199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1BD33C-E7A4-F6E3-9558-011ED21CD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27CFAB3-A4DA-79D4-F3EA-E56A3262A9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3125D79-C21F-4E46-6755-D1A4A6BC77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4D71993-DF2B-F32E-E907-82465CCA3D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AC6AB9E-B24B-3596-F708-418DE3C0A6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EB7E310-29EC-67F6-E9BF-27F710FDF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0028E-79DA-4F22-974A-108E1DE2AD16}" type="datetimeFigureOut">
              <a:rPr lang="es-MX" smtClean="0"/>
              <a:t>09/05/2022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ECCFCA3-CF9F-EC9F-7FD7-941942ABB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FA8996A-953D-CB09-8C3A-38C765C53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A762-B1B6-43A2-8F80-9E5712F832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8131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BDA77E-0458-AD81-E627-BDD5B0B23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35A99A4-A6FD-B58A-9CAA-87B46676C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0028E-79DA-4F22-974A-108E1DE2AD16}" type="datetimeFigureOut">
              <a:rPr lang="es-MX" smtClean="0"/>
              <a:t>09/05/2022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7F0246F-127F-E829-330A-A8E5AED3D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D57F461-E47E-24CA-083C-69699E4BC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A762-B1B6-43A2-8F80-9E5712F832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4061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8AA7EB6-0742-A9A4-9B81-6F47CF27A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0028E-79DA-4F22-974A-108E1DE2AD16}" type="datetimeFigureOut">
              <a:rPr lang="es-MX" smtClean="0"/>
              <a:t>09/05/2022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D8EEFDF-61A4-2735-2C32-B5668EEA7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C3F8A79-80F0-1AD1-B8A6-44FAF5721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A762-B1B6-43A2-8F80-9E5712F832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2020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FC6D9A-C552-7FE8-2FC5-FB35F5A5E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1DB67D-CF03-18C0-FC0C-8C4999E00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53C970F-CC7F-25D1-B11F-E5E92F4DAB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9CEFA1D-1B2A-5F91-1244-77C82A888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0028E-79DA-4F22-974A-108E1DE2AD16}" type="datetimeFigureOut">
              <a:rPr lang="es-MX" smtClean="0"/>
              <a:t>09/05/2022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99B3183-490F-D454-8C47-A50BAE38D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A71E280-5259-C190-5141-BA9FC0020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A762-B1B6-43A2-8F80-9E5712F832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3378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18DB4A-1EFD-7AAD-D724-979DE5030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73878CE-E086-6AF0-5C44-721CEC1408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AEA26E0-09ED-EB4F-C8FB-574799FE5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02207B0-BA95-602C-7201-877A1EE20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0028E-79DA-4F22-974A-108E1DE2AD16}" type="datetimeFigureOut">
              <a:rPr lang="es-MX" smtClean="0"/>
              <a:t>09/05/2022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DABE577-97EA-0BDE-477E-2E77018EE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9DB024A-4124-D900-946A-0F4225A19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A762-B1B6-43A2-8F80-9E5712F832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0885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69F2EE0-5A7B-B46F-600E-279F40C1D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5976CDE-53E6-B5BA-4850-00EC295D56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8A3AB5-7F32-CAA3-515B-45EFDAFEE5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0028E-79DA-4F22-974A-108E1DE2AD16}" type="datetimeFigureOut">
              <a:rPr lang="es-MX" smtClean="0"/>
              <a:t>09/05/2022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C4BCF6-0106-7033-D2B2-23186A9561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352D7C-4AA8-8D22-3626-DA149CFE59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1A762-B1B6-43A2-8F80-9E5712F832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3097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xzuniga@unach.edu.ec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4.1. Misión y Visión de la Universidad Nacional de Chimborazo. - PORTAFOLIO  DE INFORMÁTICA DIEGO. 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405" y="249569"/>
            <a:ext cx="2934963" cy="1019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3491773" y="249569"/>
            <a:ext cx="81886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UNIVERSIDAD NACIONAL DE CHIMBORAZO</a:t>
            </a:r>
          </a:p>
          <a:p>
            <a:pPr algn="ctr"/>
            <a:r>
              <a:rPr lang="es-MX" sz="2400" b="1" dirty="0">
                <a:solidFill>
                  <a:srgbClr val="0000CC"/>
                </a:solidFill>
                <a:latin typeface="Century Gothic" panose="020B0502020202020204" pitchFamily="34" charset="0"/>
              </a:rPr>
              <a:t>FACULTAD DE CIENCIAS DE LA EDUCACIÓN HUMANAS Y TECNOLOGÍAS</a:t>
            </a:r>
          </a:p>
          <a:p>
            <a:pPr algn="ctr"/>
            <a:r>
              <a:rPr lang="es-MX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CARRERA DE EDUCACIÓN BÁSICA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212597" y="2634018"/>
            <a:ext cx="1046783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>
                <a:latin typeface="Arial Black" panose="020B0A04020102020204" pitchFamily="34" charset="0"/>
              </a:rPr>
              <a:t>       DIDÁCTICA DE LA MATEMÁTICA</a:t>
            </a:r>
            <a:endParaRPr lang="es-MX" sz="2400" dirty="0">
              <a:latin typeface="Arial Black" panose="020B0A04020102020204" pitchFamily="34" charset="0"/>
            </a:endParaRPr>
          </a:p>
          <a:p>
            <a:r>
              <a:rPr lang="es-MX" sz="2400" b="1" dirty="0">
                <a:latin typeface="Century Gothic" panose="020B0502020202020204" pitchFamily="34" charset="0"/>
              </a:rPr>
              <a:t>Mgs. Ximena Zúñiga García.</a:t>
            </a:r>
          </a:p>
          <a:p>
            <a:r>
              <a:rPr lang="es-MX" sz="2400" b="1" dirty="0">
                <a:latin typeface="Century Gothic" panose="020B0502020202020204" pitchFamily="34" charset="0"/>
                <a:hlinkClick r:id="rId3"/>
              </a:rPr>
              <a:t>xzuniga@unach.edu.ec</a:t>
            </a:r>
            <a:endParaRPr lang="es-MX" sz="2400" b="1" dirty="0">
              <a:latin typeface="Century Gothic" panose="020B0502020202020204" pitchFamily="34" charset="0"/>
            </a:endParaRPr>
          </a:p>
          <a:p>
            <a:endParaRPr lang="es-MX" sz="2400" b="1" dirty="0">
              <a:latin typeface="Century Gothic" panose="020B0502020202020204" pitchFamily="34" charset="0"/>
            </a:endParaRPr>
          </a:p>
          <a:p>
            <a:endParaRPr lang="es-MX" sz="2400" b="1" dirty="0">
              <a:latin typeface="Century Gothic" panose="020B0502020202020204" pitchFamily="34" charset="0"/>
            </a:endParaRPr>
          </a:p>
          <a:p>
            <a:endParaRPr lang="es-MX" sz="2400" b="1" dirty="0">
              <a:latin typeface="Century Gothic" panose="020B0502020202020204" pitchFamily="34" charset="0"/>
            </a:endParaRPr>
          </a:p>
          <a:p>
            <a:endParaRPr lang="es-MX" sz="2400" b="1" dirty="0">
              <a:latin typeface="Century Gothic" panose="020B0502020202020204" pitchFamily="34" charset="0"/>
            </a:endParaRPr>
          </a:p>
          <a:p>
            <a:pPr algn="ctr"/>
            <a:r>
              <a:rPr lang="es-MX" sz="2400" b="1" dirty="0">
                <a:latin typeface="Century Gothic" panose="020B0502020202020204" pitchFamily="34" charset="0"/>
              </a:rPr>
              <a:t>Riobamba, Ecuador</a:t>
            </a:r>
          </a:p>
          <a:p>
            <a:pPr algn="ctr"/>
            <a:r>
              <a:rPr lang="es-MX" sz="2400" b="1" dirty="0">
                <a:latin typeface="Century Gothic" panose="020B0502020202020204" pitchFamily="34" charset="0"/>
              </a:rPr>
              <a:t>2022-1S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36358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721845" y="443077"/>
            <a:ext cx="26321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>
                <a:solidFill>
                  <a:srgbClr val="0000CC"/>
                </a:solidFill>
              </a:rPr>
              <a:t>SISTEMA DE EVALUACIÓN</a:t>
            </a:r>
            <a:endParaRPr lang="es-MX" dirty="0">
              <a:solidFill>
                <a:srgbClr val="0000CC"/>
              </a:solidFill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7585726"/>
              </p:ext>
            </p:extLst>
          </p:nvPr>
        </p:nvGraphicFramePr>
        <p:xfrm>
          <a:off x="1770743" y="1596568"/>
          <a:ext cx="8897257" cy="43360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37995">
                  <a:extLst>
                    <a:ext uri="{9D8B030D-6E8A-4147-A177-3AD203B41FA5}">
                      <a16:colId xmlns:a16="http://schemas.microsoft.com/office/drawing/2014/main" val="819322962"/>
                    </a:ext>
                  </a:extLst>
                </a:gridCol>
                <a:gridCol w="2000572">
                  <a:extLst>
                    <a:ext uri="{9D8B030D-6E8A-4147-A177-3AD203B41FA5}">
                      <a16:colId xmlns:a16="http://schemas.microsoft.com/office/drawing/2014/main" val="1043565736"/>
                    </a:ext>
                  </a:extLst>
                </a:gridCol>
                <a:gridCol w="1758690">
                  <a:extLst>
                    <a:ext uri="{9D8B030D-6E8A-4147-A177-3AD203B41FA5}">
                      <a16:colId xmlns:a16="http://schemas.microsoft.com/office/drawing/2014/main" val="922376478"/>
                    </a:ext>
                  </a:extLst>
                </a:gridCol>
              </a:tblGrid>
              <a:tr h="333765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solidFill>
                            <a:srgbClr val="0000CC"/>
                          </a:solidFill>
                          <a:effectLst/>
                        </a:rPr>
                        <a:t>SISTEMA DE EVALUACIÓN</a:t>
                      </a:r>
                      <a:endParaRPr lang="es-MX" sz="12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6554463"/>
                  </a:ext>
                </a:extLst>
              </a:tr>
              <a:tr h="333765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solidFill>
                            <a:schemeClr val="tx1"/>
                          </a:solidFill>
                          <a:effectLst/>
                        </a:rPr>
                        <a:t>ACTIVIDADES DE DOCENCIA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5500815"/>
                  </a:ext>
                </a:extLst>
              </a:tr>
              <a:tr h="436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solidFill>
                            <a:srgbClr val="FF0000"/>
                          </a:solidFill>
                          <a:effectLst/>
                        </a:rPr>
                        <a:t> ACTIVIDAD</a:t>
                      </a:r>
                      <a:endParaRPr lang="es-MX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solidFill>
                            <a:srgbClr val="FF0000"/>
                          </a:solidFill>
                          <a:effectLst/>
                        </a:rPr>
                        <a:t> VALORACIÓN</a:t>
                      </a:r>
                      <a:endParaRPr lang="es-MX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solidFill>
                            <a:srgbClr val="FF0000"/>
                          </a:solidFill>
                          <a:effectLst/>
                        </a:rPr>
                        <a:t>FECHA DE ENTREGA</a:t>
                      </a:r>
                      <a:endParaRPr lang="es-MX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989355"/>
                  </a:ext>
                </a:extLst>
              </a:tr>
              <a:tr h="33376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solidFill>
                            <a:schemeClr val="tx1"/>
                          </a:solidFill>
                          <a:effectLst/>
                        </a:rPr>
                        <a:t>Prueba Objetivas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effectLst/>
                        </a:rPr>
                        <a:t>, orales y de ensayo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effectLst/>
                        </a:rPr>
                        <a:t>	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solidFill>
                            <a:schemeClr val="tx1"/>
                          </a:solidFill>
                          <a:effectLst/>
                        </a:rPr>
                        <a:t>4 puntos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186335"/>
                  </a:ext>
                </a:extLst>
              </a:tr>
              <a:tr h="33376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solidFill>
                            <a:schemeClr val="tx1"/>
                          </a:solidFill>
                          <a:effectLst/>
                        </a:rPr>
                        <a:t>Trabajos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effectLst/>
                        </a:rPr>
                        <a:t> prácticos individuales y grupales/ PARTICIPACIÓN EN CLASES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solidFill>
                            <a:schemeClr val="tx1"/>
                          </a:solidFill>
                          <a:effectLst/>
                        </a:rPr>
                        <a:t>4 puntos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543738"/>
                  </a:ext>
                </a:extLst>
              </a:tr>
              <a:tr h="333765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rgbClr val="0000CC"/>
                          </a:solidFill>
                          <a:effectLst/>
                        </a:rPr>
                        <a:t>ACTIVIDADES DE APLICACIÓN Y EXPERIMENTACIÓN</a:t>
                      </a:r>
                      <a:endParaRPr lang="es-MX" sz="12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7032354"/>
                  </a:ext>
                </a:extLst>
              </a:tr>
              <a:tr h="333765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Foros, glosario, crucigramas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puntos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354683"/>
                  </a:ext>
                </a:extLst>
              </a:tr>
              <a:tr h="333765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Investigación formativa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puntos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213865"/>
                  </a:ext>
                </a:extLst>
              </a:tr>
              <a:tr h="333765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rgbClr val="0000CC"/>
                          </a:solidFill>
                          <a:effectLst/>
                        </a:rPr>
                        <a:t>ACTIVIDADES AUTÓNOMAS</a:t>
                      </a:r>
                      <a:endParaRPr lang="es-MX" sz="12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041160"/>
                  </a:ext>
                </a:extLst>
              </a:tr>
              <a:tr h="333765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Ensayo		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punto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639906"/>
                  </a:ext>
                </a:extLst>
              </a:tr>
              <a:tr h="333765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Resolución de ejercicios,</a:t>
                      </a:r>
                      <a:r>
                        <a:rPr lang="es-MX" sz="14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deberes</a:t>
                      </a:r>
                      <a:endParaRPr lang="es-MX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punto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0587823"/>
                  </a:ext>
                </a:extLst>
              </a:tr>
              <a:tr h="333765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Exposiciones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 punto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337808"/>
                  </a:ext>
                </a:extLst>
              </a:tr>
              <a:tr h="333765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rgbClr val="0000CC"/>
                          </a:solidFill>
                          <a:effectLst/>
                        </a:rPr>
                        <a:t>ACTIVIDADES COMPLEMENTARIAS</a:t>
                      </a:r>
                      <a:endParaRPr lang="es-MX" sz="12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7117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8213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22077" y="346310"/>
            <a:ext cx="4971169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MX" b="1" dirty="0">
                <a:solidFill>
                  <a:srgbClr val="FF0000"/>
                </a:solidFill>
              </a:rPr>
              <a:t>LECCIONES – CLASE INVERTIDA </a:t>
            </a:r>
            <a:r>
              <a:rPr lang="es-MX" b="1" dirty="0">
                <a:solidFill>
                  <a:srgbClr val="0000CC"/>
                </a:solidFill>
              </a:rPr>
              <a:t>(Horas sincrónicas)</a:t>
            </a:r>
            <a:endParaRPr lang="es-MX" sz="1600" b="1" dirty="0">
              <a:solidFill>
                <a:srgbClr val="0000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Los cuatro pilares de la clase invertida. | The Flipped Classro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933" y="933169"/>
            <a:ext cx="6172653" cy="4647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6792685" y="1825795"/>
            <a:ext cx="4702629" cy="286232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MX" b="1" dirty="0"/>
              <a:t>Todos los estudiantes deben preparar la clase en sus hogares</a:t>
            </a:r>
          </a:p>
          <a:p>
            <a:pPr algn="just"/>
            <a:r>
              <a:rPr lang="es-MX" b="1" dirty="0"/>
              <a:t>El estudiante es el protagonista del proceso de aprendizaje</a:t>
            </a:r>
          </a:p>
          <a:p>
            <a:pPr algn="just"/>
            <a:r>
              <a:rPr lang="es-MX" b="1" dirty="0"/>
              <a:t>El estudiante es el constructor del conocimiento</a:t>
            </a:r>
          </a:p>
          <a:p>
            <a:pPr algn="just"/>
            <a:r>
              <a:rPr lang="es-MX" b="1" dirty="0"/>
              <a:t>El estudiante selecciona sus recursos</a:t>
            </a:r>
          </a:p>
          <a:p>
            <a:pPr algn="just"/>
            <a:r>
              <a:rPr lang="es-MX" b="1" dirty="0"/>
              <a:t>El docente es el tutor </a:t>
            </a:r>
          </a:p>
          <a:p>
            <a:pPr algn="just"/>
            <a:r>
              <a:rPr lang="es-MX" b="1" dirty="0"/>
              <a:t>El docente es el moderador </a:t>
            </a:r>
          </a:p>
          <a:p>
            <a:pPr algn="just"/>
            <a:r>
              <a:rPr lang="es-MX" b="1" dirty="0"/>
              <a:t>Procede la autoevaluación y evaluación </a:t>
            </a:r>
          </a:p>
        </p:txBody>
      </p:sp>
    </p:spTree>
    <p:extLst>
      <p:ext uri="{BB962C8B-B14F-4D97-AF65-F5344CB8AC3E}">
        <p14:creationId xmlns:p14="http://schemas.microsoft.com/office/powerpoint/2010/main" val="32837950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63553" y="346309"/>
            <a:ext cx="10670504" cy="6019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s-MX" b="1" dirty="0">
                <a:solidFill>
                  <a:srgbClr val="FF0000"/>
                </a:solidFill>
              </a:rPr>
              <a:t>INVESTIGACIÓN FORMATIVA </a:t>
            </a:r>
            <a:r>
              <a:rPr lang="es-MX" b="1" dirty="0">
                <a:solidFill>
                  <a:srgbClr val="0000CC"/>
                </a:solidFill>
              </a:rPr>
              <a:t>(Horas asincrónicas)</a:t>
            </a:r>
          </a:p>
          <a:p>
            <a:pPr algn="just">
              <a:lnSpc>
                <a:spcPct val="107000"/>
              </a:lnSpc>
            </a:pPr>
            <a:endParaRPr lang="es-MX" b="1" dirty="0"/>
          </a:p>
          <a:p>
            <a:pPr algn="just">
              <a:lnSpc>
                <a:spcPct val="107000"/>
              </a:lnSpc>
            </a:pPr>
            <a:r>
              <a:rPr lang="es-MX" b="1" dirty="0">
                <a:solidFill>
                  <a:srgbClr val="0000CC"/>
                </a:solidFill>
              </a:rPr>
              <a:t>PRIMER PARCIAL </a:t>
            </a:r>
          </a:p>
          <a:p>
            <a:pPr algn="just">
              <a:lnSpc>
                <a:spcPct val="107000"/>
              </a:lnSpc>
            </a:pPr>
            <a:endParaRPr lang="es-MX" b="1" dirty="0">
              <a:solidFill>
                <a:srgbClr val="0000CC"/>
              </a:solidFill>
            </a:endParaRPr>
          </a:p>
          <a:p>
            <a:pPr algn="just">
              <a:lnSpc>
                <a:spcPct val="107000"/>
              </a:lnSpc>
            </a:pPr>
            <a:r>
              <a:rPr lang="es-MX" b="1" dirty="0">
                <a:solidFill>
                  <a:srgbClr val="FF0000"/>
                </a:solidFill>
              </a:rPr>
              <a:t>Fase de Planificación </a:t>
            </a:r>
          </a:p>
          <a:p>
            <a:pPr algn="just">
              <a:lnSpc>
                <a:spcPct val="107000"/>
              </a:lnSpc>
            </a:pPr>
            <a:r>
              <a:rPr lang="es-MX" b="1" dirty="0"/>
              <a:t>1.- Estructuración de grupos de trabajo </a:t>
            </a:r>
          </a:p>
          <a:p>
            <a:pPr algn="just">
              <a:lnSpc>
                <a:spcPct val="107000"/>
              </a:lnSpc>
            </a:pPr>
            <a:r>
              <a:rPr lang="es-MX" b="1" dirty="0"/>
              <a:t>2.- Análisis de la problemática </a:t>
            </a:r>
          </a:p>
          <a:p>
            <a:pPr algn="just">
              <a:lnSpc>
                <a:spcPct val="107000"/>
              </a:lnSpc>
            </a:pPr>
            <a:r>
              <a:rPr lang="es-MX" b="1" dirty="0"/>
              <a:t>3.- Georreferenciación</a:t>
            </a:r>
          </a:p>
          <a:p>
            <a:pPr algn="just">
              <a:lnSpc>
                <a:spcPct val="107000"/>
              </a:lnSpc>
            </a:pPr>
            <a:r>
              <a:rPr lang="es-MX" b="1" dirty="0"/>
              <a:t>4.- Señalar el/los resultado(s) de aprendizaje de la asignatura, del que se derive el tema de la Actividad de Investigación Formativa. </a:t>
            </a:r>
          </a:p>
          <a:p>
            <a:pPr algn="just">
              <a:lnSpc>
                <a:spcPct val="107000"/>
              </a:lnSpc>
            </a:pPr>
            <a:r>
              <a:rPr lang="es-MX" b="1" dirty="0"/>
              <a:t>5.- Seleccionar el Tema de la Actividad de Investigación Formativa conjuntamente con los estudiantes, en atención a los contenidos del silabo. </a:t>
            </a:r>
          </a:p>
          <a:p>
            <a:pPr algn="just">
              <a:lnSpc>
                <a:spcPct val="107000"/>
              </a:lnSpc>
            </a:pPr>
            <a:r>
              <a:rPr lang="es-MX" b="1" dirty="0"/>
              <a:t>6.- Establecer objetivo(s) de la actividad(es)  </a:t>
            </a:r>
          </a:p>
          <a:p>
            <a:pPr algn="just">
              <a:lnSpc>
                <a:spcPct val="107000"/>
              </a:lnSpc>
            </a:pPr>
            <a:r>
              <a:rPr lang="es-MX" b="1" dirty="0"/>
              <a:t>7.- Especificar como se va a realizar la(s) actividad(es) de Investigación Formativa.(Qué y Cómo) </a:t>
            </a:r>
          </a:p>
          <a:p>
            <a:pPr algn="just">
              <a:lnSpc>
                <a:spcPct val="107000"/>
              </a:lnSpc>
            </a:pPr>
            <a:r>
              <a:rPr lang="es-MX" b="1" dirty="0"/>
              <a:t>8.- Conformar grupo(s) de trabajo. </a:t>
            </a:r>
          </a:p>
          <a:p>
            <a:pPr algn="just">
              <a:lnSpc>
                <a:spcPct val="107000"/>
              </a:lnSpc>
            </a:pPr>
            <a:r>
              <a:rPr lang="es-MX" b="1" dirty="0"/>
              <a:t>9.- Asignación de responsabilidades. </a:t>
            </a:r>
          </a:p>
          <a:p>
            <a:pPr algn="just">
              <a:lnSpc>
                <a:spcPct val="107000"/>
              </a:lnSpc>
            </a:pPr>
            <a:r>
              <a:rPr lang="es-MX" b="1" dirty="0"/>
              <a:t>10.- Establecer tiempo de ejecución.(Cuándo) </a:t>
            </a:r>
          </a:p>
          <a:p>
            <a:pPr algn="just">
              <a:lnSpc>
                <a:spcPct val="107000"/>
              </a:lnSpc>
            </a:pPr>
            <a:r>
              <a:rPr lang="es-MX" b="1" dirty="0"/>
              <a:t>11.- Establecer las pautas de evaluación.  </a:t>
            </a:r>
          </a:p>
          <a:p>
            <a:pPr algn="just">
              <a:lnSpc>
                <a:spcPct val="107000"/>
              </a:lnSpc>
            </a:pPr>
            <a:r>
              <a:rPr lang="es-MX" b="1" dirty="0"/>
              <a:t>12.- Registrar y conservar evidencias que se consideren necesarias. </a:t>
            </a:r>
          </a:p>
          <a:p>
            <a:pPr algn="just">
              <a:lnSpc>
                <a:spcPct val="107000"/>
              </a:lnSpc>
            </a:pP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31106639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54742" y="502928"/>
            <a:ext cx="10029372" cy="6315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s-MX" b="1" dirty="0">
                <a:solidFill>
                  <a:srgbClr val="FF0000"/>
                </a:solidFill>
              </a:rPr>
              <a:t>INVESTIGACIÓN FORMATIVA </a:t>
            </a:r>
            <a:r>
              <a:rPr lang="es-MX" b="1" dirty="0">
                <a:solidFill>
                  <a:srgbClr val="0000CC"/>
                </a:solidFill>
              </a:rPr>
              <a:t>(Horas asincrónicas)</a:t>
            </a:r>
          </a:p>
          <a:p>
            <a:pPr algn="just">
              <a:lnSpc>
                <a:spcPct val="107000"/>
              </a:lnSpc>
            </a:pPr>
            <a:endParaRPr lang="es-MX" b="1" dirty="0"/>
          </a:p>
          <a:p>
            <a:pPr algn="just">
              <a:lnSpc>
                <a:spcPct val="107000"/>
              </a:lnSpc>
            </a:pPr>
            <a:r>
              <a:rPr lang="es-MX" b="1" dirty="0">
                <a:solidFill>
                  <a:srgbClr val="0000CC"/>
                </a:solidFill>
              </a:rPr>
              <a:t>PRIMER PARCIAL </a:t>
            </a:r>
          </a:p>
          <a:p>
            <a:pPr algn="just">
              <a:lnSpc>
                <a:spcPct val="107000"/>
              </a:lnSpc>
            </a:pPr>
            <a:endParaRPr lang="es-MX" b="1" dirty="0">
              <a:solidFill>
                <a:srgbClr val="FF0000"/>
              </a:solidFill>
            </a:endParaRPr>
          </a:p>
          <a:p>
            <a:pPr algn="just">
              <a:lnSpc>
                <a:spcPct val="107000"/>
              </a:lnSpc>
            </a:pPr>
            <a:r>
              <a:rPr lang="es-MX" b="1" dirty="0">
                <a:solidFill>
                  <a:srgbClr val="FF0000"/>
                </a:solidFill>
              </a:rPr>
              <a:t>Fase de Ejecución y Seguimiento</a:t>
            </a:r>
          </a:p>
          <a:p>
            <a:pPr algn="just">
              <a:lnSpc>
                <a:spcPct val="107000"/>
              </a:lnSpc>
            </a:pPr>
            <a:r>
              <a:rPr lang="es-MX" b="1" dirty="0">
                <a:solidFill>
                  <a:srgbClr val="FF0000"/>
                </a:solidFill>
              </a:rPr>
              <a:t> </a:t>
            </a:r>
          </a:p>
          <a:p>
            <a:pPr algn="just">
              <a:lnSpc>
                <a:spcPct val="107000"/>
              </a:lnSpc>
            </a:pPr>
            <a:r>
              <a:rPr lang="es-MX" b="1" dirty="0">
                <a:solidFill>
                  <a:srgbClr val="0000CC"/>
                </a:solidFill>
              </a:rPr>
              <a:t>1. Implementar la actividad de investigación formativa pautada. </a:t>
            </a:r>
          </a:p>
          <a:p>
            <a:pPr algn="just">
              <a:lnSpc>
                <a:spcPct val="107000"/>
              </a:lnSpc>
            </a:pPr>
            <a:endParaRPr lang="es-MX" b="1" dirty="0"/>
          </a:p>
          <a:p>
            <a:pPr algn="just">
              <a:lnSpc>
                <a:spcPct val="107000"/>
              </a:lnSpc>
            </a:pPr>
            <a:r>
              <a:rPr lang="es-MX" b="1" dirty="0"/>
              <a:t>Elaboración del estado del arte</a:t>
            </a:r>
          </a:p>
          <a:p>
            <a:pPr algn="just">
              <a:lnSpc>
                <a:spcPct val="107000"/>
              </a:lnSpc>
            </a:pPr>
            <a:r>
              <a:rPr lang="es-MX" b="1" dirty="0"/>
              <a:t>Revisión y corrección del estado del arte </a:t>
            </a:r>
          </a:p>
          <a:p>
            <a:pPr algn="just">
              <a:lnSpc>
                <a:spcPct val="107000"/>
              </a:lnSpc>
            </a:pPr>
            <a:r>
              <a:rPr lang="es-MX" b="1" dirty="0"/>
              <a:t>Elaboración de la fundamentación teórica</a:t>
            </a:r>
          </a:p>
          <a:p>
            <a:pPr algn="just">
              <a:lnSpc>
                <a:spcPct val="107000"/>
              </a:lnSpc>
            </a:pPr>
            <a:r>
              <a:rPr lang="es-MX" b="1" dirty="0"/>
              <a:t>Revisión y corrección de la fundamentación teórica</a:t>
            </a:r>
          </a:p>
          <a:p>
            <a:pPr algn="just">
              <a:lnSpc>
                <a:spcPct val="107000"/>
              </a:lnSpc>
            </a:pPr>
            <a:r>
              <a:rPr lang="es-MX" b="1" dirty="0"/>
              <a:t>Elaboración del instrumento de investigación</a:t>
            </a:r>
          </a:p>
          <a:p>
            <a:pPr algn="just">
              <a:lnSpc>
                <a:spcPct val="107000"/>
              </a:lnSpc>
            </a:pPr>
            <a:r>
              <a:rPr lang="es-MX" b="1" dirty="0"/>
              <a:t>Validación del instrumento de investigación</a:t>
            </a:r>
          </a:p>
          <a:p>
            <a:pPr algn="just">
              <a:lnSpc>
                <a:spcPct val="107000"/>
              </a:lnSpc>
            </a:pPr>
            <a:r>
              <a:rPr lang="es-MX" b="1" dirty="0"/>
              <a:t>Aplicación del instrumento de investigación</a:t>
            </a:r>
          </a:p>
          <a:p>
            <a:pPr algn="just">
              <a:lnSpc>
                <a:spcPct val="107000"/>
              </a:lnSpc>
            </a:pPr>
            <a:r>
              <a:rPr lang="es-MX" b="1" dirty="0"/>
              <a:t>Tratamiento de la información</a:t>
            </a:r>
          </a:p>
          <a:p>
            <a:pPr algn="just">
              <a:lnSpc>
                <a:spcPct val="107000"/>
              </a:lnSpc>
            </a:pPr>
            <a:r>
              <a:rPr lang="es-MX" b="1" dirty="0"/>
              <a:t> </a:t>
            </a:r>
          </a:p>
          <a:p>
            <a:pPr algn="just">
              <a:lnSpc>
                <a:spcPct val="107000"/>
              </a:lnSpc>
            </a:pPr>
            <a:r>
              <a:rPr lang="es-MX" b="1" dirty="0">
                <a:solidFill>
                  <a:srgbClr val="0000CC"/>
                </a:solidFill>
              </a:rPr>
              <a:t>2. Realizar seguimiento permanente a los estudiantes de acuerdo a lo establecido en la fase de planificación. </a:t>
            </a:r>
          </a:p>
          <a:p>
            <a:pPr algn="just">
              <a:lnSpc>
                <a:spcPct val="107000"/>
              </a:lnSpc>
            </a:pPr>
            <a:r>
              <a:rPr lang="es-MX" b="1" dirty="0">
                <a:solidFill>
                  <a:srgbClr val="0000CC"/>
                </a:solidFill>
              </a:rPr>
              <a:t>3. Registrar y conservar evidencias que se consideren necesarias. </a:t>
            </a:r>
          </a:p>
          <a:p>
            <a:pPr algn="just">
              <a:lnSpc>
                <a:spcPct val="107000"/>
              </a:lnSpc>
            </a:pP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27216385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972457" y="516083"/>
            <a:ext cx="9956800" cy="5130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s-MX" b="1" dirty="0">
                <a:solidFill>
                  <a:srgbClr val="FF0000"/>
                </a:solidFill>
              </a:rPr>
              <a:t>INVESTIGACIÓN FORMATIVA </a:t>
            </a:r>
            <a:r>
              <a:rPr lang="es-MX" b="1" dirty="0">
                <a:solidFill>
                  <a:srgbClr val="0000CC"/>
                </a:solidFill>
              </a:rPr>
              <a:t>(Horas asincrónicas)</a:t>
            </a:r>
          </a:p>
          <a:p>
            <a:pPr algn="just">
              <a:lnSpc>
                <a:spcPct val="107000"/>
              </a:lnSpc>
            </a:pPr>
            <a:endParaRPr lang="es-MX" b="1" dirty="0">
              <a:solidFill>
                <a:srgbClr val="FF0000"/>
              </a:solidFill>
            </a:endParaRPr>
          </a:p>
          <a:p>
            <a:pPr algn="just">
              <a:lnSpc>
                <a:spcPct val="107000"/>
              </a:lnSpc>
            </a:pPr>
            <a:r>
              <a:rPr lang="es-MX" b="1" dirty="0">
                <a:solidFill>
                  <a:srgbClr val="0000CC"/>
                </a:solidFill>
              </a:rPr>
              <a:t>SEGUNDO PARCIAL </a:t>
            </a:r>
          </a:p>
          <a:p>
            <a:pPr algn="just">
              <a:lnSpc>
                <a:spcPct val="107000"/>
              </a:lnSpc>
            </a:pPr>
            <a:endParaRPr lang="es-MX" b="1" dirty="0">
              <a:solidFill>
                <a:srgbClr val="FF0000"/>
              </a:solidFill>
            </a:endParaRPr>
          </a:p>
          <a:p>
            <a:pPr algn="just">
              <a:lnSpc>
                <a:spcPct val="107000"/>
              </a:lnSpc>
            </a:pPr>
            <a:r>
              <a:rPr lang="es-MX" b="1" dirty="0">
                <a:solidFill>
                  <a:srgbClr val="FF0000"/>
                </a:solidFill>
              </a:rPr>
              <a:t>Fase de Socialización y Reflexión </a:t>
            </a:r>
          </a:p>
          <a:p>
            <a:pPr algn="just">
              <a:lnSpc>
                <a:spcPct val="107000"/>
              </a:lnSpc>
            </a:pPr>
            <a:r>
              <a:rPr lang="es-MX" b="1" dirty="0"/>
              <a:t>1. Elaboración del informe de investigación</a:t>
            </a:r>
          </a:p>
          <a:p>
            <a:pPr algn="just">
              <a:lnSpc>
                <a:spcPct val="107000"/>
              </a:lnSpc>
            </a:pPr>
            <a:r>
              <a:rPr lang="es-MX" b="1" dirty="0"/>
              <a:t>2. Coordinar con los estudiantes la socialización de los resultados. </a:t>
            </a:r>
          </a:p>
          <a:p>
            <a:pPr algn="just">
              <a:lnSpc>
                <a:spcPct val="107000"/>
              </a:lnSpc>
            </a:pPr>
            <a:r>
              <a:rPr lang="es-MX" b="1" dirty="0"/>
              <a:t>3. Dirigir la actividad de reflexión con los estudiantes. </a:t>
            </a:r>
          </a:p>
          <a:p>
            <a:pPr algn="just">
              <a:lnSpc>
                <a:spcPct val="107000"/>
              </a:lnSpc>
            </a:pPr>
            <a:r>
              <a:rPr lang="es-MX" b="1" dirty="0"/>
              <a:t>4. Reorientar el aprendizaje en los estudiantes. </a:t>
            </a:r>
          </a:p>
          <a:p>
            <a:pPr algn="just">
              <a:lnSpc>
                <a:spcPct val="107000"/>
              </a:lnSpc>
            </a:pPr>
            <a:r>
              <a:rPr lang="es-MX" b="1" dirty="0"/>
              <a:t>5. Reflexionar sobre la práctica docente. </a:t>
            </a:r>
          </a:p>
          <a:p>
            <a:pPr algn="just">
              <a:lnSpc>
                <a:spcPct val="107000"/>
              </a:lnSpc>
            </a:pPr>
            <a:r>
              <a:rPr lang="es-MX" b="1" dirty="0"/>
              <a:t>6. Registrar y conservar evidencias que se consideren necesarias. </a:t>
            </a:r>
          </a:p>
          <a:p>
            <a:pPr algn="just">
              <a:lnSpc>
                <a:spcPct val="107000"/>
              </a:lnSpc>
            </a:pPr>
            <a:endParaRPr lang="es-MX" b="1" dirty="0"/>
          </a:p>
          <a:p>
            <a:pPr algn="just">
              <a:lnSpc>
                <a:spcPct val="107000"/>
              </a:lnSpc>
            </a:pPr>
            <a:r>
              <a:rPr lang="es-MX" b="1" dirty="0">
                <a:solidFill>
                  <a:srgbClr val="FF0000"/>
                </a:solidFill>
              </a:rPr>
              <a:t>Fase de Evaluación </a:t>
            </a:r>
          </a:p>
          <a:p>
            <a:pPr algn="just">
              <a:lnSpc>
                <a:spcPct val="107000"/>
              </a:lnSpc>
            </a:pPr>
            <a:r>
              <a:rPr lang="es-MX" b="1" dirty="0"/>
              <a:t>1. Evaluar el cumplimiento de las acciones realizadas pautadas en la Actividad(es) de Investigación Formativa. </a:t>
            </a:r>
          </a:p>
          <a:p>
            <a:pPr algn="just">
              <a:lnSpc>
                <a:spcPct val="107000"/>
              </a:lnSpc>
            </a:pPr>
            <a:r>
              <a:rPr lang="es-MX" b="1" dirty="0"/>
              <a:t>2. Evaluar el logro de aprendizaje de los estudiantes dependiendo de la actividad realizada. </a:t>
            </a:r>
          </a:p>
          <a:p>
            <a:pPr algn="just">
              <a:lnSpc>
                <a:spcPct val="107000"/>
              </a:lnSpc>
            </a:pPr>
            <a:r>
              <a:rPr lang="es-MX" b="1" dirty="0"/>
              <a:t>3. Registrar y conservar evidencias que se consideren necesarias. </a:t>
            </a:r>
          </a:p>
        </p:txBody>
      </p:sp>
    </p:spTree>
    <p:extLst>
      <p:ext uri="{BB962C8B-B14F-4D97-AF65-F5344CB8AC3E}">
        <p14:creationId xmlns:p14="http://schemas.microsoft.com/office/powerpoint/2010/main" val="1610622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972457" y="516083"/>
            <a:ext cx="9956800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>
                <a:solidFill>
                  <a:srgbClr val="FF0000"/>
                </a:solidFill>
              </a:rPr>
              <a:t>ASPECTOS DE FORMA</a:t>
            </a:r>
          </a:p>
          <a:p>
            <a:endParaRPr lang="es-MX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s-MX" b="1" dirty="0">
                <a:solidFill>
                  <a:srgbClr val="0000CC"/>
                </a:solidFill>
              </a:rPr>
              <a:t>Márgenes: </a:t>
            </a:r>
            <a:r>
              <a:rPr lang="es-MX" b="1" dirty="0"/>
              <a:t>2.5 cm en todos los lados</a:t>
            </a:r>
          </a:p>
          <a:p>
            <a:pPr>
              <a:lnSpc>
                <a:spcPct val="150000"/>
              </a:lnSpc>
            </a:pPr>
            <a:r>
              <a:rPr lang="es-MX" b="1" dirty="0">
                <a:solidFill>
                  <a:srgbClr val="0000CC"/>
                </a:solidFill>
              </a:rPr>
              <a:t>Tipo de hoja: </a:t>
            </a:r>
            <a:r>
              <a:rPr lang="es-MX" b="1" dirty="0"/>
              <a:t>Hoja tamaño A4 </a:t>
            </a:r>
          </a:p>
          <a:p>
            <a:pPr>
              <a:lnSpc>
                <a:spcPct val="150000"/>
              </a:lnSpc>
            </a:pPr>
            <a:r>
              <a:rPr lang="es-MX" b="1" dirty="0">
                <a:solidFill>
                  <a:srgbClr val="0000CC"/>
                </a:solidFill>
              </a:rPr>
              <a:t>Espacio interlineado: </a:t>
            </a:r>
            <a:r>
              <a:rPr lang="es-MX" b="1" dirty="0"/>
              <a:t>1.5</a:t>
            </a:r>
          </a:p>
          <a:p>
            <a:pPr>
              <a:lnSpc>
                <a:spcPct val="150000"/>
              </a:lnSpc>
            </a:pPr>
            <a:r>
              <a:rPr lang="es-MX" b="1" dirty="0">
                <a:solidFill>
                  <a:srgbClr val="0000CC"/>
                </a:solidFill>
              </a:rPr>
              <a:t>Alineación: </a:t>
            </a:r>
            <a:r>
              <a:rPr lang="es-MX" b="1" dirty="0"/>
              <a:t>justificado</a:t>
            </a:r>
          </a:p>
          <a:p>
            <a:pPr>
              <a:lnSpc>
                <a:spcPct val="150000"/>
              </a:lnSpc>
            </a:pPr>
            <a:r>
              <a:rPr lang="es-MX" b="1" dirty="0">
                <a:solidFill>
                  <a:srgbClr val="0000CC"/>
                </a:solidFill>
              </a:rPr>
              <a:t>Tipo letra: </a:t>
            </a:r>
            <a:r>
              <a:rPr lang="es-MX" b="1" dirty="0"/>
              <a:t>Arial 12.</a:t>
            </a:r>
          </a:p>
          <a:p>
            <a:pPr>
              <a:lnSpc>
                <a:spcPct val="150000"/>
              </a:lnSpc>
            </a:pPr>
            <a:r>
              <a:rPr lang="es-MX" b="1" dirty="0">
                <a:solidFill>
                  <a:srgbClr val="0000CC"/>
                </a:solidFill>
              </a:rPr>
              <a:t>Estilo de citación: </a:t>
            </a:r>
            <a:r>
              <a:rPr lang="es-MX" b="1" dirty="0"/>
              <a:t>Normas APA séptima edición </a:t>
            </a:r>
          </a:p>
          <a:p>
            <a:pPr>
              <a:lnSpc>
                <a:spcPct val="150000"/>
              </a:lnSpc>
            </a:pPr>
            <a:r>
              <a:rPr lang="es-MX" b="1" dirty="0">
                <a:solidFill>
                  <a:srgbClr val="0000CC"/>
                </a:solidFill>
              </a:rPr>
              <a:t>Extensión máxima: </a:t>
            </a:r>
            <a:r>
              <a:rPr lang="es-MX" b="1" dirty="0"/>
              <a:t>75 paginas </a:t>
            </a:r>
          </a:p>
          <a:p>
            <a:pPr>
              <a:lnSpc>
                <a:spcPct val="150000"/>
              </a:lnSpc>
            </a:pPr>
            <a:r>
              <a:rPr lang="es-MX" b="1" dirty="0">
                <a:solidFill>
                  <a:srgbClr val="0000CC"/>
                </a:solidFill>
              </a:rPr>
              <a:t>Extensión mínima: </a:t>
            </a:r>
            <a:r>
              <a:rPr lang="es-MX" b="1" dirty="0"/>
              <a:t>100 páginas</a:t>
            </a:r>
          </a:p>
          <a:p>
            <a:pPr>
              <a:lnSpc>
                <a:spcPct val="150000"/>
              </a:lnSpc>
            </a:pPr>
            <a:r>
              <a:rPr lang="es-MX" b="1" dirty="0">
                <a:solidFill>
                  <a:srgbClr val="0000CC"/>
                </a:solidFill>
              </a:rPr>
              <a:t>Plagio: </a:t>
            </a:r>
            <a:r>
              <a:rPr lang="es-MX" b="1" dirty="0"/>
              <a:t>El porcentaje de similitud será máximo del 10%</a:t>
            </a:r>
          </a:p>
        </p:txBody>
      </p:sp>
    </p:spTree>
    <p:extLst>
      <p:ext uri="{BB962C8B-B14F-4D97-AF65-F5344CB8AC3E}">
        <p14:creationId xmlns:p14="http://schemas.microsoft.com/office/powerpoint/2010/main" val="39796316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870857" y="327398"/>
            <a:ext cx="9956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ESTRUTURA DEL INFORME DE LA INVESTIGACIÓN FORMATIVA</a:t>
            </a:r>
          </a:p>
          <a:p>
            <a:pPr algn="just"/>
            <a:endParaRPr lang="es-MX" b="1" dirty="0"/>
          </a:p>
          <a:p>
            <a:pPr algn="just"/>
            <a:r>
              <a:rPr lang="es-MX" b="1" dirty="0"/>
              <a:t>Portada </a:t>
            </a:r>
          </a:p>
          <a:p>
            <a:pPr algn="just"/>
            <a:r>
              <a:rPr lang="es-MX" b="1" dirty="0"/>
              <a:t>Índices</a:t>
            </a:r>
          </a:p>
          <a:p>
            <a:pPr algn="just"/>
            <a:r>
              <a:rPr lang="es-MX" b="1" dirty="0"/>
              <a:t>Agradecimiento</a:t>
            </a:r>
          </a:p>
          <a:p>
            <a:pPr algn="just"/>
            <a:r>
              <a:rPr lang="es-MX" b="1" dirty="0"/>
              <a:t>Dedicatoria</a:t>
            </a:r>
          </a:p>
          <a:p>
            <a:pPr algn="just"/>
            <a:r>
              <a:rPr lang="es-MX" b="1" dirty="0"/>
              <a:t>Resumen</a:t>
            </a:r>
          </a:p>
          <a:p>
            <a:pPr algn="just"/>
            <a:r>
              <a:rPr lang="es-MX" b="1" dirty="0"/>
              <a:t>Abstract</a:t>
            </a:r>
          </a:p>
          <a:p>
            <a:pPr algn="just"/>
            <a:r>
              <a:rPr lang="es-MX" b="1" dirty="0"/>
              <a:t>Introducción</a:t>
            </a:r>
          </a:p>
          <a:p>
            <a:pPr algn="just"/>
            <a:r>
              <a:rPr lang="es-MX" b="1" dirty="0"/>
              <a:t>Problematización</a:t>
            </a:r>
          </a:p>
          <a:p>
            <a:pPr algn="just"/>
            <a:r>
              <a:rPr lang="es-MX" b="1" dirty="0"/>
              <a:t>Objetivos </a:t>
            </a:r>
          </a:p>
          <a:p>
            <a:pPr algn="just"/>
            <a:r>
              <a:rPr lang="es-MX" b="1" dirty="0"/>
              <a:t>Justificación</a:t>
            </a:r>
          </a:p>
          <a:p>
            <a:pPr algn="just"/>
            <a:r>
              <a:rPr lang="es-MX" b="1" dirty="0"/>
              <a:t>Marco teórico</a:t>
            </a:r>
          </a:p>
          <a:p>
            <a:pPr algn="just"/>
            <a:r>
              <a:rPr lang="es-MX" b="1" dirty="0"/>
              <a:t>Estado del arte </a:t>
            </a:r>
          </a:p>
          <a:p>
            <a:pPr algn="just"/>
            <a:r>
              <a:rPr lang="es-MX" b="1" dirty="0"/>
              <a:t>Fundamentación teórica</a:t>
            </a:r>
          </a:p>
          <a:p>
            <a:pPr algn="just"/>
            <a:r>
              <a:rPr lang="es-MX" b="1" dirty="0"/>
              <a:t>Metodología  </a:t>
            </a:r>
          </a:p>
          <a:p>
            <a:pPr algn="just"/>
            <a:r>
              <a:rPr lang="es-MX" b="1" dirty="0"/>
              <a:t>Resultados y discusión</a:t>
            </a:r>
          </a:p>
          <a:p>
            <a:pPr algn="just"/>
            <a:r>
              <a:rPr lang="es-MX" b="1" dirty="0"/>
              <a:t>Conclusiones y recomendaciones 	</a:t>
            </a:r>
          </a:p>
          <a:p>
            <a:pPr algn="just"/>
            <a:r>
              <a:rPr lang="es-MX" b="1" dirty="0"/>
              <a:t>Bibliografía	</a:t>
            </a:r>
          </a:p>
          <a:p>
            <a:pPr algn="just"/>
            <a:r>
              <a:rPr lang="es-MX" b="1" dirty="0"/>
              <a:t>Anexos </a:t>
            </a:r>
          </a:p>
        </p:txBody>
      </p:sp>
    </p:spTree>
    <p:extLst>
      <p:ext uri="{BB962C8B-B14F-4D97-AF65-F5344CB8AC3E}">
        <p14:creationId xmlns:p14="http://schemas.microsoft.com/office/powerpoint/2010/main" val="13383420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48772" y="302359"/>
            <a:ext cx="1001644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>
                <a:solidFill>
                  <a:srgbClr val="FF0000"/>
                </a:solidFill>
              </a:rPr>
              <a:t>ENSAYO	</a:t>
            </a:r>
          </a:p>
          <a:p>
            <a:endParaRPr lang="es-MX" b="1" dirty="0"/>
          </a:p>
          <a:p>
            <a:r>
              <a:rPr lang="es-MX" sz="1600" b="1" dirty="0">
                <a:solidFill>
                  <a:srgbClr val="0000CC"/>
                </a:solidFill>
              </a:rPr>
              <a:t>PASOS PARA LA ELABORACIÓN DEL ENSAYO </a:t>
            </a:r>
          </a:p>
          <a:p>
            <a:r>
              <a:rPr lang="es-MX" sz="1600" b="1" dirty="0"/>
              <a:t>Estructurar el título del ensayo (Uno por estudiante no se pueden repetir)</a:t>
            </a:r>
          </a:p>
          <a:p>
            <a:r>
              <a:rPr lang="es-MX" sz="1600" b="1" dirty="0"/>
              <a:t>Recopilación de la información  </a:t>
            </a:r>
          </a:p>
          <a:p>
            <a:r>
              <a:rPr lang="es-MX" sz="1600" b="1" dirty="0"/>
              <a:t>Análisis de la información  </a:t>
            </a:r>
          </a:p>
          <a:p>
            <a:r>
              <a:rPr lang="es-MX" sz="1600" b="1" dirty="0"/>
              <a:t>Redacción del ensayo</a:t>
            </a:r>
          </a:p>
          <a:p>
            <a:r>
              <a:rPr lang="es-MX" sz="1600" b="1" dirty="0"/>
              <a:t>Difusión</a:t>
            </a:r>
          </a:p>
          <a:p>
            <a:r>
              <a:rPr lang="es-MX" sz="1600" b="1" dirty="0"/>
              <a:t>NOTA: El ensayo debe realizarse sobre un tema de actualidad</a:t>
            </a:r>
          </a:p>
          <a:p>
            <a:r>
              <a:rPr lang="es-MX" sz="1600" b="1" dirty="0"/>
              <a:t> </a:t>
            </a:r>
          </a:p>
          <a:p>
            <a:r>
              <a:rPr lang="es-MX" sz="1600" b="1" dirty="0">
                <a:solidFill>
                  <a:srgbClr val="0000CC"/>
                </a:solidFill>
              </a:rPr>
              <a:t>ASPECTOS DE FORMA</a:t>
            </a:r>
          </a:p>
          <a:p>
            <a:r>
              <a:rPr lang="es-MX" sz="1600" b="1" dirty="0"/>
              <a:t>Márgenes: 2.5 cm en todos los lados</a:t>
            </a:r>
          </a:p>
          <a:p>
            <a:r>
              <a:rPr lang="es-MX" sz="1600" b="1" dirty="0"/>
              <a:t>Tipo de hoja: Hoja tamaño A4 </a:t>
            </a:r>
          </a:p>
          <a:p>
            <a:r>
              <a:rPr lang="es-MX" sz="1600" b="1" dirty="0"/>
              <a:t>Espacio interlineado 1.5 </a:t>
            </a:r>
          </a:p>
          <a:p>
            <a:r>
              <a:rPr lang="es-MX" sz="1600" b="1" dirty="0"/>
              <a:t>Alineación: justificado </a:t>
            </a:r>
          </a:p>
          <a:p>
            <a:r>
              <a:rPr lang="es-MX" sz="1600" b="1" dirty="0"/>
              <a:t>Tipo letra: Arial 12</a:t>
            </a:r>
          </a:p>
          <a:p>
            <a:r>
              <a:rPr lang="es-MX" sz="1600" b="1" dirty="0"/>
              <a:t>Estilo de citación: Normas APA séptima edición </a:t>
            </a:r>
          </a:p>
          <a:p>
            <a:r>
              <a:rPr lang="es-MX" sz="1600" b="1" dirty="0"/>
              <a:t>Extensión máxima: 3 cartillas</a:t>
            </a:r>
          </a:p>
          <a:p>
            <a:r>
              <a:rPr lang="es-MX" sz="1600" b="1" dirty="0"/>
              <a:t>Extensión mínima:  5 cartillas</a:t>
            </a:r>
          </a:p>
          <a:p>
            <a:r>
              <a:rPr lang="es-MX" sz="1600" b="1" dirty="0"/>
              <a:t> </a:t>
            </a:r>
          </a:p>
          <a:p>
            <a:r>
              <a:rPr lang="es-MX" sz="1600" b="1" dirty="0">
                <a:solidFill>
                  <a:srgbClr val="0000CC"/>
                </a:solidFill>
              </a:rPr>
              <a:t>ESTRUCTURA </a:t>
            </a:r>
          </a:p>
          <a:p>
            <a:r>
              <a:rPr lang="es-MX" sz="1600" b="1" dirty="0"/>
              <a:t>Portada</a:t>
            </a:r>
          </a:p>
          <a:p>
            <a:r>
              <a:rPr lang="es-MX" sz="1600" b="1" dirty="0"/>
              <a:t>Introducción</a:t>
            </a:r>
          </a:p>
          <a:p>
            <a:r>
              <a:rPr lang="es-MX" sz="1600" b="1" dirty="0"/>
              <a:t>Desarrollo </a:t>
            </a:r>
          </a:p>
          <a:p>
            <a:r>
              <a:rPr lang="es-MX" sz="1600" b="1" dirty="0"/>
              <a:t>Conclusiones</a:t>
            </a:r>
          </a:p>
        </p:txBody>
      </p:sp>
    </p:spTree>
    <p:extLst>
      <p:ext uri="{BB962C8B-B14F-4D97-AF65-F5344CB8AC3E}">
        <p14:creationId xmlns:p14="http://schemas.microsoft.com/office/powerpoint/2010/main" val="3555113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0580" y="164119"/>
            <a:ext cx="10890914" cy="7355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rgbClr val="0000CC"/>
                </a:solidFill>
                <a:latin typeface="Arial Black" panose="020B0A04020102020204" pitchFamily="34" charset="0"/>
              </a:rPr>
              <a:t>ENCUADRE</a:t>
            </a:r>
          </a:p>
          <a:p>
            <a:pPr algn="ctr"/>
            <a:endParaRPr lang="es-MX" b="1" dirty="0">
              <a:solidFill>
                <a:srgbClr val="0000CC"/>
              </a:solidFill>
              <a:latin typeface="Arial Black" panose="020B0A04020102020204" pitchFamily="34" charset="0"/>
            </a:endParaRPr>
          </a:p>
          <a:p>
            <a:r>
              <a:rPr lang="es-MX" sz="1600" b="1" dirty="0">
                <a:solidFill>
                  <a:srgbClr val="0000CC"/>
                </a:solidFill>
              </a:rPr>
              <a:t>PRESENTACIÓN</a:t>
            </a:r>
          </a:p>
          <a:p>
            <a:r>
              <a:rPr lang="es-ES" sz="1600" b="1" dirty="0"/>
              <a:t>1.1.1. Análisis de la normativa legal e institucional (LOES, Estatuto UNACH, Reglamento de Régimen Académico.</a:t>
            </a:r>
            <a:endParaRPr lang="es-MX" sz="1600" b="1" dirty="0"/>
          </a:p>
          <a:p>
            <a:r>
              <a:rPr lang="es-ES" sz="1600" b="1" dirty="0"/>
              <a:t>1.1.2. Análisis de la estructura del sílabo, portafolio y reactivos </a:t>
            </a:r>
            <a:endParaRPr lang="es-MX" sz="1600" b="1" dirty="0"/>
          </a:p>
          <a:p>
            <a:r>
              <a:rPr lang="es-EC" sz="1600" b="1" dirty="0"/>
              <a:t>1.1.3. </a:t>
            </a:r>
            <a:r>
              <a:rPr lang="es-ES" sz="1600" b="1" dirty="0"/>
              <a:t>Socialización del proceso educativo y sistema de evaluación </a:t>
            </a:r>
          </a:p>
          <a:p>
            <a:r>
              <a:rPr lang="es-ES" sz="1600" b="1" dirty="0"/>
              <a:t>1.1.4 Acuerdos y compromisos</a:t>
            </a:r>
          </a:p>
          <a:p>
            <a:endParaRPr lang="es-ES" sz="1600" b="1" dirty="0">
              <a:solidFill>
                <a:srgbClr val="0000CC"/>
              </a:solidFill>
              <a:latin typeface="Arial Black" panose="020B0A04020102020204" pitchFamily="34" charset="0"/>
            </a:endParaRPr>
          </a:p>
          <a:p>
            <a:r>
              <a:rPr lang="es-ES" sz="1600" b="1" dirty="0">
                <a:solidFill>
                  <a:srgbClr val="0000CC"/>
                </a:solidFill>
              </a:rPr>
              <a:t>ESCENARIOS DE APRENDIZAJE</a:t>
            </a:r>
          </a:p>
          <a:p>
            <a:r>
              <a:rPr lang="es-ES" sz="1600" b="1" dirty="0"/>
              <a:t>Aula virtual </a:t>
            </a:r>
          </a:p>
          <a:p>
            <a:r>
              <a:rPr lang="es-ES" sz="1600" b="1" dirty="0"/>
              <a:t>Clase sincrónica </a:t>
            </a:r>
          </a:p>
          <a:p>
            <a:endParaRPr lang="es-ES" sz="1600" b="1" dirty="0"/>
          </a:p>
          <a:p>
            <a:r>
              <a:rPr lang="es-ES" sz="1600" b="1" dirty="0">
                <a:solidFill>
                  <a:srgbClr val="0000CC"/>
                </a:solidFill>
              </a:rPr>
              <a:t>MÉTODOS DE ENSEÑANZA APRENDIZAJE </a:t>
            </a:r>
            <a:endParaRPr lang="es-MX" sz="1600" b="1" dirty="0">
              <a:solidFill>
                <a:srgbClr val="0000CC"/>
              </a:solidFill>
            </a:endParaRPr>
          </a:p>
          <a:p>
            <a:r>
              <a:rPr lang="es-ES" sz="1600" b="1" dirty="0"/>
              <a:t>Clase magistral</a:t>
            </a:r>
            <a:endParaRPr lang="es-MX" sz="1600" b="1" dirty="0"/>
          </a:p>
          <a:p>
            <a:r>
              <a:rPr lang="es-ES" sz="1600" b="1" dirty="0"/>
              <a:t>Lluvia de ideas </a:t>
            </a:r>
            <a:endParaRPr lang="es-MX" sz="1600" b="1" dirty="0"/>
          </a:p>
          <a:p>
            <a:r>
              <a:rPr lang="es-ES" sz="1600" b="1" dirty="0"/>
              <a:t>Aprendizaje colaborativo</a:t>
            </a:r>
            <a:endParaRPr lang="es-MX" sz="1600" b="1" dirty="0"/>
          </a:p>
          <a:p>
            <a:r>
              <a:rPr lang="es-ES" sz="1600" b="1" dirty="0"/>
              <a:t>Aprendizaje cooperativo</a:t>
            </a:r>
          </a:p>
          <a:p>
            <a:r>
              <a:rPr lang="es-ES" sz="1600" b="1" dirty="0"/>
              <a:t>Aprendizaje basado en proyectos</a:t>
            </a:r>
          </a:p>
          <a:p>
            <a:r>
              <a:rPr lang="es-ES" sz="1600" b="1" dirty="0"/>
              <a:t>Clase invertida</a:t>
            </a:r>
            <a:endParaRPr lang="es-MX" sz="1600" b="1" dirty="0"/>
          </a:p>
          <a:p>
            <a:endParaRPr lang="es-ES" sz="1600" b="1" dirty="0">
              <a:solidFill>
                <a:srgbClr val="0000CC"/>
              </a:solidFill>
              <a:latin typeface="Arial Black" panose="020B0A04020102020204" pitchFamily="34" charset="0"/>
            </a:endParaRPr>
          </a:p>
          <a:p>
            <a:r>
              <a:rPr lang="es-ES" sz="1600" b="1" dirty="0">
                <a:solidFill>
                  <a:srgbClr val="0000CC"/>
                </a:solidFill>
              </a:rPr>
              <a:t>TÉCNICAS E INSTRUMENTOS DE ENSEÑANZA</a:t>
            </a:r>
            <a:endParaRPr lang="es-MX" sz="1600" dirty="0">
              <a:solidFill>
                <a:srgbClr val="0000CC"/>
              </a:solidFill>
            </a:endParaRPr>
          </a:p>
          <a:p>
            <a:r>
              <a:rPr lang="es-ES" sz="1600" b="1" dirty="0"/>
              <a:t>Lectura</a:t>
            </a:r>
            <a:endParaRPr lang="es-MX" sz="1600" b="1" dirty="0"/>
          </a:p>
          <a:p>
            <a:r>
              <a:rPr lang="es-ES" sz="1600" b="1" dirty="0"/>
              <a:t>Exposiciones</a:t>
            </a:r>
            <a:endParaRPr lang="es-MX" sz="1600" b="1" dirty="0"/>
          </a:p>
          <a:p>
            <a:r>
              <a:rPr lang="es-ES" sz="1600" b="1" dirty="0"/>
              <a:t> </a:t>
            </a:r>
            <a:r>
              <a:rPr lang="es-ES" sz="1600" b="1" dirty="0">
                <a:solidFill>
                  <a:srgbClr val="0000CC"/>
                </a:solidFill>
              </a:rPr>
              <a:t>RECURSOS DIDÁCTICOS</a:t>
            </a:r>
            <a:endParaRPr lang="es-ES" sz="1600" dirty="0"/>
          </a:p>
          <a:p>
            <a:r>
              <a:rPr lang="es-ES" sz="1600" b="1" dirty="0"/>
              <a:t>Diapositivas</a:t>
            </a:r>
            <a:endParaRPr lang="es-MX" sz="1600" b="1" dirty="0"/>
          </a:p>
          <a:p>
            <a:r>
              <a:rPr lang="es-ES" sz="1600" b="1" dirty="0"/>
              <a:t>Laptop</a:t>
            </a:r>
            <a:endParaRPr lang="es-MX" sz="1600" b="1" dirty="0"/>
          </a:p>
          <a:p>
            <a:r>
              <a:rPr lang="es-ES" sz="1600" b="1" dirty="0"/>
              <a:t>Internet</a:t>
            </a:r>
            <a:endParaRPr lang="es-MX" sz="1600" b="1" dirty="0"/>
          </a:p>
          <a:p>
            <a:endParaRPr lang="es-ES" b="1" dirty="0">
              <a:solidFill>
                <a:srgbClr val="0000CC"/>
              </a:solidFill>
              <a:latin typeface="Arial Black" panose="020B0A04020102020204" pitchFamily="34" charset="0"/>
            </a:endParaRPr>
          </a:p>
          <a:p>
            <a:endParaRPr lang="es-MX" b="1" dirty="0">
              <a:solidFill>
                <a:srgbClr val="0000CC"/>
              </a:solidFill>
              <a:latin typeface="Arial Black" panose="020B0A04020102020204" pitchFamily="34" charset="0"/>
            </a:endParaRPr>
          </a:p>
        </p:txBody>
      </p:sp>
      <p:pic>
        <p:nvPicPr>
          <p:cNvPr id="5" name="Picture 4" descr="4.1. Misión y Visión de la Universidad Nacional de Chimborazo. - PORTAFOLIO  DE INFORMÁTICA DIEGO. 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2816" y="164119"/>
            <a:ext cx="2178270" cy="756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2464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891128" y="1216821"/>
            <a:ext cx="1074598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b="1" dirty="0">
                <a:solidFill>
                  <a:srgbClr val="0000CC"/>
                </a:solidFill>
              </a:rPr>
              <a:t>PRESENTACIÓN</a:t>
            </a:r>
          </a:p>
          <a:p>
            <a:endParaRPr lang="es-MX" b="1" dirty="0">
              <a:solidFill>
                <a:srgbClr val="0000CC"/>
              </a:solidFill>
            </a:endParaRPr>
          </a:p>
          <a:p>
            <a:pPr algn="just"/>
            <a:r>
              <a:rPr lang="es-MX" sz="2400" b="1" dirty="0"/>
              <a:t>En la vida se nos presentaran obstáculos, no sabemos que tan grandes serán las piedras que tengamos que pasar, pero cuando nuestras actividades lo  realizamos con humildad, principios y responsabilidad y sobre todo cuando  las tareas están bendecidas, no abra piedra que no podamos romper.</a:t>
            </a:r>
          </a:p>
          <a:p>
            <a:pPr algn="just"/>
            <a:endParaRPr lang="es-MX" sz="2400" b="1" dirty="0"/>
          </a:p>
          <a:p>
            <a:pPr algn="just"/>
            <a:r>
              <a:rPr lang="es-MX" sz="2400" b="1" dirty="0"/>
              <a:t>A mayor conocimiento mayores oportunidades; a mayores oportunidades mejores ambientes laborales; a mayores ambientes laborales mejores  salarios; a mejores salarios mejor calidad de vida.</a:t>
            </a:r>
          </a:p>
          <a:p>
            <a:pPr algn="just"/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3076035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15815" y="298828"/>
            <a:ext cx="1042884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rgbClr val="0000CC"/>
                </a:solidFill>
              </a:rPr>
              <a:t>1.1.1. ANÁLISIS DE LA NORMATIVA LEGAL E INSTITUCIONAL</a:t>
            </a:r>
          </a:p>
          <a:p>
            <a:endParaRPr lang="es-ES" b="1" dirty="0"/>
          </a:p>
          <a:p>
            <a:r>
              <a:rPr lang="es-ES" b="1" dirty="0">
                <a:solidFill>
                  <a:srgbClr val="FF0000"/>
                </a:solidFill>
              </a:rPr>
              <a:t>Derechos de los estudiantes </a:t>
            </a:r>
          </a:p>
          <a:p>
            <a:endParaRPr lang="es-ES" b="1" dirty="0">
              <a:solidFill>
                <a:srgbClr val="FF0000"/>
              </a:solidFill>
            </a:endParaRPr>
          </a:p>
          <a:p>
            <a:pPr algn="just"/>
            <a:r>
              <a:rPr lang="es-MX" b="1" dirty="0"/>
              <a:t>a) Acceder, movilizarse, permanecer, egresar y titularse sin discriminación conforme sus méritos académicos; </a:t>
            </a:r>
          </a:p>
          <a:p>
            <a:pPr algn="just"/>
            <a:r>
              <a:rPr lang="es-MX" b="1" dirty="0"/>
              <a:t>b) Acceder a una educación superior de calidad y pertinente, que permita iniciar una carrera académica y/o profesional en igualdad de oportunidades; </a:t>
            </a:r>
          </a:p>
          <a:p>
            <a:pPr algn="just"/>
            <a:r>
              <a:rPr lang="es-MX" b="1" dirty="0"/>
              <a:t>c) Contar y acceder a los medios y recursos adecuados para su formación superior; garantizados por la Constitución; </a:t>
            </a:r>
          </a:p>
          <a:p>
            <a:pPr algn="just"/>
            <a:r>
              <a:rPr lang="es-MX" b="1" dirty="0"/>
              <a:t>d) Participar en el proceso de evaluaci6n y acreditación de su carrera; </a:t>
            </a:r>
          </a:p>
          <a:p>
            <a:pPr algn="just"/>
            <a:r>
              <a:rPr lang="es-MX" b="1" dirty="0"/>
              <a:t>e) Elegir y ser elegido para las representaciones estudiantiles e integrar el cogobierno, en el caso de las universidades y escuelas politécnicas; </a:t>
            </a:r>
          </a:p>
          <a:p>
            <a:pPr algn="just"/>
            <a:r>
              <a:rPr lang="es-MX" b="1" dirty="0"/>
              <a:t>f) Ejercer la libertad de asociarse, expresarse y completar su formación bajo la mas amplia libertad de catedra e investigativa; </a:t>
            </a:r>
          </a:p>
          <a:p>
            <a:pPr algn="just"/>
            <a:r>
              <a:rPr lang="es-MX" b="1" dirty="0"/>
              <a:t>g) Participar en el proceso de construcción, difusión y aplicación del conocimiento; </a:t>
            </a:r>
          </a:p>
          <a:p>
            <a:pPr algn="just"/>
            <a:r>
              <a:rPr lang="es-MX" b="1" dirty="0"/>
              <a:t>h) El derecho a recibir una educaci6n superior laica, intercultural, democrática, incluyente y diversa, que impulse la equidad de genero, la justicia y la paz; e, </a:t>
            </a:r>
            <a:endParaRPr lang="es-ES" b="1" dirty="0">
              <a:solidFill>
                <a:srgbClr val="FF0000"/>
              </a:solidFill>
            </a:endParaRPr>
          </a:p>
          <a:p>
            <a:pPr algn="just"/>
            <a:r>
              <a:rPr lang="es-MX" b="1" dirty="0"/>
              <a:t>i) Obtener de acuerdo con sus méritos académicos becas, créditos y otras formas de apoyo económico que le garantice igualdad de oportunidades en el proceso de formaci6n de educaci6n superior." </a:t>
            </a:r>
            <a:endParaRPr lang="es-ES" b="1" dirty="0">
              <a:solidFill>
                <a:srgbClr val="FF0000"/>
              </a:solidFill>
            </a:endParaRPr>
          </a:p>
          <a:p>
            <a:endParaRPr lang="es-E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261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04911" y="492369"/>
            <a:ext cx="1080398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Derecho de los docentes</a:t>
            </a:r>
          </a:p>
          <a:p>
            <a:endParaRPr lang="es-ES" b="1" dirty="0">
              <a:solidFill>
                <a:srgbClr val="FF0000"/>
              </a:solidFill>
            </a:endParaRPr>
          </a:p>
          <a:p>
            <a:pPr marL="342900" indent="-342900" algn="just">
              <a:buAutoNum type="alphaLcParenR"/>
            </a:pPr>
            <a:r>
              <a:rPr lang="es-MX" b="1" dirty="0"/>
              <a:t>Ejercer la cátedra y la investigación bajo la más amplia libertad sin ningún tipo de imposición o restricción religiosa, política, partidista, cultural o de otra índole;</a:t>
            </a:r>
          </a:p>
          <a:p>
            <a:pPr algn="just"/>
            <a:r>
              <a:rPr lang="es-MX" b="1" dirty="0"/>
              <a:t>b) Contar con las condiciones necesarias para el ejercicio de su actividad;</a:t>
            </a:r>
          </a:p>
          <a:p>
            <a:pPr algn="just"/>
            <a:r>
              <a:rPr lang="es-MX" b="1" dirty="0"/>
              <a:t>c) Acceder a la carrera de profesor e investigador y a cargos directivos, que garantice estabilidad, promoción, movilidad y retiro, basados en el mérito académico, en la calidad de la enseñanza impartida, en la producción investigativa, en la creación artística y literaria, en el perfeccionamiento permanente, sin admitir discriminación de género, etnia, ni de ningún otro tipo; además a tener posibilidades de acciones afirmativas;</a:t>
            </a:r>
          </a:p>
          <a:p>
            <a:pPr algn="just"/>
            <a:r>
              <a:rPr lang="es-MX" b="1" dirty="0"/>
              <a:t>d) Participar en el sistema de evaluación institucional;</a:t>
            </a:r>
          </a:p>
          <a:p>
            <a:pPr algn="just"/>
            <a:r>
              <a:rPr lang="es-MX" b="1" dirty="0"/>
              <a:t>e) Elegir y ser elegido para las representaciones de las y los profesores en las instancias directivas, e integrar el cogobierno;</a:t>
            </a:r>
          </a:p>
          <a:p>
            <a:pPr algn="just"/>
            <a:r>
              <a:rPr lang="es-MX" b="1" dirty="0"/>
              <a:t>f) Para el caso de las y los servidores públicos, ejercer los derechos previstos en la Ley Orgánica del Servicio Público. En el caso de las y los trabajadores de las instituciones de educación superior privadas, se estará a lo dispuesto en el Código del Trabajo;</a:t>
            </a:r>
          </a:p>
          <a:p>
            <a:pPr algn="just"/>
            <a:r>
              <a:rPr lang="es-MX" b="1" dirty="0"/>
              <a:t>g) Participar en el proceso de construcción, difusión y aplicación de la cultura y el conocimiento;</a:t>
            </a:r>
          </a:p>
          <a:p>
            <a:pPr algn="just"/>
            <a:r>
              <a:rPr lang="es-MX" b="1" dirty="0"/>
              <a:t>h) Recibir una capacitación periódica acorde a su formación profesional y la cátedra que imparta, que fomente e incentive la superación personal académica y pedagógica; y,</a:t>
            </a:r>
          </a:p>
          <a:p>
            <a:pPr marL="400050" indent="-400050" algn="just">
              <a:buAutoNum type="romanLcParenR"/>
            </a:pPr>
            <a:r>
              <a:rPr lang="es-MX" b="1" dirty="0"/>
              <a:t>Ejercer libremente el derecho de asociación.</a:t>
            </a:r>
          </a:p>
          <a:p>
            <a:pPr algn="just"/>
            <a:br>
              <a:rPr lang="es-MX" b="1" dirty="0"/>
            </a:b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490835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01858" y="534572"/>
            <a:ext cx="1071958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Deberes de los docentes  </a:t>
            </a:r>
          </a:p>
          <a:p>
            <a:endParaRPr lang="es-ES" b="1" dirty="0">
              <a:solidFill>
                <a:srgbClr val="FF0000"/>
              </a:solidFill>
            </a:endParaRPr>
          </a:p>
          <a:p>
            <a:pPr algn="just"/>
            <a:r>
              <a:rPr lang="es-MX" b="1" dirty="0"/>
              <a:t>a) Cumplir actividades de docencia, investigación y vinculación de acuerdo a las normas de calidad y normativas de los organismos que rigen el sistema y las de sus propias instituciones;</a:t>
            </a:r>
          </a:p>
          <a:p>
            <a:pPr algn="just"/>
            <a:br>
              <a:rPr lang="es-MX" b="1" dirty="0"/>
            </a:br>
            <a:r>
              <a:rPr lang="es-MX" b="1" dirty="0"/>
              <a:t>b) Ejercer su derecho a la libertad de cátedra respetando los derechos y garantías constitucionales y legales del sistema y de sus propias instituciones;</a:t>
            </a:r>
          </a:p>
          <a:p>
            <a:pPr algn="just"/>
            <a:br>
              <a:rPr lang="es-MX" b="1" dirty="0"/>
            </a:br>
            <a:r>
              <a:rPr lang="es-MX" b="1" dirty="0"/>
              <a:t>c) Promover los derechos consagrados en la Constitución y leyes vigentes;</a:t>
            </a:r>
          </a:p>
          <a:p>
            <a:pPr algn="just"/>
            <a:endParaRPr lang="es-MX" b="1" dirty="0"/>
          </a:p>
          <a:p>
            <a:pPr algn="just"/>
            <a:r>
              <a:rPr lang="es-MX" b="1" dirty="0"/>
              <a:t>d) Mantener un proceso permanente de formación y capacitación para una constante actualización de la cátedra y consecución del principio de calidad;</a:t>
            </a:r>
          </a:p>
          <a:p>
            <a:pPr algn="just"/>
            <a:br>
              <a:rPr lang="es-MX" b="1" dirty="0"/>
            </a:br>
            <a:r>
              <a:rPr lang="es-MX" b="1" dirty="0"/>
              <a:t>e) Someterse periódicamente a los procesos de evaluación; y,</a:t>
            </a:r>
          </a:p>
          <a:p>
            <a:pPr algn="just"/>
            <a:br>
              <a:rPr lang="es-MX" b="1" dirty="0"/>
            </a:br>
            <a:r>
              <a:rPr lang="es-MX" b="1" dirty="0"/>
              <a:t>f) Cumplir con la normativa vigente, así como con las disposiciones internas de la institución de educación superior a la que pertenecen.</a:t>
            </a:r>
            <a:endParaRPr lang="es-MX" b="1" dirty="0">
              <a:solidFill>
                <a:srgbClr val="FF0000"/>
              </a:solidFill>
            </a:endParaRPr>
          </a:p>
          <a:p>
            <a:pPr algn="just"/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422136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24114" y="478971"/>
            <a:ext cx="109728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>
                <a:solidFill>
                  <a:srgbClr val="FF0000"/>
                </a:solidFill>
              </a:rPr>
              <a:t>Faltas de las y los estudiantes, profesores e investigadores:</a:t>
            </a:r>
          </a:p>
          <a:p>
            <a:pPr algn="just"/>
            <a:br>
              <a:rPr lang="es-MX" sz="1600" dirty="0"/>
            </a:br>
            <a:r>
              <a:rPr lang="es-MX" sz="1600" b="1" dirty="0"/>
              <a:t>a) Obstaculizar o interferir en el normal desenvolvimiento de las actividades académicas y culturales de la institución;</a:t>
            </a:r>
          </a:p>
          <a:p>
            <a:pPr algn="just"/>
            <a:r>
              <a:rPr lang="es-MX" sz="1600" b="1" dirty="0"/>
              <a:t>b) Alterar la paz, la convivencia armónica e irrespetar a la moral y las buenas costumbres;</a:t>
            </a:r>
          </a:p>
          <a:p>
            <a:pPr algn="just"/>
            <a:r>
              <a:rPr lang="es-MX" sz="1600" b="1" dirty="0"/>
              <a:t>c) Atentar contra la institucionalidad y la autonomía universitaria;</a:t>
            </a:r>
          </a:p>
          <a:p>
            <a:pPr algn="just"/>
            <a:r>
              <a:rPr lang="es-MX" sz="1600" b="1" dirty="0"/>
              <a:t>d) Cometer cualquier acto de violencia de hecho o de palabra contra cualquier miembro de la comunidad educativa, autoridades, ciudadanos y colectivos sociales;</a:t>
            </a:r>
          </a:p>
          <a:p>
            <a:pPr algn="just"/>
            <a:r>
              <a:rPr lang="es-MX" sz="1600" b="1" dirty="0"/>
              <a:t>e) Incurrir en actos u omisiones de violencia de género, sicológica o sexual, que se traduce en conductas abusivas dirigidas a perseguir, chantajear e intimidar con el propósito o efecto de crear un entorno de desigualdad, ofensivo, humillante, hostil o vergonzoso para la víctima.</a:t>
            </a:r>
          </a:p>
          <a:p>
            <a:pPr algn="just"/>
            <a:r>
              <a:rPr lang="es-MX" sz="1600" b="1" dirty="0"/>
              <a:t>f) Deteriorar o destruir en forma voluntaria las instalaciones institucionales y los bienes públicos y privados;</a:t>
            </a:r>
            <a:br>
              <a:rPr lang="es-MX" sz="1600" b="1" dirty="0"/>
            </a:br>
            <a:r>
              <a:rPr lang="es-MX" sz="1600" b="1" dirty="0"/>
              <a:t>g) No cumplir con los principios y disposiciones contenidas en la presente Ley, el ordenamiento jurídico ecuatoriano o la normativa interna de la institución de educación superior; y,</a:t>
            </a:r>
          </a:p>
          <a:p>
            <a:pPr algn="just"/>
            <a:r>
              <a:rPr lang="es-MX" sz="1600" b="1" dirty="0"/>
              <a:t>h) Cometer fraude o deshonestidad académica;</a:t>
            </a:r>
          </a:p>
          <a:p>
            <a:pPr algn="just"/>
            <a:endParaRPr lang="es-MX" sz="1600" dirty="0"/>
          </a:p>
          <a:p>
            <a:pPr algn="just"/>
            <a:r>
              <a:rPr lang="es-MX" b="1" dirty="0">
                <a:solidFill>
                  <a:srgbClr val="FF0000"/>
                </a:solidFill>
              </a:rPr>
              <a:t>Sanciones</a:t>
            </a:r>
          </a:p>
          <a:p>
            <a:pPr algn="just"/>
            <a:endParaRPr lang="es-MX" b="1" dirty="0">
              <a:solidFill>
                <a:srgbClr val="FF0000"/>
              </a:solidFill>
            </a:endParaRPr>
          </a:p>
          <a:p>
            <a:pPr algn="just"/>
            <a:r>
              <a:rPr lang="es-MX" sz="1600" b="1" dirty="0"/>
              <a:t>a) Amonestación escrita;</a:t>
            </a:r>
          </a:p>
          <a:p>
            <a:pPr algn="just"/>
            <a:r>
              <a:rPr lang="es-MX" sz="1600" b="1" dirty="0"/>
              <a:t>b) Pérdida de una o varias asignaturas;</a:t>
            </a:r>
          </a:p>
          <a:p>
            <a:pPr algn="just"/>
            <a:r>
              <a:rPr lang="es-MX" sz="1600" b="1" dirty="0"/>
              <a:t>c) Suspensión temporal de sus actividades académicas; y,</a:t>
            </a:r>
          </a:p>
          <a:p>
            <a:pPr algn="just"/>
            <a:r>
              <a:rPr lang="es-MX" sz="1600" b="1" dirty="0"/>
              <a:t>d) Separación definitiva de la Institución; que será considerada como causal legal para la terminación de la relación laboral, de ser el caso.</a:t>
            </a:r>
          </a:p>
          <a:p>
            <a:pPr algn="just"/>
            <a:br>
              <a:rPr lang="es-MX" sz="1600" b="1" dirty="0"/>
            </a:br>
            <a:endParaRPr lang="es-MX" sz="1600" b="1" dirty="0"/>
          </a:p>
        </p:txBody>
      </p:sp>
    </p:spTree>
    <p:extLst>
      <p:ext uri="{BB962C8B-B14F-4D97-AF65-F5344CB8AC3E}">
        <p14:creationId xmlns:p14="http://schemas.microsoft.com/office/powerpoint/2010/main" val="2512726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56530" y="457592"/>
            <a:ext cx="60388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1.1.2. ANÁLISIS DE LA ESTRUCTURA DEL SÍLABO, PORTAFOLIO</a:t>
            </a:r>
            <a:endParaRPr lang="es-MX" b="1" dirty="0">
              <a:solidFill>
                <a:srgbClr val="FF0000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164807" y="1363059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/>
              <a:t>SÍLABO</a:t>
            </a:r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7031493" y="2796432"/>
            <a:ext cx="1400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/>
              <a:t>PORTAFOLIO</a:t>
            </a:r>
            <a:endParaRPr lang="es-MX" dirty="0"/>
          </a:p>
        </p:txBody>
      </p:sp>
      <p:pic>
        <p:nvPicPr>
          <p:cNvPr id="3074" name="Picture 2" descr="Silabo |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690" y="1919061"/>
            <a:ext cx="2627818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ómo hacer un portafolio digital docente en Google Drive? - Docentes al Dia  DJ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543173"/>
            <a:ext cx="3591593" cy="2500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2367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45028" y="377149"/>
            <a:ext cx="74022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b="1" dirty="0">
                <a:solidFill>
                  <a:srgbClr val="0000CC"/>
                </a:solidFill>
              </a:rPr>
              <a:t>1.1.3. </a:t>
            </a:r>
            <a:r>
              <a:rPr lang="es-ES" b="1" dirty="0">
                <a:solidFill>
                  <a:srgbClr val="0000CC"/>
                </a:solidFill>
              </a:rPr>
              <a:t>SOCIALIZACIÓN DEL PROCESO EDUCATIVO Y SISTEMA DE EVALUACIÓN</a:t>
            </a:r>
            <a:endParaRPr lang="es-MX" dirty="0">
              <a:solidFill>
                <a:srgbClr val="0000CC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542967" y="1440934"/>
            <a:ext cx="23072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PROCESO EDUCATIVO </a:t>
            </a:r>
            <a:endParaRPr lang="es-MX" dirty="0">
              <a:solidFill>
                <a:srgbClr val="FF0000"/>
              </a:solidFill>
            </a:endParaRPr>
          </a:p>
        </p:txBody>
      </p:sp>
      <p:pic>
        <p:nvPicPr>
          <p:cNvPr id="4098" name="Picture 2" descr="Educación Democrática: Los resultados de la educación democrátic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199" y="3495756"/>
            <a:ext cx="2433916" cy="2353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1045028" y="2749676"/>
            <a:ext cx="2670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rgbClr val="0000CC"/>
                </a:solidFill>
              </a:rPr>
              <a:t>CENTRADO EN VALORES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4542967" y="2749676"/>
            <a:ext cx="2670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rgbClr val="0000CC"/>
                </a:solidFill>
              </a:rPr>
              <a:t>DEMOCRÁTICO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172740" y="2749676"/>
            <a:ext cx="2670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rgbClr val="0000CC"/>
                </a:solidFill>
              </a:rPr>
              <a:t>LIBERADOR</a:t>
            </a:r>
          </a:p>
        </p:txBody>
      </p:sp>
      <p:pic>
        <p:nvPicPr>
          <p:cNvPr id="4100" name="Picture 4" descr="La democracia de papel en los colegios | Compartir Palabra maestr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7" r="7500"/>
          <a:stretch/>
        </p:blipFill>
        <p:spPr bwMode="auto">
          <a:xfrm>
            <a:off x="3991423" y="3514906"/>
            <a:ext cx="3236687" cy="2186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Diferencias entre educación bancaria y educación liberadora. Paulo Freire.  | Educacion, Educacion tradicional, Pedagog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5140" y="3495756"/>
            <a:ext cx="3785830" cy="2481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70332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1791</TotalTime>
  <Words>1819</Words>
  <Application>Microsoft Office PowerPoint</Application>
  <PresentationFormat>Panorámica</PresentationFormat>
  <Paragraphs>241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3" baseType="lpstr">
      <vt:lpstr>Arial</vt:lpstr>
      <vt:lpstr>Arial Black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HERRERA COELLO JEREMI EMANUEL</dc:creator>
  <cp:lastModifiedBy>Ximena Jeanneth Zuñiga Garcia</cp:lastModifiedBy>
  <cp:revision>40</cp:revision>
  <dcterms:created xsi:type="dcterms:W3CDTF">2021-04-28T10:42:34Z</dcterms:created>
  <dcterms:modified xsi:type="dcterms:W3CDTF">2022-05-09T15:40:17Z</dcterms:modified>
</cp:coreProperties>
</file>