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79" r:id="rId4"/>
    <p:sldId id="291" r:id="rId5"/>
    <p:sldId id="258" r:id="rId6"/>
    <p:sldId id="280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81" r:id="rId21"/>
    <p:sldId id="282" r:id="rId22"/>
    <p:sldId id="272" r:id="rId23"/>
    <p:sldId id="273" r:id="rId24"/>
    <p:sldId id="274" r:id="rId25"/>
    <p:sldId id="275" r:id="rId26"/>
    <p:sldId id="276" r:id="rId27"/>
    <p:sldId id="277" r:id="rId28"/>
    <p:sldId id="288" r:id="rId29"/>
    <p:sldId id="289" r:id="rId30"/>
    <p:sldId id="283" r:id="rId31"/>
    <p:sldId id="284" r:id="rId32"/>
    <p:sldId id="285" r:id="rId33"/>
    <p:sldId id="286" r:id="rId34"/>
    <p:sldId id="287" r:id="rId35"/>
    <p:sldId id="290" r:id="rId36"/>
    <p:sldId id="278" r:id="rId3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486" y="5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50" b="1" i="0">
                <a:solidFill>
                  <a:srgbClr val="1F487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94373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763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38100">
            <a:solidFill>
              <a:srgbClr val="B1C1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7625" y="0"/>
            <a:ext cx="57150" cy="6858000"/>
          </a:xfrm>
          <a:custGeom>
            <a:avLst/>
            <a:gdLst/>
            <a:ahLst/>
            <a:cxnLst/>
            <a:rect l="l" t="t" r="r" b="b"/>
            <a:pathLst>
              <a:path w="57150" h="6858000">
                <a:moveTo>
                  <a:pt x="11430" y="0"/>
                </a:moveTo>
                <a:lnTo>
                  <a:pt x="0" y="0"/>
                </a:lnTo>
                <a:lnTo>
                  <a:pt x="0" y="6858000"/>
                </a:lnTo>
                <a:lnTo>
                  <a:pt x="11430" y="6858000"/>
                </a:lnTo>
                <a:lnTo>
                  <a:pt x="11430" y="0"/>
                </a:lnTo>
                <a:close/>
              </a:path>
              <a:path w="57150" h="6858000">
                <a:moveTo>
                  <a:pt x="57150" y="0"/>
                </a:moveTo>
                <a:lnTo>
                  <a:pt x="22860" y="0"/>
                </a:lnTo>
                <a:lnTo>
                  <a:pt x="22860" y="6858000"/>
                </a:lnTo>
                <a:lnTo>
                  <a:pt x="57150" y="6858000"/>
                </a:lnTo>
                <a:lnTo>
                  <a:pt x="57150" y="0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839200" y="0"/>
            <a:ext cx="304800" cy="6858000"/>
          </a:xfrm>
          <a:custGeom>
            <a:avLst/>
            <a:gdLst/>
            <a:ahLst/>
            <a:cxnLst/>
            <a:rect l="l" t="t" r="r" b="b"/>
            <a:pathLst>
              <a:path w="304800" h="6858000">
                <a:moveTo>
                  <a:pt x="304800" y="0"/>
                </a:moveTo>
                <a:lnTo>
                  <a:pt x="0" y="0"/>
                </a:lnTo>
                <a:lnTo>
                  <a:pt x="0" y="6858000"/>
                </a:lnTo>
                <a:lnTo>
                  <a:pt x="304800" y="6858000"/>
                </a:lnTo>
                <a:lnTo>
                  <a:pt x="304800" y="0"/>
                </a:lnTo>
                <a:close/>
              </a:path>
            </a:pathLst>
          </a:custGeom>
          <a:solidFill>
            <a:srgbClr val="B1C1DB">
              <a:alpha val="870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9154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525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156575" y="5715000"/>
            <a:ext cx="549275" cy="549275"/>
          </a:xfrm>
          <a:custGeom>
            <a:avLst/>
            <a:gdLst/>
            <a:ahLst/>
            <a:cxnLst/>
            <a:rect l="l" t="t" r="r" b="b"/>
            <a:pathLst>
              <a:path w="549275" h="549275">
                <a:moveTo>
                  <a:pt x="274700" y="0"/>
                </a:moveTo>
                <a:lnTo>
                  <a:pt x="225309" y="4424"/>
                </a:lnTo>
                <a:lnTo>
                  <a:pt x="178828" y="17182"/>
                </a:lnTo>
                <a:lnTo>
                  <a:pt x="136031" y="37496"/>
                </a:lnTo>
                <a:lnTo>
                  <a:pt x="97693" y="64591"/>
                </a:lnTo>
                <a:lnTo>
                  <a:pt x="64589" y="97692"/>
                </a:lnTo>
                <a:lnTo>
                  <a:pt x="37493" y="136023"/>
                </a:lnTo>
                <a:lnTo>
                  <a:pt x="17180" y="178808"/>
                </a:lnTo>
                <a:lnTo>
                  <a:pt x="4424" y="225271"/>
                </a:lnTo>
                <a:lnTo>
                  <a:pt x="0" y="274637"/>
                </a:lnTo>
                <a:lnTo>
                  <a:pt x="4424" y="324003"/>
                </a:lnTo>
                <a:lnTo>
                  <a:pt x="17180" y="370466"/>
                </a:lnTo>
                <a:lnTo>
                  <a:pt x="37493" y="413251"/>
                </a:lnTo>
                <a:lnTo>
                  <a:pt x="64589" y="451582"/>
                </a:lnTo>
                <a:lnTo>
                  <a:pt x="97693" y="484683"/>
                </a:lnTo>
                <a:lnTo>
                  <a:pt x="136031" y="511778"/>
                </a:lnTo>
                <a:lnTo>
                  <a:pt x="178828" y="532092"/>
                </a:lnTo>
                <a:lnTo>
                  <a:pt x="225309" y="544850"/>
                </a:lnTo>
                <a:lnTo>
                  <a:pt x="274700" y="549275"/>
                </a:lnTo>
                <a:lnTo>
                  <a:pt x="324054" y="544850"/>
                </a:lnTo>
                <a:lnTo>
                  <a:pt x="370506" y="532092"/>
                </a:lnTo>
                <a:lnTo>
                  <a:pt x="413281" y="511778"/>
                </a:lnTo>
                <a:lnTo>
                  <a:pt x="451603" y="484683"/>
                </a:lnTo>
                <a:lnTo>
                  <a:pt x="484696" y="451582"/>
                </a:lnTo>
                <a:lnTo>
                  <a:pt x="511786" y="413251"/>
                </a:lnTo>
                <a:lnTo>
                  <a:pt x="532096" y="370466"/>
                </a:lnTo>
                <a:lnTo>
                  <a:pt x="544851" y="324003"/>
                </a:lnTo>
                <a:lnTo>
                  <a:pt x="549275" y="274637"/>
                </a:lnTo>
                <a:lnTo>
                  <a:pt x="544851" y="225271"/>
                </a:lnTo>
                <a:lnTo>
                  <a:pt x="532096" y="178808"/>
                </a:lnTo>
                <a:lnTo>
                  <a:pt x="511786" y="136023"/>
                </a:lnTo>
                <a:lnTo>
                  <a:pt x="484696" y="97692"/>
                </a:lnTo>
                <a:lnTo>
                  <a:pt x="451603" y="64591"/>
                </a:lnTo>
                <a:lnTo>
                  <a:pt x="413281" y="37496"/>
                </a:lnTo>
                <a:lnTo>
                  <a:pt x="370506" y="17182"/>
                </a:lnTo>
                <a:lnTo>
                  <a:pt x="324054" y="4424"/>
                </a:lnTo>
                <a:lnTo>
                  <a:pt x="2747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50" b="1" i="0">
                <a:solidFill>
                  <a:srgbClr val="1F487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65738" y="2450033"/>
            <a:ext cx="3578225" cy="3680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81000" y="0"/>
            <a:ext cx="444500" cy="6858000"/>
          </a:xfrm>
          <a:custGeom>
            <a:avLst/>
            <a:gdLst/>
            <a:ahLst/>
            <a:cxnLst/>
            <a:rect l="l" t="t" r="r" b="b"/>
            <a:pathLst>
              <a:path w="444500" h="6858000">
                <a:moveTo>
                  <a:pt x="0" y="6858000"/>
                </a:moveTo>
                <a:lnTo>
                  <a:pt x="444500" y="6858000"/>
                </a:lnTo>
                <a:lnTo>
                  <a:pt x="4445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B1C1DB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82650" y="0"/>
            <a:ext cx="3175" cy="6858000"/>
          </a:xfrm>
          <a:custGeom>
            <a:avLst/>
            <a:gdLst/>
            <a:ahLst/>
            <a:cxnLst/>
            <a:rect l="l" t="t" r="r" b="b"/>
            <a:pathLst>
              <a:path w="3175" h="6858000">
                <a:moveTo>
                  <a:pt x="0" y="6858000"/>
                </a:moveTo>
                <a:lnTo>
                  <a:pt x="3175" y="6858000"/>
                </a:lnTo>
                <a:lnTo>
                  <a:pt x="317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B1C1DB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42975" y="0"/>
            <a:ext cx="47625" cy="6858000"/>
          </a:xfrm>
          <a:custGeom>
            <a:avLst/>
            <a:gdLst/>
            <a:ahLst/>
            <a:cxnLst/>
            <a:rect l="l" t="t" r="r" b="b"/>
            <a:pathLst>
              <a:path w="47625" h="6858000">
                <a:moveTo>
                  <a:pt x="0" y="6858000"/>
                </a:moveTo>
                <a:lnTo>
                  <a:pt x="47625" y="6858000"/>
                </a:lnTo>
                <a:lnTo>
                  <a:pt x="4762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B1C1DB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276225" y="0"/>
            <a:ext cx="104775" cy="6858000"/>
          </a:xfrm>
          <a:custGeom>
            <a:avLst/>
            <a:gdLst/>
            <a:ahLst/>
            <a:cxnLst/>
            <a:rect l="l" t="t" r="r" b="b"/>
            <a:pathLst>
              <a:path w="104775" h="6858000">
                <a:moveTo>
                  <a:pt x="104775" y="0"/>
                </a:moveTo>
                <a:lnTo>
                  <a:pt x="0" y="0"/>
                </a:lnTo>
                <a:lnTo>
                  <a:pt x="0" y="6858000"/>
                </a:lnTo>
                <a:lnTo>
                  <a:pt x="104775" y="6858000"/>
                </a:lnTo>
                <a:lnTo>
                  <a:pt x="104775" y="0"/>
                </a:lnTo>
                <a:close/>
              </a:path>
            </a:pathLst>
          </a:custGeom>
          <a:solidFill>
            <a:srgbClr val="D0D7E8">
              <a:alpha val="3607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9060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182562" y="0"/>
                </a:moveTo>
                <a:lnTo>
                  <a:pt x="0" y="0"/>
                </a:lnTo>
                <a:lnTo>
                  <a:pt x="0" y="6858000"/>
                </a:lnTo>
                <a:lnTo>
                  <a:pt x="182562" y="6858000"/>
                </a:lnTo>
                <a:lnTo>
                  <a:pt x="182562" y="0"/>
                </a:lnTo>
                <a:close/>
              </a:path>
            </a:pathLst>
          </a:custGeom>
          <a:solidFill>
            <a:srgbClr val="D0D7E8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41412" y="0"/>
            <a:ext cx="230504" cy="6858000"/>
          </a:xfrm>
          <a:custGeom>
            <a:avLst/>
            <a:gdLst/>
            <a:ahLst/>
            <a:cxnLst/>
            <a:rect l="l" t="t" r="r" b="b"/>
            <a:pathLst>
              <a:path w="230505" h="6858000">
                <a:moveTo>
                  <a:pt x="230187" y="0"/>
                </a:moveTo>
                <a:lnTo>
                  <a:pt x="0" y="0"/>
                </a:lnTo>
                <a:lnTo>
                  <a:pt x="0" y="6858000"/>
                </a:lnTo>
                <a:lnTo>
                  <a:pt x="230187" y="6858000"/>
                </a:lnTo>
                <a:lnTo>
                  <a:pt x="230187" y="0"/>
                </a:lnTo>
                <a:close/>
              </a:path>
            </a:pathLst>
          </a:custGeom>
          <a:solidFill>
            <a:srgbClr val="E9ECF4">
              <a:alpha val="7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362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1" y="6857999"/>
                </a:lnTo>
              </a:path>
            </a:pathLst>
          </a:custGeom>
          <a:ln w="57150">
            <a:solidFill>
              <a:srgbClr val="B1C1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9144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57150">
            <a:solidFill>
              <a:srgbClr val="E9ECF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85407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57150">
            <a:solidFill>
              <a:srgbClr val="B1C1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727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28575">
            <a:solidFill>
              <a:srgbClr val="B1C1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0668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525">
            <a:solidFill>
              <a:srgbClr val="B1C1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9085199" y="0"/>
            <a:ext cx="57150" cy="6858000"/>
          </a:xfrm>
          <a:custGeom>
            <a:avLst/>
            <a:gdLst/>
            <a:ahLst/>
            <a:cxnLst/>
            <a:rect l="l" t="t" r="r" b="b"/>
            <a:pathLst>
              <a:path w="57150" h="6858000">
                <a:moveTo>
                  <a:pt x="11430" y="0"/>
                </a:moveTo>
                <a:lnTo>
                  <a:pt x="0" y="0"/>
                </a:lnTo>
                <a:lnTo>
                  <a:pt x="0" y="6858000"/>
                </a:lnTo>
                <a:lnTo>
                  <a:pt x="11430" y="6858000"/>
                </a:lnTo>
                <a:lnTo>
                  <a:pt x="11430" y="0"/>
                </a:lnTo>
                <a:close/>
              </a:path>
              <a:path w="57150" h="6858000">
                <a:moveTo>
                  <a:pt x="57150" y="0"/>
                </a:moveTo>
                <a:lnTo>
                  <a:pt x="22860" y="0"/>
                </a:lnTo>
                <a:lnTo>
                  <a:pt x="22860" y="6858000"/>
                </a:lnTo>
                <a:lnTo>
                  <a:pt x="57150" y="6858000"/>
                </a:lnTo>
                <a:lnTo>
                  <a:pt x="57150" y="0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219200" y="0"/>
            <a:ext cx="76200" cy="6858000"/>
          </a:xfrm>
          <a:custGeom>
            <a:avLst/>
            <a:gdLst/>
            <a:ahLst/>
            <a:cxnLst/>
            <a:rect l="l" t="t" r="r" b="b"/>
            <a:pathLst>
              <a:path w="76200" h="6858000">
                <a:moveTo>
                  <a:pt x="76200" y="0"/>
                </a:moveTo>
                <a:lnTo>
                  <a:pt x="0" y="0"/>
                </a:lnTo>
                <a:lnTo>
                  <a:pt x="0" y="6858000"/>
                </a:lnTo>
                <a:lnTo>
                  <a:pt x="76200" y="6858000"/>
                </a:lnTo>
                <a:lnTo>
                  <a:pt x="76200" y="0"/>
                </a:lnTo>
                <a:close/>
              </a:path>
            </a:pathLst>
          </a:custGeom>
          <a:solidFill>
            <a:srgbClr val="B1C1DB">
              <a:alpha val="5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609600" y="3428999"/>
            <a:ext cx="1341755" cy="2079625"/>
          </a:xfrm>
          <a:custGeom>
            <a:avLst/>
            <a:gdLst/>
            <a:ahLst/>
            <a:cxnLst/>
            <a:rect l="l" t="t" r="r" b="b"/>
            <a:pathLst>
              <a:path w="1341755" h="2079625">
                <a:moveTo>
                  <a:pt x="1295400" y="647700"/>
                </a:moveTo>
                <a:lnTo>
                  <a:pt x="1293622" y="599363"/>
                </a:lnTo>
                <a:lnTo>
                  <a:pt x="1288376" y="551980"/>
                </a:lnTo>
                <a:lnTo>
                  <a:pt x="1279779" y="505701"/>
                </a:lnTo>
                <a:lnTo>
                  <a:pt x="1267968" y="460629"/>
                </a:lnTo>
                <a:lnTo>
                  <a:pt x="1253070" y="416890"/>
                </a:lnTo>
                <a:lnTo>
                  <a:pt x="1235202" y="374637"/>
                </a:lnTo>
                <a:lnTo>
                  <a:pt x="1214488" y="333959"/>
                </a:lnTo>
                <a:lnTo>
                  <a:pt x="1191056" y="295008"/>
                </a:lnTo>
                <a:lnTo>
                  <a:pt x="1165034" y="257898"/>
                </a:lnTo>
                <a:lnTo>
                  <a:pt x="1136535" y="222745"/>
                </a:lnTo>
                <a:lnTo>
                  <a:pt x="1105700" y="189699"/>
                </a:lnTo>
                <a:lnTo>
                  <a:pt x="1072654" y="158864"/>
                </a:lnTo>
                <a:lnTo>
                  <a:pt x="1037501" y="130365"/>
                </a:lnTo>
                <a:lnTo>
                  <a:pt x="1000391" y="104343"/>
                </a:lnTo>
                <a:lnTo>
                  <a:pt x="961440" y="80911"/>
                </a:lnTo>
                <a:lnTo>
                  <a:pt x="920762" y="60198"/>
                </a:lnTo>
                <a:lnTo>
                  <a:pt x="878509" y="42329"/>
                </a:lnTo>
                <a:lnTo>
                  <a:pt x="834771" y="27432"/>
                </a:lnTo>
                <a:lnTo>
                  <a:pt x="789698" y="15621"/>
                </a:lnTo>
                <a:lnTo>
                  <a:pt x="743419" y="7023"/>
                </a:lnTo>
                <a:lnTo>
                  <a:pt x="696036" y="1778"/>
                </a:lnTo>
                <a:lnTo>
                  <a:pt x="647700" y="0"/>
                </a:lnTo>
                <a:lnTo>
                  <a:pt x="599351" y="1778"/>
                </a:lnTo>
                <a:lnTo>
                  <a:pt x="551980" y="7023"/>
                </a:lnTo>
                <a:lnTo>
                  <a:pt x="505701" y="15621"/>
                </a:lnTo>
                <a:lnTo>
                  <a:pt x="460629" y="27432"/>
                </a:lnTo>
                <a:lnTo>
                  <a:pt x="416902" y="42329"/>
                </a:lnTo>
                <a:lnTo>
                  <a:pt x="374637" y="60198"/>
                </a:lnTo>
                <a:lnTo>
                  <a:pt x="333971" y="80911"/>
                </a:lnTo>
                <a:lnTo>
                  <a:pt x="295008" y="104343"/>
                </a:lnTo>
                <a:lnTo>
                  <a:pt x="257898" y="130365"/>
                </a:lnTo>
                <a:lnTo>
                  <a:pt x="222758" y="158864"/>
                </a:lnTo>
                <a:lnTo>
                  <a:pt x="189699" y="189699"/>
                </a:lnTo>
                <a:lnTo>
                  <a:pt x="158864" y="222745"/>
                </a:lnTo>
                <a:lnTo>
                  <a:pt x="130365" y="257898"/>
                </a:lnTo>
                <a:lnTo>
                  <a:pt x="104343" y="295008"/>
                </a:lnTo>
                <a:lnTo>
                  <a:pt x="80911" y="333959"/>
                </a:lnTo>
                <a:lnTo>
                  <a:pt x="60185" y="374637"/>
                </a:lnTo>
                <a:lnTo>
                  <a:pt x="42316" y="416890"/>
                </a:lnTo>
                <a:lnTo>
                  <a:pt x="27419" y="460629"/>
                </a:lnTo>
                <a:lnTo>
                  <a:pt x="15608" y="505701"/>
                </a:lnTo>
                <a:lnTo>
                  <a:pt x="7010" y="551980"/>
                </a:lnTo>
                <a:lnTo>
                  <a:pt x="1765" y="599363"/>
                </a:lnTo>
                <a:lnTo>
                  <a:pt x="0" y="647700"/>
                </a:lnTo>
                <a:lnTo>
                  <a:pt x="1765" y="696048"/>
                </a:lnTo>
                <a:lnTo>
                  <a:pt x="7010" y="743432"/>
                </a:lnTo>
                <a:lnTo>
                  <a:pt x="15608" y="789711"/>
                </a:lnTo>
                <a:lnTo>
                  <a:pt x="27419" y="834783"/>
                </a:lnTo>
                <a:lnTo>
                  <a:pt x="42316" y="878522"/>
                </a:lnTo>
                <a:lnTo>
                  <a:pt x="60185" y="920775"/>
                </a:lnTo>
                <a:lnTo>
                  <a:pt x="80911" y="961453"/>
                </a:lnTo>
                <a:lnTo>
                  <a:pt x="104343" y="1000404"/>
                </a:lnTo>
                <a:lnTo>
                  <a:pt x="130365" y="1037513"/>
                </a:lnTo>
                <a:lnTo>
                  <a:pt x="158864" y="1072667"/>
                </a:lnTo>
                <a:lnTo>
                  <a:pt x="189699" y="1105712"/>
                </a:lnTo>
                <a:lnTo>
                  <a:pt x="222758" y="1136548"/>
                </a:lnTo>
                <a:lnTo>
                  <a:pt x="257898" y="1165047"/>
                </a:lnTo>
                <a:lnTo>
                  <a:pt x="295008" y="1191069"/>
                </a:lnTo>
                <a:lnTo>
                  <a:pt x="333971" y="1214501"/>
                </a:lnTo>
                <a:lnTo>
                  <a:pt x="374637" y="1235214"/>
                </a:lnTo>
                <a:lnTo>
                  <a:pt x="416902" y="1253083"/>
                </a:lnTo>
                <a:lnTo>
                  <a:pt x="460629" y="1267980"/>
                </a:lnTo>
                <a:lnTo>
                  <a:pt x="505701" y="1279791"/>
                </a:lnTo>
                <a:lnTo>
                  <a:pt x="551980" y="1288389"/>
                </a:lnTo>
                <a:lnTo>
                  <a:pt x="599351" y="1293634"/>
                </a:lnTo>
                <a:lnTo>
                  <a:pt x="647700" y="1295400"/>
                </a:lnTo>
                <a:lnTo>
                  <a:pt x="696036" y="1293634"/>
                </a:lnTo>
                <a:lnTo>
                  <a:pt x="743419" y="1288389"/>
                </a:lnTo>
                <a:lnTo>
                  <a:pt x="789698" y="1279791"/>
                </a:lnTo>
                <a:lnTo>
                  <a:pt x="834771" y="1267980"/>
                </a:lnTo>
                <a:lnTo>
                  <a:pt x="878509" y="1253083"/>
                </a:lnTo>
                <a:lnTo>
                  <a:pt x="920762" y="1235214"/>
                </a:lnTo>
                <a:lnTo>
                  <a:pt x="961440" y="1214501"/>
                </a:lnTo>
                <a:lnTo>
                  <a:pt x="1000391" y="1191069"/>
                </a:lnTo>
                <a:lnTo>
                  <a:pt x="1037501" y="1165047"/>
                </a:lnTo>
                <a:lnTo>
                  <a:pt x="1072654" y="1136548"/>
                </a:lnTo>
                <a:lnTo>
                  <a:pt x="1105700" y="1105712"/>
                </a:lnTo>
                <a:lnTo>
                  <a:pt x="1136535" y="1072667"/>
                </a:lnTo>
                <a:lnTo>
                  <a:pt x="1165034" y="1037513"/>
                </a:lnTo>
                <a:lnTo>
                  <a:pt x="1191056" y="1000404"/>
                </a:lnTo>
                <a:lnTo>
                  <a:pt x="1214488" y="961453"/>
                </a:lnTo>
                <a:lnTo>
                  <a:pt x="1235202" y="920775"/>
                </a:lnTo>
                <a:lnTo>
                  <a:pt x="1253070" y="878522"/>
                </a:lnTo>
                <a:lnTo>
                  <a:pt x="1267968" y="834783"/>
                </a:lnTo>
                <a:lnTo>
                  <a:pt x="1279779" y="789711"/>
                </a:lnTo>
                <a:lnTo>
                  <a:pt x="1288376" y="743432"/>
                </a:lnTo>
                <a:lnTo>
                  <a:pt x="1293622" y="696048"/>
                </a:lnTo>
                <a:lnTo>
                  <a:pt x="1295400" y="647700"/>
                </a:lnTo>
                <a:close/>
              </a:path>
              <a:path w="1341755" h="2079625">
                <a:moveTo>
                  <a:pt x="1341501" y="1758950"/>
                </a:moveTo>
                <a:lnTo>
                  <a:pt x="1338021" y="1711553"/>
                </a:lnTo>
                <a:lnTo>
                  <a:pt x="1327912" y="1666316"/>
                </a:lnTo>
                <a:lnTo>
                  <a:pt x="1311681" y="1623745"/>
                </a:lnTo>
                <a:lnTo>
                  <a:pt x="1289812" y="1584312"/>
                </a:lnTo>
                <a:lnTo>
                  <a:pt x="1262811" y="1548549"/>
                </a:lnTo>
                <a:lnTo>
                  <a:pt x="1231176" y="1516913"/>
                </a:lnTo>
                <a:lnTo>
                  <a:pt x="1195400" y="1489925"/>
                </a:lnTo>
                <a:lnTo>
                  <a:pt x="1155979" y="1468081"/>
                </a:lnTo>
                <a:lnTo>
                  <a:pt x="1113409" y="1451851"/>
                </a:lnTo>
                <a:lnTo>
                  <a:pt x="1068197" y="1441754"/>
                </a:lnTo>
                <a:lnTo>
                  <a:pt x="1020826" y="1438275"/>
                </a:lnTo>
                <a:lnTo>
                  <a:pt x="973416" y="1441754"/>
                </a:lnTo>
                <a:lnTo>
                  <a:pt x="928179" y="1451851"/>
                </a:lnTo>
                <a:lnTo>
                  <a:pt x="885609" y="1468081"/>
                </a:lnTo>
                <a:lnTo>
                  <a:pt x="846175" y="1489925"/>
                </a:lnTo>
                <a:lnTo>
                  <a:pt x="810412" y="1516913"/>
                </a:lnTo>
                <a:lnTo>
                  <a:pt x="778776" y="1548549"/>
                </a:lnTo>
                <a:lnTo>
                  <a:pt x="751789" y="1584312"/>
                </a:lnTo>
                <a:lnTo>
                  <a:pt x="729945" y="1623745"/>
                </a:lnTo>
                <a:lnTo>
                  <a:pt x="713714" y="1666316"/>
                </a:lnTo>
                <a:lnTo>
                  <a:pt x="703618" y="1711553"/>
                </a:lnTo>
                <a:lnTo>
                  <a:pt x="700151" y="1758950"/>
                </a:lnTo>
                <a:lnTo>
                  <a:pt x="703618" y="1806359"/>
                </a:lnTo>
                <a:lnTo>
                  <a:pt x="713714" y="1851596"/>
                </a:lnTo>
                <a:lnTo>
                  <a:pt x="729945" y="1894166"/>
                </a:lnTo>
                <a:lnTo>
                  <a:pt x="751789" y="1933600"/>
                </a:lnTo>
                <a:lnTo>
                  <a:pt x="778776" y="1969363"/>
                </a:lnTo>
                <a:lnTo>
                  <a:pt x="810412" y="2000999"/>
                </a:lnTo>
                <a:lnTo>
                  <a:pt x="846175" y="2027986"/>
                </a:lnTo>
                <a:lnTo>
                  <a:pt x="885609" y="2049830"/>
                </a:lnTo>
                <a:lnTo>
                  <a:pt x="928179" y="2066061"/>
                </a:lnTo>
                <a:lnTo>
                  <a:pt x="973416" y="2076157"/>
                </a:lnTo>
                <a:lnTo>
                  <a:pt x="1020826" y="2079625"/>
                </a:lnTo>
                <a:lnTo>
                  <a:pt x="1068197" y="2076157"/>
                </a:lnTo>
                <a:lnTo>
                  <a:pt x="1113409" y="2066061"/>
                </a:lnTo>
                <a:lnTo>
                  <a:pt x="1155979" y="2049830"/>
                </a:lnTo>
                <a:lnTo>
                  <a:pt x="1195400" y="2027986"/>
                </a:lnTo>
                <a:lnTo>
                  <a:pt x="1231176" y="2000999"/>
                </a:lnTo>
                <a:lnTo>
                  <a:pt x="1262811" y="1969363"/>
                </a:lnTo>
                <a:lnTo>
                  <a:pt x="1289812" y="1933600"/>
                </a:lnTo>
                <a:lnTo>
                  <a:pt x="1311681" y="1894166"/>
                </a:lnTo>
                <a:lnTo>
                  <a:pt x="1327912" y="1851596"/>
                </a:lnTo>
                <a:lnTo>
                  <a:pt x="1338021" y="1806359"/>
                </a:lnTo>
                <a:lnTo>
                  <a:pt x="1341501" y="175895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bg object 3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0612" y="5500750"/>
            <a:ext cx="138112" cy="136461"/>
          </a:xfrm>
          <a:prstGeom prst="rect">
            <a:avLst/>
          </a:prstGeom>
        </p:spPr>
      </p:pic>
      <p:sp>
        <p:nvSpPr>
          <p:cNvPr id="31" name="bg object 31"/>
          <p:cNvSpPr/>
          <p:nvPr/>
        </p:nvSpPr>
        <p:spPr>
          <a:xfrm>
            <a:off x="1663700" y="4495799"/>
            <a:ext cx="606425" cy="1567180"/>
          </a:xfrm>
          <a:custGeom>
            <a:avLst/>
            <a:gdLst/>
            <a:ahLst/>
            <a:cxnLst/>
            <a:rect l="l" t="t" r="r" b="b"/>
            <a:pathLst>
              <a:path w="606425" h="1567179">
                <a:moveTo>
                  <a:pt x="274701" y="1429537"/>
                </a:moveTo>
                <a:lnTo>
                  <a:pt x="267677" y="1386141"/>
                </a:lnTo>
                <a:lnTo>
                  <a:pt x="248158" y="1348447"/>
                </a:lnTo>
                <a:lnTo>
                  <a:pt x="218401" y="1318729"/>
                </a:lnTo>
                <a:lnTo>
                  <a:pt x="180682" y="1299235"/>
                </a:lnTo>
                <a:lnTo>
                  <a:pt x="137287" y="1292225"/>
                </a:lnTo>
                <a:lnTo>
                  <a:pt x="93891" y="1299235"/>
                </a:lnTo>
                <a:lnTo>
                  <a:pt x="56197" y="1318729"/>
                </a:lnTo>
                <a:lnTo>
                  <a:pt x="26479" y="1348447"/>
                </a:lnTo>
                <a:lnTo>
                  <a:pt x="6997" y="1386141"/>
                </a:lnTo>
                <a:lnTo>
                  <a:pt x="0" y="1429537"/>
                </a:lnTo>
                <a:lnTo>
                  <a:pt x="6997" y="1472946"/>
                </a:lnTo>
                <a:lnTo>
                  <a:pt x="26479" y="1510652"/>
                </a:lnTo>
                <a:lnTo>
                  <a:pt x="56197" y="1540370"/>
                </a:lnTo>
                <a:lnTo>
                  <a:pt x="93891" y="1559864"/>
                </a:lnTo>
                <a:lnTo>
                  <a:pt x="137287" y="1566862"/>
                </a:lnTo>
                <a:lnTo>
                  <a:pt x="180682" y="1559864"/>
                </a:lnTo>
                <a:lnTo>
                  <a:pt x="218401" y="1540370"/>
                </a:lnTo>
                <a:lnTo>
                  <a:pt x="248158" y="1510652"/>
                </a:lnTo>
                <a:lnTo>
                  <a:pt x="267677" y="1472946"/>
                </a:lnTo>
                <a:lnTo>
                  <a:pt x="274701" y="1429537"/>
                </a:lnTo>
                <a:close/>
              </a:path>
              <a:path w="606425" h="1567179">
                <a:moveTo>
                  <a:pt x="606425" y="182499"/>
                </a:moveTo>
                <a:lnTo>
                  <a:pt x="599897" y="134023"/>
                </a:lnTo>
                <a:lnTo>
                  <a:pt x="581482" y="90424"/>
                </a:lnTo>
                <a:lnTo>
                  <a:pt x="552932" y="53492"/>
                </a:lnTo>
                <a:lnTo>
                  <a:pt x="516001" y="24942"/>
                </a:lnTo>
                <a:lnTo>
                  <a:pt x="472401" y="6527"/>
                </a:lnTo>
                <a:lnTo>
                  <a:pt x="423926" y="0"/>
                </a:lnTo>
                <a:lnTo>
                  <a:pt x="375373" y="6527"/>
                </a:lnTo>
                <a:lnTo>
                  <a:pt x="331749" y="24942"/>
                </a:lnTo>
                <a:lnTo>
                  <a:pt x="294792" y="53492"/>
                </a:lnTo>
                <a:lnTo>
                  <a:pt x="266230" y="90424"/>
                </a:lnTo>
                <a:lnTo>
                  <a:pt x="247815" y="134023"/>
                </a:lnTo>
                <a:lnTo>
                  <a:pt x="241300" y="182499"/>
                </a:lnTo>
                <a:lnTo>
                  <a:pt x="247815" y="231051"/>
                </a:lnTo>
                <a:lnTo>
                  <a:pt x="266230" y="274675"/>
                </a:lnTo>
                <a:lnTo>
                  <a:pt x="294792" y="311632"/>
                </a:lnTo>
                <a:lnTo>
                  <a:pt x="331749" y="340194"/>
                </a:lnTo>
                <a:lnTo>
                  <a:pt x="375373" y="358609"/>
                </a:lnTo>
                <a:lnTo>
                  <a:pt x="423926" y="365125"/>
                </a:lnTo>
                <a:lnTo>
                  <a:pt x="472401" y="358609"/>
                </a:lnTo>
                <a:lnTo>
                  <a:pt x="516001" y="340194"/>
                </a:lnTo>
                <a:lnTo>
                  <a:pt x="552932" y="311632"/>
                </a:lnTo>
                <a:lnTo>
                  <a:pt x="581482" y="274675"/>
                </a:lnTo>
                <a:lnTo>
                  <a:pt x="599897" y="231051"/>
                </a:lnTo>
                <a:lnTo>
                  <a:pt x="606425" y="18249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50" b="1" i="0">
                <a:solidFill>
                  <a:srgbClr val="1F487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763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38100">
            <a:solidFill>
              <a:srgbClr val="B1C1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7625" y="0"/>
            <a:ext cx="57150" cy="6858000"/>
          </a:xfrm>
          <a:custGeom>
            <a:avLst/>
            <a:gdLst/>
            <a:ahLst/>
            <a:cxnLst/>
            <a:rect l="l" t="t" r="r" b="b"/>
            <a:pathLst>
              <a:path w="57150" h="6858000">
                <a:moveTo>
                  <a:pt x="11430" y="0"/>
                </a:moveTo>
                <a:lnTo>
                  <a:pt x="0" y="0"/>
                </a:lnTo>
                <a:lnTo>
                  <a:pt x="0" y="6858000"/>
                </a:lnTo>
                <a:lnTo>
                  <a:pt x="11430" y="6858000"/>
                </a:lnTo>
                <a:lnTo>
                  <a:pt x="11430" y="0"/>
                </a:lnTo>
                <a:close/>
              </a:path>
              <a:path w="57150" h="6858000">
                <a:moveTo>
                  <a:pt x="57150" y="0"/>
                </a:moveTo>
                <a:lnTo>
                  <a:pt x="22860" y="0"/>
                </a:lnTo>
                <a:lnTo>
                  <a:pt x="22860" y="6858000"/>
                </a:lnTo>
                <a:lnTo>
                  <a:pt x="57150" y="6858000"/>
                </a:lnTo>
                <a:lnTo>
                  <a:pt x="57150" y="0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839200" y="0"/>
            <a:ext cx="304800" cy="6858000"/>
          </a:xfrm>
          <a:custGeom>
            <a:avLst/>
            <a:gdLst/>
            <a:ahLst/>
            <a:cxnLst/>
            <a:rect l="l" t="t" r="r" b="b"/>
            <a:pathLst>
              <a:path w="304800" h="6858000">
                <a:moveTo>
                  <a:pt x="304800" y="0"/>
                </a:moveTo>
                <a:lnTo>
                  <a:pt x="0" y="0"/>
                </a:lnTo>
                <a:lnTo>
                  <a:pt x="0" y="6858000"/>
                </a:lnTo>
                <a:lnTo>
                  <a:pt x="304800" y="6858000"/>
                </a:lnTo>
                <a:lnTo>
                  <a:pt x="304800" y="0"/>
                </a:lnTo>
                <a:close/>
              </a:path>
            </a:pathLst>
          </a:custGeom>
          <a:solidFill>
            <a:srgbClr val="B1C1DB">
              <a:alpha val="870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9154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525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156575" y="5715000"/>
            <a:ext cx="549275" cy="549275"/>
          </a:xfrm>
          <a:custGeom>
            <a:avLst/>
            <a:gdLst/>
            <a:ahLst/>
            <a:cxnLst/>
            <a:rect l="l" t="t" r="r" b="b"/>
            <a:pathLst>
              <a:path w="549275" h="549275">
                <a:moveTo>
                  <a:pt x="274700" y="0"/>
                </a:moveTo>
                <a:lnTo>
                  <a:pt x="225309" y="4424"/>
                </a:lnTo>
                <a:lnTo>
                  <a:pt x="178828" y="17182"/>
                </a:lnTo>
                <a:lnTo>
                  <a:pt x="136031" y="37496"/>
                </a:lnTo>
                <a:lnTo>
                  <a:pt x="97693" y="64591"/>
                </a:lnTo>
                <a:lnTo>
                  <a:pt x="64589" y="97692"/>
                </a:lnTo>
                <a:lnTo>
                  <a:pt x="37493" y="136023"/>
                </a:lnTo>
                <a:lnTo>
                  <a:pt x="17180" y="178808"/>
                </a:lnTo>
                <a:lnTo>
                  <a:pt x="4424" y="225271"/>
                </a:lnTo>
                <a:lnTo>
                  <a:pt x="0" y="274637"/>
                </a:lnTo>
                <a:lnTo>
                  <a:pt x="4424" y="324003"/>
                </a:lnTo>
                <a:lnTo>
                  <a:pt x="17180" y="370466"/>
                </a:lnTo>
                <a:lnTo>
                  <a:pt x="37493" y="413251"/>
                </a:lnTo>
                <a:lnTo>
                  <a:pt x="64589" y="451582"/>
                </a:lnTo>
                <a:lnTo>
                  <a:pt x="97693" y="484683"/>
                </a:lnTo>
                <a:lnTo>
                  <a:pt x="136031" y="511778"/>
                </a:lnTo>
                <a:lnTo>
                  <a:pt x="178828" y="532092"/>
                </a:lnTo>
                <a:lnTo>
                  <a:pt x="225309" y="544850"/>
                </a:lnTo>
                <a:lnTo>
                  <a:pt x="274700" y="549275"/>
                </a:lnTo>
                <a:lnTo>
                  <a:pt x="324054" y="544850"/>
                </a:lnTo>
                <a:lnTo>
                  <a:pt x="370506" y="532092"/>
                </a:lnTo>
                <a:lnTo>
                  <a:pt x="413281" y="511778"/>
                </a:lnTo>
                <a:lnTo>
                  <a:pt x="451603" y="484683"/>
                </a:lnTo>
                <a:lnTo>
                  <a:pt x="484696" y="451582"/>
                </a:lnTo>
                <a:lnTo>
                  <a:pt x="511786" y="413251"/>
                </a:lnTo>
                <a:lnTo>
                  <a:pt x="532096" y="370466"/>
                </a:lnTo>
                <a:lnTo>
                  <a:pt x="544851" y="324003"/>
                </a:lnTo>
                <a:lnTo>
                  <a:pt x="549275" y="274637"/>
                </a:lnTo>
                <a:lnTo>
                  <a:pt x="544851" y="225271"/>
                </a:lnTo>
                <a:lnTo>
                  <a:pt x="532096" y="178808"/>
                </a:lnTo>
                <a:lnTo>
                  <a:pt x="511786" y="136023"/>
                </a:lnTo>
                <a:lnTo>
                  <a:pt x="484696" y="97692"/>
                </a:lnTo>
                <a:lnTo>
                  <a:pt x="451603" y="64591"/>
                </a:lnTo>
                <a:lnTo>
                  <a:pt x="413281" y="37496"/>
                </a:lnTo>
                <a:lnTo>
                  <a:pt x="370506" y="17182"/>
                </a:lnTo>
                <a:lnTo>
                  <a:pt x="324054" y="4424"/>
                </a:lnTo>
                <a:lnTo>
                  <a:pt x="2747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0825" y="63"/>
            <a:ext cx="1794322" cy="51955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04695" y="2833242"/>
            <a:ext cx="6134608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1" i="0">
                <a:solidFill>
                  <a:srgbClr val="1F487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67585" y="1843532"/>
            <a:ext cx="5608828" cy="1794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94373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jp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jpg"/><Relationship Id="rId5" Type="http://schemas.openxmlformats.org/officeDocument/2006/relationships/image" Target="../media/image39.png"/><Relationship Id="rId10" Type="http://schemas.openxmlformats.org/officeDocument/2006/relationships/image" Target="../media/image44.jp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0"/>
            <a:ext cx="444500" cy="6858000"/>
          </a:xfrm>
          <a:custGeom>
            <a:avLst/>
            <a:gdLst/>
            <a:ahLst/>
            <a:cxnLst/>
            <a:rect l="l" t="t" r="r" b="b"/>
            <a:pathLst>
              <a:path w="444500" h="6858000">
                <a:moveTo>
                  <a:pt x="0" y="6858000"/>
                </a:moveTo>
                <a:lnTo>
                  <a:pt x="444500" y="6858000"/>
                </a:lnTo>
                <a:lnTo>
                  <a:pt x="4445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B1C1DB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2650" y="0"/>
            <a:ext cx="3175" cy="6858000"/>
          </a:xfrm>
          <a:custGeom>
            <a:avLst/>
            <a:gdLst/>
            <a:ahLst/>
            <a:cxnLst/>
            <a:rect l="l" t="t" r="r" b="b"/>
            <a:pathLst>
              <a:path w="3175" h="6858000">
                <a:moveTo>
                  <a:pt x="0" y="6858000"/>
                </a:moveTo>
                <a:lnTo>
                  <a:pt x="3175" y="6858000"/>
                </a:lnTo>
                <a:lnTo>
                  <a:pt x="317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B1C1DB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42975" y="0"/>
            <a:ext cx="47625" cy="6858000"/>
          </a:xfrm>
          <a:custGeom>
            <a:avLst/>
            <a:gdLst/>
            <a:ahLst/>
            <a:cxnLst/>
            <a:rect l="l" t="t" r="r" b="b"/>
            <a:pathLst>
              <a:path w="47625" h="6858000">
                <a:moveTo>
                  <a:pt x="0" y="6858000"/>
                </a:moveTo>
                <a:lnTo>
                  <a:pt x="47625" y="6858000"/>
                </a:lnTo>
                <a:lnTo>
                  <a:pt x="4762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B1C1DB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6225" y="0"/>
            <a:ext cx="104775" cy="6858000"/>
          </a:xfrm>
          <a:custGeom>
            <a:avLst/>
            <a:gdLst/>
            <a:ahLst/>
            <a:cxnLst/>
            <a:rect l="l" t="t" r="r" b="b"/>
            <a:pathLst>
              <a:path w="104775" h="6858000">
                <a:moveTo>
                  <a:pt x="104775" y="0"/>
                </a:moveTo>
                <a:lnTo>
                  <a:pt x="0" y="0"/>
                </a:lnTo>
                <a:lnTo>
                  <a:pt x="0" y="6858000"/>
                </a:lnTo>
                <a:lnTo>
                  <a:pt x="104775" y="6858000"/>
                </a:lnTo>
                <a:lnTo>
                  <a:pt x="104775" y="0"/>
                </a:lnTo>
                <a:close/>
              </a:path>
            </a:pathLst>
          </a:custGeom>
          <a:solidFill>
            <a:srgbClr val="D0D7E8">
              <a:alpha val="3607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990600" y="0"/>
            <a:ext cx="381000" cy="6858000"/>
            <a:chOff x="990600" y="0"/>
            <a:chExt cx="381000" cy="6858000"/>
          </a:xfrm>
        </p:grpSpPr>
        <p:sp>
          <p:nvSpPr>
            <p:cNvPr id="7" name="object 7"/>
            <p:cNvSpPr/>
            <p:nvPr/>
          </p:nvSpPr>
          <p:spPr>
            <a:xfrm>
              <a:off x="99060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56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562" y="6858000"/>
                  </a:lnTo>
                  <a:lnTo>
                    <a:pt x="182562" y="0"/>
                  </a:lnTo>
                  <a:close/>
                </a:path>
              </a:pathLst>
            </a:custGeom>
            <a:solidFill>
              <a:srgbClr val="D0D7E8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41412" y="0"/>
              <a:ext cx="230504" cy="6858000"/>
            </a:xfrm>
            <a:custGeom>
              <a:avLst/>
              <a:gdLst/>
              <a:ahLst/>
              <a:cxnLst/>
              <a:rect l="l" t="t" r="r" b="b"/>
              <a:pathLst>
                <a:path w="230505" h="6858000">
                  <a:moveTo>
                    <a:pt x="23018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30187" y="6858000"/>
                  </a:lnTo>
                  <a:lnTo>
                    <a:pt x="230187" y="0"/>
                  </a:lnTo>
                  <a:close/>
                </a:path>
              </a:pathLst>
            </a:custGeom>
            <a:solidFill>
              <a:srgbClr val="E9ECF4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06362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1" y="6857999"/>
                </a:lnTo>
              </a:path>
            </a:pathLst>
          </a:custGeom>
          <a:ln w="57150">
            <a:solidFill>
              <a:srgbClr val="B1C1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825500" y="0"/>
            <a:ext cx="117475" cy="6858000"/>
            <a:chOff x="825500" y="0"/>
            <a:chExt cx="117475" cy="6858000"/>
          </a:xfrm>
        </p:grpSpPr>
        <p:sp>
          <p:nvSpPr>
            <p:cNvPr id="11" name="object 11"/>
            <p:cNvSpPr/>
            <p:nvPr/>
          </p:nvSpPr>
          <p:spPr>
            <a:xfrm>
              <a:off x="914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9"/>
                  </a:lnTo>
                </a:path>
              </a:pathLst>
            </a:custGeom>
            <a:ln w="57150">
              <a:solidFill>
                <a:srgbClr val="E9EC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4075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9"/>
                  </a:lnTo>
                </a:path>
              </a:pathLst>
            </a:custGeom>
            <a:ln w="57150">
              <a:solidFill>
                <a:srgbClr val="B1C1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727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28575">
            <a:solidFill>
              <a:srgbClr val="B1C1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668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525">
            <a:solidFill>
              <a:srgbClr val="B1C1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85199" y="0"/>
            <a:ext cx="57150" cy="6858000"/>
          </a:xfrm>
          <a:custGeom>
            <a:avLst/>
            <a:gdLst/>
            <a:ahLst/>
            <a:cxnLst/>
            <a:rect l="l" t="t" r="r" b="b"/>
            <a:pathLst>
              <a:path w="57150" h="6858000">
                <a:moveTo>
                  <a:pt x="11430" y="0"/>
                </a:moveTo>
                <a:lnTo>
                  <a:pt x="0" y="0"/>
                </a:lnTo>
                <a:lnTo>
                  <a:pt x="0" y="6858000"/>
                </a:lnTo>
                <a:lnTo>
                  <a:pt x="11430" y="6858000"/>
                </a:lnTo>
                <a:lnTo>
                  <a:pt x="11430" y="0"/>
                </a:lnTo>
                <a:close/>
              </a:path>
              <a:path w="57150" h="6858000">
                <a:moveTo>
                  <a:pt x="57150" y="0"/>
                </a:moveTo>
                <a:lnTo>
                  <a:pt x="22860" y="0"/>
                </a:lnTo>
                <a:lnTo>
                  <a:pt x="22860" y="6858000"/>
                </a:lnTo>
                <a:lnTo>
                  <a:pt x="57150" y="6858000"/>
                </a:lnTo>
                <a:lnTo>
                  <a:pt x="57150" y="0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609600" y="0"/>
            <a:ext cx="1660525" cy="6858000"/>
            <a:chOff x="609600" y="0"/>
            <a:chExt cx="1660525" cy="6858000"/>
          </a:xfrm>
        </p:grpSpPr>
        <p:sp>
          <p:nvSpPr>
            <p:cNvPr id="17" name="object 17"/>
            <p:cNvSpPr/>
            <p:nvPr/>
          </p:nvSpPr>
          <p:spPr>
            <a:xfrm>
              <a:off x="1219200" y="0"/>
              <a:ext cx="76200" cy="6858000"/>
            </a:xfrm>
            <a:custGeom>
              <a:avLst/>
              <a:gdLst/>
              <a:ahLst/>
              <a:cxnLst/>
              <a:rect l="l" t="t" r="r" b="b"/>
              <a:pathLst>
                <a:path w="76200" h="6858000">
                  <a:moveTo>
                    <a:pt x="762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6200" y="68580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B1C1DB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09600" y="3428999"/>
              <a:ext cx="1341755" cy="2079625"/>
            </a:xfrm>
            <a:custGeom>
              <a:avLst/>
              <a:gdLst/>
              <a:ahLst/>
              <a:cxnLst/>
              <a:rect l="l" t="t" r="r" b="b"/>
              <a:pathLst>
                <a:path w="1341755" h="2079625">
                  <a:moveTo>
                    <a:pt x="1295400" y="647700"/>
                  </a:moveTo>
                  <a:lnTo>
                    <a:pt x="1293622" y="599363"/>
                  </a:lnTo>
                  <a:lnTo>
                    <a:pt x="1288376" y="551980"/>
                  </a:lnTo>
                  <a:lnTo>
                    <a:pt x="1279779" y="505701"/>
                  </a:lnTo>
                  <a:lnTo>
                    <a:pt x="1267968" y="460629"/>
                  </a:lnTo>
                  <a:lnTo>
                    <a:pt x="1253070" y="416890"/>
                  </a:lnTo>
                  <a:lnTo>
                    <a:pt x="1235202" y="374637"/>
                  </a:lnTo>
                  <a:lnTo>
                    <a:pt x="1214488" y="333959"/>
                  </a:lnTo>
                  <a:lnTo>
                    <a:pt x="1191056" y="295008"/>
                  </a:lnTo>
                  <a:lnTo>
                    <a:pt x="1165034" y="257898"/>
                  </a:lnTo>
                  <a:lnTo>
                    <a:pt x="1136535" y="222745"/>
                  </a:lnTo>
                  <a:lnTo>
                    <a:pt x="1105700" y="189699"/>
                  </a:lnTo>
                  <a:lnTo>
                    <a:pt x="1072654" y="158864"/>
                  </a:lnTo>
                  <a:lnTo>
                    <a:pt x="1037501" y="130365"/>
                  </a:lnTo>
                  <a:lnTo>
                    <a:pt x="1000391" y="104343"/>
                  </a:lnTo>
                  <a:lnTo>
                    <a:pt x="961440" y="80911"/>
                  </a:lnTo>
                  <a:lnTo>
                    <a:pt x="920762" y="60198"/>
                  </a:lnTo>
                  <a:lnTo>
                    <a:pt x="878509" y="42329"/>
                  </a:lnTo>
                  <a:lnTo>
                    <a:pt x="834771" y="27432"/>
                  </a:lnTo>
                  <a:lnTo>
                    <a:pt x="789698" y="15621"/>
                  </a:lnTo>
                  <a:lnTo>
                    <a:pt x="743419" y="7023"/>
                  </a:lnTo>
                  <a:lnTo>
                    <a:pt x="696036" y="1778"/>
                  </a:lnTo>
                  <a:lnTo>
                    <a:pt x="647700" y="0"/>
                  </a:lnTo>
                  <a:lnTo>
                    <a:pt x="599351" y="1778"/>
                  </a:lnTo>
                  <a:lnTo>
                    <a:pt x="551980" y="7023"/>
                  </a:lnTo>
                  <a:lnTo>
                    <a:pt x="505701" y="15621"/>
                  </a:lnTo>
                  <a:lnTo>
                    <a:pt x="460629" y="27432"/>
                  </a:lnTo>
                  <a:lnTo>
                    <a:pt x="416902" y="42329"/>
                  </a:lnTo>
                  <a:lnTo>
                    <a:pt x="374637" y="60198"/>
                  </a:lnTo>
                  <a:lnTo>
                    <a:pt x="333971" y="80911"/>
                  </a:lnTo>
                  <a:lnTo>
                    <a:pt x="295008" y="104343"/>
                  </a:lnTo>
                  <a:lnTo>
                    <a:pt x="257898" y="130365"/>
                  </a:lnTo>
                  <a:lnTo>
                    <a:pt x="222758" y="158864"/>
                  </a:lnTo>
                  <a:lnTo>
                    <a:pt x="189699" y="189699"/>
                  </a:lnTo>
                  <a:lnTo>
                    <a:pt x="158864" y="222745"/>
                  </a:lnTo>
                  <a:lnTo>
                    <a:pt x="130365" y="257898"/>
                  </a:lnTo>
                  <a:lnTo>
                    <a:pt x="104343" y="295008"/>
                  </a:lnTo>
                  <a:lnTo>
                    <a:pt x="80911" y="333959"/>
                  </a:lnTo>
                  <a:lnTo>
                    <a:pt x="60185" y="374637"/>
                  </a:lnTo>
                  <a:lnTo>
                    <a:pt x="42316" y="416890"/>
                  </a:lnTo>
                  <a:lnTo>
                    <a:pt x="27419" y="460629"/>
                  </a:lnTo>
                  <a:lnTo>
                    <a:pt x="15608" y="505701"/>
                  </a:lnTo>
                  <a:lnTo>
                    <a:pt x="7010" y="551980"/>
                  </a:lnTo>
                  <a:lnTo>
                    <a:pt x="1765" y="599363"/>
                  </a:lnTo>
                  <a:lnTo>
                    <a:pt x="0" y="647700"/>
                  </a:lnTo>
                  <a:lnTo>
                    <a:pt x="1765" y="696048"/>
                  </a:lnTo>
                  <a:lnTo>
                    <a:pt x="7010" y="743432"/>
                  </a:lnTo>
                  <a:lnTo>
                    <a:pt x="15608" y="789711"/>
                  </a:lnTo>
                  <a:lnTo>
                    <a:pt x="27419" y="834783"/>
                  </a:lnTo>
                  <a:lnTo>
                    <a:pt x="42316" y="878522"/>
                  </a:lnTo>
                  <a:lnTo>
                    <a:pt x="60185" y="920775"/>
                  </a:lnTo>
                  <a:lnTo>
                    <a:pt x="80911" y="961453"/>
                  </a:lnTo>
                  <a:lnTo>
                    <a:pt x="104343" y="1000404"/>
                  </a:lnTo>
                  <a:lnTo>
                    <a:pt x="130365" y="1037513"/>
                  </a:lnTo>
                  <a:lnTo>
                    <a:pt x="158864" y="1072667"/>
                  </a:lnTo>
                  <a:lnTo>
                    <a:pt x="189699" y="1105712"/>
                  </a:lnTo>
                  <a:lnTo>
                    <a:pt x="222758" y="1136548"/>
                  </a:lnTo>
                  <a:lnTo>
                    <a:pt x="257898" y="1165047"/>
                  </a:lnTo>
                  <a:lnTo>
                    <a:pt x="295008" y="1191069"/>
                  </a:lnTo>
                  <a:lnTo>
                    <a:pt x="333971" y="1214501"/>
                  </a:lnTo>
                  <a:lnTo>
                    <a:pt x="374637" y="1235214"/>
                  </a:lnTo>
                  <a:lnTo>
                    <a:pt x="416902" y="1253083"/>
                  </a:lnTo>
                  <a:lnTo>
                    <a:pt x="460629" y="1267980"/>
                  </a:lnTo>
                  <a:lnTo>
                    <a:pt x="505701" y="1279791"/>
                  </a:lnTo>
                  <a:lnTo>
                    <a:pt x="551980" y="1288389"/>
                  </a:lnTo>
                  <a:lnTo>
                    <a:pt x="599351" y="1293634"/>
                  </a:lnTo>
                  <a:lnTo>
                    <a:pt x="647700" y="1295400"/>
                  </a:lnTo>
                  <a:lnTo>
                    <a:pt x="696036" y="1293634"/>
                  </a:lnTo>
                  <a:lnTo>
                    <a:pt x="743419" y="1288389"/>
                  </a:lnTo>
                  <a:lnTo>
                    <a:pt x="789698" y="1279791"/>
                  </a:lnTo>
                  <a:lnTo>
                    <a:pt x="834771" y="1267980"/>
                  </a:lnTo>
                  <a:lnTo>
                    <a:pt x="878509" y="1253083"/>
                  </a:lnTo>
                  <a:lnTo>
                    <a:pt x="920762" y="1235214"/>
                  </a:lnTo>
                  <a:lnTo>
                    <a:pt x="961440" y="1214501"/>
                  </a:lnTo>
                  <a:lnTo>
                    <a:pt x="1000391" y="1191069"/>
                  </a:lnTo>
                  <a:lnTo>
                    <a:pt x="1037501" y="1165047"/>
                  </a:lnTo>
                  <a:lnTo>
                    <a:pt x="1072654" y="1136548"/>
                  </a:lnTo>
                  <a:lnTo>
                    <a:pt x="1105700" y="1105712"/>
                  </a:lnTo>
                  <a:lnTo>
                    <a:pt x="1136535" y="1072667"/>
                  </a:lnTo>
                  <a:lnTo>
                    <a:pt x="1165034" y="1037513"/>
                  </a:lnTo>
                  <a:lnTo>
                    <a:pt x="1191056" y="1000404"/>
                  </a:lnTo>
                  <a:lnTo>
                    <a:pt x="1214488" y="961453"/>
                  </a:lnTo>
                  <a:lnTo>
                    <a:pt x="1235202" y="920775"/>
                  </a:lnTo>
                  <a:lnTo>
                    <a:pt x="1253070" y="878522"/>
                  </a:lnTo>
                  <a:lnTo>
                    <a:pt x="1267968" y="834783"/>
                  </a:lnTo>
                  <a:lnTo>
                    <a:pt x="1279779" y="789711"/>
                  </a:lnTo>
                  <a:lnTo>
                    <a:pt x="1288376" y="743432"/>
                  </a:lnTo>
                  <a:lnTo>
                    <a:pt x="1293622" y="696048"/>
                  </a:lnTo>
                  <a:lnTo>
                    <a:pt x="1295400" y="647700"/>
                  </a:lnTo>
                  <a:close/>
                </a:path>
                <a:path w="1341755" h="2079625">
                  <a:moveTo>
                    <a:pt x="1341501" y="1758950"/>
                  </a:moveTo>
                  <a:lnTo>
                    <a:pt x="1338021" y="1711553"/>
                  </a:lnTo>
                  <a:lnTo>
                    <a:pt x="1327912" y="1666316"/>
                  </a:lnTo>
                  <a:lnTo>
                    <a:pt x="1311681" y="1623745"/>
                  </a:lnTo>
                  <a:lnTo>
                    <a:pt x="1289812" y="1584312"/>
                  </a:lnTo>
                  <a:lnTo>
                    <a:pt x="1262811" y="1548549"/>
                  </a:lnTo>
                  <a:lnTo>
                    <a:pt x="1231176" y="1516913"/>
                  </a:lnTo>
                  <a:lnTo>
                    <a:pt x="1195400" y="1489925"/>
                  </a:lnTo>
                  <a:lnTo>
                    <a:pt x="1155979" y="1468081"/>
                  </a:lnTo>
                  <a:lnTo>
                    <a:pt x="1113409" y="1451851"/>
                  </a:lnTo>
                  <a:lnTo>
                    <a:pt x="1068197" y="1441754"/>
                  </a:lnTo>
                  <a:lnTo>
                    <a:pt x="1020826" y="1438275"/>
                  </a:lnTo>
                  <a:lnTo>
                    <a:pt x="973416" y="1441754"/>
                  </a:lnTo>
                  <a:lnTo>
                    <a:pt x="928179" y="1451851"/>
                  </a:lnTo>
                  <a:lnTo>
                    <a:pt x="885609" y="1468081"/>
                  </a:lnTo>
                  <a:lnTo>
                    <a:pt x="846175" y="1489925"/>
                  </a:lnTo>
                  <a:lnTo>
                    <a:pt x="810412" y="1516913"/>
                  </a:lnTo>
                  <a:lnTo>
                    <a:pt x="778776" y="1548549"/>
                  </a:lnTo>
                  <a:lnTo>
                    <a:pt x="751789" y="1584312"/>
                  </a:lnTo>
                  <a:lnTo>
                    <a:pt x="729945" y="1623745"/>
                  </a:lnTo>
                  <a:lnTo>
                    <a:pt x="713714" y="1666316"/>
                  </a:lnTo>
                  <a:lnTo>
                    <a:pt x="703618" y="1711553"/>
                  </a:lnTo>
                  <a:lnTo>
                    <a:pt x="700151" y="1758950"/>
                  </a:lnTo>
                  <a:lnTo>
                    <a:pt x="703618" y="1806359"/>
                  </a:lnTo>
                  <a:lnTo>
                    <a:pt x="713714" y="1851596"/>
                  </a:lnTo>
                  <a:lnTo>
                    <a:pt x="729945" y="1894166"/>
                  </a:lnTo>
                  <a:lnTo>
                    <a:pt x="751789" y="1933600"/>
                  </a:lnTo>
                  <a:lnTo>
                    <a:pt x="778776" y="1969363"/>
                  </a:lnTo>
                  <a:lnTo>
                    <a:pt x="810412" y="2000999"/>
                  </a:lnTo>
                  <a:lnTo>
                    <a:pt x="846175" y="2027986"/>
                  </a:lnTo>
                  <a:lnTo>
                    <a:pt x="885609" y="2049830"/>
                  </a:lnTo>
                  <a:lnTo>
                    <a:pt x="928179" y="2066061"/>
                  </a:lnTo>
                  <a:lnTo>
                    <a:pt x="973416" y="2076157"/>
                  </a:lnTo>
                  <a:lnTo>
                    <a:pt x="1020826" y="2079625"/>
                  </a:lnTo>
                  <a:lnTo>
                    <a:pt x="1068197" y="2076157"/>
                  </a:lnTo>
                  <a:lnTo>
                    <a:pt x="1113409" y="2066061"/>
                  </a:lnTo>
                  <a:lnTo>
                    <a:pt x="1155979" y="2049830"/>
                  </a:lnTo>
                  <a:lnTo>
                    <a:pt x="1195400" y="2027986"/>
                  </a:lnTo>
                  <a:lnTo>
                    <a:pt x="1231176" y="2000999"/>
                  </a:lnTo>
                  <a:lnTo>
                    <a:pt x="1262811" y="1969363"/>
                  </a:lnTo>
                  <a:lnTo>
                    <a:pt x="1289812" y="1933600"/>
                  </a:lnTo>
                  <a:lnTo>
                    <a:pt x="1311681" y="1894166"/>
                  </a:lnTo>
                  <a:lnTo>
                    <a:pt x="1327912" y="1851596"/>
                  </a:lnTo>
                  <a:lnTo>
                    <a:pt x="1338021" y="1806359"/>
                  </a:lnTo>
                  <a:lnTo>
                    <a:pt x="1341501" y="175895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0612" y="5500750"/>
              <a:ext cx="138112" cy="13646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663700" y="4495799"/>
              <a:ext cx="606425" cy="1567180"/>
            </a:xfrm>
            <a:custGeom>
              <a:avLst/>
              <a:gdLst/>
              <a:ahLst/>
              <a:cxnLst/>
              <a:rect l="l" t="t" r="r" b="b"/>
              <a:pathLst>
                <a:path w="606425" h="1567179">
                  <a:moveTo>
                    <a:pt x="274701" y="1429537"/>
                  </a:moveTo>
                  <a:lnTo>
                    <a:pt x="267677" y="1386141"/>
                  </a:lnTo>
                  <a:lnTo>
                    <a:pt x="248158" y="1348447"/>
                  </a:lnTo>
                  <a:lnTo>
                    <a:pt x="218401" y="1318729"/>
                  </a:lnTo>
                  <a:lnTo>
                    <a:pt x="180682" y="1299235"/>
                  </a:lnTo>
                  <a:lnTo>
                    <a:pt x="137287" y="1292225"/>
                  </a:lnTo>
                  <a:lnTo>
                    <a:pt x="93891" y="1299235"/>
                  </a:lnTo>
                  <a:lnTo>
                    <a:pt x="56197" y="1318729"/>
                  </a:lnTo>
                  <a:lnTo>
                    <a:pt x="26479" y="1348447"/>
                  </a:lnTo>
                  <a:lnTo>
                    <a:pt x="6997" y="1386141"/>
                  </a:lnTo>
                  <a:lnTo>
                    <a:pt x="0" y="1429537"/>
                  </a:lnTo>
                  <a:lnTo>
                    <a:pt x="6997" y="1472946"/>
                  </a:lnTo>
                  <a:lnTo>
                    <a:pt x="26479" y="1510652"/>
                  </a:lnTo>
                  <a:lnTo>
                    <a:pt x="56197" y="1540370"/>
                  </a:lnTo>
                  <a:lnTo>
                    <a:pt x="93891" y="1559864"/>
                  </a:lnTo>
                  <a:lnTo>
                    <a:pt x="137287" y="1566862"/>
                  </a:lnTo>
                  <a:lnTo>
                    <a:pt x="180682" y="1559864"/>
                  </a:lnTo>
                  <a:lnTo>
                    <a:pt x="218401" y="1540370"/>
                  </a:lnTo>
                  <a:lnTo>
                    <a:pt x="248158" y="1510652"/>
                  </a:lnTo>
                  <a:lnTo>
                    <a:pt x="267677" y="1472946"/>
                  </a:lnTo>
                  <a:lnTo>
                    <a:pt x="274701" y="1429537"/>
                  </a:lnTo>
                  <a:close/>
                </a:path>
                <a:path w="606425" h="1567179">
                  <a:moveTo>
                    <a:pt x="606425" y="182499"/>
                  </a:moveTo>
                  <a:lnTo>
                    <a:pt x="599897" y="134023"/>
                  </a:lnTo>
                  <a:lnTo>
                    <a:pt x="581482" y="90424"/>
                  </a:lnTo>
                  <a:lnTo>
                    <a:pt x="552932" y="53492"/>
                  </a:lnTo>
                  <a:lnTo>
                    <a:pt x="516001" y="24942"/>
                  </a:lnTo>
                  <a:lnTo>
                    <a:pt x="472401" y="6527"/>
                  </a:lnTo>
                  <a:lnTo>
                    <a:pt x="423926" y="0"/>
                  </a:lnTo>
                  <a:lnTo>
                    <a:pt x="375373" y="6527"/>
                  </a:lnTo>
                  <a:lnTo>
                    <a:pt x="331749" y="24942"/>
                  </a:lnTo>
                  <a:lnTo>
                    <a:pt x="294792" y="53492"/>
                  </a:lnTo>
                  <a:lnTo>
                    <a:pt x="266230" y="90424"/>
                  </a:lnTo>
                  <a:lnTo>
                    <a:pt x="247815" y="134023"/>
                  </a:lnTo>
                  <a:lnTo>
                    <a:pt x="241300" y="182499"/>
                  </a:lnTo>
                  <a:lnTo>
                    <a:pt x="247815" y="231051"/>
                  </a:lnTo>
                  <a:lnTo>
                    <a:pt x="266230" y="274675"/>
                  </a:lnTo>
                  <a:lnTo>
                    <a:pt x="294792" y="311632"/>
                  </a:lnTo>
                  <a:lnTo>
                    <a:pt x="331749" y="340194"/>
                  </a:lnTo>
                  <a:lnTo>
                    <a:pt x="375373" y="358609"/>
                  </a:lnTo>
                  <a:lnTo>
                    <a:pt x="423926" y="365125"/>
                  </a:lnTo>
                  <a:lnTo>
                    <a:pt x="472401" y="358609"/>
                  </a:lnTo>
                  <a:lnTo>
                    <a:pt x="516001" y="340194"/>
                  </a:lnTo>
                  <a:lnTo>
                    <a:pt x="552932" y="311632"/>
                  </a:lnTo>
                  <a:lnTo>
                    <a:pt x="581482" y="274675"/>
                  </a:lnTo>
                  <a:lnTo>
                    <a:pt x="599897" y="231051"/>
                  </a:lnTo>
                  <a:lnTo>
                    <a:pt x="606425" y="182499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09600" marR="5080">
              <a:lnSpc>
                <a:spcPct val="100000"/>
              </a:lnSpc>
              <a:spcBef>
                <a:spcPts val="105"/>
              </a:spcBef>
            </a:pPr>
            <a:r>
              <a:rPr spc="-170" dirty="0"/>
              <a:t>CUMPLIMIENTO</a:t>
            </a:r>
            <a:r>
              <a:rPr spc="15" dirty="0"/>
              <a:t> </a:t>
            </a:r>
            <a:r>
              <a:rPr spc="-95" dirty="0"/>
              <a:t>LEGAL</a:t>
            </a:r>
            <a:r>
              <a:rPr spc="40" dirty="0"/>
              <a:t> </a:t>
            </a:r>
            <a:r>
              <a:rPr spc="-135" dirty="0"/>
              <a:t>Y </a:t>
            </a:r>
            <a:r>
              <a:rPr spc="-130" dirty="0"/>
              <a:t> </a:t>
            </a:r>
            <a:r>
              <a:rPr spc="-85" dirty="0"/>
              <a:t>FUNDAMENTOS</a:t>
            </a:r>
            <a:r>
              <a:rPr spc="20" dirty="0"/>
              <a:t> </a:t>
            </a:r>
            <a:r>
              <a:rPr spc="-190" dirty="0"/>
              <a:t>BÁSICOS</a:t>
            </a:r>
            <a:r>
              <a:rPr spc="5" dirty="0"/>
              <a:t> </a:t>
            </a:r>
            <a:r>
              <a:rPr spc="-114" dirty="0"/>
              <a:t>DE </a:t>
            </a:r>
            <a:r>
              <a:rPr spc="-835" dirty="0"/>
              <a:t> </a:t>
            </a:r>
            <a:r>
              <a:rPr spc="-170" dirty="0"/>
              <a:t>SEGURIDAD</a:t>
            </a:r>
            <a:r>
              <a:rPr spc="20" dirty="0"/>
              <a:t> </a:t>
            </a:r>
            <a:r>
              <a:rPr spc="-135" dirty="0"/>
              <a:t>Y</a:t>
            </a:r>
            <a:r>
              <a:rPr spc="75" dirty="0"/>
              <a:t> </a:t>
            </a:r>
            <a:r>
              <a:rPr spc="-100" dirty="0"/>
              <a:t>SALUD </a:t>
            </a:r>
            <a:r>
              <a:rPr spc="-95" dirty="0"/>
              <a:t> </a:t>
            </a:r>
            <a:r>
              <a:rPr spc="-90" dirty="0"/>
              <a:t>OCUPACIONAL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637026" y="4102817"/>
            <a:ext cx="346456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i="1" spc="-50" dirty="0">
                <a:solidFill>
                  <a:srgbClr val="222222"/>
                </a:solidFill>
                <a:latin typeface="Arial"/>
                <a:cs typeface="Arial"/>
              </a:rPr>
              <a:t>Dirección</a:t>
            </a:r>
            <a:r>
              <a:rPr sz="1900" b="1" i="1" spc="-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900" b="1" i="1" spc="-45" dirty="0">
                <a:solidFill>
                  <a:srgbClr val="222222"/>
                </a:solidFill>
                <a:latin typeface="Arial"/>
                <a:cs typeface="Arial"/>
              </a:rPr>
              <a:t>de</a:t>
            </a:r>
            <a:r>
              <a:rPr sz="1900" b="1" i="1" spc="3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900" b="1" i="1" spc="-60" dirty="0">
                <a:solidFill>
                  <a:srgbClr val="222222"/>
                </a:solidFill>
                <a:latin typeface="Arial"/>
                <a:cs typeface="Arial"/>
              </a:rPr>
              <a:t>Seguridad</a:t>
            </a:r>
            <a:r>
              <a:rPr sz="1900" b="1" i="1" spc="-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900" b="1" i="1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900" b="1" i="1" spc="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900" b="1" i="1" spc="-85" dirty="0">
                <a:solidFill>
                  <a:srgbClr val="222222"/>
                </a:solidFill>
                <a:latin typeface="Arial"/>
                <a:cs typeface="Arial"/>
              </a:rPr>
              <a:t>Salud</a:t>
            </a:r>
            <a:endParaRPr sz="1900">
              <a:latin typeface="Arial"/>
              <a:cs typeface="Arial"/>
            </a:endParaRPr>
          </a:p>
        </p:txBody>
      </p:sp>
      <p:pic>
        <p:nvPicPr>
          <p:cNvPr id="2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79009" y="185012"/>
            <a:ext cx="4303538" cy="1326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0395" y="86614"/>
            <a:ext cx="8919210" cy="5741670"/>
            <a:chOff x="120395" y="86614"/>
            <a:chExt cx="8919210" cy="5741670"/>
          </a:xfrm>
        </p:grpSpPr>
        <p:sp>
          <p:nvSpPr>
            <p:cNvPr id="3" name="object 3"/>
            <p:cNvSpPr/>
            <p:nvPr/>
          </p:nvSpPr>
          <p:spPr>
            <a:xfrm>
              <a:off x="152399" y="838200"/>
              <a:ext cx="8686800" cy="0"/>
            </a:xfrm>
            <a:custGeom>
              <a:avLst/>
              <a:gdLst/>
              <a:ahLst/>
              <a:cxnLst/>
              <a:rect l="l" t="t" r="r" b="b"/>
              <a:pathLst>
                <a:path w="8686800">
                  <a:moveTo>
                    <a:pt x="0" y="0"/>
                  </a:moveTo>
                  <a:lnTo>
                    <a:pt x="8686800" y="0"/>
                  </a:lnTo>
                </a:path>
              </a:pathLst>
            </a:custGeom>
            <a:ln w="12700">
              <a:solidFill>
                <a:srgbClr val="0F24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395" y="783336"/>
              <a:ext cx="5481828" cy="1402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3037" y="833501"/>
              <a:ext cx="5375910" cy="0"/>
            </a:xfrm>
            <a:custGeom>
              <a:avLst/>
              <a:gdLst/>
              <a:ahLst/>
              <a:cxnLst/>
              <a:rect l="l" t="t" r="r" b="b"/>
              <a:pathLst>
                <a:path w="5375910">
                  <a:moveTo>
                    <a:pt x="0" y="0"/>
                  </a:moveTo>
                  <a:lnTo>
                    <a:pt x="5375338" y="0"/>
                  </a:lnTo>
                </a:path>
              </a:pathLst>
            </a:custGeom>
            <a:ln w="34925">
              <a:solidFill>
                <a:srgbClr val="0F24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4373" y="86614"/>
              <a:ext cx="2133600" cy="7112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800" y="957262"/>
              <a:ext cx="8353425" cy="487045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512814" y="151638"/>
            <a:ext cx="243649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Calibri"/>
                <a:cs typeface="Calibri"/>
              </a:rPr>
              <a:t>Acuerdos</a:t>
            </a:r>
            <a:r>
              <a:rPr sz="2000" b="1" spc="-7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Ministeriales</a:t>
            </a:r>
            <a:endParaRPr sz="20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2000" b="1" spc="-10" dirty="0">
                <a:latin typeface="Calibri"/>
                <a:cs typeface="Calibri"/>
              </a:rPr>
              <a:t>MDT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0395" y="783336"/>
            <a:ext cx="8719185" cy="140335"/>
            <a:chOff x="120395" y="783336"/>
            <a:chExt cx="8719185" cy="140335"/>
          </a:xfrm>
        </p:grpSpPr>
        <p:sp>
          <p:nvSpPr>
            <p:cNvPr id="3" name="object 3"/>
            <p:cNvSpPr/>
            <p:nvPr/>
          </p:nvSpPr>
          <p:spPr>
            <a:xfrm>
              <a:off x="152399" y="838200"/>
              <a:ext cx="8686800" cy="0"/>
            </a:xfrm>
            <a:custGeom>
              <a:avLst/>
              <a:gdLst/>
              <a:ahLst/>
              <a:cxnLst/>
              <a:rect l="l" t="t" r="r" b="b"/>
              <a:pathLst>
                <a:path w="8686800">
                  <a:moveTo>
                    <a:pt x="0" y="0"/>
                  </a:moveTo>
                  <a:lnTo>
                    <a:pt x="8686800" y="0"/>
                  </a:lnTo>
                </a:path>
              </a:pathLst>
            </a:custGeom>
            <a:ln w="12700">
              <a:solidFill>
                <a:srgbClr val="0F24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395" y="783336"/>
              <a:ext cx="5481828" cy="1402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3037" y="833501"/>
              <a:ext cx="5375910" cy="0"/>
            </a:xfrm>
            <a:custGeom>
              <a:avLst/>
              <a:gdLst/>
              <a:ahLst/>
              <a:cxnLst/>
              <a:rect l="l" t="t" r="r" b="b"/>
              <a:pathLst>
                <a:path w="5375910">
                  <a:moveTo>
                    <a:pt x="0" y="0"/>
                  </a:moveTo>
                  <a:lnTo>
                    <a:pt x="5375338" y="0"/>
                  </a:lnTo>
                </a:path>
              </a:pathLst>
            </a:custGeom>
            <a:ln w="34925">
              <a:solidFill>
                <a:srgbClr val="0F24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3037" y="18288"/>
            <a:ext cx="2133600" cy="7111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061454" y="151638"/>
            <a:ext cx="18878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000000"/>
                </a:solidFill>
                <a:latin typeface="Calibri"/>
                <a:cs typeface="Calibri"/>
              </a:rPr>
              <a:t>Resoluciones</a:t>
            </a:r>
            <a:r>
              <a:rPr sz="20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0000"/>
                </a:solidFill>
                <a:latin typeface="Calibri"/>
                <a:cs typeface="Calibri"/>
              </a:rPr>
              <a:t>IESS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28723" y="1238250"/>
            <a:ext cx="5495925" cy="444817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001642" y="4495787"/>
            <a:ext cx="457200" cy="277495"/>
          </a:xfrm>
          <a:prstGeom prst="rect">
            <a:avLst/>
          </a:prstGeom>
          <a:solidFill>
            <a:srgbClr val="8063A1"/>
          </a:solidFill>
        </p:spPr>
        <p:txBody>
          <a:bodyPr vert="horz" wrap="square" lIns="0" tIns="419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0"/>
              </a:spcBef>
            </a:pP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517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6686" y="521411"/>
            <a:ext cx="7556500" cy="62293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50"/>
              </a:spcBef>
            </a:pPr>
            <a:r>
              <a:rPr sz="1800" spc="-60" dirty="0">
                <a:solidFill>
                  <a:srgbClr val="17375E"/>
                </a:solidFill>
              </a:rPr>
              <a:t>R</a:t>
            </a:r>
            <a:r>
              <a:rPr sz="1450" spc="-60" dirty="0">
                <a:solidFill>
                  <a:srgbClr val="17375E"/>
                </a:solidFill>
              </a:rPr>
              <a:t>EGLAMENTO</a:t>
            </a:r>
            <a:r>
              <a:rPr sz="1450" spc="125" dirty="0">
                <a:solidFill>
                  <a:srgbClr val="17375E"/>
                </a:solidFill>
              </a:rPr>
              <a:t> </a:t>
            </a:r>
            <a:r>
              <a:rPr sz="1450" spc="-25" dirty="0">
                <a:solidFill>
                  <a:srgbClr val="17375E"/>
                </a:solidFill>
              </a:rPr>
              <a:t>AL</a:t>
            </a:r>
            <a:r>
              <a:rPr sz="1450" spc="125" dirty="0">
                <a:solidFill>
                  <a:srgbClr val="17375E"/>
                </a:solidFill>
              </a:rPr>
              <a:t> </a:t>
            </a:r>
            <a:r>
              <a:rPr sz="1800" spc="-85" dirty="0">
                <a:solidFill>
                  <a:srgbClr val="17375E"/>
                </a:solidFill>
              </a:rPr>
              <a:t>I</a:t>
            </a:r>
            <a:r>
              <a:rPr sz="1450" spc="-85" dirty="0">
                <a:solidFill>
                  <a:srgbClr val="17375E"/>
                </a:solidFill>
              </a:rPr>
              <a:t>NSTRUMENTO</a:t>
            </a:r>
            <a:r>
              <a:rPr sz="1450" spc="135" dirty="0">
                <a:solidFill>
                  <a:srgbClr val="17375E"/>
                </a:solidFill>
              </a:rPr>
              <a:t> </a:t>
            </a:r>
            <a:r>
              <a:rPr sz="1800" spc="-70" dirty="0">
                <a:solidFill>
                  <a:srgbClr val="17375E"/>
                </a:solidFill>
              </a:rPr>
              <a:t>A</a:t>
            </a:r>
            <a:r>
              <a:rPr sz="1450" spc="-70" dirty="0">
                <a:solidFill>
                  <a:srgbClr val="17375E"/>
                </a:solidFill>
              </a:rPr>
              <a:t>NDINO</a:t>
            </a:r>
            <a:r>
              <a:rPr sz="1450" spc="125" dirty="0">
                <a:solidFill>
                  <a:srgbClr val="17375E"/>
                </a:solidFill>
              </a:rPr>
              <a:t> </a:t>
            </a:r>
            <a:r>
              <a:rPr sz="1450" spc="-60" dirty="0">
                <a:solidFill>
                  <a:srgbClr val="17375E"/>
                </a:solidFill>
              </a:rPr>
              <a:t>DE</a:t>
            </a:r>
            <a:r>
              <a:rPr sz="1450" spc="130" dirty="0">
                <a:solidFill>
                  <a:srgbClr val="17375E"/>
                </a:solidFill>
              </a:rPr>
              <a:t> </a:t>
            </a:r>
            <a:r>
              <a:rPr sz="1800" spc="-95" dirty="0">
                <a:solidFill>
                  <a:srgbClr val="17375E"/>
                </a:solidFill>
              </a:rPr>
              <a:t>S</a:t>
            </a:r>
            <a:r>
              <a:rPr sz="1450" spc="-95" dirty="0">
                <a:solidFill>
                  <a:srgbClr val="17375E"/>
                </a:solidFill>
              </a:rPr>
              <a:t>EGURIDAD</a:t>
            </a:r>
            <a:r>
              <a:rPr sz="1450" spc="114" dirty="0">
                <a:solidFill>
                  <a:srgbClr val="17375E"/>
                </a:solidFill>
              </a:rPr>
              <a:t> </a:t>
            </a:r>
            <a:r>
              <a:rPr sz="1450" spc="-75" dirty="0">
                <a:solidFill>
                  <a:srgbClr val="17375E"/>
                </a:solidFill>
              </a:rPr>
              <a:t>Y</a:t>
            </a:r>
            <a:r>
              <a:rPr sz="1450" spc="150" dirty="0">
                <a:solidFill>
                  <a:srgbClr val="17375E"/>
                </a:solidFill>
              </a:rPr>
              <a:t> </a:t>
            </a:r>
            <a:r>
              <a:rPr sz="1800" spc="-60" dirty="0">
                <a:solidFill>
                  <a:srgbClr val="17375E"/>
                </a:solidFill>
              </a:rPr>
              <a:t>S</a:t>
            </a:r>
            <a:r>
              <a:rPr sz="1450" spc="-60" dirty="0">
                <a:solidFill>
                  <a:srgbClr val="17375E"/>
                </a:solidFill>
              </a:rPr>
              <a:t>ALUD</a:t>
            </a:r>
            <a:r>
              <a:rPr sz="1450" spc="114" dirty="0">
                <a:solidFill>
                  <a:srgbClr val="17375E"/>
                </a:solidFill>
              </a:rPr>
              <a:t> </a:t>
            </a:r>
            <a:r>
              <a:rPr sz="1450" spc="-80" dirty="0">
                <a:solidFill>
                  <a:srgbClr val="17375E"/>
                </a:solidFill>
              </a:rPr>
              <a:t>EN</a:t>
            </a:r>
            <a:r>
              <a:rPr sz="1450" spc="125" dirty="0">
                <a:solidFill>
                  <a:srgbClr val="17375E"/>
                </a:solidFill>
              </a:rPr>
              <a:t> </a:t>
            </a:r>
            <a:r>
              <a:rPr sz="1450" spc="-85" dirty="0">
                <a:solidFill>
                  <a:srgbClr val="17375E"/>
                </a:solidFill>
              </a:rPr>
              <a:t>EL</a:t>
            </a:r>
            <a:r>
              <a:rPr sz="1450" spc="130" dirty="0">
                <a:solidFill>
                  <a:srgbClr val="17375E"/>
                </a:solidFill>
              </a:rPr>
              <a:t> </a:t>
            </a:r>
            <a:r>
              <a:rPr sz="1800" spc="-75" dirty="0">
                <a:solidFill>
                  <a:srgbClr val="17375E"/>
                </a:solidFill>
              </a:rPr>
              <a:t>T</a:t>
            </a:r>
            <a:r>
              <a:rPr sz="1450" spc="-75" dirty="0">
                <a:solidFill>
                  <a:srgbClr val="17375E"/>
                </a:solidFill>
              </a:rPr>
              <a:t>RABAJO</a:t>
            </a:r>
            <a:endParaRPr sz="1450"/>
          </a:p>
          <a:p>
            <a:pPr marL="635" algn="ctr">
              <a:lnSpc>
                <a:spcPct val="100000"/>
              </a:lnSpc>
              <a:spcBef>
                <a:spcPts val="350"/>
              </a:spcBef>
            </a:pPr>
            <a:r>
              <a:rPr sz="1450" spc="-105" dirty="0">
                <a:solidFill>
                  <a:srgbClr val="17375E"/>
                </a:solidFill>
              </a:rPr>
              <a:t>SISTEMA</a:t>
            </a:r>
            <a:r>
              <a:rPr sz="1450" spc="114" dirty="0">
                <a:solidFill>
                  <a:srgbClr val="17375E"/>
                </a:solidFill>
              </a:rPr>
              <a:t> </a:t>
            </a:r>
            <a:r>
              <a:rPr sz="1450" spc="-65" dirty="0">
                <a:solidFill>
                  <a:srgbClr val="17375E"/>
                </a:solidFill>
              </a:rPr>
              <a:t>DE</a:t>
            </a:r>
            <a:r>
              <a:rPr sz="1450" spc="114" dirty="0">
                <a:solidFill>
                  <a:srgbClr val="17375E"/>
                </a:solidFill>
              </a:rPr>
              <a:t> </a:t>
            </a:r>
            <a:r>
              <a:rPr sz="1450" spc="-90" dirty="0">
                <a:solidFill>
                  <a:srgbClr val="17375E"/>
                </a:solidFill>
              </a:rPr>
              <a:t>GESTIÓN</a:t>
            </a:r>
            <a:endParaRPr sz="1450"/>
          </a:p>
        </p:txBody>
      </p:sp>
      <p:sp>
        <p:nvSpPr>
          <p:cNvPr id="3" name="object 3"/>
          <p:cNvSpPr/>
          <p:nvPr/>
        </p:nvSpPr>
        <p:spPr>
          <a:xfrm>
            <a:off x="154470" y="1295400"/>
            <a:ext cx="2037080" cy="5483225"/>
          </a:xfrm>
          <a:custGeom>
            <a:avLst/>
            <a:gdLst/>
            <a:ahLst/>
            <a:cxnLst/>
            <a:rect l="l" t="t" r="r" b="b"/>
            <a:pathLst>
              <a:path w="2037080" h="5483225">
                <a:moveTo>
                  <a:pt x="0" y="0"/>
                </a:moveTo>
                <a:lnTo>
                  <a:pt x="0" y="5483223"/>
                </a:lnTo>
                <a:lnTo>
                  <a:pt x="2037041" y="4386580"/>
                </a:lnTo>
                <a:lnTo>
                  <a:pt x="2037041" y="1096645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5231" y="2378455"/>
            <a:ext cx="1709420" cy="2030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Gestión</a:t>
            </a:r>
            <a:r>
              <a:rPr sz="10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Administrativa</a:t>
            </a:r>
            <a:endParaRPr sz="1000">
              <a:latin typeface="Lucida Sans Unicode"/>
              <a:cs typeface="Lucida Sans Unicode"/>
            </a:endParaRPr>
          </a:p>
          <a:p>
            <a:pPr marL="93345" indent="-81280">
              <a:lnSpc>
                <a:spcPct val="100000"/>
              </a:lnSpc>
              <a:spcBef>
                <a:spcPts val="720"/>
              </a:spcBef>
              <a:buSzPct val="90000"/>
              <a:buChar char="•"/>
              <a:tabLst>
                <a:tab pos="93980" algn="l"/>
              </a:tabLst>
            </a:pP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Política</a:t>
            </a:r>
            <a:endParaRPr sz="1000">
              <a:latin typeface="Lucida Sans Unicode"/>
              <a:cs typeface="Lucida Sans Unicode"/>
            </a:endParaRPr>
          </a:p>
          <a:p>
            <a:pPr marL="93345" indent="-81280">
              <a:lnSpc>
                <a:spcPct val="100000"/>
              </a:lnSpc>
              <a:spcBef>
                <a:spcPts val="405"/>
              </a:spcBef>
              <a:buSzPct val="90000"/>
              <a:buChar char="•"/>
              <a:tabLst>
                <a:tab pos="93980" algn="l"/>
              </a:tabLst>
            </a:pP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Organización</a:t>
            </a:r>
            <a:endParaRPr sz="1000">
              <a:latin typeface="Lucida Sans Unicode"/>
              <a:cs typeface="Lucida Sans Unicode"/>
            </a:endParaRPr>
          </a:p>
          <a:p>
            <a:pPr marL="93345" indent="-81280">
              <a:lnSpc>
                <a:spcPct val="100000"/>
              </a:lnSpc>
              <a:spcBef>
                <a:spcPts val="425"/>
              </a:spcBef>
              <a:buSzPct val="90000"/>
              <a:buChar char="•"/>
              <a:tabLst>
                <a:tab pos="93980" algn="l"/>
              </a:tabLst>
            </a:pP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Administración</a:t>
            </a:r>
            <a:endParaRPr sz="1000">
              <a:latin typeface="Lucida Sans Unicode"/>
              <a:cs typeface="Lucida Sans Unicode"/>
            </a:endParaRPr>
          </a:p>
          <a:p>
            <a:pPr marL="93345" indent="-81280">
              <a:lnSpc>
                <a:spcPct val="100000"/>
              </a:lnSpc>
              <a:spcBef>
                <a:spcPts val="405"/>
              </a:spcBef>
              <a:buSzPct val="90000"/>
              <a:buChar char="•"/>
              <a:tabLst>
                <a:tab pos="93980" algn="l"/>
              </a:tabLst>
            </a:pP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Implementación</a:t>
            </a:r>
            <a:endParaRPr sz="1000">
              <a:latin typeface="Lucida Sans Unicode"/>
              <a:cs typeface="Lucida Sans Unicode"/>
            </a:endParaRPr>
          </a:p>
          <a:p>
            <a:pPr marL="93345" indent="-81280">
              <a:lnSpc>
                <a:spcPct val="100000"/>
              </a:lnSpc>
              <a:spcBef>
                <a:spcPts val="420"/>
              </a:spcBef>
              <a:buSzPct val="90000"/>
              <a:buChar char="•"/>
              <a:tabLst>
                <a:tab pos="93980" algn="l"/>
              </a:tabLst>
            </a:pP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Verificación</a:t>
            </a:r>
            <a:endParaRPr sz="1000">
              <a:latin typeface="Lucida Sans Unicode"/>
              <a:cs typeface="Lucida Sans Unicode"/>
            </a:endParaRPr>
          </a:p>
          <a:p>
            <a:pPr marL="93345" indent="-81280">
              <a:lnSpc>
                <a:spcPct val="100000"/>
              </a:lnSpc>
              <a:spcBef>
                <a:spcPts val="409"/>
              </a:spcBef>
              <a:buSzPct val="90000"/>
              <a:buChar char="•"/>
              <a:tabLst>
                <a:tab pos="93980" algn="l"/>
              </a:tabLst>
            </a:pP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Mejoramiento</a:t>
            </a:r>
            <a:r>
              <a:rPr sz="10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Continuo</a:t>
            </a:r>
            <a:endParaRPr sz="1000">
              <a:latin typeface="Lucida Sans Unicode"/>
              <a:cs typeface="Lucida Sans Unicode"/>
            </a:endParaRPr>
          </a:p>
          <a:p>
            <a:pPr marL="70485" marR="5080" indent="-58419">
              <a:lnSpc>
                <a:spcPct val="114999"/>
              </a:lnSpc>
              <a:spcBef>
                <a:spcPts val="240"/>
              </a:spcBef>
              <a:buSzPct val="90000"/>
              <a:buChar char="•"/>
              <a:tabLst>
                <a:tab pos="93980" algn="l"/>
              </a:tabLst>
            </a:pP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Promoción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en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seguridad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y </a:t>
            </a:r>
            <a:r>
              <a:rPr sz="1000" spc="-3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salud en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el</a:t>
            </a:r>
            <a:r>
              <a:rPr sz="10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trabajo</a:t>
            </a:r>
            <a:endParaRPr sz="1000">
              <a:latin typeface="Lucida Sans Unicode"/>
              <a:cs typeface="Lucida Sans Unicode"/>
            </a:endParaRPr>
          </a:p>
          <a:p>
            <a:pPr marL="93345" indent="-81280">
              <a:lnSpc>
                <a:spcPct val="100000"/>
              </a:lnSpc>
              <a:spcBef>
                <a:spcPts val="409"/>
              </a:spcBef>
              <a:buSzPct val="90000"/>
              <a:buChar char="•"/>
              <a:tabLst>
                <a:tab pos="93980" algn="l"/>
              </a:tabLst>
            </a:pP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Información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estadística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26767" y="1295400"/>
            <a:ext cx="2037080" cy="5483225"/>
          </a:xfrm>
          <a:custGeom>
            <a:avLst/>
            <a:gdLst/>
            <a:ahLst/>
            <a:cxnLst/>
            <a:rect l="l" t="t" r="r" b="b"/>
            <a:pathLst>
              <a:path w="2037079" h="5483225">
                <a:moveTo>
                  <a:pt x="0" y="0"/>
                </a:moveTo>
                <a:lnTo>
                  <a:pt x="0" y="5483223"/>
                </a:lnTo>
                <a:lnTo>
                  <a:pt x="2037080" y="4386580"/>
                </a:lnTo>
                <a:lnTo>
                  <a:pt x="2037080" y="1096645"/>
                </a:lnTo>
                <a:lnTo>
                  <a:pt x="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378201" y="2378455"/>
            <a:ext cx="1849120" cy="1358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Gestión</a:t>
            </a:r>
            <a:r>
              <a:rPr sz="10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Operativa</a:t>
            </a:r>
            <a:endParaRPr sz="1000">
              <a:latin typeface="Lucida Sans Unicode"/>
              <a:cs typeface="Lucida Sans Unicode"/>
            </a:endParaRPr>
          </a:p>
          <a:p>
            <a:pPr marL="70485" marR="5080" indent="-58419">
              <a:lnSpc>
                <a:spcPct val="114999"/>
              </a:lnSpc>
              <a:spcBef>
                <a:spcPts val="540"/>
              </a:spcBef>
              <a:buSzPct val="90000"/>
              <a:buChar char="•"/>
              <a:tabLst>
                <a:tab pos="93980" algn="l"/>
              </a:tabLst>
            </a:pP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Identificación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de </a:t>
            </a: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factores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de </a:t>
            </a:r>
            <a:r>
              <a:rPr sz="1000" spc="-3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riesgo.</a:t>
            </a:r>
            <a:endParaRPr sz="1000">
              <a:latin typeface="Lucida Sans Unicode"/>
              <a:cs typeface="Lucida Sans Unicode"/>
            </a:endParaRPr>
          </a:p>
          <a:p>
            <a:pPr marL="70485" marR="185420" indent="-58419">
              <a:lnSpc>
                <a:spcPct val="114999"/>
              </a:lnSpc>
              <a:spcBef>
                <a:spcPts val="240"/>
              </a:spcBef>
              <a:buSzPct val="90000"/>
              <a:buChar char="•"/>
              <a:tabLst>
                <a:tab pos="93980" algn="l"/>
              </a:tabLst>
            </a:pP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Evaluación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de </a:t>
            </a: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factores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de </a:t>
            </a:r>
            <a:r>
              <a:rPr sz="1000" spc="-3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riesgo</a:t>
            </a:r>
            <a:endParaRPr sz="1000">
              <a:latin typeface="Lucida Sans Unicode"/>
              <a:cs typeface="Lucida Sans Unicode"/>
            </a:endParaRPr>
          </a:p>
          <a:p>
            <a:pPr marL="70485" marR="42545" indent="-58419">
              <a:lnSpc>
                <a:spcPct val="115999"/>
              </a:lnSpc>
              <a:spcBef>
                <a:spcPts val="215"/>
              </a:spcBef>
              <a:buSzPct val="90000"/>
              <a:buChar char="•"/>
              <a:tabLst>
                <a:tab pos="93980" algn="l"/>
              </a:tabLst>
            </a:pP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Seguimiento</a:t>
            </a:r>
            <a:r>
              <a:rPr sz="10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medidas</a:t>
            </a:r>
            <a:r>
              <a:rPr sz="10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de </a:t>
            </a:r>
            <a:r>
              <a:rPr sz="1000" spc="-3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control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34027" y="1295400"/>
            <a:ext cx="2037080" cy="5483225"/>
          </a:xfrm>
          <a:custGeom>
            <a:avLst/>
            <a:gdLst/>
            <a:ahLst/>
            <a:cxnLst/>
            <a:rect l="l" t="t" r="r" b="b"/>
            <a:pathLst>
              <a:path w="2037079" h="5483225">
                <a:moveTo>
                  <a:pt x="0" y="0"/>
                </a:moveTo>
                <a:lnTo>
                  <a:pt x="0" y="5483223"/>
                </a:lnTo>
                <a:lnTo>
                  <a:pt x="2037079" y="4386580"/>
                </a:lnTo>
                <a:lnTo>
                  <a:pt x="2037079" y="1096645"/>
                </a:lnTo>
                <a:lnTo>
                  <a:pt x="0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85842" y="2378455"/>
            <a:ext cx="1804670" cy="1651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Gestión</a:t>
            </a:r>
            <a:r>
              <a:rPr sz="10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10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Talento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Humano</a:t>
            </a:r>
            <a:endParaRPr sz="1000">
              <a:latin typeface="Lucida Sans Unicode"/>
              <a:cs typeface="Lucida Sans Unicode"/>
            </a:endParaRPr>
          </a:p>
          <a:p>
            <a:pPr marL="93345" indent="-81280">
              <a:lnSpc>
                <a:spcPct val="100000"/>
              </a:lnSpc>
              <a:spcBef>
                <a:spcPts val="720"/>
              </a:spcBef>
              <a:buSzPct val="90000"/>
              <a:buChar char="•"/>
              <a:tabLst>
                <a:tab pos="93980" algn="l"/>
              </a:tabLst>
            </a:pP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Selección</a:t>
            </a:r>
            <a:endParaRPr sz="1000">
              <a:latin typeface="Lucida Sans Unicode"/>
              <a:cs typeface="Lucida Sans Unicode"/>
            </a:endParaRPr>
          </a:p>
          <a:p>
            <a:pPr marL="93345" indent="-81280">
              <a:lnSpc>
                <a:spcPct val="100000"/>
              </a:lnSpc>
              <a:spcBef>
                <a:spcPts val="405"/>
              </a:spcBef>
              <a:buSzPct val="90000"/>
              <a:buChar char="•"/>
              <a:tabLst>
                <a:tab pos="93980" algn="l"/>
              </a:tabLst>
            </a:pP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Información</a:t>
            </a:r>
            <a:endParaRPr sz="1000">
              <a:latin typeface="Lucida Sans Unicode"/>
              <a:cs typeface="Lucida Sans Unicode"/>
            </a:endParaRPr>
          </a:p>
          <a:p>
            <a:pPr marL="93345" indent="-81280">
              <a:lnSpc>
                <a:spcPct val="100000"/>
              </a:lnSpc>
              <a:spcBef>
                <a:spcPts val="425"/>
              </a:spcBef>
              <a:buSzPct val="90000"/>
              <a:buChar char="•"/>
              <a:tabLst>
                <a:tab pos="93980" algn="l"/>
              </a:tabLst>
            </a:pP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Comunicación</a:t>
            </a:r>
            <a:endParaRPr sz="1000">
              <a:latin typeface="Lucida Sans Unicode"/>
              <a:cs typeface="Lucida Sans Unicode"/>
            </a:endParaRPr>
          </a:p>
          <a:p>
            <a:pPr marL="93345" indent="-81280">
              <a:lnSpc>
                <a:spcPct val="100000"/>
              </a:lnSpc>
              <a:spcBef>
                <a:spcPts val="405"/>
              </a:spcBef>
              <a:buSzPct val="90000"/>
              <a:buChar char="•"/>
              <a:tabLst>
                <a:tab pos="93980" algn="l"/>
              </a:tabLst>
            </a:pP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Formación</a:t>
            </a:r>
            <a:endParaRPr sz="1000">
              <a:latin typeface="Lucida Sans Unicode"/>
              <a:cs typeface="Lucida Sans Unicode"/>
            </a:endParaRPr>
          </a:p>
          <a:p>
            <a:pPr marL="93345" indent="-81280">
              <a:lnSpc>
                <a:spcPct val="100000"/>
              </a:lnSpc>
              <a:spcBef>
                <a:spcPts val="420"/>
              </a:spcBef>
              <a:buSzPct val="90000"/>
              <a:buChar char="•"/>
              <a:tabLst>
                <a:tab pos="93980" algn="l"/>
              </a:tabLst>
            </a:pP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Capacitación</a:t>
            </a:r>
            <a:endParaRPr sz="1000">
              <a:latin typeface="Lucida Sans Unicode"/>
              <a:cs typeface="Lucida Sans Unicode"/>
            </a:endParaRPr>
          </a:p>
          <a:p>
            <a:pPr marL="93345" indent="-81280">
              <a:lnSpc>
                <a:spcPct val="100000"/>
              </a:lnSpc>
              <a:spcBef>
                <a:spcPts val="409"/>
              </a:spcBef>
              <a:buSzPct val="90000"/>
              <a:buChar char="•"/>
              <a:tabLst>
                <a:tab pos="93980" algn="l"/>
              </a:tabLst>
            </a:pP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Adiestramiento</a:t>
            </a:r>
            <a:endParaRPr sz="1000">
              <a:latin typeface="Lucida Sans Unicode"/>
              <a:cs typeface="Lucida Sans Unicode"/>
            </a:endParaRPr>
          </a:p>
          <a:p>
            <a:pPr marL="93345" indent="-81280">
              <a:lnSpc>
                <a:spcPct val="100000"/>
              </a:lnSpc>
              <a:spcBef>
                <a:spcPts val="420"/>
              </a:spcBef>
              <a:buSzPct val="90000"/>
              <a:buChar char="•"/>
              <a:tabLst>
                <a:tab pos="93980" algn="l"/>
              </a:tabLst>
            </a:pP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Incentivo</a:t>
            </a:r>
            <a:r>
              <a:rPr sz="10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los </a:t>
            </a:r>
            <a:r>
              <a:rPr sz="10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trabajadores</a:t>
            </a:r>
            <a:endParaRPr sz="1000">
              <a:latin typeface="Lucida Sans Unicode"/>
              <a:cs typeface="Lucida Sans Unicode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711188" y="1282700"/>
            <a:ext cx="2062480" cy="5508625"/>
            <a:chOff x="6711188" y="1282700"/>
            <a:chExt cx="2062480" cy="5508625"/>
          </a:xfrm>
        </p:grpSpPr>
        <p:sp>
          <p:nvSpPr>
            <p:cNvPr id="10" name="object 10"/>
            <p:cNvSpPr/>
            <p:nvPr/>
          </p:nvSpPr>
          <p:spPr>
            <a:xfrm>
              <a:off x="6723888" y="1295400"/>
              <a:ext cx="2037080" cy="5483225"/>
            </a:xfrm>
            <a:custGeom>
              <a:avLst/>
              <a:gdLst/>
              <a:ahLst/>
              <a:cxnLst/>
              <a:rect l="l" t="t" r="r" b="b"/>
              <a:pathLst>
                <a:path w="2037079" h="5483225">
                  <a:moveTo>
                    <a:pt x="0" y="0"/>
                  </a:moveTo>
                  <a:lnTo>
                    <a:pt x="0" y="5483223"/>
                  </a:lnTo>
                  <a:lnTo>
                    <a:pt x="2037079" y="4386580"/>
                  </a:lnTo>
                  <a:lnTo>
                    <a:pt x="2037079" y="1096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723888" y="1295400"/>
              <a:ext cx="2037080" cy="5483225"/>
            </a:xfrm>
            <a:custGeom>
              <a:avLst/>
              <a:gdLst/>
              <a:ahLst/>
              <a:cxnLst/>
              <a:rect l="l" t="t" r="r" b="b"/>
              <a:pathLst>
                <a:path w="2037079" h="5483225">
                  <a:moveTo>
                    <a:pt x="0" y="5483223"/>
                  </a:moveTo>
                  <a:lnTo>
                    <a:pt x="0" y="0"/>
                  </a:lnTo>
                  <a:lnTo>
                    <a:pt x="2037079" y="1096645"/>
                  </a:lnTo>
                  <a:lnTo>
                    <a:pt x="2037079" y="4386580"/>
                  </a:lnTo>
                  <a:lnTo>
                    <a:pt x="0" y="5483223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769354" y="2378455"/>
            <a:ext cx="1911985" cy="3622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Procesos</a:t>
            </a:r>
            <a:r>
              <a:rPr sz="9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Operativos</a:t>
            </a:r>
            <a:r>
              <a:rPr sz="9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Básicos</a:t>
            </a:r>
            <a:endParaRPr sz="900">
              <a:latin typeface="Lucida Sans Unicode"/>
              <a:cs typeface="Lucida Sans Unicode"/>
            </a:endParaRPr>
          </a:p>
          <a:p>
            <a:pPr marL="70485" marR="128905" indent="-58419">
              <a:lnSpc>
                <a:spcPct val="114999"/>
              </a:lnSpc>
              <a:spcBef>
                <a:spcPts val="484"/>
              </a:spcBef>
              <a:buSzPct val="88888"/>
              <a:buChar char="•"/>
              <a:tabLst>
                <a:tab pos="85725" algn="l"/>
              </a:tabLst>
            </a:pP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Investigación de accidentes de </a:t>
            </a:r>
            <a:r>
              <a:rPr sz="900" spc="-2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trabajo </a:t>
            </a: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y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enfermedades </a:t>
            </a: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profesionales</a:t>
            </a:r>
            <a:endParaRPr sz="900">
              <a:latin typeface="Lucida Sans Unicode"/>
              <a:cs typeface="Lucida Sans Unicode"/>
            </a:endParaRPr>
          </a:p>
          <a:p>
            <a:pPr marL="70485" marR="171450" indent="-58419">
              <a:lnSpc>
                <a:spcPct val="114999"/>
              </a:lnSpc>
              <a:spcBef>
                <a:spcPts val="210"/>
              </a:spcBef>
              <a:buSzPct val="88888"/>
              <a:buChar char="•"/>
              <a:tabLst>
                <a:tab pos="85725" algn="l"/>
              </a:tabLst>
            </a:pP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2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Vigilancia de </a:t>
            </a: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salud de los </a:t>
            </a:r>
            <a:r>
              <a:rPr sz="900" spc="-2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trabajadores</a:t>
            </a:r>
            <a:r>
              <a:rPr sz="9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(vigilancia </a:t>
            </a: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epidemiológica)</a:t>
            </a:r>
            <a:endParaRPr sz="900">
              <a:latin typeface="Lucida Sans Unicode"/>
              <a:cs typeface="Lucida Sans Unicode"/>
            </a:endParaRPr>
          </a:p>
          <a:p>
            <a:pPr marL="85090" indent="-73025">
              <a:lnSpc>
                <a:spcPct val="100000"/>
              </a:lnSpc>
              <a:spcBef>
                <a:spcPts val="370"/>
              </a:spcBef>
              <a:buSzPct val="88888"/>
              <a:buChar char="•"/>
              <a:tabLst>
                <a:tab pos="85725" algn="l"/>
              </a:tabLst>
            </a:pP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3</a:t>
            </a:r>
            <a:r>
              <a:rPr sz="9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Inspecciones</a:t>
            </a:r>
            <a:r>
              <a:rPr sz="9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sz="9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auditorías</a:t>
            </a:r>
            <a:endParaRPr sz="900">
              <a:latin typeface="Lucida Sans Unicode"/>
              <a:cs typeface="Lucida Sans Unicode"/>
            </a:endParaRPr>
          </a:p>
          <a:p>
            <a:pPr marL="85725" indent="-73660">
              <a:lnSpc>
                <a:spcPct val="100000"/>
              </a:lnSpc>
              <a:spcBef>
                <a:spcPts val="375"/>
              </a:spcBef>
              <a:buSzPct val="88888"/>
              <a:buChar char="•"/>
              <a:tabLst>
                <a:tab pos="86360" algn="l"/>
              </a:tabLst>
            </a:pP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4</a:t>
            </a:r>
            <a:r>
              <a:rPr sz="9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Planes</a:t>
            </a:r>
            <a:r>
              <a:rPr sz="9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9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emergencia</a:t>
            </a:r>
            <a:endParaRPr sz="900">
              <a:latin typeface="Lucida Sans Unicode"/>
              <a:cs typeface="Lucida Sans Unicode"/>
            </a:endParaRPr>
          </a:p>
          <a:p>
            <a:pPr marL="70485" marR="18415" indent="-58419">
              <a:lnSpc>
                <a:spcPct val="115599"/>
              </a:lnSpc>
              <a:spcBef>
                <a:spcPts val="204"/>
              </a:spcBef>
              <a:buSzPct val="88888"/>
              <a:buChar char="•"/>
              <a:tabLst>
                <a:tab pos="85725" algn="l"/>
              </a:tabLst>
            </a:pP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5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Planes de prevención </a:t>
            </a: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y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control </a:t>
            </a:r>
            <a:r>
              <a:rPr sz="900" spc="-2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de accidentes mayores</a:t>
            </a:r>
            <a:endParaRPr sz="900">
              <a:latin typeface="Lucida Sans Unicode"/>
              <a:cs typeface="Lucida Sans Unicode"/>
            </a:endParaRPr>
          </a:p>
          <a:p>
            <a:pPr marL="70485" marR="463550" indent="-58419">
              <a:lnSpc>
                <a:spcPct val="115599"/>
              </a:lnSpc>
              <a:spcBef>
                <a:spcPts val="204"/>
              </a:spcBef>
              <a:buSzPct val="88888"/>
              <a:buChar char="•"/>
              <a:tabLst>
                <a:tab pos="85725" algn="l"/>
              </a:tabLst>
            </a:pP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6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Control de incendios </a:t>
            </a: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y </a:t>
            </a:r>
            <a:r>
              <a:rPr sz="900" spc="-2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explosiones</a:t>
            </a:r>
            <a:endParaRPr sz="900">
              <a:latin typeface="Lucida Sans Unicode"/>
              <a:cs typeface="Lucida Sans Unicode"/>
            </a:endParaRPr>
          </a:p>
          <a:p>
            <a:pPr marL="85090" indent="-73025">
              <a:lnSpc>
                <a:spcPct val="100000"/>
              </a:lnSpc>
              <a:spcBef>
                <a:spcPts val="370"/>
              </a:spcBef>
              <a:buSzPct val="88888"/>
              <a:buChar char="•"/>
              <a:tabLst>
                <a:tab pos="85725" algn="l"/>
              </a:tabLst>
            </a:pP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7</a:t>
            </a:r>
            <a:r>
              <a:rPr sz="9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Programas</a:t>
            </a:r>
            <a:r>
              <a:rPr sz="9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9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mantenimiento</a:t>
            </a:r>
            <a:endParaRPr sz="900">
              <a:latin typeface="Lucida Sans Unicode"/>
              <a:cs typeface="Lucida Sans Unicode"/>
            </a:endParaRPr>
          </a:p>
          <a:p>
            <a:pPr marL="70485" marR="5080" indent="-58419">
              <a:lnSpc>
                <a:spcPct val="115599"/>
              </a:lnSpc>
              <a:spcBef>
                <a:spcPts val="204"/>
              </a:spcBef>
              <a:buSzPct val="88888"/>
              <a:buChar char="•"/>
              <a:tabLst>
                <a:tab pos="85725" algn="l"/>
              </a:tabLst>
            </a:pP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8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Usos de equipos de protección </a:t>
            </a:r>
            <a:r>
              <a:rPr sz="900" spc="-2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individual</a:t>
            </a:r>
            <a:endParaRPr sz="900">
              <a:latin typeface="Lucida Sans Unicode"/>
              <a:cs typeface="Lucida Sans Unicode"/>
            </a:endParaRPr>
          </a:p>
          <a:p>
            <a:pPr marL="70485" marR="229870" indent="-58419">
              <a:lnSpc>
                <a:spcPct val="114700"/>
              </a:lnSpc>
              <a:spcBef>
                <a:spcPts val="210"/>
              </a:spcBef>
              <a:buSzPct val="88888"/>
              <a:buChar char="•"/>
              <a:tabLst>
                <a:tab pos="85725" algn="l"/>
              </a:tabLst>
            </a:pP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9</a:t>
            </a:r>
            <a:r>
              <a:rPr sz="9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Seguridad</a:t>
            </a:r>
            <a:r>
              <a:rPr sz="9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en</a:t>
            </a:r>
            <a:r>
              <a:rPr sz="9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la</a:t>
            </a:r>
            <a:r>
              <a:rPr sz="9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compra de </a:t>
            </a:r>
            <a:r>
              <a:rPr sz="900" spc="-2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insumos</a:t>
            </a:r>
            <a:endParaRPr sz="900">
              <a:latin typeface="Lucida Sans Unicode"/>
              <a:cs typeface="Lucida Sans Unicode"/>
            </a:endParaRPr>
          </a:p>
          <a:p>
            <a:pPr marL="70485" marR="24765" indent="-58419">
              <a:lnSpc>
                <a:spcPct val="115599"/>
              </a:lnSpc>
              <a:spcBef>
                <a:spcPts val="204"/>
              </a:spcBef>
              <a:buSzPct val="88888"/>
              <a:buChar char="•"/>
              <a:tabLst>
                <a:tab pos="85725" algn="l"/>
              </a:tabLst>
            </a:pP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10 Otros específicos, </a:t>
            </a: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en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función </a:t>
            </a:r>
            <a:r>
              <a:rPr sz="900" spc="-2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de </a:t>
            </a: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la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complejidad </a:t>
            </a: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y el nivel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de </a:t>
            </a: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riesgo</a:t>
            </a:r>
            <a:r>
              <a:rPr sz="9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900" dirty="0">
                <a:solidFill>
                  <a:srgbClr val="FFFFFF"/>
                </a:solidFill>
                <a:latin typeface="Lucida Sans Unicode"/>
                <a:cs typeface="Lucida Sans Unicode"/>
              </a:rPr>
              <a:t> la</a:t>
            </a:r>
            <a:r>
              <a:rPr sz="9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empresa.</a:t>
            </a:r>
            <a:endParaRPr sz="9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381000" y="838020"/>
          <a:ext cx="7917815" cy="5778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0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6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70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0776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Nº</a:t>
                      </a:r>
                      <a:r>
                        <a:rPr sz="10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30" dirty="0">
                          <a:latin typeface="Calibri"/>
                          <a:cs typeface="Calibri"/>
                        </a:rPr>
                        <a:t>TR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b="1" spc="-30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J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b="1" spc="-3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b="1" spc="-1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000" b="1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b="1" spc="-2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4B3D6"/>
                    </a:solidFill>
                  </a:tcPr>
                </a:tc>
                <a:tc>
                  <a:txBody>
                    <a:bodyPr/>
                    <a:lstStyle/>
                    <a:p>
                      <a:pPr marL="16764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45" dirty="0">
                          <a:latin typeface="Calibri"/>
                          <a:cs typeface="Calibri"/>
                        </a:rPr>
                        <a:t>CLASIFICACIÓN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4B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0" dirty="0">
                          <a:latin typeface="Calibri"/>
                          <a:cs typeface="Calibri"/>
                        </a:rPr>
                        <a:t>ORGANIZACIÓN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4B3D6"/>
                    </a:solidFill>
                  </a:tcPr>
                </a:tc>
                <a:tc>
                  <a:txBody>
                    <a:bodyPr/>
                    <a:lstStyle/>
                    <a:p>
                      <a:pPr marL="80010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25" dirty="0">
                          <a:latin typeface="Calibri"/>
                          <a:cs typeface="Calibri"/>
                        </a:rPr>
                        <a:t>LE</a:t>
                      </a:r>
                      <a:r>
                        <a:rPr sz="1000" b="1" spc="2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b="1" spc="-2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1000" b="1" spc="-1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b="1" spc="2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000" b="1" spc="-2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b="1" spc="-3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4B3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450">
                <a:tc rowSpan="10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9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rowSpan="10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44145">
                        <a:lnSpc>
                          <a:spcPct val="100000"/>
                        </a:lnSpc>
                      </a:pPr>
                      <a:r>
                        <a:rPr sz="1000" spc="-60" dirty="0">
                          <a:latin typeface="Calibri"/>
                          <a:cs typeface="Calibri"/>
                        </a:rPr>
                        <a:t>MICROEMPRESA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1000" spc="-1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ot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qu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í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000" spc="2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os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spc="25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ili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ra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20" dirty="0">
                          <a:latin typeface="Calibri"/>
                          <a:cs typeface="Calibri"/>
                        </a:rPr>
                        <a:t>j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t.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43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1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1000" spc="-1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ele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1105"/>
                        </a:lnSpc>
                      </a:pPr>
                      <a:r>
                        <a:rPr sz="1000" spc="-30" dirty="0">
                          <a:latin typeface="Calibri"/>
                          <a:cs typeface="Calibri"/>
                        </a:rPr>
                        <a:t>Resolución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70" dirty="0">
                          <a:latin typeface="Calibri"/>
                          <a:cs typeface="Calibri"/>
                        </a:rPr>
                        <a:t>957</a:t>
                      </a:r>
                      <a:r>
                        <a:rPr sz="10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Reglamento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del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Instrumento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Andino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t.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3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4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1000" spc="1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í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19050" marR="26034" algn="ctr">
                        <a:lnSpc>
                          <a:spcPct val="112100"/>
                        </a:lnSpc>
                      </a:pPr>
                      <a:r>
                        <a:rPr sz="1000" spc="-30" dirty="0">
                          <a:latin typeface="Calibri"/>
                          <a:cs typeface="Calibri"/>
                        </a:rPr>
                        <a:t>Decisión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70" dirty="0">
                          <a:latin typeface="Calibri"/>
                          <a:cs typeface="Calibri"/>
                        </a:rPr>
                        <a:t>584</a:t>
                      </a:r>
                      <a:r>
                        <a:rPr sz="10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Instrumento 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Andino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Seguridad y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Salud </a:t>
                      </a:r>
                      <a:r>
                        <a:rPr sz="1000" spc="-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el 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Trabajo 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Resolución </a:t>
                      </a:r>
                      <a:r>
                        <a:rPr sz="1000" spc="-70" dirty="0">
                          <a:latin typeface="Calibri"/>
                          <a:cs typeface="Calibri"/>
                        </a:rPr>
                        <a:t>513 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Art. </a:t>
                      </a:r>
                      <a:r>
                        <a:rPr sz="1000" spc="-60" dirty="0">
                          <a:latin typeface="Calibri"/>
                          <a:cs typeface="Calibri"/>
                        </a:rPr>
                        <a:t>53,54,55 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1000" spc="-60" dirty="0">
                          <a:latin typeface="Calibri"/>
                          <a:cs typeface="Calibri"/>
                        </a:rPr>
                        <a:t>56</a:t>
                      </a:r>
                      <a:r>
                        <a:rPr sz="1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IESS. 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Resolución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70" dirty="0">
                          <a:latin typeface="Calibri"/>
                          <a:cs typeface="Calibri"/>
                        </a:rPr>
                        <a:t>957</a:t>
                      </a:r>
                      <a:r>
                        <a:rPr sz="1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Reglamento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del</a:t>
                      </a:r>
                      <a:r>
                        <a:rPr sz="10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Instrumento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Andino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ar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t.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2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le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4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1000" spc="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omo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ón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4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1000" spc="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2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ar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2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r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ie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1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1105"/>
                        </a:lnSpc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Selección, 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información,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comunicación,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adiestramiento</a:t>
                      </a:r>
                      <a:r>
                        <a:rPr sz="1000" spc="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35" dirty="0">
                          <a:latin typeface="Calibri"/>
                          <a:cs typeface="Calibri"/>
                        </a:rPr>
                        <a:t>trabajadores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4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1000" spc="-20" dirty="0">
                          <a:latin typeface="Calibri"/>
                          <a:cs typeface="Calibri"/>
                        </a:rPr>
                        <a:t>Vigilancia</a:t>
                      </a:r>
                      <a:r>
                        <a:rPr sz="1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la</a:t>
                      </a:r>
                      <a:r>
                        <a:rPr sz="1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salud</a:t>
                      </a:r>
                      <a:r>
                        <a:rPr sz="1000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(Acuerdo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Ministerial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65" dirty="0">
                          <a:latin typeface="Calibri"/>
                          <a:cs typeface="Calibri"/>
                        </a:rPr>
                        <a:t>059)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4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1000" spc="1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ra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2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ie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4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1000" spc="-5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mos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ol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nd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41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1000" spc="-4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qu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os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ot</a:t>
                      </a:r>
                      <a:r>
                        <a:rPr sz="1000" spc="2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cc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ón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l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6675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23850">
                        <a:lnSpc>
                          <a:spcPct val="100000"/>
                        </a:lnSpc>
                      </a:pPr>
                      <a:r>
                        <a:rPr sz="1000" spc="-4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0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9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6040">
                        <a:lnSpc>
                          <a:spcPct val="100000"/>
                        </a:lnSpc>
                      </a:pPr>
                      <a:r>
                        <a:rPr sz="1000" spc="1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Q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15" dirty="0">
                          <a:latin typeface="Calibri"/>
                          <a:cs typeface="Calibri"/>
                        </a:rPr>
                        <a:t>Ñ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E</a:t>
                      </a:r>
                      <a:r>
                        <a:rPr sz="1000" spc="-5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10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spc="2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000" spc="2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í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1000" spc="-35" dirty="0">
                          <a:latin typeface="Calibri"/>
                          <a:cs typeface="Calibri"/>
                        </a:rPr>
                        <a:t>Código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de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Trabajo 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Art.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70" dirty="0">
                          <a:latin typeface="Calibri"/>
                          <a:cs typeface="Calibri"/>
                        </a:rPr>
                        <a:t>430</a:t>
                      </a:r>
                      <a:r>
                        <a:rPr sz="10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/Acuerdo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Ministerial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70" dirty="0">
                          <a:latin typeface="Calibri"/>
                          <a:cs typeface="Calibri"/>
                        </a:rPr>
                        <a:t>059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8650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om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té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1000" spc="-1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20" dirty="0">
                          <a:latin typeface="Calibri"/>
                          <a:cs typeface="Calibri"/>
                        </a:rPr>
                        <a:t>j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239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00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t.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4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865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1000" spc="-35" dirty="0">
                          <a:latin typeface="Calibri"/>
                          <a:cs typeface="Calibri"/>
                        </a:rPr>
                        <a:t>Reglamento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de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Seguridad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(11</a:t>
                      </a:r>
                      <a:r>
                        <a:rPr sz="10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trabajadores)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ra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20" dirty="0">
                          <a:latin typeface="Calibri"/>
                          <a:cs typeface="Calibri"/>
                        </a:rPr>
                        <a:t>j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239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3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73412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10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2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1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òn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26034">
                        <a:lnSpc>
                          <a:spcPct val="112000"/>
                        </a:lnSpc>
                        <a:spcBef>
                          <a:spcPts val="300"/>
                        </a:spcBef>
                      </a:pPr>
                      <a:r>
                        <a:rPr sz="1000" spc="-30" dirty="0">
                          <a:latin typeface="Calibri"/>
                          <a:cs typeface="Calibri"/>
                        </a:rPr>
                        <a:t>Decisión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70" dirty="0">
                          <a:latin typeface="Calibri"/>
                          <a:cs typeface="Calibri"/>
                        </a:rPr>
                        <a:t>584</a:t>
                      </a:r>
                      <a:r>
                        <a:rPr sz="10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Instrumento 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Andino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Seguridad y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Salud </a:t>
                      </a:r>
                      <a:r>
                        <a:rPr sz="1000" spc="-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el 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Trabajo 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Resolución </a:t>
                      </a:r>
                      <a:r>
                        <a:rPr sz="1000" spc="-70" dirty="0">
                          <a:latin typeface="Calibri"/>
                          <a:cs typeface="Calibri"/>
                        </a:rPr>
                        <a:t>513 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Art. </a:t>
                      </a:r>
                      <a:r>
                        <a:rPr sz="1000" spc="-60" dirty="0">
                          <a:latin typeface="Calibri"/>
                          <a:cs typeface="Calibri"/>
                        </a:rPr>
                        <a:t>53,54,55 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1000" spc="-60" dirty="0">
                          <a:latin typeface="Calibri"/>
                          <a:cs typeface="Calibri"/>
                        </a:rPr>
                        <a:t>56</a:t>
                      </a:r>
                      <a:r>
                        <a:rPr sz="1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IESS. 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Resolución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70" dirty="0">
                          <a:latin typeface="Calibri"/>
                          <a:cs typeface="Calibri"/>
                        </a:rPr>
                        <a:t>957</a:t>
                      </a:r>
                      <a:r>
                        <a:rPr sz="1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Reglamento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del</a:t>
                      </a:r>
                      <a:r>
                        <a:rPr sz="10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Instrumento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Andino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ar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t.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2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ra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le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57200" y="914483"/>
          <a:ext cx="7689215" cy="54994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2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8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3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5165">
                <a:tc>
                  <a:txBody>
                    <a:bodyPr/>
                    <a:lstStyle/>
                    <a:p>
                      <a:pPr marL="26034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Nº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30" dirty="0">
                          <a:latin typeface="Calibri"/>
                          <a:cs typeface="Calibri"/>
                        </a:rPr>
                        <a:t>TR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b="1" spc="-30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J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b="1" spc="-3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4B3D6"/>
                    </a:solidFill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b="1" spc="-105" dirty="0">
                          <a:latin typeface="Calibri"/>
                          <a:cs typeface="Calibri"/>
                        </a:rPr>
                        <a:t>CLASIFICACIÓN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4B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b="1" spc="-120" dirty="0">
                          <a:latin typeface="Calibri"/>
                          <a:cs typeface="Calibri"/>
                        </a:rPr>
                        <a:t>ORGANIZACIÓN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4B3D6"/>
                    </a:solidFill>
                  </a:tcPr>
                </a:tc>
                <a:tc>
                  <a:txBody>
                    <a:bodyPr/>
                    <a:lstStyle/>
                    <a:p>
                      <a:pPr marL="77660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spc="2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b="1" spc="2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00" b="1" spc="-3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4B3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657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0670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100" spc="-4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9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9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F3"/>
                    </a:solidFill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651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100" spc="-5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AN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5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é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mp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100" spc="-95" dirty="0">
                          <a:latin typeface="Calibri"/>
                          <a:cs typeface="Calibri"/>
                        </a:rPr>
                        <a:t>Código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0" dirty="0">
                          <a:latin typeface="Calibri"/>
                          <a:cs typeface="Calibri"/>
                        </a:rPr>
                        <a:t>Trabajo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80" dirty="0">
                          <a:latin typeface="Calibri"/>
                          <a:cs typeface="Calibri"/>
                        </a:rPr>
                        <a:t>Art.</a:t>
                      </a:r>
                      <a:r>
                        <a:rPr sz="1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30" dirty="0">
                          <a:latin typeface="Calibri"/>
                          <a:cs typeface="Calibri"/>
                        </a:rPr>
                        <a:t>430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/Acuerdo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80" dirty="0">
                          <a:latin typeface="Calibri"/>
                          <a:cs typeface="Calibri"/>
                        </a:rPr>
                        <a:t>Ministerial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30" dirty="0">
                          <a:latin typeface="Calibri"/>
                          <a:cs typeface="Calibri"/>
                        </a:rPr>
                        <a:t>059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34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om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té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100" spc="-1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j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239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t.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65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100" spc="-4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100" spc="-1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j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239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t.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34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j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ra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j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239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202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11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òn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F3"/>
                    </a:solidFill>
                  </a:tcPr>
                </a:tc>
                <a:tc>
                  <a:txBody>
                    <a:bodyPr/>
                    <a:lstStyle/>
                    <a:p>
                      <a:pPr marL="18415" marR="24765">
                        <a:lnSpc>
                          <a:spcPct val="110500"/>
                        </a:lnSpc>
                        <a:spcBef>
                          <a:spcPts val="765"/>
                        </a:spcBef>
                      </a:pPr>
                      <a:r>
                        <a:rPr sz="1100" spc="-85" dirty="0">
                          <a:latin typeface="Calibri"/>
                          <a:cs typeface="Calibri"/>
                        </a:rPr>
                        <a:t>Decisión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30" dirty="0">
                          <a:latin typeface="Calibri"/>
                          <a:cs typeface="Calibri"/>
                        </a:rPr>
                        <a:t>584</a:t>
                      </a:r>
                      <a:r>
                        <a:rPr sz="11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Instrumento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Andino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Seguridad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Salud </a:t>
                      </a:r>
                      <a:r>
                        <a:rPr sz="1100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el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0" dirty="0">
                          <a:latin typeface="Calibri"/>
                          <a:cs typeface="Calibri"/>
                        </a:rPr>
                        <a:t>Trabajo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85" dirty="0">
                          <a:latin typeface="Calibri"/>
                          <a:cs typeface="Calibri"/>
                        </a:rPr>
                        <a:t>Resolución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30" dirty="0">
                          <a:latin typeface="Calibri"/>
                          <a:cs typeface="Calibri"/>
                        </a:rPr>
                        <a:t>513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80" dirty="0">
                          <a:latin typeface="Calibri"/>
                          <a:cs typeface="Calibri"/>
                        </a:rPr>
                        <a:t>Art.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14" dirty="0">
                          <a:latin typeface="Calibri"/>
                          <a:cs typeface="Calibri"/>
                        </a:rPr>
                        <a:t>53,54,55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25" dirty="0">
                          <a:latin typeface="Calibri"/>
                          <a:cs typeface="Calibri"/>
                        </a:rPr>
                        <a:t>56</a:t>
                      </a:r>
                      <a:r>
                        <a:rPr sz="1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80" dirty="0">
                          <a:latin typeface="Calibri"/>
                          <a:cs typeface="Calibri"/>
                        </a:rPr>
                        <a:t>IESS. </a:t>
                      </a:r>
                      <a:r>
                        <a:rPr sz="11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ón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95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ns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nd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  </a:t>
                      </a:r>
                      <a:r>
                        <a:rPr sz="1100" spc="-10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Seguridad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Salud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80" dirty="0">
                          <a:latin typeface="Calibri"/>
                          <a:cs typeface="Calibri"/>
                        </a:rPr>
                        <a:t>art.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literales </a:t>
                      </a:r>
                      <a:r>
                        <a:rPr sz="1100" spc="-80" dirty="0">
                          <a:latin typeface="Calibri"/>
                          <a:cs typeface="Calibri"/>
                        </a:rPr>
                        <a:t>a,b,c,d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9715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371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sz="1100" spc="-40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á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147320">
                        <a:lnSpc>
                          <a:spcPct val="100000"/>
                        </a:lnSpc>
                      </a:pPr>
                      <a:r>
                        <a:rPr sz="1100" spc="-3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5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</a:pP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é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mp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</a:pPr>
                      <a:r>
                        <a:rPr sz="1100" spc="-95" dirty="0">
                          <a:latin typeface="Calibri"/>
                          <a:cs typeface="Calibri"/>
                        </a:rPr>
                        <a:t>Código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0" dirty="0">
                          <a:latin typeface="Calibri"/>
                          <a:cs typeface="Calibri"/>
                        </a:rPr>
                        <a:t>Trabajo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80" dirty="0">
                          <a:latin typeface="Calibri"/>
                          <a:cs typeface="Calibri"/>
                        </a:rPr>
                        <a:t>Art.</a:t>
                      </a:r>
                      <a:r>
                        <a:rPr sz="1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30" dirty="0">
                          <a:latin typeface="Calibri"/>
                          <a:cs typeface="Calibri"/>
                        </a:rPr>
                        <a:t>430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/Acuerdo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80" dirty="0">
                          <a:latin typeface="Calibri"/>
                          <a:cs typeface="Calibri"/>
                        </a:rPr>
                        <a:t>Ministerial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30" dirty="0">
                          <a:latin typeface="Calibri"/>
                          <a:cs typeface="Calibri"/>
                        </a:rPr>
                        <a:t>059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67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om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té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</a:pPr>
                      <a:r>
                        <a:rPr sz="1100" spc="-1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j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239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t.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737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</a:pPr>
                      <a:r>
                        <a:rPr sz="1100" spc="-4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</a:pPr>
                      <a:r>
                        <a:rPr sz="1100" spc="-1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j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239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t.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73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j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ra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j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239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7976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</a:pP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11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òn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8415" marR="24765">
                        <a:lnSpc>
                          <a:spcPct val="110500"/>
                        </a:lnSpc>
                        <a:spcBef>
                          <a:spcPts val="985"/>
                        </a:spcBef>
                      </a:pPr>
                      <a:r>
                        <a:rPr sz="1100" spc="-85" dirty="0">
                          <a:latin typeface="Calibri"/>
                          <a:cs typeface="Calibri"/>
                        </a:rPr>
                        <a:t>Decisión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30" dirty="0">
                          <a:latin typeface="Calibri"/>
                          <a:cs typeface="Calibri"/>
                        </a:rPr>
                        <a:t>584</a:t>
                      </a:r>
                      <a:r>
                        <a:rPr sz="11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Instrumento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Andino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Seguridad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Salud </a:t>
                      </a:r>
                      <a:r>
                        <a:rPr sz="1100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el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0" dirty="0">
                          <a:latin typeface="Calibri"/>
                          <a:cs typeface="Calibri"/>
                        </a:rPr>
                        <a:t>Trabajo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85" dirty="0">
                          <a:latin typeface="Calibri"/>
                          <a:cs typeface="Calibri"/>
                        </a:rPr>
                        <a:t>Resolución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30" dirty="0">
                          <a:latin typeface="Calibri"/>
                          <a:cs typeface="Calibri"/>
                        </a:rPr>
                        <a:t>513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80" dirty="0">
                          <a:latin typeface="Calibri"/>
                          <a:cs typeface="Calibri"/>
                        </a:rPr>
                        <a:t>Art.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14" dirty="0">
                          <a:latin typeface="Calibri"/>
                          <a:cs typeface="Calibri"/>
                        </a:rPr>
                        <a:t>53,54,55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25" dirty="0">
                          <a:latin typeface="Calibri"/>
                          <a:cs typeface="Calibri"/>
                        </a:rPr>
                        <a:t>56</a:t>
                      </a:r>
                      <a:r>
                        <a:rPr sz="1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80" dirty="0">
                          <a:latin typeface="Calibri"/>
                          <a:cs typeface="Calibri"/>
                        </a:rPr>
                        <a:t>IESS. </a:t>
                      </a:r>
                      <a:r>
                        <a:rPr sz="11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ón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95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ns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nd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  </a:t>
                      </a:r>
                      <a:r>
                        <a:rPr sz="1100" spc="-10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Seguridad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Salud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80" dirty="0">
                          <a:latin typeface="Calibri"/>
                          <a:cs typeface="Calibri"/>
                        </a:rPr>
                        <a:t>art.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literales </a:t>
                      </a:r>
                      <a:r>
                        <a:rPr sz="1100" spc="-80" dirty="0">
                          <a:latin typeface="Calibri"/>
                          <a:cs typeface="Calibri"/>
                        </a:rPr>
                        <a:t>a,b,c,d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50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0"/>
            <a:ext cx="8001000" cy="6858000"/>
            <a:chOff x="609600" y="0"/>
            <a:chExt cx="8001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3600" y="152399"/>
              <a:ext cx="3189906" cy="92296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2600" y="990600"/>
              <a:ext cx="3048000" cy="20097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5000" y="134112"/>
              <a:ext cx="3848480" cy="128282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41194" y="3697604"/>
            <a:ext cx="606552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85" dirty="0">
                <a:solidFill>
                  <a:srgbClr val="17375E"/>
                </a:solidFill>
              </a:rPr>
              <a:t>R</a:t>
            </a:r>
            <a:r>
              <a:rPr sz="2400" spc="-85" dirty="0">
                <a:solidFill>
                  <a:srgbClr val="17375E"/>
                </a:solidFill>
              </a:rPr>
              <a:t>EGLAMENTO</a:t>
            </a:r>
            <a:r>
              <a:rPr sz="2400" spc="200" dirty="0">
                <a:solidFill>
                  <a:srgbClr val="17375E"/>
                </a:solidFill>
              </a:rPr>
              <a:t> </a:t>
            </a:r>
            <a:r>
              <a:rPr sz="2400" spc="-95" dirty="0">
                <a:solidFill>
                  <a:srgbClr val="17375E"/>
                </a:solidFill>
              </a:rPr>
              <a:t>DE</a:t>
            </a:r>
            <a:r>
              <a:rPr sz="2400" spc="204" dirty="0">
                <a:solidFill>
                  <a:srgbClr val="17375E"/>
                </a:solidFill>
              </a:rPr>
              <a:t> </a:t>
            </a:r>
            <a:r>
              <a:rPr sz="2400" spc="-210" dirty="0">
                <a:solidFill>
                  <a:srgbClr val="17375E"/>
                </a:solidFill>
              </a:rPr>
              <a:t>HIGIENE</a:t>
            </a:r>
            <a:r>
              <a:rPr sz="2400" spc="185" dirty="0">
                <a:solidFill>
                  <a:srgbClr val="17375E"/>
                </a:solidFill>
              </a:rPr>
              <a:t> </a:t>
            </a:r>
            <a:r>
              <a:rPr sz="2400" spc="-114" dirty="0">
                <a:solidFill>
                  <a:srgbClr val="17375E"/>
                </a:solidFill>
              </a:rPr>
              <a:t>Y</a:t>
            </a:r>
            <a:r>
              <a:rPr sz="2400" spc="240" dirty="0">
                <a:solidFill>
                  <a:srgbClr val="17375E"/>
                </a:solidFill>
              </a:rPr>
              <a:t> </a:t>
            </a:r>
            <a:r>
              <a:rPr sz="2400" spc="-140" dirty="0">
                <a:solidFill>
                  <a:srgbClr val="17375E"/>
                </a:solidFill>
              </a:rPr>
              <a:t>SEGURIDAD</a:t>
            </a:r>
            <a:endParaRPr sz="2400"/>
          </a:p>
          <a:p>
            <a:pPr marL="12700">
              <a:lnSpc>
                <a:spcPct val="100000"/>
              </a:lnSpc>
            </a:pPr>
            <a:r>
              <a:rPr sz="3000" spc="-70" dirty="0">
                <a:solidFill>
                  <a:srgbClr val="17375E"/>
                </a:solidFill>
              </a:rPr>
              <a:t>C</a:t>
            </a:r>
            <a:r>
              <a:rPr sz="2400" spc="-70" dirty="0">
                <a:solidFill>
                  <a:srgbClr val="17375E"/>
                </a:solidFill>
              </a:rPr>
              <a:t>ÓDIGO</a:t>
            </a:r>
            <a:r>
              <a:rPr sz="2400" spc="200" dirty="0">
                <a:solidFill>
                  <a:srgbClr val="17375E"/>
                </a:solidFill>
              </a:rPr>
              <a:t> </a:t>
            </a:r>
            <a:r>
              <a:rPr sz="2400" spc="-95" dirty="0">
                <a:solidFill>
                  <a:srgbClr val="17375E"/>
                </a:solidFill>
              </a:rPr>
              <a:t>DE</a:t>
            </a:r>
            <a:r>
              <a:rPr sz="2400" spc="204" dirty="0">
                <a:solidFill>
                  <a:srgbClr val="17375E"/>
                </a:solidFill>
              </a:rPr>
              <a:t> </a:t>
            </a:r>
            <a:r>
              <a:rPr sz="2400" spc="-120" dirty="0">
                <a:solidFill>
                  <a:srgbClr val="17375E"/>
                </a:solidFill>
              </a:rPr>
              <a:t>TRABAJO</a:t>
            </a:r>
            <a:r>
              <a:rPr sz="2400" spc="225" dirty="0">
                <a:solidFill>
                  <a:srgbClr val="17375E"/>
                </a:solidFill>
              </a:rPr>
              <a:t> </a:t>
            </a:r>
            <a:r>
              <a:rPr sz="3000" spc="-5" dirty="0">
                <a:solidFill>
                  <a:srgbClr val="17375E"/>
                </a:solidFill>
              </a:rPr>
              <a:t>434</a:t>
            </a:r>
            <a:endParaRPr sz="3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37100" y="5580062"/>
            <a:ext cx="3968750" cy="713105"/>
            <a:chOff x="4737100" y="5580062"/>
            <a:chExt cx="3968750" cy="713105"/>
          </a:xfrm>
        </p:grpSpPr>
        <p:sp>
          <p:nvSpPr>
            <p:cNvPr id="3" name="object 3"/>
            <p:cNvSpPr/>
            <p:nvPr/>
          </p:nvSpPr>
          <p:spPr>
            <a:xfrm>
              <a:off x="4751450" y="5594350"/>
              <a:ext cx="3606800" cy="692785"/>
            </a:xfrm>
            <a:custGeom>
              <a:avLst/>
              <a:gdLst/>
              <a:ahLst/>
              <a:cxnLst/>
              <a:rect l="l" t="t" r="r" b="b"/>
              <a:pathLst>
                <a:path w="3606800" h="692785">
                  <a:moveTo>
                    <a:pt x="3606800" y="0"/>
                  </a:moveTo>
                  <a:lnTo>
                    <a:pt x="0" y="0"/>
                  </a:lnTo>
                  <a:lnTo>
                    <a:pt x="0" y="692162"/>
                  </a:lnTo>
                  <a:lnTo>
                    <a:pt x="3606800" y="692162"/>
                  </a:lnTo>
                  <a:lnTo>
                    <a:pt x="3606800" y="0"/>
                  </a:lnTo>
                  <a:close/>
                </a:path>
              </a:pathLst>
            </a:custGeom>
            <a:solidFill>
              <a:srgbClr val="FFCC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37100" y="5580125"/>
              <a:ext cx="3635375" cy="713105"/>
            </a:xfrm>
            <a:custGeom>
              <a:avLst/>
              <a:gdLst/>
              <a:ahLst/>
              <a:cxnLst/>
              <a:rect l="l" t="t" r="r" b="b"/>
              <a:pathLst>
                <a:path w="3635375" h="713104">
                  <a:moveTo>
                    <a:pt x="14350" y="0"/>
                  </a:moveTo>
                  <a:lnTo>
                    <a:pt x="14350" y="712736"/>
                  </a:lnTo>
                </a:path>
                <a:path w="3635375" h="713104">
                  <a:moveTo>
                    <a:pt x="3621024" y="0"/>
                  </a:moveTo>
                  <a:lnTo>
                    <a:pt x="3621024" y="712736"/>
                  </a:lnTo>
                </a:path>
                <a:path w="3635375" h="713104">
                  <a:moveTo>
                    <a:pt x="0" y="14224"/>
                  </a:moveTo>
                  <a:lnTo>
                    <a:pt x="3635375" y="14224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37100" y="6286512"/>
              <a:ext cx="3635375" cy="0"/>
            </a:xfrm>
            <a:custGeom>
              <a:avLst/>
              <a:gdLst/>
              <a:ahLst/>
              <a:cxnLst/>
              <a:rect l="l" t="t" r="r" b="b"/>
              <a:pathLst>
                <a:path w="3635375">
                  <a:moveTo>
                    <a:pt x="0" y="0"/>
                  </a:moveTo>
                  <a:lnTo>
                    <a:pt x="3635375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07593" y="848613"/>
            <a:ext cx="5965825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solidFill>
                  <a:srgbClr val="1F487C"/>
                </a:solidFill>
                <a:latin typeface="Lucida Sans Unicode"/>
                <a:cs typeface="Lucida Sans Unicode"/>
              </a:rPr>
              <a:t>C</a:t>
            </a:r>
            <a:r>
              <a:rPr sz="2000" spc="-5" dirty="0">
                <a:solidFill>
                  <a:srgbClr val="1F487C"/>
                </a:solidFill>
                <a:latin typeface="Lucida Sans Unicode"/>
                <a:cs typeface="Lucida Sans Unicode"/>
              </a:rPr>
              <a:t>LASIFICACIÓN</a:t>
            </a:r>
            <a:r>
              <a:rPr sz="2000" spc="105" dirty="0">
                <a:solidFill>
                  <a:srgbClr val="1F487C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1F487C"/>
                </a:solidFill>
                <a:latin typeface="Lucida Sans Unicode"/>
                <a:cs typeface="Lucida Sans Unicode"/>
              </a:rPr>
              <a:t>DE</a:t>
            </a:r>
            <a:r>
              <a:rPr sz="2000" spc="160" dirty="0">
                <a:solidFill>
                  <a:srgbClr val="1F487C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1F487C"/>
                </a:solidFill>
                <a:latin typeface="Lucida Sans Unicode"/>
                <a:cs typeface="Lucida Sans Unicode"/>
              </a:rPr>
              <a:t>LOS</a:t>
            </a:r>
            <a:r>
              <a:rPr sz="2000" spc="130" dirty="0">
                <a:solidFill>
                  <a:srgbClr val="1F487C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1F487C"/>
                </a:solidFill>
                <a:latin typeface="Lucida Sans Unicode"/>
                <a:cs typeface="Lucida Sans Unicode"/>
              </a:rPr>
              <a:t>F</a:t>
            </a:r>
            <a:r>
              <a:rPr sz="2000" dirty="0">
                <a:solidFill>
                  <a:srgbClr val="1F487C"/>
                </a:solidFill>
                <a:latin typeface="Lucida Sans Unicode"/>
                <a:cs typeface="Lucida Sans Unicode"/>
              </a:rPr>
              <a:t>ACTORES</a:t>
            </a:r>
            <a:r>
              <a:rPr sz="2000" spc="120" dirty="0">
                <a:solidFill>
                  <a:srgbClr val="1F487C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1F487C"/>
                </a:solidFill>
                <a:latin typeface="Lucida Sans Unicode"/>
                <a:cs typeface="Lucida Sans Unicode"/>
              </a:rPr>
              <a:t>DE</a:t>
            </a:r>
            <a:r>
              <a:rPr sz="2000" spc="140" dirty="0">
                <a:solidFill>
                  <a:srgbClr val="1F487C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1F487C"/>
                </a:solidFill>
                <a:latin typeface="Lucida Sans Unicode"/>
                <a:cs typeface="Lucida Sans Unicode"/>
              </a:rPr>
              <a:t>R</a:t>
            </a:r>
            <a:r>
              <a:rPr sz="2000" dirty="0">
                <a:solidFill>
                  <a:srgbClr val="1F487C"/>
                </a:solidFill>
                <a:latin typeface="Lucida Sans Unicode"/>
                <a:cs typeface="Lucida Sans Unicode"/>
              </a:rPr>
              <a:t>IESGOS </a:t>
            </a:r>
            <a:r>
              <a:rPr sz="2000" spc="-615" dirty="0">
                <a:solidFill>
                  <a:srgbClr val="1F487C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1F487C"/>
                </a:solidFill>
                <a:latin typeface="Lucida Sans Unicode"/>
                <a:cs typeface="Lucida Sans Unicode"/>
              </a:rPr>
              <a:t>L</a:t>
            </a:r>
            <a:r>
              <a:rPr sz="2000" dirty="0">
                <a:solidFill>
                  <a:srgbClr val="1F487C"/>
                </a:solidFill>
                <a:latin typeface="Lucida Sans Unicode"/>
                <a:cs typeface="Lucida Sans Unicode"/>
              </a:rPr>
              <a:t>ABORALES</a:t>
            </a:r>
            <a:r>
              <a:rPr sz="2500" dirty="0">
                <a:solidFill>
                  <a:srgbClr val="1F487C"/>
                </a:solidFill>
                <a:latin typeface="Lucida Sans Unicode"/>
                <a:cs typeface="Lucida Sans Unicode"/>
              </a:rPr>
              <a:t>:</a:t>
            </a:r>
            <a:endParaRPr sz="2500">
              <a:latin typeface="Lucida Sans Unicode"/>
              <a:cs typeface="Lucida Sans Unicod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00087" y="1914525"/>
            <a:ext cx="2743835" cy="600075"/>
            <a:chOff x="700087" y="1914525"/>
            <a:chExt cx="2743835" cy="600075"/>
          </a:xfrm>
        </p:grpSpPr>
        <p:sp>
          <p:nvSpPr>
            <p:cNvPr id="8" name="object 8"/>
            <p:cNvSpPr/>
            <p:nvPr/>
          </p:nvSpPr>
          <p:spPr>
            <a:xfrm>
              <a:off x="714375" y="1928875"/>
              <a:ext cx="2714625" cy="579120"/>
            </a:xfrm>
            <a:custGeom>
              <a:avLst/>
              <a:gdLst/>
              <a:ahLst/>
              <a:cxnLst/>
              <a:rect l="l" t="t" r="r" b="b"/>
              <a:pathLst>
                <a:path w="2714625" h="579119">
                  <a:moveTo>
                    <a:pt x="2714625" y="0"/>
                  </a:moveTo>
                  <a:lnTo>
                    <a:pt x="0" y="0"/>
                  </a:lnTo>
                  <a:lnTo>
                    <a:pt x="0" y="579120"/>
                  </a:lnTo>
                  <a:lnTo>
                    <a:pt x="2714625" y="579120"/>
                  </a:lnTo>
                  <a:lnTo>
                    <a:pt x="271462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0087" y="1914525"/>
              <a:ext cx="2743835" cy="600075"/>
            </a:xfrm>
            <a:custGeom>
              <a:avLst/>
              <a:gdLst/>
              <a:ahLst/>
              <a:cxnLst/>
              <a:rect l="l" t="t" r="r" b="b"/>
              <a:pathLst>
                <a:path w="2743835" h="600075">
                  <a:moveTo>
                    <a:pt x="14287" y="0"/>
                  </a:moveTo>
                  <a:lnTo>
                    <a:pt x="14287" y="599821"/>
                  </a:lnTo>
                </a:path>
                <a:path w="2743835" h="600075">
                  <a:moveTo>
                    <a:pt x="2728912" y="0"/>
                  </a:moveTo>
                  <a:lnTo>
                    <a:pt x="2728912" y="599821"/>
                  </a:lnTo>
                </a:path>
                <a:path w="2743835" h="600075">
                  <a:moveTo>
                    <a:pt x="0" y="14350"/>
                  </a:moveTo>
                  <a:lnTo>
                    <a:pt x="2743263" y="1435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00087" y="2507995"/>
              <a:ext cx="2743835" cy="0"/>
            </a:xfrm>
            <a:custGeom>
              <a:avLst/>
              <a:gdLst/>
              <a:ahLst/>
              <a:cxnLst/>
              <a:rect l="l" t="t" r="r" b="b"/>
              <a:pathLst>
                <a:path w="2743835">
                  <a:moveTo>
                    <a:pt x="0" y="0"/>
                  </a:moveTo>
                  <a:lnTo>
                    <a:pt x="274326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28662" y="1949907"/>
            <a:ext cx="26860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2905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R.</a:t>
            </a:r>
            <a:r>
              <a:rPr sz="320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Físicos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129212" y="2414587"/>
            <a:ext cx="2955925" cy="600075"/>
            <a:chOff x="5129212" y="2414587"/>
            <a:chExt cx="2955925" cy="600075"/>
          </a:xfrm>
        </p:grpSpPr>
        <p:sp>
          <p:nvSpPr>
            <p:cNvPr id="13" name="object 13"/>
            <p:cNvSpPr/>
            <p:nvPr/>
          </p:nvSpPr>
          <p:spPr>
            <a:xfrm>
              <a:off x="5143500" y="2428875"/>
              <a:ext cx="2927350" cy="579120"/>
            </a:xfrm>
            <a:custGeom>
              <a:avLst/>
              <a:gdLst/>
              <a:ahLst/>
              <a:cxnLst/>
              <a:rect l="l" t="t" r="r" b="b"/>
              <a:pathLst>
                <a:path w="2927350" h="579119">
                  <a:moveTo>
                    <a:pt x="2927350" y="0"/>
                  </a:moveTo>
                  <a:lnTo>
                    <a:pt x="0" y="0"/>
                  </a:lnTo>
                  <a:lnTo>
                    <a:pt x="0" y="579120"/>
                  </a:lnTo>
                  <a:lnTo>
                    <a:pt x="2927350" y="579120"/>
                  </a:lnTo>
                  <a:lnTo>
                    <a:pt x="2927350" y="0"/>
                  </a:lnTo>
                  <a:close/>
                </a:path>
              </a:pathLst>
            </a:custGeom>
            <a:solidFill>
              <a:srgbClr val="B7C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129275" y="2414650"/>
              <a:ext cx="2955925" cy="600075"/>
            </a:xfrm>
            <a:custGeom>
              <a:avLst/>
              <a:gdLst/>
              <a:ahLst/>
              <a:cxnLst/>
              <a:rect l="l" t="t" r="r" b="b"/>
              <a:pathLst>
                <a:path w="2955925" h="600075">
                  <a:moveTo>
                    <a:pt x="14224" y="0"/>
                  </a:moveTo>
                  <a:lnTo>
                    <a:pt x="14224" y="599694"/>
                  </a:lnTo>
                </a:path>
                <a:path w="2955925" h="600075">
                  <a:moveTo>
                    <a:pt x="2941574" y="0"/>
                  </a:moveTo>
                  <a:lnTo>
                    <a:pt x="2941574" y="599694"/>
                  </a:lnTo>
                </a:path>
                <a:path w="2955925" h="600075">
                  <a:moveTo>
                    <a:pt x="0" y="14224"/>
                  </a:moveTo>
                  <a:lnTo>
                    <a:pt x="2955798" y="14224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129275" y="3007994"/>
              <a:ext cx="2955925" cy="0"/>
            </a:xfrm>
            <a:custGeom>
              <a:avLst/>
              <a:gdLst/>
              <a:ahLst/>
              <a:cxnLst/>
              <a:rect l="l" t="t" r="r" b="b"/>
              <a:pathLst>
                <a:path w="2955925">
                  <a:moveTo>
                    <a:pt x="0" y="0"/>
                  </a:moveTo>
                  <a:lnTo>
                    <a:pt x="295579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14337" y="4835525"/>
            <a:ext cx="3529329" cy="600075"/>
            <a:chOff x="414337" y="4835525"/>
            <a:chExt cx="3529329" cy="600075"/>
          </a:xfrm>
        </p:grpSpPr>
        <p:sp>
          <p:nvSpPr>
            <p:cNvPr id="17" name="object 17"/>
            <p:cNvSpPr/>
            <p:nvPr/>
          </p:nvSpPr>
          <p:spPr>
            <a:xfrm>
              <a:off x="428625" y="4849875"/>
              <a:ext cx="3500754" cy="579120"/>
            </a:xfrm>
            <a:custGeom>
              <a:avLst/>
              <a:gdLst/>
              <a:ahLst/>
              <a:cxnLst/>
              <a:rect l="l" t="t" r="r" b="b"/>
              <a:pathLst>
                <a:path w="3500754" h="579120">
                  <a:moveTo>
                    <a:pt x="3500501" y="0"/>
                  </a:moveTo>
                  <a:lnTo>
                    <a:pt x="0" y="0"/>
                  </a:lnTo>
                  <a:lnTo>
                    <a:pt x="0" y="579120"/>
                  </a:lnTo>
                  <a:lnTo>
                    <a:pt x="3500501" y="579120"/>
                  </a:lnTo>
                  <a:lnTo>
                    <a:pt x="3500501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14337" y="4835525"/>
              <a:ext cx="3529329" cy="600075"/>
            </a:xfrm>
            <a:custGeom>
              <a:avLst/>
              <a:gdLst/>
              <a:ahLst/>
              <a:cxnLst/>
              <a:rect l="l" t="t" r="r" b="b"/>
              <a:pathLst>
                <a:path w="3529329" h="600075">
                  <a:moveTo>
                    <a:pt x="14287" y="0"/>
                  </a:moveTo>
                  <a:lnTo>
                    <a:pt x="14287" y="599821"/>
                  </a:lnTo>
                </a:path>
                <a:path w="3529329" h="600075">
                  <a:moveTo>
                    <a:pt x="3514788" y="0"/>
                  </a:moveTo>
                  <a:lnTo>
                    <a:pt x="3514788" y="599821"/>
                  </a:lnTo>
                </a:path>
                <a:path w="3529329" h="600075">
                  <a:moveTo>
                    <a:pt x="0" y="14350"/>
                  </a:moveTo>
                  <a:lnTo>
                    <a:pt x="3529012" y="1435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14337" y="5428995"/>
              <a:ext cx="3529329" cy="0"/>
            </a:xfrm>
            <a:custGeom>
              <a:avLst/>
              <a:gdLst/>
              <a:ahLst/>
              <a:cxnLst/>
              <a:rect l="l" t="t" r="r" b="b"/>
              <a:pathLst>
                <a:path w="3529329">
                  <a:moveTo>
                    <a:pt x="0" y="0"/>
                  </a:moveTo>
                  <a:lnTo>
                    <a:pt x="352901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914900" y="3986148"/>
            <a:ext cx="3183255" cy="600075"/>
            <a:chOff x="4914900" y="3986148"/>
            <a:chExt cx="3183255" cy="600075"/>
          </a:xfrm>
        </p:grpSpPr>
        <p:sp>
          <p:nvSpPr>
            <p:cNvPr id="21" name="object 21"/>
            <p:cNvSpPr/>
            <p:nvPr/>
          </p:nvSpPr>
          <p:spPr>
            <a:xfrm>
              <a:off x="4929250" y="4000499"/>
              <a:ext cx="3154680" cy="579120"/>
            </a:xfrm>
            <a:custGeom>
              <a:avLst/>
              <a:gdLst/>
              <a:ahLst/>
              <a:cxnLst/>
              <a:rect l="l" t="t" r="r" b="b"/>
              <a:pathLst>
                <a:path w="3154679" h="579120">
                  <a:moveTo>
                    <a:pt x="3154426" y="0"/>
                  </a:moveTo>
                  <a:lnTo>
                    <a:pt x="0" y="0"/>
                  </a:lnTo>
                  <a:lnTo>
                    <a:pt x="0" y="579119"/>
                  </a:lnTo>
                  <a:lnTo>
                    <a:pt x="3154426" y="579119"/>
                  </a:lnTo>
                  <a:lnTo>
                    <a:pt x="3154426" y="0"/>
                  </a:lnTo>
                  <a:close/>
                </a:path>
              </a:pathLst>
            </a:custGeom>
            <a:solidFill>
              <a:srgbClr val="3085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914900" y="3986148"/>
              <a:ext cx="3183255" cy="600075"/>
            </a:xfrm>
            <a:custGeom>
              <a:avLst/>
              <a:gdLst/>
              <a:ahLst/>
              <a:cxnLst/>
              <a:rect l="l" t="t" r="r" b="b"/>
              <a:pathLst>
                <a:path w="3183254" h="600075">
                  <a:moveTo>
                    <a:pt x="14350" y="0"/>
                  </a:moveTo>
                  <a:lnTo>
                    <a:pt x="14350" y="599820"/>
                  </a:lnTo>
                </a:path>
                <a:path w="3183254" h="600075">
                  <a:moveTo>
                    <a:pt x="3168650" y="0"/>
                  </a:moveTo>
                  <a:lnTo>
                    <a:pt x="3168650" y="599820"/>
                  </a:lnTo>
                </a:path>
                <a:path w="3183254" h="600075">
                  <a:moveTo>
                    <a:pt x="0" y="14350"/>
                  </a:moveTo>
                  <a:lnTo>
                    <a:pt x="3183001" y="1435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914900" y="4579619"/>
              <a:ext cx="3183255" cy="0"/>
            </a:xfrm>
            <a:custGeom>
              <a:avLst/>
              <a:gdLst/>
              <a:ahLst/>
              <a:cxnLst/>
              <a:rect l="l" t="t" r="r" b="b"/>
              <a:pathLst>
                <a:path w="3183254">
                  <a:moveTo>
                    <a:pt x="0" y="0"/>
                  </a:moveTo>
                  <a:lnTo>
                    <a:pt x="3183001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43560">
              <a:lnSpc>
                <a:spcPct val="100000"/>
              </a:lnSpc>
              <a:spcBef>
                <a:spcPts val="105"/>
              </a:spcBef>
            </a:pPr>
            <a:r>
              <a:rPr dirty="0"/>
              <a:t>R.</a:t>
            </a:r>
            <a:r>
              <a:rPr spc="-35" dirty="0"/>
              <a:t> </a:t>
            </a:r>
            <a:r>
              <a:rPr spc="-5" dirty="0"/>
              <a:t>Mecánicos</a:t>
            </a:r>
          </a:p>
          <a:p>
            <a:pPr>
              <a:lnSpc>
                <a:spcPct val="100000"/>
              </a:lnSpc>
            </a:pPr>
            <a:endParaRPr sz="3600"/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800"/>
          </a:p>
          <a:p>
            <a:pPr marL="441959">
              <a:lnSpc>
                <a:spcPct val="100000"/>
              </a:lnSpc>
              <a:spcBef>
                <a:spcPts val="5"/>
              </a:spcBef>
            </a:pPr>
            <a:r>
              <a:rPr dirty="0"/>
              <a:t>R.</a:t>
            </a:r>
            <a:r>
              <a:rPr spc="-40" dirty="0"/>
              <a:t> </a:t>
            </a:r>
            <a:r>
              <a:rPr dirty="0"/>
              <a:t>Biológicos</a:t>
            </a:r>
          </a:p>
          <a:p>
            <a:pPr>
              <a:lnSpc>
                <a:spcPct val="100000"/>
              </a:lnSpc>
            </a:pPr>
            <a:endParaRPr sz="3600"/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950"/>
          </a:p>
          <a:p>
            <a:pPr marL="186055">
              <a:lnSpc>
                <a:spcPct val="100000"/>
              </a:lnSpc>
              <a:spcBef>
                <a:spcPts val="5"/>
              </a:spcBef>
            </a:pPr>
            <a:r>
              <a:rPr dirty="0"/>
              <a:t>R.</a:t>
            </a:r>
            <a:r>
              <a:rPr spc="-45" dirty="0"/>
              <a:t> </a:t>
            </a:r>
            <a:r>
              <a:rPr dirty="0"/>
              <a:t>Psicosociales</a:t>
            </a:r>
          </a:p>
        </p:txBody>
      </p:sp>
      <p:grpSp>
        <p:nvGrpSpPr>
          <p:cNvPr id="25" name="object 25"/>
          <p:cNvGrpSpPr/>
          <p:nvPr/>
        </p:nvGrpSpPr>
        <p:grpSpPr>
          <a:xfrm>
            <a:off x="771525" y="3335337"/>
            <a:ext cx="2672080" cy="600075"/>
            <a:chOff x="771525" y="3335337"/>
            <a:chExt cx="2672080" cy="600075"/>
          </a:xfrm>
        </p:grpSpPr>
        <p:sp>
          <p:nvSpPr>
            <p:cNvPr id="26" name="object 26"/>
            <p:cNvSpPr/>
            <p:nvPr/>
          </p:nvSpPr>
          <p:spPr>
            <a:xfrm>
              <a:off x="785812" y="3349625"/>
              <a:ext cx="2643505" cy="579120"/>
            </a:xfrm>
            <a:custGeom>
              <a:avLst/>
              <a:gdLst/>
              <a:ahLst/>
              <a:cxnLst/>
              <a:rect l="l" t="t" r="r" b="b"/>
              <a:pathLst>
                <a:path w="2643504" h="579120">
                  <a:moveTo>
                    <a:pt x="2643251" y="0"/>
                  </a:moveTo>
                  <a:lnTo>
                    <a:pt x="0" y="0"/>
                  </a:lnTo>
                  <a:lnTo>
                    <a:pt x="0" y="579119"/>
                  </a:lnTo>
                  <a:lnTo>
                    <a:pt x="2643251" y="579119"/>
                  </a:lnTo>
                  <a:lnTo>
                    <a:pt x="2643251" y="0"/>
                  </a:lnTo>
                  <a:close/>
                </a:path>
              </a:pathLst>
            </a:custGeom>
            <a:solidFill>
              <a:srgbClr val="FF7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71525" y="3335400"/>
              <a:ext cx="2672080" cy="600075"/>
            </a:xfrm>
            <a:custGeom>
              <a:avLst/>
              <a:gdLst/>
              <a:ahLst/>
              <a:cxnLst/>
              <a:rect l="l" t="t" r="r" b="b"/>
              <a:pathLst>
                <a:path w="2672079" h="600075">
                  <a:moveTo>
                    <a:pt x="14287" y="0"/>
                  </a:moveTo>
                  <a:lnTo>
                    <a:pt x="14287" y="599694"/>
                  </a:lnTo>
                </a:path>
                <a:path w="2672079" h="600075">
                  <a:moveTo>
                    <a:pt x="2657475" y="0"/>
                  </a:moveTo>
                  <a:lnTo>
                    <a:pt x="2657475" y="599694"/>
                  </a:lnTo>
                </a:path>
                <a:path w="2672079" h="600075">
                  <a:moveTo>
                    <a:pt x="0" y="14224"/>
                  </a:moveTo>
                  <a:lnTo>
                    <a:pt x="2671826" y="14224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71525" y="3928744"/>
              <a:ext cx="2672080" cy="0"/>
            </a:xfrm>
            <a:custGeom>
              <a:avLst/>
              <a:gdLst/>
              <a:ahLst/>
              <a:cxnLst/>
              <a:rect l="l" t="t" r="r" b="b"/>
              <a:pathLst>
                <a:path w="2672079">
                  <a:moveTo>
                    <a:pt x="0" y="0"/>
                  </a:moveTo>
                  <a:lnTo>
                    <a:pt x="2671826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442912" y="3371215"/>
            <a:ext cx="3472179" cy="20142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879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Arial"/>
                <a:cs typeface="Arial"/>
              </a:rPr>
              <a:t>R.</a:t>
            </a:r>
            <a:r>
              <a:rPr sz="3200" b="1" spc="-4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Químicos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300">
              <a:latin typeface="Arial"/>
              <a:cs typeface="Arial"/>
            </a:endParaRPr>
          </a:p>
          <a:p>
            <a:pPr marL="176530">
              <a:lnSpc>
                <a:spcPct val="100000"/>
              </a:lnSpc>
              <a:spcBef>
                <a:spcPts val="5"/>
              </a:spcBef>
            </a:pPr>
            <a:r>
              <a:rPr sz="3200" b="1" dirty="0">
                <a:latin typeface="Arial"/>
                <a:cs typeface="Arial"/>
              </a:rPr>
              <a:t>R.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Ergonómicos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0" name="object 3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8007" y="104867"/>
            <a:ext cx="2058882" cy="636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67275" y="2971800"/>
            <a:ext cx="4048125" cy="374332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847471"/>
            <a:ext cx="7112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10" dirty="0">
                <a:latin typeface="Lucida Sans Unicode"/>
                <a:cs typeface="Lucida Sans Unicode"/>
              </a:rPr>
              <a:t>E</a:t>
            </a:r>
            <a:r>
              <a:rPr sz="2400" b="0" spc="-10" dirty="0">
                <a:latin typeface="Lucida Sans Unicode"/>
                <a:cs typeface="Lucida Sans Unicode"/>
              </a:rPr>
              <a:t>LABORACIÓN</a:t>
            </a:r>
            <a:r>
              <a:rPr sz="2400" b="0" spc="175" dirty="0">
                <a:latin typeface="Lucida Sans Unicode"/>
                <a:cs typeface="Lucida Sans Unicode"/>
              </a:rPr>
              <a:t> </a:t>
            </a:r>
            <a:r>
              <a:rPr sz="2400" b="0" dirty="0">
                <a:latin typeface="Lucida Sans Unicode"/>
                <a:cs typeface="Lucida Sans Unicode"/>
              </a:rPr>
              <a:t>DE</a:t>
            </a:r>
            <a:r>
              <a:rPr sz="2400" b="0" spc="170" dirty="0">
                <a:latin typeface="Lucida Sans Unicode"/>
                <a:cs typeface="Lucida Sans Unicode"/>
              </a:rPr>
              <a:t> </a:t>
            </a:r>
            <a:r>
              <a:rPr sz="2400" b="0" spc="-5" dirty="0">
                <a:latin typeface="Lucida Sans Unicode"/>
                <a:cs typeface="Lucida Sans Unicode"/>
              </a:rPr>
              <a:t>MATRIZ</a:t>
            </a:r>
            <a:r>
              <a:rPr sz="2400" b="0" spc="170" dirty="0">
                <a:latin typeface="Lucida Sans Unicode"/>
                <a:cs typeface="Lucida Sans Unicode"/>
              </a:rPr>
              <a:t> </a:t>
            </a:r>
            <a:r>
              <a:rPr sz="2400" b="0" dirty="0">
                <a:latin typeface="Lucida Sans Unicode"/>
                <a:cs typeface="Lucida Sans Unicode"/>
              </a:rPr>
              <a:t>DE</a:t>
            </a:r>
            <a:r>
              <a:rPr sz="2400" b="0" spc="170" dirty="0">
                <a:latin typeface="Lucida Sans Unicode"/>
                <a:cs typeface="Lucida Sans Unicode"/>
              </a:rPr>
              <a:t> </a:t>
            </a:r>
            <a:r>
              <a:rPr sz="2400" b="0" spc="-5" dirty="0">
                <a:latin typeface="Lucida Sans Unicode"/>
                <a:cs typeface="Lucida Sans Unicode"/>
              </a:rPr>
              <a:t>RIESGO</a:t>
            </a:r>
            <a:r>
              <a:rPr sz="2400" b="0" spc="180" dirty="0">
                <a:latin typeface="Lucida Sans Unicode"/>
                <a:cs typeface="Lucida Sans Unicode"/>
              </a:rPr>
              <a:t> </a:t>
            </a:r>
            <a:r>
              <a:rPr sz="2400" b="0" spc="-5" dirty="0">
                <a:latin typeface="Lucida Sans Unicode"/>
                <a:cs typeface="Lucida Sans Unicode"/>
              </a:rPr>
              <a:t>LABORAL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540" y="1513078"/>
            <a:ext cx="6814820" cy="2373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115" marR="194945" indent="-27305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5750" algn="l"/>
              </a:tabLst>
            </a:pPr>
            <a:r>
              <a:rPr sz="2400" spc="-5" dirty="0">
                <a:latin typeface="Lucida Sans Unicode"/>
                <a:cs typeface="Lucida Sans Unicode"/>
              </a:rPr>
              <a:t>Utilización de</a:t>
            </a:r>
            <a:r>
              <a:rPr sz="2400" spc="-15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herramientas</a:t>
            </a:r>
            <a:r>
              <a:rPr sz="2400" spc="15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metodológicas </a:t>
            </a:r>
            <a:r>
              <a:rPr sz="2400" spc="-745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para</a:t>
            </a:r>
            <a:r>
              <a:rPr sz="2400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factores de</a:t>
            </a:r>
            <a:r>
              <a:rPr sz="2400" spc="10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riesgo mecánicos, </a:t>
            </a:r>
            <a:r>
              <a:rPr sz="2400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ergonómicos,</a:t>
            </a:r>
            <a:r>
              <a:rPr sz="2400" spc="15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psicosociales.</a:t>
            </a:r>
            <a:endParaRPr sz="2400">
              <a:latin typeface="Lucida Sans Unicode"/>
              <a:cs typeface="Lucida Sans Unicode"/>
            </a:endParaRPr>
          </a:p>
          <a:p>
            <a:pPr marL="285115" indent="-27305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5750" algn="l"/>
              </a:tabLst>
            </a:pPr>
            <a:r>
              <a:rPr sz="2400" dirty="0">
                <a:latin typeface="Lucida Sans Unicode"/>
                <a:cs typeface="Lucida Sans Unicode"/>
              </a:rPr>
              <a:t>Personal </a:t>
            </a:r>
            <a:r>
              <a:rPr sz="2400" spc="-5" dirty="0">
                <a:latin typeface="Lucida Sans Unicode"/>
                <a:cs typeface="Lucida Sans Unicode"/>
              </a:rPr>
              <a:t>profesional</a:t>
            </a:r>
            <a:r>
              <a:rPr sz="2400" spc="30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y</a:t>
            </a:r>
            <a:r>
              <a:rPr sz="2400" spc="-15" dirty="0">
                <a:latin typeface="Lucida Sans Unicode"/>
                <a:cs typeface="Lucida Sans Unicode"/>
              </a:rPr>
              <a:t> </a:t>
            </a:r>
            <a:r>
              <a:rPr sz="2400" spc="-10" dirty="0">
                <a:latin typeface="Lucida Sans Unicode"/>
                <a:cs typeface="Lucida Sans Unicode"/>
              </a:rPr>
              <a:t>competente.</a:t>
            </a:r>
            <a:endParaRPr sz="2400">
              <a:latin typeface="Lucida Sans Unicode"/>
              <a:cs typeface="Lucida Sans Unicode"/>
            </a:endParaRPr>
          </a:p>
          <a:p>
            <a:pPr marL="285115" marR="5080" indent="-27305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5750" algn="l"/>
              </a:tabLst>
            </a:pPr>
            <a:r>
              <a:rPr sz="2400" spc="-5" dirty="0">
                <a:latin typeface="Lucida Sans Unicode"/>
                <a:cs typeface="Lucida Sans Unicode"/>
              </a:rPr>
              <a:t>Procedimientos </a:t>
            </a:r>
            <a:r>
              <a:rPr sz="2400" spc="-10" dirty="0">
                <a:latin typeface="Lucida Sans Unicode"/>
                <a:cs typeface="Lucida Sans Unicode"/>
              </a:rPr>
              <a:t>adecuados</a:t>
            </a:r>
            <a:r>
              <a:rPr sz="2400" spc="10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acorde</a:t>
            </a:r>
            <a:r>
              <a:rPr sz="2400" dirty="0">
                <a:latin typeface="Lucida Sans Unicode"/>
                <a:cs typeface="Lucida Sans Unicode"/>
              </a:rPr>
              <a:t> a</a:t>
            </a:r>
            <a:r>
              <a:rPr sz="2400" spc="-10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normas </a:t>
            </a:r>
            <a:r>
              <a:rPr sz="2400" spc="-745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nacionales</a:t>
            </a:r>
            <a:r>
              <a:rPr sz="2400" spc="20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e</a:t>
            </a:r>
            <a:r>
              <a:rPr sz="2400" spc="-10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internacionales.</a:t>
            </a:r>
            <a:endParaRPr sz="2400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2936" y="4190936"/>
            <a:ext cx="1950719" cy="228447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3359" y="0"/>
            <a:ext cx="2133600" cy="71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2191"/>
            <a:ext cx="2133600" cy="7111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5940" y="1513078"/>
            <a:ext cx="5538470" cy="1351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1920" marR="5080" indent="-109855">
              <a:lnSpc>
                <a:spcPct val="120900"/>
              </a:lnSpc>
              <a:spcBef>
                <a:spcPts val="95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5750" algn="l"/>
              </a:tabLst>
            </a:pPr>
            <a:r>
              <a:rPr sz="2400" spc="-5" dirty="0">
                <a:latin typeface="Lucida Sans Unicode"/>
                <a:cs typeface="Lucida Sans Unicode"/>
              </a:rPr>
              <a:t>Reglamento</a:t>
            </a:r>
            <a:r>
              <a:rPr sz="2400" spc="10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de</a:t>
            </a:r>
            <a:r>
              <a:rPr sz="2400" spc="-10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Seguridad </a:t>
            </a:r>
            <a:r>
              <a:rPr sz="2400" dirty="0">
                <a:latin typeface="Lucida Sans Unicode"/>
                <a:cs typeface="Lucida Sans Unicode"/>
              </a:rPr>
              <a:t>y</a:t>
            </a:r>
            <a:r>
              <a:rPr sz="2400" spc="-10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Salud </a:t>
            </a:r>
            <a:r>
              <a:rPr sz="2400" spc="5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Código </a:t>
            </a:r>
            <a:r>
              <a:rPr sz="2400" spc="-5" dirty="0">
                <a:latin typeface="Lucida Sans Unicode"/>
                <a:cs typeface="Lucida Sans Unicode"/>
              </a:rPr>
              <a:t>de Trabajo </a:t>
            </a:r>
            <a:r>
              <a:rPr sz="2400" dirty="0">
                <a:latin typeface="Lucida Sans Unicode"/>
                <a:cs typeface="Lucida Sans Unicode"/>
              </a:rPr>
              <a:t>Art. </a:t>
            </a:r>
            <a:r>
              <a:rPr sz="2400" spc="-5" dirty="0">
                <a:latin typeface="Lucida Sans Unicode"/>
                <a:cs typeface="Lucida Sans Unicode"/>
              </a:rPr>
              <a:t>434 </a:t>
            </a:r>
            <a:r>
              <a:rPr sz="2400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Aprobado </a:t>
            </a:r>
            <a:r>
              <a:rPr sz="2400" dirty="0">
                <a:latin typeface="Lucida Sans Unicode"/>
                <a:cs typeface="Lucida Sans Unicode"/>
              </a:rPr>
              <a:t>a</a:t>
            </a:r>
            <a:r>
              <a:rPr sz="2400" spc="-15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través</a:t>
            </a:r>
            <a:r>
              <a:rPr sz="2400" spc="-10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del </a:t>
            </a:r>
            <a:r>
              <a:rPr sz="2400" dirty="0">
                <a:latin typeface="Lucida Sans Unicode"/>
                <a:cs typeface="Lucida Sans Unicode"/>
              </a:rPr>
              <a:t>sistema</a:t>
            </a:r>
            <a:r>
              <a:rPr sz="2400" spc="-5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SAITE</a:t>
            </a:r>
            <a:endParaRPr sz="2400">
              <a:latin typeface="Lucida Sans Unicode"/>
              <a:cs typeface="Lucida Sans Unicode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" y="3276600"/>
            <a:ext cx="3886200" cy="249398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24400" y="3124200"/>
            <a:ext cx="35814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0"/>
            <a:ext cx="4724400" cy="6858000"/>
            <a:chOff x="609600" y="0"/>
            <a:chExt cx="47244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3600" y="152399"/>
              <a:ext cx="3189906" cy="92296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12263" y="27431"/>
              <a:ext cx="3221736" cy="107391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41194" y="3697604"/>
            <a:ext cx="566737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30" dirty="0">
                <a:solidFill>
                  <a:srgbClr val="17375E"/>
                </a:solidFill>
              </a:rPr>
              <a:t>O</a:t>
            </a:r>
            <a:r>
              <a:rPr sz="2400" spc="-130" dirty="0">
                <a:solidFill>
                  <a:srgbClr val="17375E"/>
                </a:solidFill>
              </a:rPr>
              <a:t>RGANISMOS</a:t>
            </a:r>
            <a:r>
              <a:rPr sz="2400" spc="200" dirty="0">
                <a:solidFill>
                  <a:srgbClr val="17375E"/>
                </a:solidFill>
              </a:rPr>
              <a:t> </a:t>
            </a:r>
            <a:r>
              <a:rPr sz="2400" spc="-180" dirty="0">
                <a:solidFill>
                  <a:srgbClr val="17375E"/>
                </a:solidFill>
              </a:rPr>
              <a:t>PARITARIOS</a:t>
            </a:r>
            <a:endParaRPr sz="2400"/>
          </a:p>
          <a:p>
            <a:pPr marL="12700">
              <a:lnSpc>
                <a:spcPct val="100000"/>
              </a:lnSpc>
            </a:pPr>
            <a:r>
              <a:rPr sz="3000" spc="-65" dirty="0">
                <a:solidFill>
                  <a:srgbClr val="17375E"/>
                </a:solidFill>
              </a:rPr>
              <a:t>D</a:t>
            </a:r>
            <a:r>
              <a:rPr sz="2400" spc="-65" dirty="0">
                <a:solidFill>
                  <a:srgbClr val="17375E"/>
                </a:solidFill>
              </a:rPr>
              <a:t>ECRETO</a:t>
            </a:r>
            <a:r>
              <a:rPr sz="2400" spc="200" dirty="0">
                <a:solidFill>
                  <a:srgbClr val="17375E"/>
                </a:solidFill>
              </a:rPr>
              <a:t> </a:t>
            </a:r>
            <a:r>
              <a:rPr sz="3000" spc="-150" dirty="0">
                <a:solidFill>
                  <a:srgbClr val="17375E"/>
                </a:solidFill>
              </a:rPr>
              <a:t>E</a:t>
            </a:r>
            <a:r>
              <a:rPr sz="2400" spc="-150" dirty="0">
                <a:solidFill>
                  <a:srgbClr val="17375E"/>
                </a:solidFill>
              </a:rPr>
              <a:t>JECUTIVO</a:t>
            </a:r>
            <a:r>
              <a:rPr sz="2400" spc="220" dirty="0">
                <a:solidFill>
                  <a:srgbClr val="17375E"/>
                </a:solidFill>
              </a:rPr>
              <a:t> </a:t>
            </a:r>
            <a:r>
              <a:rPr sz="3000" spc="-10" dirty="0">
                <a:solidFill>
                  <a:srgbClr val="17375E"/>
                </a:solidFill>
              </a:rPr>
              <a:t>2393</a:t>
            </a:r>
            <a:r>
              <a:rPr sz="3000" spc="25" dirty="0">
                <a:solidFill>
                  <a:srgbClr val="17375E"/>
                </a:solidFill>
              </a:rPr>
              <a:t> </a:t>
            </a:r>
            <a:r>
              <a:rPr sz="3000" spc="-55" dirty="0">
                <a:solidFill>
                  <a:srgbClr val="17375E"/>
                </a:solidFill>
              </a:rPr>
              <a:t>A</a:t>
            </a:r>
            <a:r>
              <a:rPr sz="2400" spc="-55" dirty="0">
                <a:solidFill>
                  <a:srgbClr val="17375E"/>
                </a:solidFill>
              </a:rPr>
              <a:t>RT</a:t>
            </a:r>
            <a:r>
              <a:rPr sz="2400" spc="240" dirty="0">
                <a:solidFill>
                  <a:srgbClr val="17375E"/>
                </a:solidFill>
              </a:rPr>
              <a:t> </a:t>
            </a:r>
            <a:r>
              <a:rPr sz="3000" spc="-5" dirty="0">
                <a:solidFill>
                  <a:srgbClr val="17375E"/>
                </a:solidFill>
              </a:rPr>
              <a:t>14</a:t>
            </a:r>
            <a:endParaRPr sz="3000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62600" y="990600"/>
            <a:ext cx="3048000" cy="2009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63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38100">
            <a:solidFill>
              <a:srgbClr val="B1C1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625" y="0"/>
            <a:ext cx="57150" cy="6858000"/>
          </a:xfrm>
          <a:custGeom>
            <a:avLst/>
            <a:gdLst/>
            <a:ahLst/>
            <a:cxnLst/>
            <a:rect l="l" t="t" r="r" b="b"/>
            <a:pathLst>
              <a:path w="57150" h="6858000">
                <a:moveTo>
                  <a:pt x="11430" y="0"/>
                </a:moveTo>
                <a:lnTo>
                  <a:pt x="0" y="0"/>
                </a:lnTo>
                <a:lnTo>
                  <a:pt x="0" y="6858000"/>
                </a:lnTo>
                <a:lnTo>
                  <a:pt x="11430" y="6858000"/>
                </a:lnTo>
                <a:lnTo>
                  <a:pt x="11430" y="0"/>
                </a:lnTo>
                <a:close/>
              </a:path>
              <a:path w="57150" h="6858000">
                <a:moveTo>
                  <a:pt x="57150" y="0"/>
                </a:moveTo>
                <a:lnTo>
                  <a:pt x="22860" y="0"/>
                </a:lnTo>
                <a:lnTo>
                  <a:pt x="22860" y="6858000"/>
                </a:lnTo>
                <a:lnTo>
                  <a:pt x="57150" y="6858000"/>
                </a:lnTo>
                <a:lnTo>
                  <a:pt x="57150" y="0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B1C1DB">
                <a:alpha val="87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9"/>
                  </a:lnTo>
                </a:path>
              </a:pathLst>
            </a:custGeom>
            <a:ln w="9525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6575" y="5715000"/>
            <a:ext cx="549275" cy="549275"/>
          </a:xfrm>
          <a:custGeom>
            <a:avLst/>
            <a:gdLst/>
            <a:ahLst/>
            <a:cxnLst/>
            <a:rect l="l" t="t" r="r" b="b"/>
            <a:pathLst>
              <a:path w="549275" h="549275">
                <a:moveTo>
                  <a:pt x="274700" y="0"/>
                </a:moveTo>
                <a:lnTo>
                  <a:pt x="225309" y="4424"/>
                </a:lnTo>
                <a:lnTo>
                  <a:pt x="178828" y="17182"/>
                </a:lnTo>
                <a:lnTo>
                  <a:pt x="136031" y="37496"/>
                </a:lnTo>
                <a:lnTo>
                  <a:pt x="97693" y="64591"/>
                </a:lnTo>
                <a:lnTo>
                  <a:pt x="64589" y="97692"/>
                </a:lnTo>
                <a:lnTo>
                  <a:pt x="37493" y="136023"/>
                </a:lnTo>
                <a:lnTo>
                  <a:pt x="17180" y="178808"/>
                </a:lnTo>
                <a:lnTo>
                  <a:pt x="4424" y="225271"/>
                </a:lnTo>
                <a:lnTo>
                  <a:pt x="0" y="274637"/>
                </a:lnTo>
                <a:lnTo>
                  <a:pt x="4424" y="324003"/>
                </a:lnTo>
                <a:lnTo>
                  <a:pt x="17180" y="370466"/>
                </a:lnTo>
                <a:lnTo>
                  <a:pt x="37493" y="413251"/>
                </a:lnTo>
                <a:lnTo>
                  <a:pt x="64589" y="451582"/>
                </a:lnTo>
                <a:lnTo>
                  <a:pt x="97693" y="484683"/>
                </a:lnTo>
                <a:lnTo>
                  <a:pt x="136031" y="511778"/>
                </a:lnTo>
                <a:lnTo>
                  <a:pt x="178828" y="532092"/>
                </a:lnTo>
                <a:lnTo>
                  <a:pt x="225309" y="544850"/>
                </a:lnTo>
                <a:lnTo>
                  <a:pt x="274700" y="549275"/>
                </a:lnTo>
                <a:lnTo>
                  <a:pt x="324054" y="544850"/>
                </a:lnTo>
                <a:lnTo>
                  <a:pt x="370506" y="532092"/>
                </a:lnTo>
                <a:lnTo>
                  <a:pt x="413281" y="511778"/>
                </a:lnTo>
                <a:lnTo>
                  <a:pt x="451603" y="484683"/>
                </a:lnTo>
                <a:lnTo>
                  <a:pt x="484696" y="451582"/>
                </a:lnTo>
                <a:lnTo>
                  <a:pt x="511786" y="413251"/>
                </a:lnTo>
                <a:lnTo>
                  <a:pt x="532096" y="370466"/>
                </a:lnTo>
                <a:lnTo>
                  <a:pt x="544851" y="324003"/>
                </a:lnTo>
                <a:lnTo>
                  <a:pt x="549275" y="274637"/>
                </a:lnTo>
                <a:lnTo>
                  <a:pt x="544851" y="225271"/>
                </a:lnTo>
                <a:lnTo>
                  <a:pt x="532096" y="178808"/>
                </a:lnTo>
                <a:lnTo>
                  <a:pt x="511786" y="136023"/>
                </a:lnTo>
                <a:lnTo>
                  <a:pt x="484696" y="97692"/>
                </a:lnTo>
                <a:lnTo>
                  <a:pt x="451603" y="64591"/>
                </a:lnTo>
                <a:lnTo>
                  <a:pt x="413281" y="37496"/>
                </a:lnTo>
                <a:lnTo>
                  <a:pt x="370506" y="17182"/>
                </a:lnTo>
                <a:lnTo>
                  <a:pt x="324054" y="4424"/>
                </a:lnTo>
                <a:lnTo>
                  <a:pt x="2747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825" y="63"/>
            <a:ext cx="1794322" cy="51955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20395" y="33528"/>
            <a:ext cx="8719185" cy="890269"/>
            <a:chOff x="120395" y="33528"/>
            <a:chExt cx="8719185" cy="890269"/>
          </a:xfrm>
        </p:grpSpPr>
        <p:sp>
          <p:nvSpPr>
            <p:cNvPr id="10" name="object 10"/>
            <p:cNvSpPr/>
            <p:nvPr/>
          </p:nvSpPr>
          <p:spPr>
            <a:xfrm>
              <a:off x="152399" y="838200"/>
              <a:ext cx="8686800" cy="0"/>
            </a:xfrm>
            <a:custGeom>
              <a:avLst/>
              <a:gdLst/>
              <a:ahLst/>
              <a:cxnLst/>
              <a:rect l="l" t="t" r="r" b="b"/>
              <a:pathLst>
                <a:path w="8686800">
                  <a:moveTo>
                    <a:pt x="0" y="0"/>
                  </a:moveTo>
                  <a:lnTo>
                    <a:pt x="8686800" y="0"/>
                  </a:lnTo>
                </a:path>
              </a:pathLst>
            </a:custGeom>
            <a:ln w="12700">
              <a:solidFill>
                <a:srgbClr val="0F24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395" y="783336"/>
              <a:ext cx="5481828" cy="14020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73037" y="833501"/>
              <a:ext cx="5375910" cy="0"/>
            </a:xfrm>
            <a:custGeom>
              <a:avLst/>
              <a:gdLst/>
              <a:ahLst/>
              <a:cxnLst/>
              <a:rect l="l" t="t" r="r" b="b"/>
              <a:pathLst>
                <a:path w="5375910">
                  <a:moveTo>
                    <a:pt x="0" y="0"/>
                  </a:moveTo>
                  <a:lnTo>
                    <a:pt x="5375338" y="0"/>
                  </a:lnTo>
                </a:path>
              </a:pathLst>
            </a:custGeom>
            <a:ln w="34925">
              <a:solidFill>
                <a:srgbClr val="0F24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1325" y="33528"/>
              <a:ext cx="2133600" cy="711200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7212330" y="362838"/>
            <a:ext cx="17386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000000"/>
                </a:solidFill>
                <a:latin typeface="Calibri"/>
                <a:cs typeface="Calibri"/>
              </a:rPr>
              <a:t>Normativa</a:t>
            </a:r>
            <a:r>
              <a:rPr sz="20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Calibri"/>
                <a:cs typeface="Calibri"/>
              </a:rPr>
              <a:t>Legal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6800" y="990600"/>
            <a:ext cx="7904099" cy="515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083" t="30000" r="21667" b="12963"/>
          <a:stretch/>
        </p:blipFill>
        <p:spPr>
          <a:xfrm>
            <a:off x="37447" y="1491421"/>
            <a:ext cx="9106553" cy="383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6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917" t="30000" r="25417" b="15186"/>
          <a:stretch/>
        </p:blipFill>
        <p:spPr>
          <a:xfrm>
            <a:off x="232718" y="1540381"/>
            <a:ext cx="8678562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2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8962" y="583819"/>
            <a:ext cx="70973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100"/>
              </a:spcBef>
              <a:tabLst>
                <a:tab pos="3790315" algn="l"/>
              </a:tabLst>
            </a:pPr>
            <a:r>
              <a:rPr sz="2400" b="1" spc="-90" dirty="0">
                <a:solidFill>
                  <a:srgbClr val="1F487C"/>
                </a:solidFill>
                <a:latin typeface="Tahoma"/>
                <a:cs typeface="Tahoma"/>
              </a:rPr>
              <a:t>ESTRUCTURA</a:t>
            </a:r>
            <a:r>
              <a:rPr sz="2400" b="1" spc="2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2400" b="1" spc="-95" dirty="0">
                <a:solidFill>
                  <a:srgbClr val="1F487C"/>
                </a:solidFill>
                <a:latin typeface="Tahoma"/>
                <a:cs typeface="Tahoma"/>
              </a:rPr>
              <a:t>DE</a:t>
            </a:r>
            <a:r>
              <a:rPr sz="2400" b="1" spc="4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2400" b="1" spc="-100" dirty="0">
                <a:solidFill>
                  <a:srgbClr val="1F487C"/>
                </a:solidFill>
                <a:latin typeface="Tahoma"/>
                <a:cs typeface="Tahoma"/>
              </a:rPr>
              <a:t>LOS</a:t>
            </a:r>
            <a:r>
              <a:rPr sz="2400" b="1" spc="3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2400" b="1" spc="-120" dirty="0">
                <a:solidFill>
                  <a:srgbClr val="1F487C"/>
                </a:solidFill>
                <a:latin typeface="Tahoma"/>
                <a:cs typeface="Tahoma"/>
              </a:rPr>
              <a:t>COMITÉS</a:t>
            </a:r>
            <a:r>
              <a:rPr sz="2400" b="1" spc="1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2400" b="1" spc="-95" dirty="0">
                <a:solidFill>
                  <a:srgbClr val="1F487C"/>
                </a:solidFill>
                <a:latin typeface="Tahoma"/>
                <a:cs typeface="Tahoma"/>
              </a:rPr>
              <a:t>DE</a:t>
            </a:r>
            <a:r>
              <a:rPr sz="2400" b="1" spc="4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2400" b="1" spc="-140" dirty="0">
                <a:solidFill>
                  <a:srgbClr val="1F487C"/>
                </a:solidFill>
                <a:latin typeface="Tahoma"/>
                <a:cs typeface="Tahoma"/>
              </a:rPr>
              <a:t>SEGURIDAD</a:t>
            </a:r>
            <a:r>
              <a:rPr sz="2400" b="1" spc="1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2400" b="1" spc="-180" dirty="0">
                <a:solidFill>
                  <a:srgbClr val="1F487C"/>
                </a:solidFill>
                <a:latin typeface="Tahoma"/>
                <a:cs typeface="Tahoma"/>
              </a:rPr>
              <a:t>E </a:t>
            </a:r>
            <a:r>
              <a:rPr sz="2400" b="1" spc="-69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2400" b="1" spc="-215" dirty="0">
                <a:solidFill>
                  <a:srgbClr val="1F487C"/>
                </a:solidFill>
                <a:latin typeface="Tahoma"/>
                <a:cs typeface="Tahoma"/>
              </a:rPr>
              <a:t>HIGIENE</a:t>
            </a:r>
            <a:r>
              <a:rPr sz="2400" b="1" spc="2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2400" b="1" spc="-95" dirty="0">
                <a:solidFill>
                  <a:srgbClr val="1F487C"/>
                </a:solidFill>
                <a:latin typeface="Tahoma"/>
                <a:cs typeface="Tahoma"/>
              </a:rPr>
              <a:t>DEL</a:t>
            </a:r>
            <a:r>
              <a:rPr sz="2400" b="1" spc="5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2400" b="1" spc="-120" dirty="0">
                <a:solidFill>
                  <a:srgbClr val="1F487C"/>
                </a:solidFill>
                <a:latin typeface="Tahoma"/>
                <a:cs typeface="Tahoma"/>
              </a:rPr>
              <a:t>TRABAJO	</a:t>
            </a:r>
            <a:r>
              <a:rPr sz="2400" b="1" spc="-95" dirty="0">
                <a:solidFill>
                  <a:srgbClr val="1F487C"/>
                </a:solidFill>
                <a:latin typeface="Tahoma"/>
                <a:cs typeface="Tahoma"/>
              </a:rPr>
              <a:t>(D.E.</a:t>
            </a:r>
            <a:r>
              <a:rPr sz="2400" b="1" spc="1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2400" b="1" spc="-15" dirty="0">
                <a:solidFill>
                  <a:srgbClr val="1F487C"/>
                </a:solidFill>
                <a:latin typeface="Tahoma"/>
                <a:cs typeface="Tahoma"/>
              </a:rPr>
              <a:t>2393</a:t>
            </a:r>
            <a:r>
              <a:rPr sz="2400" b="1" spc="6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1F487C"/>
                </a:solidFill>
                <a:latin typeface="Tahoma"/>
                <a:cs typeface="Tahoma"/>
              </a:rPr>
              <a:t>A</a:t>
            </a:r>
            <a:r>
              <a:rPr sz="1900" b="1" spc="-5" dirty="0">
                <a:solidFill>
                  <a:srgbClr val="1F487C"/>
                </a:solidFill>
                <a:latin typeface="Tahoma"/>
                <a:cs typeface="Tahoma"/>
              </a:rPr>
              <a:t>RT</a:t>
            </a:r>
            <a:r>
              <a:rPr sz="2400" b="1" spc="-5" dirty="0">
                <a:solidFill>
                  <a:srgbClr val="1F487C"/>
                </a:solidFill>
                <a:latin typeface="Tahoma"/>
                <a:cs typeface="Tahoma"/>
              </a:rPr>
              <a:t>.</a:t>
            </a:r>
            <a:r>
              <a:rPr sz="2400" b="1" spc="1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2400" b="1" spc="-80" dirty="0">
                <a:solidFill>
                  <a:srgbClr val="1F487C"/>
                </a:solidFill>
                <a:latin typeface="Tahoma"/>
                <a:cs typeface="Tahoma"/>
              </a:rPr>
              <a:t>14.)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3910" y="1392682"/>
            <a:ext cx="77927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0" dirty="0">
                <a:solidFill>
                  <a:srgbClr val="000000"/>
                </a:solidFill>
                <a:latin typeface="Arial MT"/>
                <a:cs typeface="Arial MT"/>
              </a:rPr>
              <a:t>Centro</a:t>
            </a:r>
            <a:r>
              <a:rPr sz="3200" b="0" spc="-2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3200" b="0" dirty="0">
                <a:solidFill>
                  <a:srgbClr val="000000"/>
                </a:solidFill>
                <a:latin typeface="Arial MT"/>
                <a:cs typeface="Arial MT"/>
              </a:rPr>
              <a:t>de</a:t>
            </a:r>
            <a:r>
              <a:rPr sz="3200" b="0" spc="-5" dirty="0">
                <a:solidFill>
                  <a:srgbClr val="000000"/>
                </a:solidFill>
                <a:latin typeface="Arial MT"/>
                <a:cs typeface="Arial MT"/>
              </a:rPr>
              <a:t> trabajo</a:t>
            </a:r>
            <a:r>
              <a:rPr sz="3200" b="0" spc="-3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3200" b="0" dirty="0">
                <a:solidFill>
                  <a:srgbClr val="000000"/>
                </a:solidFill>
                <a:latin typeface="Arial MT"/>
                <a:cs typeface="Arial MT"/>
              </a:rPr>
              <a:t>mayor</a:t>
            </a:r>
            <a:r>
              <a:rPr sz="3200" b="0" spc="-2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3200" b="0" dirty="0">
                <a:solidFill>
                  <a:srgbClr val="000000"/>
                </a:solidFill>
                <a:latin typeface="Arial MT"/>
                <a:cs typeface="Arial MT"/>
              </a:rPr>
              <a:t>a</a:t>
            </a:r>
            <a:r>
              <a:rPr sz="3200" b="0" spc="-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3200" b="0" dirty="0">
                <a:solidFill>
                  <a:srgbClr val="000000"/>
                </a:solidFill>
                <a:latin typeface="Arial MT"/>
                <a:cs typeface="Arial MT"/>
              </a:rPr>
              <a:t>15</a:t>
            </a:r>
            <a:r>
              <a:rPr sz="3200" b="0" spc="-3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3200" b="0" dirty="0">
                <a:solidFill>
                  <a:srgbClr val="000000"/>
                </a:solidFill>
                <a:latin typeface="Arial MT"/>
                <a:cs typeface="Arial MT"/>
              </a:rPr>
              <a:t>trabajadores:</a:t>
            </a:r>
            <a:endParaRPr sz="32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30704" y="2119883"/>
            <a:ext cx="4136390" cy="1280160"/>
            <a:chOff x="330704" y="2119883"/>
            <a:chExt cx="4136390" cy="12801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704" y="2183891"/>
              <a:ext cx="4062990" cy="10927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0332" y="2119883"/>
              <a:ext cx="4096512" cy="12801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000" y="2209799"/>
              <a:ext cx="3962400" cy="9906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81000" y="2209799"/>
              <a:ext cx="3962400" cy="990600"/>
            </a:xfrm>
            <a:custGeom>
              <a:avLst/>
              <a:gdLst/>
              <a:ahLst/>
              <a:cxnLst/>
              <a:rect l="l" t="t" r="r" b="b"/>
              <a:pathLst>
                <a:path w="3962400" h="990600">
                  <a:moveTo>
                    <a:pt x="0" y="990600"/>
                  </a:moveTo>
                  <a:lnTo>
                    <a:pt x="3962400" y="990600"/>
                  </a:lnTo>
                  <a:lnTo>
                    <a:pt x="3962400" y="0"/>
                  </a:lnTo>
                  <a:lnTo>
                    <a:pt x="0" y="0"/>
                  </a:lnTo>
                  <a:lnTo>
                    <a:pt x="0" y="990600"/>
                  </a:lnTo>
                  <a:close/>
                </a:path>
              </a:pathLst>
            </a:custGeom>
            <a:ln w="12700">
              <a:solidFill>
                <a:srgbClr val="23A1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25246" y="2193162"/>
            <a:ext cx="347726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6890" marR="5080" indent="-504825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Lucida Sans Unicode"/>
                <a:cs typeface="Lucida Sans Unicode"/>
              </a:rPr>
              <a:t>3</a:t>
            </a:r>
            <a:r>
              <a:rPr sz="2800" spc="-15" dirty="0">
                <a:latin typeface="Lucida Sans Unicode"/>
                <a:cs typeface="Lucida Sans Unicode"/>
              </a:rPr>
              <a:t> </a:t>
            </a:r>
            <a:r>
              <a:rPr sz="2800" spc="-5" dirty="0">
                <a:latin typeface="Lucida Sans Unicode"/>
                <a:cs typeface="Lucida Sans Unicode"/>
              </a:rPr>
              <a:t>representantes</a:t>
            </a:r>
            <a:r>
              <a:rPr sz="2800" spc="10" dirty="0">
                <a:latin typeface="Lucida Sans Unicode"/>
                <a:cs typeface="Lucida Sans Unicode"/>
              </a:rPr>
              <a:t> </a:t>
            </a:r>
            <a:r>
              <a:rPr sz="2800" spc="-10" dirty="0">
                <a:latin typeface="Lucida Sans Unicode"/>
                <a:cs typeface="Lucida Sans Unicode"/>
              </a:rPr>
              <a:t>de </a:t>
            </a:r>
            <a:r>
              <a:rPr sz="2800" spc="-875" dirty="0">
                <a:latin typeface="Lucida Sans Unicode"/>
                <a:cs typeface="Lucida Sans Unicode"/>
              </a:rPr>
              <a:t> </a:t>
            </a:r>
            <a:r>
              <a:rPr sz="2800" spc="-10" dirty="0">
                <a:latin typeface="Lucida Sans Unicode"/>
                <a:cs typeface="Lucida Sans Unicode"/>
              </a:rPr>
              <a:t>los</a:t>
            </a:r>
            <a:r>
              <a:rPr sz="2800" spc="-20" dirty="0">
                <a:latin typeface="Lucida Sans Unicode"/>
                <a:cs typeface="Lucida Sans Unicode"/>
              </a:rPr>
              <a:t> </a:t>
            </a:r>
            <a:r>
              <a:rPr sz="2800" spc="-5" dirty="0">
                <a:latin typeface="Lucida Sans Unicode"/>
                <a:cs typeface="Lucida Sans Unicode"/>
              </a:rPr>
              <a:t>trabajadores</a:t>
            </a:r>
            <a:endParaRPr sz="2800">
              <a:latin typeface="Lucida Sans Unicode"/>
              <a:cs typeface="Lucida Sans Unicode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585715" y="2119883"/>
            <a:ext cx="4198620" cy="1280160"/>
            <a:chOff x="4585715" y="2119883"/>
            <a:chExt cx="4198620" cy="128016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97904" y="2183891"/>
              <a:ext cx="4062990" cy="109270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85715" y="2119883"/>
              <a:ext cx="4198620" cy="12801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48199" y="2209799"/>
              <a:ext cx="3962400" cy="9906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648199" y="2209799"/>
              <a:ext cx="3962400" cy="990600"/>
            </a:xfrm>
            <a:custGeom>
              <a:avLst/>
              <a:gdLst/>
              <a:ahLst/>
              <a:cxnLst/>
              <a:rect l="l" t="t" r="r" b="b"/>
              <a:pathLst>
                <a:path w="3962400" h="990600">
                  <a:moveTo>
                    <a:pt x="0" y="990600"/>
                  </a:moveTo>
                  <a:lnTo>
                    <a:pt x="3962400" y="990600"/>
                  </a:lnTo>
                  <a:lnTo>
                    <a:pt x="3962400" y="0"/>
                  </a:lnTo>
                  <a:lnTo>
                    <a:pt x="0" y="0"/>
                  </a:lnTo>
                  <a:lnTo>
                    <a:pt x="0" y="990600"/>
                  </a:lnTo>
                  <a:close/>
                </a:path>
              </a:pathLst>
            </a:custGeom>
            <a:ln w="12700">
              <a:solidFill>
                <a:srgbClr val="F87B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841240" y="2193162"/>
            <a:ext cx="357314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41400" marR="5080" indent="-1028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Lucida Sans Unicode"/>
                <a:cs typeface="Lucida Sans Unicode"/>
              </a:rPr>
              <a:t>3</a:t>
            </a:r>
            <a:r>
              <a:rPr sz="2800" spc="-15" dirty="0">
                <a:latin typeface="Lucida Sans Unicode"/>
                <a:cs typeface="Lucida Sans Unicode"/>
              </a:rPr>
              <a:t> </a:t>
            </a:r>
            <a:r>
              <a:rPr sz="2800" spc="-10" dirty="0">
                <a:latin typeface="Lucida Sans Unicode"/>
                <a:cs typeface="Lucida Sans Unicode"/>
              </a:rPr>
              <a:t>representantes</a:t>
            </a:r>
            <a:r>
              <a:rPr sz="2800" spc="10" dirty="0">
                <a:latin typeface="Lucida Sans Unicode"/>
                <a:cs typeface="Lucida Sans Unicode"/>
              </a:rPr>
              <a:t> </a:t>
            </a:r>
            <a:r>
              <a:rPr sz="2800" spc="-10" dirty="0">
                <a:latin typeface="Lucida Sans Unicode"/>
                <a:cs typeface="Lucida Sans Unicode"/>
              </a:rPr>
              <a:t>del </a:t>
            </a:r>
            <a:r>
              <a:rPr sz="2800" spc="-869" dirty="0">
                <a:latin typeface="Lucida Sans Unicode"/>
                <a:cs typeface="Lucida Sans Unicode"/>
              </a:rPr>
              <a:t> </a:t>
            </a:r>
            <a:r>
              <a:rPr sz="2800" spc="-10" dirty="0">
                <a:latin typeface="Lucida Sans Unicode"/>
                <a:cs typeface="Lucida Sans Unicode"/>
              </a:rPr>
              <a:t>empleador</a:t>
            </a:r>
            <a:endParaRPr sz="2800">
              <a:latin typeface="Lucida Sans Unicode"/>
              <a:cs typeface="Lucida Sans Unicode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769104" y="3674364"/>
            <a:ext cx="3834765" cy="640080"/>
            <a:chOff x="2769104" y="3674364"/>
            <a:chExt cx="3834765" cy="64008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69104" y="3707916"/>
              <a:ext cx="3834391" cy="55925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80360" y="3674364"/>
              <a:ext cx="3689603" cy="64008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19400" y="3733800"/>
              <a:ext cx="3733800" cy="45720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819400" y="3733800"/>
            <a:ext cx="3733800" cy="457200"/>
          </a:xfrm>
          <a:prstGeom prst="rect">
            <a:avLst/>
          </a:prstGeom>
          <a:ln w="12700">
            <a:solidFill>
              <a:srgbClr val="2A6BB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67970">
              <a:lnSpc>
                <a:spcPts val="2505"/>
              </a:lnSpc>
            </a:pPr>
            <a:r>
              <a:rPr sz="2100" i="1" spc="-110" dirty="0">
                <a:latin typeface="Verdana"/>
                <a:cs typeface="Verdana"/>
              </a:rPr>
              <a:t>Cada</a:t>
            </a:r>
            <a:r>
              <a:rPr sz="2100" i="1" spc="-114" dirty="0">
                <a:latin typeface="Verdana"/>
                <a:cs typeface="Verdana"/>
              </a:rPr>
              <a:t> </a:t>
            </a:r>
            <a:r>
              <a:rPr sz="2100" i="1" spc="-90" dirty="0">
                <a:latin typeface="Verdana"/>
                <a:cs typeface="Verdana"/>
              </a:rPr>
              <a:t>u</a:t>
            </a:r>
            <a:r>
              <a:rPr sz="2100" i="1" spc="-85" dirty="0">
                <a:latin typeface="Verdana"/>
                <a:cs typeface="Verdana"/>
              </a:rPr>
              <a:t>n</a:t>
            </a:r>
            <a:r>
              <a:rPr sz="2100" i="1" spc="-45" dirty="0">
                <a:latin typeface="Verdana"/>
                <a:cs typeface="Verdana"/>
              </a:rPr>
              <a:t>o</a:t>
            </a:r>
            <a:r>
              <a:rPr sz="2100" i="1" spc="-125" dirty="0">
                <a:latin typeface="Verdana"/>
                <a:cs typeface="Verdana"/>
              </a:rPr>
              <a:t> </a:t>
            </a:r>
            <a:r>
              <a:rPr sz="2100" i="1" spc="-60" dirty="0">
                <a:latin typeface="Verdana"/>
                <a:cs typeface="Verdana"/>
              </a:rPr>
              <a:t>c</a:t>
            </a:r>
            <a:r>
              <a:rPr sz="2100" i="1" spc="-55" dirty="0">
                <a:latin typeface="Verdana"/>
                <a:cs typeface="Verdana"/>
              </a:rPr>
              <a:t>o</a:t>
            </a:r>
            <a:r>
              <a:rPr sz="2100" i="1" spc="-90" dirty="0">
                <a:latin typeface="Verdana"/>
                <a:cs typeface="Verdana"/>
              </a:rPr>
              <a:t>n</a:t>
            </a:r>
            <a:r>
              <a:rPr sz="2100" i="1" spc="-125" dirty="0">
                <a:latin typeface="Verdana"/>
                <a:cs typeface="Verdana"/>
              </a:rPr>
              <a:t> </a:t>
            </a:r>
            <a:r>
              <a:rPr sz="2100" i="1" spc="-80" dirty="0">
                <a:latin typeface="Verdana"/>
                <a:cs typeface="Verdana"/>
              </a:rPr>
              <a:t>su</a:t>
            </a:r>
            <a:r>
              <a:rPr sz="2100" i="1" spc="-114" dirty="0">
                <a:latin typeface="Verdana"/>
                <a:cs typeface="Verdana"/>
              </a:rPr>
              <a:t> </a:t>
            </a:r>
            <a:r>
              <a:rPr sz="2100" i="1" spc="-80" dirty="0">
                <a:latin typeface="Verdana"/>
                <a:cs typeface="Verdana"/>
              </a:rPr>
              <a:t>suplente</a:t>
            </a:r>
            <a:endParaRPr sz="2100">
              <a:latin typeface="Verdana"/>
              <a:cs typeface="Verdana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62000" y="4114800"/>
            <a:ext cx="1700276" cy="1647825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3555491" y="4637532"/>
            <a:ext cx="4191000" cy="1468120"/>
            <a:chOff x="3555491" y="4637532"/>
            <a:chExt cx="4191000" cy="1468120"/>
          </a:xfrm>
        </p:grpSpPr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07311" y="4698492"/>
              <a:ext cx="4139177" cy="132130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55491" y="4637532"/>
              <a:ext cx="4158996" cy="146761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57599" y="4724400"/>
              <a:ext cx="4038600" cy="1219200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3657600" y="4724400"/>
            <a:ext cx="4038600" cy="1219200"/>
          </a:xfrm>
          <a:prstGeom prst="rect">
            <a:avLst/>
          </a:prstGeom>
          <a:ln w="12700">
            <a:solidFill>
              <a:srgbClr val="8AB43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57834" indent="-365760">
              <a:lnSpc>
                <a:spcPts val="2305"/>
              </a:lnSpc>
              <a:buFont typeface="Wingdings"/>
              <a:buChar char=""/>
              <a:tabLst>
                <a:tab pos="457200" algn="l"/>
                <a:tab pos="457834" algn="l"/>
              </a:tabLst>
            </a:pPr>
            <a:r>
              <a:rPr sz="2000" dirty="0">
                <a:latin typeface="Lucida Sans Unicode"/>
                <a:cs typeface="Lucida Sans Unicode"/>
              </a:rPr>
              <a:t>Se</a:t>
            </a:r>
            <a:r>
              <a:rPr sz="2000" spc="-30" dirty="0">
                <a:latin typeface="Lucida Sans Unicode"/>
                <a:cs typeface="Lucida Sans Unicode"/>
              </a:rPr>
              <a:t> </a:t>
            </a:r>
            <a:r>
              <a:rPr sz="2000" spc="-5" dirty="0">
                <a:latin typeface="Lucida Sans Unicode"/>
                <a:cs typeface="Lucida Sans Unicode"/>
              </a:rPr>
              <a:t>reunirá</a:t>
            </a:r>
            <a:r>
              <a:rPr sz="2000" spc="-65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mensualmente.</a:t>
            </a:r>
            <a:endParaRPr sz="2000">
              <a:latin typeface="Lucida Sans Unicode"/>
              <a:cs typeface="Lucida Sans Unicode"/>
            </a:endParaRPr>
          </a:p>
          <a:p>
            <a:pPr marL="457834" marR="256540" indent="-365760">
              <a:lnSpc>
                <a:spcPts val="2160"/>
              </a:lnSpc>
              <a:spcBef>
                <a:spcPts val="2195"/>
              </a:spcBef>
              <a:buFont typeface="Wingdings"/>
              <a:buChar char=""/>
              <a:tabLst>
                <a:tab pos="457200" algn="l"/>
                <a:tab pos="457834" algn="l"/>
              </a:tabLst>
            </a:pPr>
            <a:r>
              <a:rPr sz="2000" dirty="0">
                <a:latin typeface="Lucida Sans Unicode"/>
                <a:cs typeface="Lucida Sans Unicode"/>
              </a:rPr>
              <a:t>Se</a:t>
            </a:r>
            <a:r>
              <a:rPr sz="2000" spc="-30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nombrará</a:t>
            </a:r>
            <a:r>
              <a:rPr sz="2000" spc="-60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un</a:t>
            </a:r>
            <a:r>
              <a:rPr sz="2000" spc="-30" dirty="0">
                <a:latin typeface="Lucida Sans Unicode"/>
                <a:cs typeface="Lucida Sans Unicode"/>
              </a:rPr>
              <a:t> </a:t>
            </a:r>
            <a:r>
              <a:rPr sz="2000" spc="-5" dirty="0">
                <a:latin typeface="Lucida Sans Unicode"/>
                <a:cs typeface="Lucida Sans Unicode"/>
              </a:rPr>
              <a:t>Presidente </a:t>
            </a:r>
            <a:r>
              <a:rPr sz="2000" spc="-620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y</a:t>
            </a:r>
            <a:r>
              <a:rPr sz="2000" spc="-5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un</a:t>
            </a:r>
            <a:r>
              <a:rPr sz="2000" spc="-20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Secretario</a:t>
            </a:r>
            <a:r>
              <a:rPr sz="2000" spc="-35" dirty="0">
                <a:latin typeface="Lucida Sans Unicode"/>
                <a:cs typeface="Lucida Sans Unicode"/>
              </a:rPr>
              <a:t> </a:t>
            </a:r>
            <a:r>
              <a:rPr sz="2000" spc="-5" dirty="0">
                <a:latin typeface="Lucida Sans Unicode"/>
                <a:cs typeface="Lucida Sans Unicode"/>
              </a:rPr>
              <a:t>(1</a:t>
            </a:r>
            <a:r>
              <a:rPr sz="2000" spc="-10" dirty="0">
                <a:latin typeface="Lucida Sans Unicode"/>
                <a:cs typeface="Lucida Sans Unicode"/>
              </a:rPr>
              <a:t> </a:t>
            </a:r>
            <a:r>
              <a:rPr sz="2000" spc="-5" dirty="0">
                <a:latin typeface="Lucida Sans Unicode"/>
                <a:cs typeface="Lucida Sans Unicode"/>
              </a:rPr>
              <a:t>año)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98120" y="0"/>
            <a:ext cx="2133600" cy="622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825" y="63"/>
            <a:ext cx="1794322" cy="51955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4169" y="649350"/>
            <a:ext cx="8119109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4910" marR="5080" indent="-1172845">
              <a:lnSpc>
                <a:spcPct val="100000"/>
              </a:lnSpc>
              <a:spcBef>
                <a:spcPts val="95"/>
              </a:spcBef>
            </a:pPr>
            <a:r>
              <a:rPr sz="2200" spc="-170" dirty="0"/>
              <a:t>REQUISITOS</a:t>
            </a:r>
            <a:r>
              <a:rPr sz="2200" spc="15" dirty="0"/>
              <a:t> </a:t>
            </a:r>
            <a:r>
              <a:rPr sz="2200" spc="-105" dirty="0"/>
              <a:t>PARA</a:t>
            </a:r>
            <a:r>
              <a:rPr sz="2200" spc="25" dirty="0"/>
              <a:t> </a:t>
            </a:r>
            <a:r>
              <a:rPr sz="2200" spc="-130" dirty="0"/>
              <a:t>PERTENECER</a:t>
            </a:r>
            <a:r>
              <a:rPr sz="2200" spc="15" dirty="0"/>
              <a:t> </a:t>
            </a:r>
            <a:r>
              <a:rPr sz="2200" spc="-40" dirty="0"/>
              <a:t>AL</a:t>
            </a:r>
            <a:r>
              <a:rPr sz="2200" spc="45" dirty="0"/>
              <a:t> </a:t>
            </a:r>
            <a:r>
              <a:rPr sz="2200" spc="-90" dirty="0"/>
              <a:t>COMITÉ</a:t>
            </a:r>
            <a:r>
              <a:rPr sz="2200" spc="10" dirty="0"/>
              <a:t> </a:t>
            </a:r>
            <a:r>
              <a:rPr sz="2200" spc="-90" dirty="0"/>
              <a:t>DE</a:t>
            </a:r>
            <a:r>
              <a:rPr sz="2200" spc="45" dirty="0"/>
              <a:t> </a:t>
            </a:r>
            <a:r>
              <a:rPr sz="2200" spc="-130" dirty="0"/>
              <a:t>SEGURIDAD</a:t>
            </a:r>
            <a:r>
              <a:rPr sz="2200" spc="20" dirty="0"/>
              <a:t> </a:t>
            </a:r>
            <a:r>
              <a:rPr sz="2200" spc="-165" dirty="0"/>
              <a:t>E </a:t>
            </a:r>
            <a:r>
              <a:rPr sz="2200" spc="-630" dirty="0"/>
              <a:t> </a:t>
            </a:r>
            <a:r>
              <a:rPr sz="2200" spc="-195" dirty="0"/>
              <a:t>HIGIENE</a:t>
            </a:r>
            <a:r>
              <a:rPr sz="2200" spc="20" dirty="0"/>
              <a:t> </a:t>
            </a:r>
            <a:r>
              <a:rPr sz="2200" spc="-90" dirty="0"/>
              <a:t>DEL</a:t>
            </a:r>
            <a:r>
              <a:rPr sz="2200" spc="30" dirty="0"/>
              <a:t> </a:t>
            </a:r>
            <a:r>
              <a:rPr sz="2200" spc="-114" dirty="0"/>
              <a:t>TRABAJO</a:t>
            </a:r>
            <a:r>
              <a:rPr sz="2200" spc="25" dirty="0"/>
              <a:t> </a:t>
            </a:r>
            <a:r>
              <a:rPr sz="2200" spc="-90" dirty="0"/>
              <a:t>(D.E.</a:t>
            </a:r>
            <a:r>
              <a:rPr sz="2200" spc="25" dirty="0"/>
              <a:t> </a:t>
            </a:r>
            <a:r>
              <a:rPr sz="2200" spc="-10" dirty="0"/>
              <a:t>2393</a:t>
            </a:r>
            <a:r>
              <a:rPr sz="2200" spc="95" dirty="0"/>
              <a:t> </a:t>
            </a:r>
            <a:r>
              <a:rPr sz="2200" spc="-20" dirty="0"/>
              <a:t>A</a:t>
            </a:r>
            <a:r>
              <a:rPr sz="1750" spc="-20" dirty="0"/>
              <a:t>RT</a:t>
            </a:r>
            <a:r>
              <a:rPr sz="2200" spc="-20" dirty="0"/>
              <a:t>.</a:t>
            </a:r>
            <a:r>
              <a:rPr sz="2200" spc="25" dirty="0"/>
              <a:t> </a:t>
            </a:r>
            <a:r>
              <a:rPr sz="2200" spc="-75" dirty="0"/>
              <a:t>14.)</a:t>
            </a:r>
            <a:endParaRPr sz="22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4724400"/>
            <a:ext cx="2857500" cy="160020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10540" y="1831848"/>
            <a:ext cx="3261360" cy="2581910"/>
            <a:chOff x="510540" y="1831848"/>
            <a:chExt cx="3261360" cy="258191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9303" y="1879097"/>
              <a:ext cx="3148592" cy="24658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0540" y="1831848"/>
              <a:ext cx="3261360" cy="25816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1905000"/>
              <a:ext cx="3048000" cy="236372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09600" y="1905000"/>
            <a:ext cx="3048000" cy="2364105"/>
          </a:xfrm>
          <a:prstGeom prst="rect">
            <a:avLst/>
          </a:prstGeom>
          <a:ln w="12700">
            <a:solidFill>
              <a:srgbClr val="8AB436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91440" marR="584835">
              <a:lnSpc>
                <a:spcPts val="1950"/>
              </a:lnSpc>
              <a:spcBef>
                <a:spcPts val="180"/>
              </a:spcBef>
            </a:pPr>
            <a:r>
              <a:rPr sz="1800" dirty="0">
                <a:latin typeface="Lucida Sans Unicode"/>
                <a:cs typeface="Lucida Sans Unicode"/>
              </a:rPr>
              <a:t>Para</a:t>
            </a:r>
            <a:r>
              <a:rPr sz="1800" spc="-10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ser</a:t>
            </a:r>
            <a:r>
              <a:rPr sz="1800" spc="-25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miembro</a:t>
            </a:r>
            <a:r>
              <a:rPr sz="1800" spc="-20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del </a:t>
            </a:r>
            <a:r>
              <a:rPr sz="1800" spc="-555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Comité se </a:t>
            </a:r>
            <a:r>
              <a:rPr sz="1800" spc="-10" dirty="0">
                <a:latin typeface="Lucida Sans Unicode"/>
                <a:cs typeface="Lucida Sans Unicode"/>
              </a:rPr>
              <a:t>requiere:</a:t>
            </a:r>
            <a:endParaRPr sz="1800">
              <a:latin typeface="Lucida Sans Unicode"/>
              <a:cs typeface="Lucida Sans Unicode"/>
            </a:endParaRPr>
          </a:p>
          <a:p>
            <a:pPr marL="273685" indent="-182245">
              <a:lnSpc>
                <a:spcPts val="2050"/>
              </a:lnSpc>
              <a:spcBef>
                <a:spcPts val="1695"/>
              </a:spcBef>
              <a:buSzPct val="94444"/>
              <a:buFont typeface="Wingdings"/>
              <a:buChar char=""/>
              <a:tabLst>
                <a:tab pos="273685" algn="l"/>
              </a:tabLst>
            </a:pPr>
            <a:r>
              <a:rPr sz="1800" spc="-5" dirty="0">
                <a:latin typeface="Lucida Sans Unicode"/>
                <a:cs typeface="Lucida Sans Unicode"/>
              </a:rPr>
              <a:t>Trabajar</a:t>
            </a:r>
            <a:r>
              <a:rPr sz="1800" dirty="0">
                <a:latin typeface="Lucida Sans Unicode"/>
                <a:cs typeface="Lucida Sans Unicode"/>
              </a:rPr>
              <a:t> en</a:t>
            </a:r>
            <a:r>
              <a:rPr sz="1800" spc="-30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la empresa,</a:t>
            </a:r>
            <a:endParaRPr sz="1800">
              <a:latin typeface="Lucida Sans Unicode"/>
              <a:cs typeface="Lucida Sans Unicode"/>
            </a:endParaRPr>
          </a:p>
          <a:p>
            <a:pPr marL="273685" indent="-182245">
              <a:lnSpc>
                <a:spcPts val="1945"/>
              </a:lnSpc>
              <a:buSzPct val="94444"/>
              <a:buFont typeface="Wingdings"/>
              <a:buChar char=""/>
              <a:tabLst>
                <a:tab pos="273685" algn="l"/>
              </a:tabLst>
            </a:pPr>
            <a:r>
              <a:rPr sz="1800" spc="-5" dirty="0">
                <a:latin typeface="Lucida Sans Unicode"/>
                <a:cs typeface="Lucida Sans Unicode"/>
              </a:rPr>
              <a:t>Mayor</a:t>
            </a:r>
            <a:r>
              <a:rPr sz="1800" spc="-25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de</a:t>
            </a:r>
            <a:r>
              <a:rPr sz="1800" spc="-25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edad,</a:t>
            </a:r>
            <a:endParaRPr sz="1800">
              <a:latin typeface="Lucida Sans Unicode"/>
              <a:cs typeface="Lucida Sans Unicode"/>
            </a:endParaRPr>
          </a:p>
          <a:p>
            <a:pPr marL="273685" indent="-182245">
              <a:lnSpc>
                <a:spcPts val="1945"/>
              </a:lnSpc>
              <a:buSzPct val="94444"/>
              <a:buFont typeface="Wingdings"/>
              <a:buChar char=""/>
              <a:tabLst>
                <a:tab pos="273685" algn="l"/>
              </a:tabLst>
            </a:pPr>
            <a:r>
              <a:rPr sz="1800" dirty="0">
                <a:latin typeface="Lucida Sans Unicode"/>
                <a:cs typeface="Lucida Sans Unicode"/>
              </a:rPr>
              <a:t>Saber</a:t>
            </a:r>
            <a:r>
              <a:rPr sz="1800" spc="-10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leer</a:t>
            </a:r>
            <a:r>
              <a:rPr sz="1800" spc="-20" dirty="0">
                <a:latin typeface="Lucida Sans Unicode"/>
                <a:cs typeface="Lucida Sans Unicode"/>
              </a:rPr>
              <a:t> </a:t>
            </a:r>
            <a:r>
              <a:rPr sz="1800" dirty="0">
                <a:latin typeface="Lucida Sans Unicode"/>
                <a:cs typeface="Lucida Sans Unicode"/>
              </a:rPr>
              <a:t>y</a:t>
            </a:r>
            <a:r>
              <a:rPr sz="1800" spc="-15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escribir</a:t>
            </a:r>
            <a:r>
              <a:rPr sz="1800" spc="15" dirty="0">
                <a:latin typeface="Lucida Sans Unicode"/>
                <a:cs typeface="Lucida Sans Unicode"/>
              </a:rPr>
              <a:t> </a:t>
            </a:r>
            <a:r>
              <a:rPr sz="1800" dirty="0">
                <a:latin typeface="Lucida Sans Unicode"/>
                <a:cs typeface="Lucida Sans Unicode"/>
              </a:rPr>
              <a:t>y</a:t>
            </a:r>
            <a:endParaRPr sz="1800">
              <a:latin typeface="Lucida Sans Unicode"/>
              <a:cs typeface="Lucida Sans Unicode"/>
            </a:endParaRPr>
          </a:p>
          <a:p>
            <a:pPr marL="91440" marR="231140">
              <a:lnSpc>
                <a:spcPts val="1950"/>
              </a:lnSpc>
              <a:spcBef>
                <a:spcPts val="130"/>
              </a:spcBef>
              <a:buSzPct val="94444"/>
              <a:buFont typeface="Wingdings"/>
              <a:buChar char=""/>
              <a:tabLst>
                <a:tab pos="273685" algn="l"/>
              </a:tabLst>
            </a:pPr>
            <a:r>
              <a:rPr sz="1800" spc="-5" dirty="0">
                <a:latin typeface="Lucida Sans Unicode"/>
                <a:cs typeface="Lucida Sans Unicode"/>
              </a:rPr>
              <a:t>Conocimientos </a:t>
            </a:r>
            <a:r>
              <a:rPr sz="1800" spc="-10" dirty="0">
                <a:latin typeface="Lucida Sans Unicode"/>
                <a:cs typeface="Lucida Sans Unicode"/>
              </a:rPr>
              <a:t>básicas </a:t>
            </a:r>
            <a:r>
              <a:rPr sz="1800" spc="-560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de Seguridad</a:t>
            </a:r>
            <a:r>
              <a:rPr sz="1800" spc="15" dirty="0">
                <a:latin typeface="Lucida Sans Unicode"/>
                <a:cs typeface="Lucida Sans Unicode"/>
              </a:rPr>
              <a:t> </a:t>
            </a:r>
            <a:r>
              <a:rPr sz="1800" dirty="0">
                <a:latin typeface="Lucida Sans Unicode"/>
                <a:cs typeface="Lucida Sans Unicode"/>
              </a:rPr>
              <a:t>y</a:t>
            </a:r>
            <a:r>
              <a:rPr sz="1800" spc="-10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Salud.</a:t>
            </a:r>
            <a:endParaRPr sz="1800">
              <a:latin typeface="Lucida Sans Unicode"/>
              <a:cs typeface="Lucida Sans Unicode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597911" y="1691639"/>
            <a:ext cx="3723640" cy="2342515"/>
            <a:chOff x="4597911" y="1691639"/>
            <a:chExt cx="3723640" cy="234251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97911" y="1719065"/>
              <a:ext cx="3681976" cy="22433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26863" y="1691639"/>
              <a:ext cx="3694176" cy="23423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48199" y="1744090"/>
              <a:ext cx="3581400" cy="2142108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4648200" y="1744091"/>
            <a:ext cx="3581400" cy="2142490"/>
          </a:xfrm>
          <a:prstGeom prst="rect">
            <a:avLst/>
          </a:prstGeom>
          <a:ln w="12700">
            <a:solidFill>
              <a:srgbClr val="F87B13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marL="170180" marR="162560" indent="-1270" algn="ctr">
              <a:lnSpc>
                <a:spcPct val="100000"/>
              </a:lnSpc>
              <a:spcBef>
                <a:spcPts val="95"/>
              </a:spcBef>
            </a:pPr>
            <a:r>
              <a:rPr sz="1800" dirty="0">
                <a:latin typeface="Lucida Sans Unicode"/>
                <a:cs typeface="Lucida Sans Unicode"/>
              </a:rPr>
              <a:t>El </a:t>
            </a:r>
            <a:r>
              <a:rPr sz="1800" spc="-5" dirty="0">
                <a:latin typeface="Lucida Sans Unicode"/>
                <a:cs typeface="Lucida Sans Unicode"/>
              </a:rPr>
              <a:t>Técnico </a:t>
            </a:r>
            <a:r>
              <a:rPr sz="1800" dirty="0">
                <a:latin typeface="Lucida Sans Unicode"/>
                <a:cs typeface="Lucida Sans Unicode"/>
              </a:rPr>
              <a:t>SST y el </a:t>
            </a:r>
            <a:r>
              <a:rPr sz="1800" spc="-5" dirty="0">
                <a:latin typeface="Lucida Sans Unicode"/>
                <a:cs typeface="Lucida Sans Unicode"/>
              </a:rPr>
              <a:t>Médico </a:t>
            </a:r>
            <a:r>
              <a:rPr sz="1800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pueden</a:t>
            </a:r>
            <a:r>
              <a:rPr sz="1800" spc="-15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participar</a:t>
            </a:r>
            <a:r>
              <a:rPr sz="1800" spc="40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del</a:t>
            </a:r>
            <a:r>
              <a:rPr sz="1800" spc="-15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Comité </a:t>
            </a:r>
            <a:r>
              <a:rPr sz="1800" spc="-555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con</a:t>
            </a:r>
            <a:r>
              <a:rPr sz="1800" spc="-15" dirty="0">
                <a:latin typeface="Lucida Sans Unicode"/>
                <a:cs typeface="Lucida Sans Unicode"/>
              </a:rPr>
              <a:t> </a:t>
            </a:r>
            <a:r>
              <a:rPr sz="1800" dirty="0">
                <a:latin typeface="Lucida Sans Unicode"/>
                <a:cs typeface="Lucida Sans Unicode"/>
              </a:rPr>
              <a:t>voz</a:t>
            </a:r>
            <a:r>
              <a:rPr sz="1800" spc="10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pero</a:t>
            </a:r>
            <a:r>
              <a:rPr sz="1800" spc="-10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sin voto.</a:t>
            </a:r>
            <a:endParaRPr sz="1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50">
              <a:latin typeface="Lucida Sans Unicode"/>
              <a:cs typeface="Lucida Sans Unicode"/>
            </a:endParaRPr>
          </a:p>
          <a:p>
            <a:pPr marL="609600" marR="601980" algn="ctr">
              <a:lnSpc>
                <a:spcPct val="100000"/>
              </a:lnSpc>
            </a:pPr>
            <a:r>
              <a:rPr sz="1800" spc="-5" dirty="0">
                <a:latin typeface="Lucida Sans Unicode"/>
                <a:cs typeface="Lucida Sans Unicode"/>
              </a:rPr>
              <a:t>Las</a:t>
            </a:r>
            <a:r>
              <a:rPr sz="1800" spc="-45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sesiones</a:t>
            </a:r>
            <a:r>
              <a:rPr sz="1800" spc="-55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deberán </a:t>
            </a:r>
            <a:r>
              <a:rPr sz="1800" spc="-550" dirty="0">
                <a:latin typeface="Lucida Sans Unicode"/>
                <a:cs typeface="Lucida Sans Unicode"/>
              </a:rPr>
              <a:t> </a:t>
            </a:r>
            <a:r>
              <a:rPr sz="1800" spc="-5" dirty="0">
                <a:latin typeface="Lucida Sans Unicode"/>
                <a:cs typeface="Lucida Sans Unicode"/>
              </a:rPr>
              <a:t>efectuarse en horas </a:t>
            </a:r>
            <a:r>
              <a:rPr sz="1800" dirty="0">
                <a:latin typeface="Lucida Sans Unicode"/>
                <a:cs typeface="Lucida Sans Unicode"/>
              </a:rPr>
              <a:t> </a:t>
            </a:r>
            <a:r>
              <a:rPr sz="1800" spc="-10" dirty="0">
                <a:latin typeface="Lucida Sans Unicode"/>
                <a:cs typeface="Lucida Sans Unicode"/>
              </a:rPr>
              <a:t>laborables</a:t>
            </a:r>
            <a:endParaRPr sz="1800">
              <a:latin typeface="Lucida Sans Unicode"/>
              <a:cs typeface="Lucida Sans Unicode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257800" y="4191000"/>
            <a:ext cx="2209800" cy="220345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2400" y="0"/>
            <a:ext cx="2133600" cy="691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0"/>
            <a:ext cx="2133600" cy="7112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5940" y="1513078"/>
            <a:ext cx="5538470" cy="1351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1920" marR="5080" indent="-109855">
              <a:lnSpc>
                <a:spcPct val="120900"/>
              </a:lnSpc>
              <a:spcBef>
                <a:spcPts val="95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5750" algn="l"/>
              </a:tabLst>
            </a:pPr>
            <a:r>
              <a:rPr sz="2400" spc="-5" dirty="0">
                <a:latin typeface="Lucida Sans Unicode"/>
                <a:cs typeface="Lucida Sans Unicode"/>
              </a:rPr>
              <a:t>Organismo</a:t>
            </a:r>
            <a:r>
              <a:rPr sz="2400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paritario</a:t>
            </a:r>
            <a:r>
              <a:rPr sz="2400" spc="30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de</a:t>
            </a:r>
            <a:r>
              <a:rPr sz="2400" spc="-10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seguridad </a:t>
            </a:r>
            <a:r>
              <a:rPr sz="2400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Decreto</a:t>
            </a:r>
            <a:r>
              <a:rPr sz="2400" spc="5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Ejecutivo </a:t>
            </a:r>
            <a:r>
              <a:rPr sz="2400" spc="-10" dirty="0">
                <a:latin typeface="Lucida Sans Unicode"/>
                <a:cs typeface="Lucida Sans Unicode"/>
              </a:rPr>
              <a:t>2393 </a:t>
            </a:r>
            <a:r>
              <a:rPr sz="2400" dirty="0">
                <a:latin typeface="Lucida Sans Unicode"/>
                <a:cs typeface="Lucida Sans Unicode"/>
              </a:rPr>
              <a:t>Art. </a:t>
            </a:r>
            <a:r>
              <a:rPr sz="2400" spc="-5" dirty="0">
                <a:latin typeface="Lucida Sans Unicode"/>
                <a:cs typeface="Lucida Sans Unicode"/>
              </a:rPr>
              <a:t>14 </a:t>
            </a:r>
            <a:r>
              <a:rPr sz="2400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Aprobado </a:t>
            </a:r>
            <a:r>
              <a:rPr sz="2400" dirty="0">
                <a:latin typeface="Lucida Sans Unicode"/>
                <a:cs typeface="Lucida Sans Unicode"/>
              </a:rPr>
              <a:t>a</a:t>
            </a:r>
            <a:r>
              <a:rPr sz="2400" spc="-15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través</a:t>
            </a:r>
            <a:r>
              <a:rPr sz="2400" spc="-10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del </a:t>
            </a:r>
            <a:r>
              <a:rPr sz="2400" dirty="0">
                <a:latin typeface="Lucida Sans Unicode"/>
                <a:cs typeface="Lucida Sans Unicode"/>
              </a:rPr>
              <a:t>sistema</a:t>
            </a:r>
            <a:r>
              <a:rPr sz="2400" spc="-5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SAITE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5668" y="4241672"/>
            <a:ext cx="11366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Lucida Sans Unicode"/>
                <a:cs typeface="Lucida Sans Unicode"/>
              </a:rPr>
              <a:t>i</a:t>
            </a:r>
            <a:endParaRPr sz="2400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" y="3276600"/>
            <a:ext cx="3886200" cy="25812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24400" y="3124200"/>
            <a:ext cx="35814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979678"/>
            <a:ext cx="67881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115" marR="5080" indent="-27305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5750" algn="l"/>
              </a:tabLst>
            </a:pPr>
            <a:r>
              <a:rPr sz="2400" spc="-5" dirty="0">
                <a:latin typeface="Lucida Sans Unicode"/>
                <a:cs typeface="Lucida Sans Unicode"/>
              </a:rPr>
              <a:t>SISTEMA DE ADMINISTRACIÓN INTEGRAL DE </a:t>
            </a:r>
            <a:r>
              <a:rPr sz="2400" spc="-745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TRABAJO</a:t>
            </a:r>
            <a:r>
              <a:rPr sz="2400" spc="-20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Y</a:t>
            </a:r>
            <a:r>
              <a:rPr sz="2400" spc="-5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EMPLEO</a:t>
            </a:r>
            <a:endParaRPr sz="2400">
              <a:latin typeface="Lucida Sans Unicode"/>
              <a:cs typeface="Lucida Sans Unicod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2200" y="2438400"/>
            <a:ext cx="3408934" cy="2676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50799"/>
            <a:ext cx="2133600" cy="7112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41094" y="906271"/>
            <a:ext cx="45294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dirty="0">
                <a:latin typeface="Lucida Sans Unicode"/>
                <a:cs typeface="Lucida Sans Unicode"/>
              </a:rPr>
              <a:t>REQUERIMIENTO</a:t>
            </a:r>
            <a:r>
              <a:rPr sz="2000" b="0" spc="-60" dirty="0">
                <a:latin typeface="Lucida Sans Unicode"/>
                <a:cs typeface="Lucida Sans Unicode"/>
              </a:rPr>
              <a:t> </a:t>
            </a:r>
            <a:r>
              <a:rPr sz="2000" b="0" dirty="0">
                <a:latin typeface="Lucida Sans Unicode"/>
                <a:cs typeface="Lucida Sans Unicode"/>
              </a:rPr>
              <a:t>DOCUMENTAL</a:t>
            </a:r>
            <a:r>
              <a:rPr sz="2000" b="0" spc="-60" dirty="0">
                <a:latin typeface="Lucida Sans Unicode"/>
                <a:cs typeface="Lucida Sans Unicode"/>
              </a:rPr>
              <a:t> </a:t>
            </a:r>
            <a:r>
              <a:rPr sz="2000" b="0" spc="-5" dirty="0">
                <a:latin typeface="Lucida Sans Unicode"/>
                <a:cs typeface="Lucida Sans Unicode"/>
              </a:rPr>
              <a:t>MDT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1349476"/>
            <a:ext cx="7248525" cy="4084954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5115" indent="-273050">
              <a:lnSpc>
                <a:spcPct val="100000"/>
              </a:lnSpc>
              <a:spcBef>
                <a:spcPts val="700"/>
              </a:spcBef>
              <a:buClr>
                <a:srgbClr val="4F81BC"/>
              </a:buClr>
              <a:buSzPct val="67857"/>
              <a:buFont typeface="Wingdings"/>
              <a:buChar char=""/>
              <a:tabLst>
                <a:tab pos="285115" algn="l"/>
                <a:tab pos="285750" algn="l"/>
              </a:tabLst>
            </a:pPr>
            <a:r>
              <a:rPr sz="1400" dirty="0">
                <a:latin typeface="Lucida Sans Unicode"/>
                <a:cs typeface="Lucida Sans Unicode"/>
              </a:rPr>
              <a:t>Conformación</a:t>
            </a:r>
            <a:r>
              <a:rPr sz="1400" spc="-5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de</a:t>
            </a:r>
            <a:r>
              <a:rPr sz="1400" spc="-25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la</a:t>
            </a:r>
            <a:r>
              <a:rPr sz="1400" spc="-1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Unidad</a:t>
            </a:r>
            <a:r>
              <a:rPr sz="1400" spc="-4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de</a:t>
            </a:r>
            <a:r>
              <a:rPr sz="1400" spc="-2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Seguridad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y</a:t>
            </a:r>
            <a:r>
              <a:rPr sz="1400" spc="-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Salud</a:t>
            </a:r>
            <a:endParaRPr sz="1400">
              <a:latin typeface="Lucida Sans Unicode"/>
              <a:cs typeface="Lucida Sans Unicode"/>
            </a:endParaRPr>
          </a:p>
          <a:p>
            <a:pPr marL="285115" indent="-27305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7857"/>
              <a:buFont typeface="Wingdings"/>
              <a:buChar char=""/>
              <a:tabLst>
                <a:tab pos="285115" algn="l"/>
                <a:tab pos="285750" algn="l"/>
              </a:tabLst>
            </a:pPr>
            <a:r>
              <a:rPr sz="1400" dirty="0">
                <a:latin typeface="Lucida Sans Unicode"/>
                <a:cs typeface="Lucida Sans Unicode"/>
              </a:rPr>
              <a:t>Conformación</a:t>
            </a:r>
            <a:r>
              <a:rPr sz="1400" spc="-5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del</a:t>
            </a:r>
            <a:r>
              <a:rPr sz="1400" spc="-3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Servicio</a:t>
            </a:r>
            <a:r>
              <a:rPr sz="1400" spc="-35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Médico</a:t>
            </a:r>
            <a:r>
              <a:rPr sz="1400" spc="-5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de</a:t>
            </a:r>
            <a:r>
              <a:rPr sz="1400" spc="-30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empresa.</a:t>
            </a:r>
            <a:endParaRPr sz="1400">
              <a:latin typeface="Lucida Sans Unicode"/>
              <a:cs typeface="Lucida Sans Unicode"/>
            </a:endParaRPr>
          </a:p>
          <a:p>
            <a:pPr marL="285115" indent="-27305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7857"/>
              <a:buFont typeface="Wingdings"/>
              <a:buChar char=""/>
              <a:tabLst>
                <a:tab pos="285115" algn="l"/>
                <a:tab pos="285750" algn="l"/>
              </a:tabLst>
            </a:pPr>
            <a:r>
              <a:rPr sz="1400" dirty="0">
                <a:latin typeface="Lucida Sans Unicode"/>
                <a:cs typeface="Lucida Sans Unicode"/>
              </a:rPr>
              <a:t>Política</a:t>
            </a:r>
            <a:r>
              <a:rPr sz="1400" spc="-5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de</a:t>
            </a:r>
            <a:r>
              <a:rPr sz="1400" spc="-3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Seguridad</a:t>
            </a:r>
            <a:r>
              <a:rPr sz="1400" spc="-5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e</a:t>
            </a:r>
            <a:r>
              <a:rPr sz="1400" spc="-2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Higiene</a:t>
            </a:r>
            <a:r>
              <a:rPr sz="1400" spc="-55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en</a:t>
            </a:r>
            <a:r>
              <a:rPr sz="1400" spc="-15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el</a:t>
            </a:r>
            <a:r>
              <a:rPr sz="1400" spc="-2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trabajo.</a:t>
            </a:r>
            <a:endParaRPr sz="1400">
              <a:latin typeface="Lucida Sans Unicode"/>
              <a:cs typeface="Lucida Sans Unicode"/>
            </a:endParaRPr>
          </a:p>
          <a:p>
            <a:pPr marL="285115" indent="-27305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7857"/>
              <a:buFont typeface="Wingdings"/>
              <a:buChar char=""/>
              <a:tabLst>
                <a:tab pos="285115" algn="l"/>
                <a:tab pos="285750" algn="l"/>
              </a:tabLst>
            </a:pPr>
            <a:r>
              <a:rPr sz="1400" spc="-5" dirty="0">
                <a:latin typeface="Lucida Sans Unicode"/>
                <a:cs typeface="Lucida Sans Unicode"/>
              </a:rPr>
              <a:t>Aprobación</a:t>
            </a:r>
            <a:r>
              <a:rPr sz="1400" spc="-5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del</a:t>
            </a:r>
            <a:r>
              <a:rPr sz="1400" spc="-3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Reglamento</a:t>
            </a:r>
            <a:r>
              <a:rPr sz="1400" spc="-3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de</a:t>
            </a:r>
            <a:r>
              <a:rPr sz="1400" spc="-3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Higiene</a:t>
            </a:r>
            <a:r>
              <a:rPr sz="1400" spc="-4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y</a:t>
            </a:r>
            <a:r>
              <a:rPr sz="1400" spc="-1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Seguridad</a:t>
            </a:r>
            <a:endParaRPr sz="1400">
              <a:latin typeface="Lucida Sans Unicode"/>
              <a:cs typeface="Lucida Sans Unicode"/>
            </a:endParaRPr>
          </a:p>
          <a:p>
            <a:pPr marL="285115" indent="-27305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7857"/>
              <a:buFont typeface="Wingdings"/>
              <a:buChar char=""/>
              <a:tabLst>
                <a:tab pos="285115" algn="l"/>
                <a:tab pos="285750" algn="l"/>
              </a:tabLst>
            </a:pPr>
            <a:r>
              <a:rPr sz="1400" spc="-5" dirty="0">
                <a:latin typeface="Lucida Sans Unicode"/>
                <a:cs typeface="Lucida Sans Unicode"/>
              </a:rPr>
              <a:t>Registro</a:t>
            </a:r>
            <a:r>
              <a:rPr sz="1400" spc="-4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del</a:t>
            </a:r>
            <a:r>
              <a:rPr sz="1400" spc="-4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Organismo</a:t>
            </a:r>
            <a:r>
              <a:rPr sz="1400" spc="-2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Paritario</a:t>
            </a:r>
            <a:endParaRPr sz="1400">
              <a:latin typeface="Lucida Sans Unicode"/>
              <a:cs typeface="Lucida Sans Unicode"/>
            </a:endParaRPr>
          </a:p>
          <a:p>
            <a:pPr marL="285115" indent="-27305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7857"/>
              <a:buFont typeface="Wingdings"/>
              <a:buChar char=""/>
              <a:tabLst>
                <a:tab pos="285115" algn="l"/>
                <a:tab pos="285750" algn="l"/>
              </a:tabLst>
            </a:pPr>
            <a:r>
              <a:rPr sz="1400" dirty="0">
                <a:latin typeface="Lucida Sans Unicode"/>
                <a:cs typeface="Lucida Sans Unicode"/>
              </a:rPr>
              <a:t>Constancia</a:t>
            </a:r>
            <a:r>
              <a:rPr sz="1400" spc="-4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de</a:t>
            </a:r>
            <a:r>
              <a:rPr sz="1400" spc="-20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entrega</a:t>
            </a:r>
            <a:r>
              <a:rPr sz="1400" spc="-2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al</a:t>
            </a:r>
            <a:r>
              <a:rPr sz="1400" spc="-1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MDT</a:t>
            </a:r>
            <a:r>
              <a:rPr sz="1400" spc="-2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de</a:t>
            </a:r>
            <a:r>
              <a:rPr sz="1400" spc="-2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fin de</a:t>
            </a:r>
            <a:r>
              <a:rPr sz="1400" spc="-2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gestión</a:t>
            </a:r>
            <a:r>
              <a:rPr sz="1400" spc="-2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del</a:t>
            </a:r>
            <a:r>
              <a:rPr sz="1400" spc="-3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organismo</a:t>
            </a:r>
            <a:r>
              <a:rPr sz="1400" spc="-10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paritario</a:t>
            </a:r>
            <a:r>
              <a:rPr sz="1400" spc="-45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saliente.</a:t>
            </a:r>
            <a:endParaRPr sz="1400">
              <a:latin typeface="Lucida Sans Unicode"/>
              <a:cs typeface="Lucida Sans Unicode"/>
            </a:endParaRPr>
          </a:p>
          <a:p>
            <a:pPr marL="285115" indent="-27305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7857"/>
              <a:buFont typeface="Wingdings"/>
              <a:buChar char=""/>
              <a:tabLst>
                <a:tab pos="285115" algn="l"/>
                <a:tab pos="285750" algn="l"/>
              </a:tabLst>
            </a:pPr>
            <a:r>
              <a:rPr sz="1400" dirty="0">
                <a:latin typeface="Lucida Sans Unicode"/>
                <a:cs typeface="Lucida Sans Unicode"/>
              </a:rPr>
              <a:t>Constancia</a:t>
            </a:r>
            <a:r>
              <a:rPr sz="1400" spc="-4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de</a:t>
            </a:r>
            <a:r>
              <a:rPr sz="1400" spc="-20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entrega</a:t>
            </a:r>
            <a:r>
              <a:rPr sz="1400" spc="-1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al</a:t>
            </a:r>
            <a:r>
              <a:rPr sz="1400" spc="-2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MDT</a:t>
            </a:r>
            <a:r>
              <a:rPr sz="1400" spc="-1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del</a:t>
            </a:r>
            <a:r>
              <a:rPr sz="1400" spc="-20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acta</a:t>
            </a:r>
            <a:r>
              <a:rPr sz="1400" spc="-2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de</a:t>
            </a:r>
            <a:r>
              <a:rPr sz="1400" spc="-15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elección</a:t>
            </a:r>
            <a:r>
              <a:rPr sz="1400" spc="-4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de</a:t>
            </a:r>
            <a:r>
              <a:rPr sz="1400" spc="-1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organismos</a:t>
            </a:r>
            <a:r>
              <a:rPr sz="1400" spc="-25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paritarios.</a:t>
            </a:r>
            <a:endParaRPr sz="1400">
              <a:latin typeface="Lucida Sans Unicode"/>
              <a:cs typeface="Lucida Sans Unicode"/>
            </a:endParaRPr>
          </a:p>
          <a:p>
            <a:pPr marL="285115" indent="-27305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7857"/>
              <a:buFont typeface="Wingdings"/>
              <a:buChar char=""/>
              <a:tabLst>
                <a:tab pos="285115" algn="l"/>
                <a:tab pos="285750" algn="l"/>
              </a:tabLst>
            </a:pPr>
            <a:r>
              <a:rPr sz="1400" dirty="0">
                <a:latin typeface="Lucida Sans Unicode"/>
                <a:cs typeface="Lucida Sans Unicode"/>
              </a:rPr>
              <a:t>Matriz</a:t>
            </a:r>
            <a:r>
              <a:rPr sz="1400" spc="-3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de</a:t>
            </a:r>
            <a:r>
              <a:rPr sz="1400" spc="-20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identificación</a:t>
            </a:r>
            <a:r>
              <a:rPr sz="1400" spc="-4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de</a:t>
            </a:r>
            <a:r>
              <a:rPr sz="1400" spc="-20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riesgos</a:t>
            </a:r>
            <a:r>
              <a:rPr sz="1400" spc="-20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laborales</a:t>
            </a:r>
            <a:r>
              <a:rPr sz="1400" spc="-4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según</a:t>
            </a:r>
            <a:r>
              <a:rPr sz="1400" spc="-15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el</a:t>
            </a:r>
            <a:r>
              <a:rPr sz="1400" spc="-1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puesto</a:t>
            </a:r>
            <a:r>
              <a:rPr sz="1400" spc="-3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de</a:t>
            </a:r>
            <a:r>
              <a:rPr sz="1400" spc="-1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trabajo.</a:t>
            </a:r>
            <a:endParaRPr sz="1400">
              <a:latin typeface="Lucida Sans Unicode"/>
              <a:cs typeface="Lucida Sans Unicode"/>
            </a:endParaRPr>
          </a:p>
          <a:p>
            <a:pPr marL="285115" indent="-273050">
              <a:lnSpc>
                <a:spcPct val="100000"/>
              </a:lnSpc>
              <a:spcBef>
                <a:spcPts val="605"/>
              </a:spcBef>
              <a:buClr>
                <a:srgbClr val="4F81BC"/>
              </a:buClr>
              <a:buSzPct val="67857"/>
              <a:buFont typeface="Wingdings"/>
              <a:buChar char=""/>
              <a:tabLst>
                <a:tab pos="285115" algn="l"/>
                <a:tab pos="285750" algn="l"/>
              </a:tabLst>
            </a:pPr>
            <a:r>
              <a:rPr sz="1400" spc="-5" dirty="0">
                <a:latin typeface="Lucida Sans Unicode"/>
                <a:cs typeface="Lucida Sans Unicode"/>
              </a:rPr>
              <a:t>Procedimientos</a:t>
            </a:r>
            <a:r>
              <a:rPr sz="1400" spc="-5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operativos</a:t>
            </a:r>
            <a:r>
              <a:rPr sz="1400" spc="-65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básicos</a:t>
            </a:r>
            <a:endParaRPr sz="1400">
              <a:latin typeface="Lucida Sans Unicode"/>
              <a:cs typeface="Lucida Sans Unicode"/>
            </a:endParaRPr>
          </a:p>
          <a:p>
            <a:pPr marL="285115" indent="-27305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7857"/>
              <a:buFont typeface="Wingdings"/>
              <a:buChar char=""/>
              <a:tabLst>
                <a:tab pos="285115" algn="l"/>
                <a:tab pos="285750" algn="l"/>
              </a:tabLst>
            </a:pPr>
            <a:r>
              <a:rPr sz="1400" spc="-5" dirty="0">
                <a:latin typeface="Lucida Sans Unicode"/>
                <a:cs typeface="Lucida Sans Unicode"/>
              </a:rPr>
              <a:t>Vigilancia</a:t>
            </a:r>
            <a:r>
              <a:rPr sz="1400" spc="-5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de</a:t>
            </a:r>
            <a:r>
              <a:rPr sz="1400" spc="-35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la </a:t>
            </a:r>
            <a:r>
              <a:rPr sz="1400" dirty="0">
                <a:latin typeface="Lucida Sans Unicode"/>
                <a:cs typeface="Lucida Sans Unicode"/>
              </a:rPr>
              <a:t>salud</a:t>
            </a:r>
            <a:endParaRPr sz="1400">
              <a:latin typeface="Lucida Sans Unicode"/>
              <a:cs typeface="Lucida Sans Unicode"/>
            </a:endParaRPr>
          </a:p>
          <a:p>
            <a:pPr marL="285115" indent="-27305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7857"/>
              <a:buFont typeface="Wingdings"/>
              <a:buChar char=""/>
              <a:tabLst>
                <a:tab pos="285115" algn="l"/>
                <a:tab pos="285750" algn="l"/>
              </a:tabLst>
            </a:pPr>
            <a:r>
              <a:rPr sz="1400" spc="-5" dirty="0">
                <a:latin typeface="Lucida Sans Unicode"/>
                <a:cs typeface="Lucida Sans Unicode"/>
              </a:rPr>
              <a:t>Estadísticas</a:t>
            </a:r>
            <a:r>
              <a:rPr sz="1400" spc="-4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de</a:t>
            </a:r>
            <a:r>
              <a:rPr sz="1400" spc="-20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accidentabilidad</a:t>
            </a:r>
            <a:r>
              <a:rPr sz="1400" spc="-4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y </a:t>
            </a:r>
            <a:r>
              <a:rPr sz="1400" spc="-5" dirty="0">
                <a:latin typeface="Lucida Sans Unicode"/>
                <a:cs typeface="Lucida Sans Unicode"/>
              </a:rPr>
              <a:t>morbilidad.</a:t>
            </a:r>
            <a:endParaRPr sz="1400">
              <a:latin typeface="Lucida Sans Unicode"/>
              <a:cs typeface="Lucida Sans Unicode"/>
            </a:endParaRPr>
          </a:p>
          <a:p>
            <a:pPr marL="285115" indent="-27305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7857"/>
              <a:buFont typeface="Wingdings"/>
              <a:buChar char=""/>
              <a:tabLst>
                <a:tab pos="285115" algn="l"/>
                <a:tab pos="285750" algn="l"/>
              </a:tabLst>
            </a:pPr>
            <a:r>
              <a:rPr sz="1400" dirty="0">
                <a:latin typeface="Lucida Sans Unicode"/>
                <a:cs typeface="Lucida Sans Unicode"/>
              </a:rPr>
              <a:t>Plan</a:t>
            </a:r>
            <a:r>
              <a:rPr sz="1400" spc="-2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de</a:t>
            </a:r>
            <a:r>
              <a:rPr sz="1400" spc="-20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emergencia</a:t>
            </a:r>
            <a:r>
              <a:rPr sz="1400" spc="-4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aprobado</a:t>
            </a:r>
            <a:r>
              <a:rPr sz="1400" spc="-3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por</a:t>
            </a:r>
            <a:r>
              <a:rPr sz="1400" spc="-20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la</a:t>
            </a:r>
            <a:r>
              <a:rPr sz="1400" spc="-2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entidad</a:t>
            </a:r>
            <a:r>
              <a:rPr sz="1400" spc="-45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competente</a:t>
            </a:r>
            <a:endParaRPr sz="1400">
              <a:latin typeface="Lucida Sans Unicode"/>
              <a:cs typeface="Lucida Sans Unicode"/>
            </a:endParaRPr>
          </a:p>
          <a:p>
            <a:pPr marL="285115" marR="246379" indent="-273050">
              <a:lnSpc>
                <a:spcPts val="2200"/>
              </a:lnSpc>
              <a:spcBef>
                <a:spcPts val="240"/>
              </a:spcBef>
              <a:buClr>
                <a:srgbClr val="4F81BC"/>
              </a:buClr>
              <a:buSzPct val="67857"/>
              <a:buFont typeface="Wingdings"/>
              <a:buChar char=""/>
              <a:tabLst>
                <a:tab pos="285115" algn="l"/>
                <a:tab pos="285750" algn="l"/>
              </a:tabLst>
            </a:pPr>
            <a:r>
              <a:rPr sz="1400" dirty="0">
                <a:latin typeface="Lucida Sans Unicode"/>
                <a:cs typeface="Lucida Sans Unicode"/>
              </a:rPr>
              <a:t>Programas de </a:t>
            </a:r>
            <a:r>
              <a:rPr sz="1400" spc="-5" dirty="0">
                <a:latin typeface="Lucida Sans Unicode"/>
                <a:cs typeface="Lucida Sans Unicode"/>
              </a:rPr>
              <a:t>prevención VIH, violencia psicológica, </a:t>
            </a:r>
            <a:r>
              <a:rPr sz="1400" dirty="0">
                <a:latin typeface="Lucida Sans Unicode"/>
                <a:cs typeface="Lucida Sans Unicode"/>
              </a:rPr>
              <a:t>salud </a:t>
            </a:r>
            <a:r>
              <a:rPr sz="1400" spc="-5" dirty="0">
                <a:latin typeface="Lucida Sans Unicode"/>
                <a:cs typeface="Lucida Sans Unicode"/>
              </a:rPr>
              <a:t>reproductiva, </a:t>
            </a:r>
            <a:r>
              <a:rPr sz="1400" dirty="0">
                <a:latin typeface="Lucida Sans Unicode"/>
                <a:cs typeface="Lucida Sans Unicode"/>
              </a:rPr>
              <a:t>uso y </a:t>
            </a:r>
            <a:r>
              <a:rPr sz="1400" spc="-43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consumo</a:t>
            </a:r>
            <a:r>
              <a:rPr sz="1400" spc="-3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de</a:t>
            </a:r>
            <a:r>
              <a:rPr sz="1400" spc="-2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drogas</a:t>
            </a:r>
            <a:r>
              <a:rPr sz="2000" dirty="0">
                <a:latin typeface="Lucida Sans Unicode"/>
                <a:cs typeface="Lucida Sans Unicode"/>
              </a:rPr>
              <a:t>.</a:t>
            </a:r>
            <a:endParaRPr sz="2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4631" y="1600200"/>
            <a:ext cx="7467600" cy="4200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609600"/>
            <a:ext cx="8832153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3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3750" t="35926" r="43750" b="35185"/>
          <a:stretch/>
        </p:blipFill>
        <p:spPr>
          <a:xfrm>
            <a:off x="381000" y="838200"/>
            <a:ext cx="2637692" cy="3429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8333" t="8519" r="18750" b="7777"/>
          <a:stretch/>
        </p:blipFill>
        <p:spPr>
          <a:xfrm>
            <a:off x="3429000" y="800100"/>
            <a:ext cx="4683940" cy="3505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7917" t="14445" r="18749" b="10740"/>
          <a:stretch/>
        </p:blipFill>
        <p:spPr>
          <a:xfrm>
            <a:off x="2133383" y="4305300"/>
            <a:ext cx="366967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2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263" t="27345" r="31579" b="7158"/>
          <a:stretch/>
        </p:blipFill>
        <p:spPr>
          <a:xfrm>
            <a:off x="-36095" y="742286"/>
            <a:ext cx="9137122" cy="532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4166" t="29260" r="28334" b="8518"/>
          <a:stretch/>
        </p:blipFill>
        <p:spPr>
          <a:xfrm>
            <a:off x="457200" y="1371600"/>
            <a:ext cx="751114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8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084" t="30000" r="23332" b="7778"/>
          <a:stretch/>
        </p:blipFill>
        <p:spPr>
          <a:xfrm>
            <a:off x="74863" y="1295400"/>
            <a:ext cx="9093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004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0000" t="29259" r="22916" b="12222"/>
          <a:stretch/>
        </p:blipFill>
        <p:spPr>
          <a:xfrm>
            <a:off x="120924" y="1143000"/>
            <a:ext cx="9007033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25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084" t="30000" r="22084" b="6296"/>
          <a:stretch/>
        </p:blipFill>
        <p:spPr>
          <a:xfrm>
            <a:off x="152400" y="1219200"/>
            <a:ext cx="8983579" cy="4343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953000"/>
            <a:ext cx="2509698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80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750" t="35185" r="27500" b="11926"/>
          <a:stretch/>
        </p:blipFill>
        <p:spPr>
          <a:xfrm>
            <a:off x="28074" y="1371600"/>
            <a:ext cx="8980714" cy="3886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5257800"/>
            <a:ext cx="238608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691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38200" y="1295401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Tomado: Presentación MST/ III Congreso Internacional de innovación y productividad 2018. </a:t>
            </a:r>
            <a:r>
              <a:rPr lang="es-ES" dirty="0" err="1" smtClean="0"/>
              <a:t>Ph.D</a:t>
            </a:r>
            <a:r>
              <a:rPr lang="es-ES" dirty="0" smtClean="0"/>
              <a:t> Luis Freire universidad Internacional SEK.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967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4890">
              <a:lnSpc>
                <a:spcPct val="100000"/>
              </a:lnSpc>
              <a:spcBef>
                <a:spcPts val="100"/>
              </a:spcBef>
            </a:pPr>
            <a:r>
              <a:rPr sz="3600" spc="-135" dirty="0"/>
              <a:t>G</a:t>
            </a:r>
            <a:r>
              <a:rPr spc="-135" dirty="0"/>
              <a:t>RACIAS</a:t>
            </a:r>
            <a:r>
              <a:rPr spc="229" dirty="0"/>
              <a:t> </a:t>
            </a:r>
            <a:r>
              <a:rPr spc="-160" dirty="0"/>
              <a:t>POR</a:t>
            </a:r>
            <a:r>
              <a:rPr spc="265" dirty="0"/>
              <a:t> </a:t>
            </a:r>
            <a:r>
              <a:rPr spc="-180" dirty="0"/>
              <a:t>SU</a:t>
            </a:r>
            <a:r>
              <a:rPr spc="270" dirty="0"/>
              <a:t> </a:t>
            </a:r>
            <a:r>
              <a:rPr spc="-75" dirty="0"/>
              <a:t>ATENCIÓN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90807" y="358867"/>
            <a:ext cx="2058882" cy="636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8108" t="21122" r="22523" b="8409"/>
          <a:stretch/>
        </p:blipFill>
        <p:spPr>
          <a:xfrm>
            <a:off x="209550" y="990600"/>
            <a:ext cx="893445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33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63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38100">
            <a:solidFill>
              <a:srgbClr val="B1C1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625" y="0"/>
            <a:ext cx="57150" cy="6858000"/>
          </a:xfrm>
          <a:custGeom>
            <a:avLst/>
            <a:gdLst/>
            <a:ahLst/>
            <a:cxnLst/>
            <a:rect l="l" t="t" r="r" b="b"/>
            <a:pathLst>
              <a:path w="57150" h="6858000">
                <a:moveTo>
                  <a:pt x="11430" y="0"/>
                </a:moveTo>
                <a:lnTo>
                  <a:pt x="0" y="0"/>
                </a:lnTo>
                <a:lnTo>
                  <a:pt x="0" y="6858000"/>
                </a:lnTo>
                <a:lnTo>
                  <a:pt x="11430" y="6858000"/>
                </a:lnTo>
                <a:lnTo>
                  <a:pt x="11430" y="0"/>
                </a:lnTo>
                <a:close/>
              </a:path>
              <a:path w="57150" h="6858000">
                <a:moveTo>
                  <a:pt x="57150" y="0"/>
                </a:moveTo>
                <a:lnTo>
                  <a:pt x="22860" y="0"/>
                </a:lnTo>
                <a:lnTo>
                  <a:pt x="22860" y="6858000"/>
                </a:lnTo>
                <a:lnTo>
                  <a:pt x="57150" y="6858000"/>
                </a:lnTo>
                <a:lnTo>
                  <a:pt x="57150" y="0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B1C1DB">
                <a:alpha val="87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9"/>
                  </a:lnTo>
                </a:path>
              </a:pathLst>
            </a:custGeom>
            <a:ln w="9525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6575" y="5715000"/>
            <a:ext cx="549275" cy="549275"/>
          </a:xfrm>
          <a:custGeom>
            <a:avLst/>
            <a:gdLst/>
            <a:ahLst/>
            <a:cxnLst/>
            <a:rect l="l" t="t" r="r" b="b"/>
            <a:pathLst>
              <a:path w="549275" h="549275">
                <a:moveTo>
                  <a:pt x="274700" y="0"/>
                </a:moveTo>
                <a:lnTo>
                  <a:pt x="225309" y="4424"/>
                </a:lnTo>
                <a:lnTo>
                  <a:pt x="178828" y="17182"/>
                </a:lnTo>
                <a:lnTo>
                  <a:pt x="136031" y="37496"/>
                </a:lnTo>
                <a:lnTo>
                  <a:pt x="97693" y="64591"/>
                </a:lnTo>
                <a:lnTo>
                  <a:pt x="64589" y="97692"/>
                </a:lnTo>
                <a:lnTo>
                  <a:pt x="37493" y="136023"/>
                </a:lnTo>
                <a:lnTo>
                  <a:pt x="17180" y="178808"/>
                </a:lnTo>
                <a:lnTo>
                  <a:pt x="4424" y="225271"/>
                </a:lnTo>
                <a:lnTo>
                  <a:pt x="0" y="274637"/>
                </a:lnTo>
                <a:lnTo>
                  <a:pt x="4424" y="324003"/>
                </a:lnTo>
                <a:lnTo>
                  <a:pt x="17180" y="370466"/>
                </a:lnTo>
                <a:lnTo>
                  <a:pt x="37493" y="413251"/>
                </a:lnTo>
                <a:lnTo>
                  <a:pt x="64589" y="451582"/>
                </a:lnTo>
                <a:lnTo>
                  <a:pt x="97693" y="484683"/>
                </a:lnTo>
                <a:lnTo>
                  <a:pt x="136031" y="511778"/>
                </a:lnTo>
                <a:lnTo>
                  <a:pt x="178828" y="532092"/>
                </a:lnTo>
                <a:lnTo>
                  <a:pt x="225309" y="544850"/>
                </a:lnTo>
                <a:lnTo>
                  <a:pt x="274700" y="549275"/>
                </a:lnTo>
                <a:lnTo>
                  <a:pt x="324054" y="544850"/>
                </a:lnTo>
                <a:lnTo>
                  <a:pt x="370506" y="532092"/>
                </a:lnTo>
                <a:lnTo>
                  <a:pt x="413281" y="511778"/>
                </a:lnTo>
                <a:lnTo>
                  <a:pt x="451603" y="484683"/>
                </a:lnTo>
                <a:lnTo>
                  <a:pt x="484696" y="451582"/>
                </a:lnTo>
                <a:lnTo>
                  <a:pt x="511786" y="413251"/>
                </a:lnTo>
                <a:lnTo>
                  <a:pt x="532096" y="370466"/>
                </a:lnTo>
                <a:lnTo>
                  <a:pt x="544851" y="324003"/>
                </a:lnTo>
                <a:lnTo>
                  <a:pt x="549275" y="274637"/>
                </a:lnTo>
                <a:lnTo>
                  <a:pt x="544851" y="225271"/>
                </a:lnTo>
                <a:lnTo>
                  <a:pt x="532096" y="178808"/>
                </a:lnTo>
                <a:lnTo>
                  <a:pt x="511786" y="136023"/>
                </a:lnTo>
                <a:lnTo>
                  <a:pt x="484696" y="97692"/>
                </a:lnTo>
                <a:lnTo>
                  <a:pt x="451603" y="64591"/>
                </a:lnTo>
                <a:lnTo>
                  <a:pt x="413281" y="37496"/>
                </a:lnTo>
                <a:lnTo>
                  <a:pt x="370506" y="17182"/>
                </a:lnTo>
                <a:lnTo>
                  <a:pt x="324054" y="4424"/>
                </a:lnTo>
                <a:lnTo>
                  <a:pt x="2747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228600" y="63"/>
            <a:ext cx="2133600" cy="754380"/>
            <a:chOff x="228600" y="63"/>
            <a:chExt cx="2133600" cy="75438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0825" y="63"/>
              <a:ext cx="1794322" cy="51955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43052"/>
              <a:ext cx="2133600" cy="711200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35940" y="847471"/>
            <a:ext cx="56286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dirty="0">
                <a:latin typeface="Lucida Sans Unicode"/>
                <a:cs typeface="Lucida Sans Unicode"/>
              </a:rPr>
              <a:t>CONSTITUCIÓN</a:t>
            </a:r>
            <a:r>
              <a:rPr sz="3000" b="0" spc="-65" dirty="0">
                <a:latin typeface="Lucida Sans Unicode"/>
                <a:cs typeface="Lucida Sans Unicode"/>
              </a:rPr>
              <a:t> </a:t>
            </a:r>
            <a:r>
              <a:rPr sz="3000" b="0" spc="-5" dirty="0">
                <a:latin typeface="Lucida Sans Unicode"/>
                <a:cs typeface="Lucida Sans Unicode"/>
              </a:rPr>
              <a:t>DEL</a:t>
            </a:r>
            <a:r>
              <a:rPr sz="3000" b="0" spc="-45" dirty="0">
                <a:latin typeface="Lucida Sans Unicode"/>
                <a:cs typeface="Lucida Sans Unicode"/>
              </a:rPr>
              <a:t> </a:t>
            </a:r>
            <a:r>
              <a:rPr sz="3000" b="0" spc="-5" dirty="0">
                <a:latin typeface="Lucida Sans Unicode"/>
                <a:cs typeface="Lucida Sans Unicode"/>
              </a:rPr>
              <a:t>ECUADOR</a:t>
            </a:r>
            <a:endParaRPr sz="3000">
              <a:latin typeface="Lucida Sans Unicode"/>
              <a:cs typeface="Lucida Sans Unicode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400" y="1524000"/>
            <a:ext cx="8153400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4167" t="27778" r="27083" b="7037"/>
          <a:stretch/>
        </p:blipFill>
        <p:spPr>
          <a:xfrm>
            <a:off x="36095" y="740280"/>
            <a:ext cx="9069696" cy="566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6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825" y="63"/>
            <a:ext cx="1794322" cy="51955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74975" y="39115"/>
            <a:ext cx="48545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dirty="0">
                <a:latin typeface="Lucida Sans Unicode"/>
                <a:cs typeface="Lucida Sans Unicode"/>
              </a:rPr>
              <a:t>C</a:t>
            </a:r>
            <a:r>
              <a:rPr sz="2400" b="0" dirty="0">
                <a:latin typeface="Lucida Sans Unicode"/>
                <a:cs typeface="Lucida Sans Unicode"/>
              </a:rPr>
              <a:t>ONVENIOS</a:t>
            </a:r>
            <a:r>
              <a:rPr sz="2400" b="0" spc="125" dirty="0">
                <a:latin typeface="Lucida Sans Unicode"/>
                <a:cs typeface="Lucida Sans Unicode"/>
              </a:rPr>
              <a:t> </a:t>
            </a:r>
            <a:r>
              <a:rPr sz="3000" b="0" spc="-5" dirty="0">
                <a:latin typeface="Lucida Sans Unicode"/>
                <a:cs typeface="Lucida Sans Unicode"/>
              </a:rPr>
              <a:t>I</a:t>
            </a:r>
            <a:r>
              <a:rPr sz="2400" b="0" spc="-5" dirty="0">
                <a:latin typeface="Lucida Sans Unicode"/>
                <a:cs typeface="Lucida Sans Unicode"/>
              </a:rPr>
              <a:t>NTERNACIONALES</a:t>
            </a:r>
            <a:r>
              <a:rPr sz="3000" b="0" spc="-5" dirty="0">
                <a:latin typeface="Lucida Sans Unicode"/>
                <a:cs typeface="Lucida Sans Unicode"/>
              </a:rPr>
              <a:t>:</a:t>
            </a:r>
            <a:endParaRPr sz="3000">
              <a:latin typeface="Lucida Sans Unicode"/>
              <a:cs typeface="Lucida Sans Unicode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22250" y="1000125"/>
          <a:ext cx="8001000" cy="5699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0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Lucida Sans Unicode"/>
                          <a:cs typeface="Lucida Sans Unicode"/>
                        </a:rPr>
                        <a:t>C29:</a:t>
                      </a:r>
                      <a:r>
                        <a:rPr sz="14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Convenio</a:t>
                      </a:r>
                      <a:r>
                        <a:rPr sz="14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sobre</a:t>
                      </a:r>
                      <a:r>
                        <a:rPr sz="14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el</a:t>
                      </a:r>
                      <a:r>
                        <a:rPr sz="1400" spc="-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trabajo</a:t>
                      </a:r>
                      <a:r>
                        <a:rPr sz="14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forzoso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28575">
                      <a:solidFill>
                        <a:srgbClr val="4F81B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Lucida Sans Unicode"/>
                          <a:cs typeface="Lucida Sans Unicode"/>
                        </a:rPr>
                        <a:t>C45:</a:t>
                      </a:r>
                      <a:r>
                        <a:rPr sz="14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Convenio</a:t>
                      </a:r>
                      <a:r>
                        <a:rPr sz="14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sobre</a:t>
                      </a:r>
                      <a:r>
                        <a:rPr sz="14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el</a:t>
                      </a:r>
                      <a:r>
                        <a:rPr sz="1400" spc="-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trabajo</a:t>
                      </a:r>
                      <a:r>
                        <a:rPr sz="14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subterráneo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28575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Lucida Sans Unicode"/>
                          <a:cs typeface="Lucida Sans Unicode"/>
                        </a:rPr>
                        <a:t>C77:</a:t>
                      </a:r>
                      <a:r>
                        <a:rPr sz="1400" spc="-2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Convenio</a:t>
                      </a:r>
                      <a:r>
                        <a:rPr sz="14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sobre</a:t>
                      </a:r>
                      <a:r>
                        <a:rPr sz="14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el</a:t>
                      </a:r>
                      <a:r>
                        <a:rPr sz="1400" spc="-2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examen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médico</a:t>
                      </a:r>
                      <a:r>
                        <a:rPr sz="14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1400" spc="-2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los</a:t>
                      </a:r>
                      <a:r>
                        <a:rPr sz="1400" spc="-2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menores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B w="12700">
                      <a:solidFill>
                        <a:srgbClr val="4F81B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Lucida Sans Unicode"/>
                          <a:cs typeface="Lucida Sans Unicode"/>
                        </a:rPr>
                        <a:t>C81:</a:t>
                      </a:r>
                      <a:r>
                        <a:rPr sz="1400" spc="-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Convenio</a:t>
                      </a:r>
                      <a:r>
                        <a:rPr sz="14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sobre</a:t>
                      </a:r>
                      <a:r>
                        <a:rPr sz="14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la</a:t>
                      </a:r>
                      <a:r>
                        <a:rPr sz="1400" spc="-2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inspección</a:t>
                      </a:r>
                      <a:r>
                        <a:rPr sz="14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del</a:t>
                      </a:r>
                      <a:r>
                        <a:rPr sz="14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trabajo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00" dirty="0">
                          <a:latin typeface="Lucida Sans Unicode"/>
                          <a:cs typeface="Lucida Sans Unicode"/>
                        </a:rPr>
                        <a:t>C113:</a:t>
                      </a:r>
                      <a:r>
                        <a:rPr sz="1400" spc="-2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Convenio</a:t>
                      </a:r>
                      <a:r>
                        <a:rPr sz="14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sobre</a:t>
                      </a:r>
                      <a:r>
                        <a:rPr sz="14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el</a:t>
                      </a:r>
                      <a:r>
                        <a:rPr sz="1400" spc="-2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exámen</a:t>
                      </a:r>
                      <a:r>
                        <a:rPr sz="1400" spc="-2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médico</a:t>
                      </a:r>
                      <a:r>
                        <a:rPr sz="1400" spc="-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1400" spc="-2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los</a:t>
                      </a:r>
                      <a:r>
                        <a:rPr sz="1400" spc="-2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pescadores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B w="12700">
                      <a:solidFill>
                        <a:srgbClr val="4F81B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00" dirty="0">
                          <a:latin typeface="Lucida Sans Unicode"/>
                          <a:cs typeface="Lucida Sans Unicode"/>
                        </a:rPr>
                        <a:t>C115:</a:t>
                      </a:r>
                      <a:r>
                        <a:rPr sz="1400" spc="-2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Convenio</a:t>
                      </a:r>
                      <a:r>
                        <a:rPr sz="1400" spc="-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sobre</a:t>
                      </a:r>
                      <a:r>
                        <a:rPr sz="14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la</a:t>
                      </a:r>
                      <a:r>
                        <a:rPr sz="1400" spc="-1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protección</a:t>
                      </a:r>
                      <a:r>
                        <a:rPr sz="14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contra</a:t>
                      </a:r>
                      <a:r>
                        <a:rPr sz="1400" spc="-1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las</a:t>
                      </a:r>
                      <a:r>
                        <a:rPr sz="1400" spc="-2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radiaciones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00" dirty="0">
                          <a:latin typeface="Lucida Sans Unicode"/>
                          <a:cs typeface="Lucida Sans Unicode"/>
                        </a:rPr>
                        <a:t>C119:</a:t>
                      </a:r>
                      <a:r>
                        <a:rPr sz="1400" spc="-2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Convenio</a:t>
                      </a:r>
                      <a:r>
                        <a:rPr sz="14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sobre</a:t>
                      </a:r>
                      <a:r>
                        <a:rPr sz="14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la</a:t>
                      </a:r>
                      <a:r>
                        <a:rPr sz="1400" spc="-2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protección</a:t>
                      </a:r>
                      <a:r>
                        <a:rPr sz="14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1400" spc="-2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la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maquinaria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B w="12700">
                      <a:solidFill>
                        <a:srgbClr val="4F81B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00" dirty="0">
                          <a:latin typeface="Lucida Sans Unicode"/>
                          <a:cs typeface="Lucida Sans Unicode"/>
                        </a:rPr>
                        <a:t>C120:</a:t>
                      </a:r>
                      <a:r>
                        <a:rPr sz="14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Convenio</a:t>
                      </a:r>
                      <a:r>
                        <a:rPr sz="14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sobre</a:t>
                      </a:r>
                      <a:r>
                        <a:rPr sz="14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la</a:t>
                      </a:r>
                      <a:r>
                        <a:rPr sz="1400" spc="-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higiene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65"/>
                        </a:spcBef>
                        <a:tabLst>
                          <a:tab pos="4664075" algn="l"/>
                        </a:tabLst>
                      </a:pPr>
                      <a:r>
                        <a:rPr sz="1400" dirty="0">
                          <a:latin typeface="Lucida Sans Unicode"/>
                          <a:cs typeface="Lucida Sans Unicode"/>
                        </a:rPr>
                        <a:t>C121:Convenio</a:t>
                      </a:r>
                      <a:r>
                        <a:rPr sz="14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sobre</a:t>
                      </a:r>
                      <a:r>
                        <a:rPr sz="1400" spc="-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las</a:t>
                      </a:r>
                      <a:r>
                        <a:rPr sz="1400" spc="-1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prestaciones</a:t>
                      </a:r>
                      <a:r>
                        <a:rPr sz="14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en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caso</a:t>
                      </a:r>
                      <a:r>
                        <a:rPr sz="1400" spc="-1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de	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accidentes</a:t>
                      </a:r>
                      <a:r>
                        <a:rPr sz="14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14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trabajo</a:t>
                      </a:r>
                      <a:r>
                        <a:rPr sz="14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y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enfermedades</a:t>
                      </a:r>
                      <a:r>
                        <a:rPr sz="14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profesionales.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B w="12700">
                      <a:solidFill>
                        <a:srgbClr val="4F81B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00" dirty="0">
                          <a:latin typeface="Lucida Sans Unicode"/>
                          <a:cs typeface="Lucida Sans Unicode"/>
                        </a:rPr>
                        <a:t>C124:</a:t>
                      </a:r>
                      <a:r>
                        <a:rPr sz="1400" spc="-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Convenio</a:t>
                      </a:r>
                      <a:r>
                        <a:rPr sz="14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sobre</a:t>
                      </a:r>
                      <a:r>
                        <a:rPr sz="14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el</a:t>
                      </a:r>
                      <a:r>
                        <a:rPr sz="1400" spc="-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examen</a:t>
                      </a:r>
                      <a:r>
                        <a:rPr sz="1400" spc="-2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1400" spc="-2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los</a:t>
                      </a:r>
                      <a:r>
                        <a:rPr sz="1400" spc="-2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menores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00" dirty="0">
                          <a:latin typeface="Lucida Sans Unicode"/>
                          <a:cs typeface="Lucida Sans Unicode"/>
                        </a:rPr>
                        <a:t>C127:</a:t>
                      </a:r>
                      <a:r>
                        <a:rPr sz="14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Convenio</a:t>
                      </a:r>
                      <a:r>
                        <a:rPr sz="14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sobre</a:t>
                      </a:r>
                      <a:r>
                        <a:rPr sz="14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el</a:t>
                      </a:r>
                      <a:r>
                        <a:rPr sz="14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peso</a:t>
                      </a:r>
                      <a:r>
                        <a:rPr sz="14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máximo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B w="12700">
                      <a:solidFill>
                        <a:srgbClr val="4F81B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00" dirty="0">
                          <a:latin typeface="Lucida Sans Unicode"/>
                          <a:cs typeface="Lucida Sans Unicode"/>
                        </a:rPr>
                        <a:t>C136:</a:t>
                      </a:r>
                      <a:r>
                        <a:rPr sz="14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Convenio</a:t>
                      </a:r>
                      <a:r>
                        <a:rPr sz="14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sobre</a:t>
                      </a:r>
                      <a:r>
                        <a:rPr sz="14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el</a:t>
                      </a:r>
                      <a:r>
                        <a:rPr sz="14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Benceno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00" dirty="0">
                          <a:latin typeface="Lucida Sans Unicode"/>
                          <a:cs typeface="Lucida Sans Unicode"/>
                        </a:rPr>
                        <a:t>C139:</a:t>
                      </a:r>
                      <a:r>
                        <a:rPr sz="1400" spc="-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Convenio</a:t>
                      </a:r>
                      <a:r>
                        <a:rPr sz="14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sobre</a:t>
                      </a:r>
                      <a:r>
                        <a:rPr sz="14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el</a:t>
                      </a:r>
                      <a:r>
                        <a:rPr sz="1400" spc="-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cáncer</a:t>
                      </a:r>
                      <a:r>
                        <a:rPr sz="14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profesional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B w="12700">
                      <a:solidFill>
                        <a:srgbClr val="4F81B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479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65"/>
                        </a:spcBef>
                        <a:tabLst>
                          <a:tab pos="4257675" algn="l"/>
                        </a:tabLst>
                      </a:pPr>
                      <a:r>
                        <a:rPr sz="1400" dirty="0">
                          <a:latin typeface="Lucida Sans Unicode"/>
                          <a:cs typeface="Lucida Sans Unicode"/>
                        </a:rPr>
                        <a:t>C148:</a:t>
                      </a:r>
                      <a:r>
                        <a:rPr sz="1400" spc="-2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Convenio</a:t>
                      </a:r>
                      <a:r>
                        <a:rPr sz="1400" spc="-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sobre</a:t>
                      </a:r>
                      <a:r>
                        <a:rPr sz="1400" spc="-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el</a:t>
                      </a:r>
                      <a:r>
                        <a:rPr sz="1400" spc="-2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medio</a:t>
                      </a:r>
                      <a:r>
                        <a:rPr sz="1400" spc="-1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ambiente</a:t>
                      </a:r>
                      <a:r>
                        <a:rPr sz="14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de	trabajo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400" dirty="0">
                          <a:latin typeface="Lucida Sans Unicode"/>
                          <a:cs typeface="Lucida Sans Unicode"/>
                        </a:rPr>
                        <a:t>C149:</a:t>
                      </a:r>
                      <a:r>
                        <a:rPr sz="1400" spc="-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Convenio</a:t>
                      </a:r>
                      <a:r>
                        <a:rPr sz="14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sobre</a:t>
                      </a:r>
                      <a:r>
                        <a:rPr sz="14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el</a:t>
                      </a:r>
                      <a:r>
                        <a:rPr sz="1400" spc="-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personal</a:t>
                      </a:r>
                      <a:r>
                        <a:rPr sz="14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1400" spc="-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enfermería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B w="12700">
                      <a:solidFill>
                        <a:srgbClr val="4F81B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400" dirty="0">
                          <a:latin typeface="Lucida Sans Unicode"/>
                          <a:cs typeface="Lucida Sans Unicode"/>
                        </a:rPr>
                        <a:t>C152:</a:t>
                      </a:r>
                      <a:r>
                        <a:rPr sz="14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Convenio</a:t>
                      </a:r>
                      <a:r>
                        <a:rPr sz="14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sobre</a:t>
                      </a:r>
                      <a:r>
                        <a:rPr sz="14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seguridad</a:t>
                      </a:r>
                      <a:r>
                        <a:rPr sz="14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e</a:t>
                      </a:r>
                      <a:r>
                        <a:rPr sz="1400" spc="-2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higiene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400" dirty="0">
                          <a:latin typeface="Lucida Sans Unicode"/>
                          <a:cs typeface="Lucida Sans Unicode"/>
                        </a:rPr>
                        <a:t>C153:</a:t>
                      </a:r>
                      <a:r>
                        <a:rPr sz="1400" spc="-2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Convenio</a:t>
                      </a:r>
                      <a:r>
                        <a:rPr sz="14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sobre</a:t>
                      </a:r>
                      <a:r>
                        <a:rPr sz="14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la</a:t>
                      </a:r>
                      <a:r>
                        <a:rPr sz="1400" spc="-2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duración</a:t>
                      </a:r>
                      <a:r>
                        <a:rPr sz="14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del</a:t>
                      </a:r>
                      <a:r>
                        <a:rPr sz="1400" spc="-2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trabajo</a:t>
                      </a:r>
                      <a:r>
                        <a:rPr sz="14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y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 períodos</a:t>
                      </a:r>
                      <a:r>
                        <a:rPr sz="14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de</a:t>
                      </a:r>
                      <a:r>
                        <a:rPr sz="1400" spc="1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descanso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B w="12700">
                      <a:solidFill>
                        <a:srgbClr val="4F81B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400" dirty="0">
                          <a:latin typeface="Lucida Sans Unicode"/>
                          <a:cs typeface="Lucida Sans Unicode"/>
                        </a:rPr>
                        <a:t>C162:</a:t>
                      </a:r>
                      <a:r>
                        <a:rPr sz="14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Convenio</a:t>
                      </a:r>
                      <a:r>
                        <a:rPr sz="14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sobre</a:t>
                      </a:r>
                      <a:r>
                        <a:rPr sz="14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el</a:t>
                      </a:r>
                      <a:r>
                        <a:rPr sz="14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asbesto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231140" y="631952"/>
            <a:ext cx="22479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30859C"/>
                </a:solidFill>
                <a:latin typeface="Tahoma"/>
                <a:cs typeface="Tahoma"/>
              </a:rPr>
              <a:t>55</a:t>
            </a:r>
            <a:r>
              <a:rPr sz="1600" b="1" spc="15" dirty="0">
                <a:solidFill>
                  <a:srgbClr val="30859C"/>
                </a:solidFill>
                <a:latin typeface="Tahoma"/>
                <a:cs typeface="Tahoma"/>
              </a:rPr>
              <a:t> </a:t>
            </a:r>
            <a:r>
              <a:rPr sz="1250" b="1" spc="-45" dirty="0">
                <a:solidFill>
                  <a:srgbClr val="30859C"/>
                </a:solidFill>
                <a:latin typeface="Tahoma"/>
                <a:cs typeface="Tahoma"/>
              </a:rPr>
              <a:t>RATIFICADOS</a:t>
            </a:r>
            <a:r>
              <a:rPr sz="1250" b="1" spc="100" dirty="0">
                <a:solidFill>
                  <a:srgbClr val="30859C"/>
                </a:solidFill>
                <a:latin typeface="Tahoma"/>
                <a:cs typeface="Tahoma"/>
              </a:rPr>
              <a:t> </a:t>
            </a:r>
            <a:r>
              <a:rPr sz="1250" b="1" spc="25" dirty="0">
                <a:solidFill>
                  <a:srgbClr val="30859C"/>
                </a:solidFill>
                <a:latin typeface="Tahoma"/>
                <a:cs typeface="Tahoma"/>
              </a:rPr>
              <a:t>CON</a:t>
            </a:r>
            <a:r>
              <a:rPr sz="1250" b="1" spc="114" dirty="0">
                <a:solidFill>
                  <a:srgbClr val="30859C"/>
                </a:solidFill>
                <a:latin typeface="Tahoma"/>
                <a:cs typeface="Tahoma"/>
              </a:rPr>
              <a:t> </a:t>
            </a:r>
            <a:r>
              <a:rPr sz="1600" b="1" spc="-90" dirty="0">
                <a:solidFill>
                  <a:srgbClr val="30859C"/>
                </a:solidFill>
                <a:latin typeface="Tahoma"/>
                <a:cs typeface="Tahoma"/>
              </a:rPr>
              <a:t>OIT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04028" y="631952"/>
            <a:ext cx="26308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30859C"/>
                </a:solidFill>
                <a:latin typeface="Tahoma"/>
                <a:cs typeface="Tahoma"/>
              </a:rPr>
              <a:t>18</a:t>
            </a:r>
            <a:r>
              <a:rPr sz="1600" b="1" spc="20" dirty="0">
                <a:solidFill>
                  <a:srgbClr val="30859C"/>
                </a:solidFill>
                <a:latin typeface="Tahoma"/>
                <a:cs typeface="Tahoma"/>
              </a:rPr>
              <a:t> </a:t>
            </a:r>
            <a:r>
              <a:rPr sz="1250" b="1" spc="-70" dirty="0">
                <a:solidFill>
                  <a:srgbClr val="30859C"/>
                </a:solidFill>
                <a:latin typeface="Tahoma"/>
                <a:cs typeface="Tahoma"/>
              </a:rPr>
              <a:t>SOBRE</a:t>
            </a:r>
            <a:r>
              <a:rPr sz="1250" b="1" spc="110" dirty="0">
                <a:solidFill>
                  <a:srgbClr val="30859C"/>
                </a:solidFill>
                <a:latin typeface="Tahoma"/>
                <a:cs typeface="Tahoma"/>
              </a:rPr>
              <a:t> </a:t>
            </a:r>
            <a:r>
              <a:rPr sz="1600" b="1" spc="-60" dirty="0">
                <a:solidFill>
                  <a:srgbClr val="30859C"/>
                </a:solidFill>
                <a:latin typeface="Tahoma"/>
                <a:cs typeface="Tahoma"/>
              </a:rPr>
              <a:t>S</a:t>
            </a:r>
            <a:r>
              <a:rPr sz="1250" b="1" spc="-60" dirty="0">
                <a:solidFill>
                  <a:srgbClr val="30859C"/>
                </a:solidFill>
                <a:latin typeface="Tahoma"/>
                <a:cs typeface="Tahoma"/>
              </a:rPr>
              <a:t>EGURIDAD</a:t>
            </a:r>
            <a:r>
              <a:rPr sz="1250" b="1" spc="110" dirty="0">
                <a:solidFill>
                  <a:srgbClr val="30859C"/>
                </a:solidFill>
                <a:latin typeface="Tahoma"/>
                <a:cs typeface="Tahoma"/>
              </a:rPr>
              <a:t> </a:t>
            </a:r>
            <a:r>
              <a:rPr sz="1250" b="1" spc="-40" dirty="0">
                <a:solidFill>
                  <a:srgbClr val="30859C"/>
                </a:solidFill>
                <a:latin typeface="Tahoma"/>
                <a:cs typeface="Tahoma"/>
              </a:rPr>
              <a:t>Y</a:t>
            </a:r>
            <a:r>
              <a:rPr sz="1250" b="1" spc="135" dirty="0">
                <a:solidFill>
                  <a:srgbClr val="30859C"/>
                </a:solidFill>
                <a:latin typeface="Tahoma"/>
                <a:cs typeface="Tahoma"/>
              </a:rPr>
              <a:t> </a:t>
            </a:r>
            <a:r>
              <a:rPr sz="1600" b="1" spc="-30" dirty="0">
                <a:solidFill>
                  <a:srgbClr val="30859C"/>
                </a:solidFill>
                <a:latin typeface="Tahoma"/>
                <a:cs typeface="Tahoma"/>
              </a:rPr>
              <a:t>S</a:t>
            </a:r>
            <a:r>
              <a:rPr sz="1250" b="1" spc="-30" dirty="0">
                <a:solidFill>
                  <a:srgbClr val="30859C"/>
                </a:solidFill>
                <a:latin typeface="Tahoma"/>
                <a:cs typeface="Tahoma"/>
              </a:rPr>
              <a:t>ALUD</a:t>
            </a:r>
            <a:endParaRPr sz="125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8976" y="0"/>
            <a:ext cx="21336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63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38100">
            <a:solidFill>
              <a:srgbClr val="B1C1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625" y="0"/>
            <a:ext cx="57150" cy="6858000"/>
          </a:xfrm>
          <a:custGeom>
            <a:avLst/>
            <a:gdLst/>
            <a:ahLst/>
            <a:cxnLst/>
            <a:rect l="l" t="t" r="r" b="b"/>
            <a:pathLst>
              <a:path w="57150" h="6858000">
                <a:moveTo>
                  <a:pt x="11430" y="0"/>
                </a:moveTo>
                <a:lnTo>
                  <a:pt x="0" y="0"/>
                </a:lnTo>
                <a:lnTo>
                  <a:pt x="0" y="6858000"/>
                </a:lnTo>
                <a:lnTo>
                  <a:pt x="11430" y="6858000"/>
                </a:lnTo>
                <a:lnTo>
                  <a:pt x="11430" y="0"/>
                </a:lnTo>
                <a:close/>
              </a:path>
              <a:path w="57150" h="6858000">
                <a:moveTo>
                  <a:pt x="57150" y="0"/>
                </a:moveTo>
                <a:lnTo>
                  <a:pt x="22860" y="0"/>
                </a:lnTo>
                <a:lnTo>
                  <a:pt x="22860" y="6858000"/>
                </a:lnTo>
                <a:lnTo>
                  <a:pt x="57150" y="6858000"/>
                </a:lnTo>
                <a:lnTo>
                  <a:pt x="57150" y="0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B1C1DB">
                <a:alpha val="87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9"/>
                  </a:lnTo>
                </a:path>
              </a:pathLst>
            </a:custGeom>
            <a:ln w="9525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6575" y="5715000"/>
            <a:ext cx="549275" cy="549275"/>
          </a:xfrm>
          <a:custGeom>
            <a:avLst/>
            <a:gdLst/>
            <a:ahLst/>
            <a:cxnLst/>
            <a:rect l="l" t="t" r="r" b="b"/>
            <a:pathLst>
              <a:path w="549275" h="549275">
                <a:moveTo>
                  <a:pt x="274700" y="0"/>
                </a:moveTo>
                <a:lnTo>
                  <a:pt x="225309" y="4424"/>
                </a:lnTo>
                <a:lnTo>
                  <a:pt x="178828" y="17182"/>
                </a:lnTo>
                <a:lnTo>
                  <a:pt x="136031" y="37496"/>
                </a:lnTo>
                <a:lnTo>
                  <a:pt x="97693" y="64591"/>
                </a:lnTo>
                <a:lnTo>
                  <a:pt x="64589" y="97692"/>
                </a:lnTo>
                <a:lnTo>
                  <a:pt x="37493" y="136023"/>
                </a:lnTo>
                <a:lnTo>
                  <a:pt x="17180" y="178808"/>
                </a:lnTo>
                <a:lnTo>
                  <a:pt x="4424" y="225271"/>
                </a:lnTo>
                <a:lnTo>
                  <a:pt x="0" y="274637"/>
                </a:lnTo>
                <a:lnTo>
                  <a:pt x="4424" y="324003"/>
                </a:lnTo>
                <a:lnTo>
                  <a:pt x="17180" y="370466"/>
                </a:lnTo>
                <a:lnTo>
                  <a:pt x="37493" y="413251"/>
                </a:lnTo>
                <a:lnTo>
                  <a:pt x="64589" y="451582"/>
                </a:lnTo>
                <a:lnTo>
                  <a:pt x="97693" y="484683"/>
                </a:lnTo>
                <a:lnTo>
                  <a:pt x="136031" y="511778"/>
                </a:lnTo>
                <a:lnTo>
                  <a:pt x="178828" y="532092"/>
                </a:lnTo>
                <a:lnTo>
                  <a:pt x="225309" y="544850"/>
                </a:lnTo>
                <a:lnTo>
                  <a:pt x="274700" y="549275"/>
                </a:lnTo>
                <a:lnTo>
                  <a:pt x="324054" y="544850"/>
                </a:lnTo>
                <a:lnTo>
                  <a:pt x="370506" y="532092"/>
                </a:lnTo>
                <a:lnTo>
                  <a:pt x="413281" y="511778"/>
                </a:lnTo>
                <a:lnTo>
                  <a:pt x="451603" y="484683"/>
                </a:lnTo>
                <a:lnTo>
                  <a:pt x="484696" y="451582"/>
                </a:lnTo>
                <a:lnTo>
                  <a:pt x="511786" y="413251"/>
                </a:lnTo>
                <a:lnTo>
                  <a:pt x="532096" y="370466"/>
                </a:lnTo>
                <a:lnTo>
                  <a:pt x="544851" y="324003"/>
                </a:lnTo>
                <a:lnTo>
                  <a:pt x="549275" y="274637"/>
                </a:lnTo>
                <a:lnTo>
                  <a:pt x="544851" y="225271"/>
                </a:lnTo>
                <a:lnTo>
                  <a:pt x="532096" y="178808"/>
                </a:lnTo>
                <a:lnTo>
                  <a:pt x="511786" y="136023"/>
                </a:lnTo>
                <a:lnTo>
                  <a:pt x="484696" y="97692"/>
                </a:lnTo>
                <a:lnTo>
                  <a:pt x="451603" y="64591"/>
                </a:lnTo>
                <a:lnTo>
                  <a:pt x="413281" y="37496"/>
                </a:lnTo>
                <a:lnTo>
                  <a:pt x="370506" y="17182"/>
                </a:lnTo>
                <a:lnTo>
                  <a:pt x="324054" y="4424"/>
                </a:lnTo>
                <a:lnTo>
                  <a:pt x="2747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52400" y="63"/>
            <a:ext cx="2133600" cy="772795"/>
            <a:chOff x="152400" y="63"/>
            <a:chExt cx="2133600" cy="77279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0825" y="63"/>
              <a:ext cx="1794322" cy="51955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61214"/>
              <a:ext cx="2133600" cy="711200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335148" y="736219"/>
            <a:ext cx="41287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dirty="0">
                <a:latin typeface="Lucida Sans Unicode"/>
                <a:cs typeface="Lucida Sans Unicode"/>
              </a:rPr>
              <a:t>CODIGO</a:t>
            </a:r>
            <a:r>
              <a:rPr sz="3000" b="0" spc="-50" dirty="0">
                <a:latin typeface="Lucida Sans Unicode"/>
                <a:cs typeface="Lucida Sans Unicode"/>
              </a:rPr>
              <a:t> </a:t>
            </a:r>
            <a:r>
              <a:rPr sz="3000" b="0" spc="-10" dirty="0">
                <a:latin typeface="Lucida Sans Unicode"/>
                <a:cs typeface="Lucida Sans Unicode"/>
              </a:rPr>
              <a:t>DEL</a:t>
            </a:r>
            <a:r>
              <a:rPr sz="3000" b="0" spc="-25" dirty="0">
                <a:latin typeface="Lucida Sans Unicode"/>
                <a:cs typeface="Lucida Sans Unicode"/>
              </a:rPr>
              <a:t> </a:t>
            </a:r>
            <a:r>
              <a:rPr sz="3000" b="0" spc="-5" dirty="0">
                <a:latin typeface="Lucida Sans Unicode"/>
                <a:cs typeface="Lucida Sans Unicode"/>
              </a:rPr>
              <a:t>TRABAJO</a:t>
            </a:r>
            <a:endParaRPr sz="3000">
              <a:latin typeface="Lucida Sans Unicode"/>
              <a:cs typeface="Lucida Sans Unicode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9150" y="1447736"/>
            <a:ext cx="7715250" cy="4678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0395" y="50800"/>
            <a:ext cx="8725535" cy="873125"/>
            <a:chOff x="120395" y="50800"/>
            <a:chExt cx="8725535" cy="873125"/>
          </a:xfrm>
        </p:grpSpPr>
        <p:sp>
          <p:nvSpPr>
            <p:cNvPr id="3" name="object 3"/>
            <p:cNvSpPr/>
            <p:nvPr/>
          </p:nvSpPr>
          <p:spPr>
            <a:xfrm>
              <a:off x="152399" y="838200"/>
              <a:ext cx="8686800" cy="0"/>
            </a:xfrm>
            <a:custGeom>
              <a:avLst/>
              <a:gdLst/>
              <a:ahLst/>
              <a:cxnLst/>
              <a:rect l="l" t="t" r="r" b="b"/>
              <a:pathLst>
                <a:path w="8686800">
                  <a:moveTo>
                    <a:pt x="0" y="0"/>
                  </a:moveTo>
                  <a:lnTo>
                    <a:pt x="8686800" y="0"/>
                  </a:lnTo>
                </a:path>
              </a:pathLst>
            </a:custGeom>
            <a:ln w="12700">
              <a:solidFill>
                <a:srgbClr val="0F24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395" y="783336"/>
              <a:ext cx="5481828" cy="1402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3037" y="833501"/>
              <a:ext cx="5375910" cy="0"/>
            </a:xfrm>
            <a:custGeom>
              <a:avLst/>
              <a:gdLst/>
              <a:ahLst/>
              <a:cxnLst/>
              <a:rect l="l" t="t" r="r" b="b"/>
              <a:pathLst>
                <a:path w="5375910">
                  <a:moveTo>
                    <a:pt x="0" y="0"/>
                  </a:moveTo>
                  <a:lnTo>
                    <a:pt x="5375338" y="0"/>
                  </a:lnTo>
                </a:path>
              </a:pathLst>
            </a:custGeom>
            <a:ln w="34925">
              <a:solidFill>
                <a:srgbClr val="0F24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3037" y="50800"/>
              <a:ext cx="2133600" cy="7112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723001" y="62611"/>
            <a:ext cx="322580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Ley Orgánica</a:t>
            </a:r>
            <a:r>
              <a:rPr sz="1600" b="1" spc="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de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Justica Laboral</a:t>
            </a:r>
            <a:endParaRPr sz="1600">
              <a:latin typeface="Calibri"/>
              <a:cs typeface="Calibri"/>
            </a:endParaRPr>
          </a:p>
          <a:p>
            <a:pPr marL="12700" marR="5715" indent="1688464" algn="r">
              <a:lnSpc>
                <a:spcPct val="100000"/>
              </a:lnSpc>
            </a:pPr>
            <a:r>
              <a:rPr sz="1600" b="1" spc="-10" dirty="0">
                <a:latin typeface="Calibri"/>
                <a:cs typeface="Calibri"/>
              </a:rPr>
              <a:t>Código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de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Trabajo </a:t>
            </a:r>
            <a:r>
              <a:rPr sz="1600" b="1" spc="-34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Ley Orgánica</a:t>
            </a:r>
            <a:r>
              <a:rPr sz="1600" b="1" spc="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de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Prevención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de </a:t>
            </a:r>
            <a:r>
              <a:rPr sz="1600" b="1" spc="-15" dirty="0">
                <a:latin typeface="Calibri"/>
                <a:cs typeface="Calibri"/>
              </a:rPr>
              <a:t>Drogas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287" y="825500"/>
            <a:ext cx="8824849" cy="538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</TotalTime>
  <Words>1123</Words>
  <Application>Microsoft Office PowerPoint</Application>
  <PresentationFormat>Presentación en pantalla (4:3)</PresentationFormat>
  <Paragraphs>301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5" baseType="lpstr">
      <vt:lpstr>Arial</vt:lpstr>
      <vt:lpstr>Arial MT</vt:lpstr>
      <vt:lpstr>Calibri</vt:lpstr>
      <vt:lpstr>Lucida Sans Unicode</vt:lpstr>
      <vt:lpstr>Tahoma</vt:lpstr>
      <vt:lpstr>Times New Roman</vt:lpstr>
      <vt:lpstr>Verdana</vt:lpstr>
      <vt:lpstr>Wingdings</vt:lpstr>
      <vt:lpstr>Office Theme</vt:lpstr>
      <vt:lpstr>Presentación de PowerPoint</vt:lpstr>
      <vt:lpstr>Normativa Legal</vt:lpstr>
      <vt:lpstr>Presentación de PowerPoint</vt:lpstr>
      <vt:lpstr>Presentación de PowerPoint</vt:lpstr>
      <vt:lpstr>CONSTITUCIÓN DEL ECUADOR</vt:lpstr>
      <vt:lpstr>Presentación de PowerPoint</vt:lpstr>
      <vt:lpstr>CONVENIOS INTERNACIONALES:</vt:lpstr>
      <vt:lpstr>CODIGO DEL TRABAJO</vt:lpstr>
      <vt:lpstr>Presentación de PowerPoint</vt:lpstr>
      <vt:lpstr>Presentación de PowerPoint</vt:lpstr>
      <vt:lpstr>Resoluciones IESS</vt:lpstr>
      <vt:lpstr>REGLAMENTO AL INSTRUMENTO ANDINO DE SEGURIDAD Y SALUD EN EL TRABAJO SISTEMA DE GESTIÓN</vt:lpstr>
      <vt:lpstr>Presentación de PowerPoint</vt:lpstr>
      <vt:lpstr>Presentación de PowerPoint</vt:lpstr>
      <vt:lpstr>REGLAMENTO DE HIGIENE Y SEGURIDAD CÓDIGO DE TRABAJO 434</vt:lpstr>
      <vt:lpstr>R. Físicos</vt:lpstr>
      <vt:lpstr>ELABORACIÓN DE MATRIZ DE RIESGO LABORAL</vt:lpstr>
      <vt:lpstr>Presentación de PowerPoint</vt:lpstr>
      <vt:lpstr>ORGANISMOS PARITARIOS DECRETO EJECUTIVO 2393 ART 14</vt:lpstr>
      <vt:lpstr>Presentación de PowerPoint</vt:lpstr>
      <vt:lpstr>Presentación de PowerPoint</vt:lpstr>
      <vt:lpstr>Centro de trabajo mayor a 15 trabajadores:</vt:lpstr>
      <vt:lpstr>REQUISITOS PARA PERTENECER AL COMITÉ DE SEGURIDAD E  HIGIENE DEL TRABAJO (D.E. 2393 ART. 14.)</vt:lpstr>
      <vt:lpstr>Presentación de PowerPoint</vt:lpstr>
      <vt:lpstr>Presentación de PowerPoint</vt:lpstr>
      <vt:lpstr>REQUERIMIENTO DOCUMENTAL MDT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Usuario</dc:creator>
  <cp:lastModifiedBy>PC</cp:lastModifiedBy>
  <cp:revision>10</cp:revision>
  <dcterms:created xsi:type="dcterms:W3CDTF">2021-11-22T16:49:54Z</dcterms:created>
  <dcterms:modified xsi:type="dcterms:W3CDTF">2021-11-23T20:46:42Z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2016-11-22T00:00:00Z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2021-11-22T00:00:00Z</vt:filetime>
  </property>
</Properties>
</file>