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5" r:id="rId2"/>
    <p:sldId id="536" r:id="rId3"/>
    <p:sldId id="367" r:id="rId4"/>
    <p:sldId id="368" r:id="rId5"/>
    <p:sldId id="369" r:id="rId6"/>
    <p:sldId id="370" r:id="rId7"/>
    <p:sldId id="371" r:id="rId8"/>
    <p:sldId id="375" r:id="rId9"/>
    <p:sldId id="372" r:id="rId10"/>
    <p:sldId id="373" r:id="rId11"/>
    <p:sldId id="374" r:id="rId12"/>
    <p:sldId id="376" r:id="rId13"/>
    <p:sldId id="377" r:id="rId14"/>
    <p:sldId id="561" r:id="rId15"/>
    <p:sldId id="562" r:id="rId16"/>
    <p:sldId id="378" r:id="rId17"/>
    <p:sldId id="379" r:id="rId18"/>
    <p:sldId id="564" r:id="rId19"/>
    <p:sldId id="384" r:id="rId20"/>
    <p:sldId id="389" r:id="rId2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381B3-5256-10CA-2B00-122AA1054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201F4C-8F9B-F49B-11A6-307D8254A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1C62F2-4417-C409-DBF8-A1A76824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D8390F-B569-F2FD-961B-C2E73665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A7643D-1C98-23B3-DF7D-BE5E1753C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9953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EDB7D0-3B9A-5A33-183A-C493384C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B020DB-4712-CEC9-E8A0-B515E64A4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52DE20-91DB-9DFF-35C4-11C0258B2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8C9325-79FC-6F13-FB76-3BB84AB02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53B6AE-B22B-D775-AEF3-DCB5100CF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8313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176A58-CBA5-4CE8-5632-07EB0B448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AEBCDC-4151-5B8A-38B8-6B2FDC223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78476E-0CA2-C032-3E26-9441CDB0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C10D0E-04D8-24D0-6855-CB4EB2D8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F258F1-37C8-C023-ED1D-19014FB82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5986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2483D1-28E9-7F70-1596-85DC3E93E0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74D7420-C9A4-75B0-8972-62A3B3B20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684E5C-0578-C2CC-06C6-1A8F6F12B4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E9DC0-7A36-44D9-8EC7-B69CE8AA7AF5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943999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53848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905000"/>
            <a:ext cx="53848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09600" y="4038600"/>
            <a:ext cx="53848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7600" y="4038600"/>
            <a:ext cx="53848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A28655-E97D-023F-B85A-DD2A6D58BA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0B7F8F-09F1-7B80-A63D-308D56C63B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4D2413-5238-E84B-6274-ACFA700416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C47BC-3B4F-4176-AF5C-B6BC96958A8F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98541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FD80F-9177-87A8-D35B-732F2BCB2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FA9CFC-C20A-EB59-DD12-284EC8620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246A13-BAB4-FFE7-71F9-42AC075A2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8FDB72-0D6D-FAF9-8BD3-8D729B27B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BBF24A-F659-9705-A38B-38675F2F9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957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9A9E9-C471-CA1E-9863-E5F9329B2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5FA409-22A4-9CDA-4AD3-20C0953AD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8771C2-9DFD-E597-F36A-2202EABA0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2F22A-CF86-29E6-A544-984E1D48D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BAFE8-FC88-B84F-F6F7-C3764A9C9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795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27C72-20FA-C911-7AF7-E4451AD22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BB7CE8-7C0F-8219-5C19-35E052F4FE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BE7AC6-92A9-1B7D-0D71-153451105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57ECF0-EC04-575F-2881-E865EB01D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92E1AF-ECFC-4EF0-E557-C95851313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29D93A-6F58-BCC5-2A7B-1B4874F05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137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B32C0-D121-C46E-1004-5EF96A71B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DB2C85-16F4-8CF3-8CE7-04D6A32B0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7274EB-6E63-5509-C1EC-0A8F1846B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298F53-9DC7-1E0F-4068-ACC0A8219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6AD0E43-A964-59DE-8ADD-EC5A9A27B0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82F712B-B666-FE9A-8CE4-57929CB0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C1E968-555C-0A9F-57CB-3298B0CB3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70D1F0-A638-6541-D5D3-EDA04ED1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012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E6784F-DC25-589E-6107-A66ECD910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A4FFCDA-8D37-81D2-16E0-C930221B8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F4BCA55-E8B9-37B1-C2B0-BA6D8BAF7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E78008-E574-7696-778F-AC7A42749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865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F2BCE3-D379-090E-B7AD-054A5AC43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E9F948-4F76-FAC6-CFBC-8BCCEAF8D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ED2FD6-EE05-7509-BF1F-18448A21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658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864DA4-406F-CFA4-0182-0913EEC41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C7E10A-6E48-5BD7-96FC-96790C98A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F822D0-48A6-48B0-0F03-E60332498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2AD6D8-007D-3DFA-DC0F-5CF85FBB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55E6A8-A5AF-7C00-AB66-97AF74CB4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7527AA-922F-65EB-2BA9-ECEC3C072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31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D0D42-6F99-C38E-9AFB-EF4069980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F03AC97-E020-B4E9-E97C-5B1E346C2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E49960-4876-5854-A57D-AEC9B453E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DCE669-74C1-78B7-473C-D2582B93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10FDD-4A25-075B-160E-1DDEA06A4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32CB1-4A06-8F5B-5E5E-B64A13F3C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0046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AFB7DB-1E12-357D-490C-25A3E8C19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941A4B-4CE3-90C2-B5DB-AE9B393DB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D546D8-D730-E8B9-058F-B7B3BE00F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2EC0C0-6A2F-44E1-95BA-F3D158C36AF2}" type="datetimeFigureOut">
              <a:rPr lang="es-EC" smtClean="0"/>
              <a:t>13/12/2024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214997-E692-361C-259F-90C205CF6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CAB42C-5FC8-AF79-C386-E0896AA68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4BE097-EAD0-4F59-A6AA-EF155F64358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0539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AG00373_">
            <a:extLst>
              <a:ext uri="{FF2B5EF4-FFF2-40B4-BE49-F238E27FC236}">
                <a16:creationId xmlns:a16="http://schemas.microsoft.com/office/drawing/2014/main" id="{92A7AACA-91A6-A9E9-931B-57FF94BC0955}"/>
              </a:ext>
            </a:extLst>
          </p:cNvPr>
          <p:cNvPicPr>
            <a:picLocks noChangeAspect="1" noChangeArrowheads="1" noCrop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56701" y="5516564"/>
            <a:ext cx="1000125" cy="962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1" name="Picture 3" descr="AG00373_">
            <a:extLst>
              <a:ext uri="{FF2B5EF4-FFF2-40B4-BE49-F238E27FC236}">
                <a16:creationId xmlns:a16="http://schemas.microsoft.com/office/drawing/2014/main" id="{0A8DC02B-C94B-9116-D29F-D16E596D06D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701" y="368301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 descr="AG00373_">
            <a:extLst>
              <a:ext uri="{FF2B5EF4-FFF2-40B4-BE49-F238E27FC236}">
                <a16:creationId xmlns:a16="http://schemas.microsoft.com/office/drawing/2014/main" id="{20EE4D2F-DBFA-4533-5221-272F8D82166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404814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5" descr="AG00373_">
            <a:extLst>
              <a:ext uri="{FF2B5EF4-FFF2-40B4-BE49-F238E27FC236}">
                <a16:creationId xmlns:a16="http://schemas.microsoft.com/office/drawing/2014/main" id="{F2282C8B-6A3F-7415-6257-1627CE6B86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9" y="5516564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WordArt 6">
            <a:extLst>
              <a:ext uri="{FF2B5EF4-FFF2-40B4-BE49-F238E27FC236}">
                <a16:creationId xmlns:a16="http://schemas.microsoft.com/office/drawing/2014/main" id="{992D3F9E-C538-0B02-E944-4A73697AE1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198524">
            <a:off x="1524001" y="1773238"/>
            <a:ext cx="9059863" cy="2565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-5963"/>
              </a:avLst>
            </a:prstTxWarp>
          </a:bodyPr>
          <a:lstStyle/>
          <a:p>
            <a:pPr algn="ctr"/>
            <a:r>
              <a:rPr lang="es-ES" sz="3200" kern="10" spc="160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 INTERACCIÓN</a:t>
            </a:r>
          </a:p>
          <a:p>
            <a:pPr algn="ctr"/>
            <a:r>
              <a:rPr lang="es-ES" sz="3200" kern="10" spc="160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 ENTRE EL DISEÑO CURRÍCULAR </a:t>
            </a:r>
          </a:p>
          <a:p>
            <a:pPr algn="ctr"/>
            <a:r>
              <a:rPr lang="es-ES" sz="3200" kern="10" spc="160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 Y LA EVALUACIÓN</a:t>
            </a:r>
            <a:endParaRPr lang="es-EC" sz="3200" kern="10" spc="160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C607034D-3B17-EF07-A8B5-992BBFA53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2525" y="406401"/>
            <a:ext cx="7346950" cy="792163"/>
          </a:xfrm>
          <a:solidFill>
            <a:srgbClr val="FFFFFF"/>
          </a:solidFill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es-ES" altLang="es-MX" sz="32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FUENTE DE LAS COMPETENCIAS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4A25AD98-465B-E687-881F-0058AF23F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1" y="1628775"/>
            <a:ext cx="8374063" cy="4114800"/>
          </a:xfrm>
          <a:solidFill>
            <a:srgbClr val="00FF99"/>
          </a:solidFill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</p:spPr>
        <p:txBody>
          <a:bodyPr>
            <a:normAutofit fontScale="92500" lnSpcReduction="10000"/>
            <a:flatTx/>
          </a:bodyPr>
          <a:lstStyle/>
          <a:p>
            <a:pPr algn="just" eaLnBrk="1" hangingPunct="1">
              <a:lnSpc>
                <a:spcPct val="90000"/>
              </a:lnSpc>
              <a:buFontTx/>
              <a:buBlip>
                <a:blip r:embed="rId2"/>
              </a:buBlip>
              <a:defRPr/>
            </a:pPr>
            <a:endParaRPr lang="es-ES" altLang="es-MX" sz="1800">
              <a:solidFill>
                <a:srgbClr val="3366FF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Blip>
                <a:blip r:embed="rId2"/>
              </a:buBlip>
              <a:defRPr/>
            </a:pPr>
            <a:endParaRPr lang="es-ES" altLang="es-MX" sz="1800">
              <a:solidFill>
                <a:srgbClr val="3366FF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es-ES" altLang="es-MX" sz="1800" b="1">
                <a:solidFill>
                  <a:srgbClr val="FF0000"/>
                </a:solidFill>
                <a:latin typeface="Arial" pitchFamily="34" charset="0"/>
              </a:rPr>
              <a:t>SE IDENTIFICAN EN SITUACIONES REALES DE TRABAJO Y SE LAS DESCRIBE AGRUPANDO LAS TAREAS PRODUCTIVAS EN ÁREAS DE COMPETENCIA (FUNCIONES MÁS O MENOS PERMANENTES), ESPECIFICANDO PARA CADA UNA DE LAS TAREAS LOS CRITERIOS DE REALIZACIÓN A TRAVÉS DE LOS CUALES SE PUEDE EVALUAR SU EJECUCIÓN COMO COMPETENTE. </a:t>
            </a:r>
            <a:r>
              <a:rPr lang="es-ES" altLang="es-MX" sz="1800" b="1" i="1">
                <a:solidFill>
                  <a:srgbClr val="FF0000"/>
                </a:solidFill>
                <a:latin typeface="Arial" pitchFamily="34" charset="0"/>
              </a:rPr>
              <a:t>Miranda Martín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es-ES" altLang="es-MX" sz="1800" b="1">
              <a:solidFill>
                <a:srgbClr val="FF0000"/>
              </a:solidFill>
              <a:latin typeface="Arial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es-ES" altLang="es-MX" sz="1800" b="1">
                <a:solidFill>
                  <a:srgbClr val="FFFF99"/>
                </a:solidFill>
                <a:latin typeface="Arial" pitchFamily="34" charset="0"/>
              </a:rPr>
              <a:t>SON LOS PROBLEMAS ESPECÍFICOS DE LA PROFESIÓN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es-ES" altLang="es-MX" sz="1800" b="1">
              <a:solidFill>
                <a:srgbClr val="FFFF99"/>
              </a:solidFill>
              <a:latin typeface="Arial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es-ES" altLang="es-MX" sz="1800" b="1">
                <a:solidFill>
                  <a:srgbClr val="FFFF99"/>
                </a:solidFill>
                <a:latin typeface="Arial" pitchFamily="34" charset="0"/>
              </a:rPr>
              <a:t>SON EL SABERES, SABER  HACER Y SABER SER.</a:t>
            </a:r>
          </a:p>
          <a:p>
            <a:pPr algn="just" eaLnBrk="1" hangingPunct="1">
              <a:lnSpc>
                <a:spcPct val="90000"/>
              </a:lnSpc>
              <a:buFontTx/>
              <a:buBlip>
                <a:blip r:embed="rId2"/>
              </a:buBlip>
              <a:defRPr/>
            </a:pPr>
            <a:endParaRPr lang="es-ES" altLang="es-MX" sz="1800" b="1">
              <a:solidFill>
                <a:srgbClr val="FFFF99"/>
              </a:solidFill>
              <a:latin typeface="Arial" pitchFamily="34" charset="0"/>
            </a:endParaRPr>
          </a:p>
          <a:p>
            <a:pPr algn="just" eaLnBrk="1" hangingPunct="1">
              <a:lnSpc>
                <a:spcPct val="90000"/>
              </a:lnSpc>
              <a:buFontTx/>
              <a:buBlip>
                <a:blip r:embed="rId2"/>
              </a:buBlip>
              <a:defRPr/>
            </a:pPr>
            <a:r>
              <a:rPr lang="es-ES" altLang="es-MX" sz="1800" b="1">
                <a:solidFill>
                  <a:srgbClr val="FFFF99"/>
                </a:solidFill>
                <a:latin typeface="Arial" pitchFamily="34" charset="0"/>
              </a:rPr>
              <a:t>PERFIL PROFESIONAL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es-ES" altLang="es-MX" sz="1800" b="1">
              <a:solidFill>
                <a:srgbClr val="FFFF99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64CAD3DF-C14D-4E10-47CC-45D449439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863600"/>
          </a:xfrm>
          <a:solidFill>
            <a:srgbClr val="FF5050"/>
          </a:solidFill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5050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es-ES" altLang="es-MX" sz="2800" b="1">
                <a:solidFill>
                  <a:srgbClr val="00FF99"/>
                </a:solidFill>
              </a:rPr>
              <a:t>CARACTERÍSTICAS DE LAS COMPETENCIAS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8A7AB800-A85D-773C-9191-10B24A210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4" y="1989139"/>
            <a:ext cx="8218487" cy="865187"/>
          </a:xfrm>
          <a:solidFill>
            <a:srgbClr val="99FF99"/>
          </a:solidFill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</a:sp3d>
        </p:spPr>
        <p:txBody>
          <a:bodyPr>
            <a:normAutofit lnSpcReduction="10000"/>
            <a:flatTx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s-ES" altLang="es-MX"/>
              <a:t> </a:t>
            </a:r>
            <a:r>
              <a:rPr lang="es-ES" altLang="es-MX" sz="2000" b="1"/>
              <a:t>ADECUADAS A LAS FUNCIONES QUE  CUMPLE  LA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altLang="es-MX" sz="2000" b="1"/>
              <a:t>      INSTITUCIÓN</a:t>
            </a:r>
          </a:p>
        </p:txBody>
      </p:sp>
      <p:sp>
        <p:nvSpPr>
          <p:cNvPr id="163844" name="Rectangle 4">
            <a:extLst>
              <a:ext uri="{FF2B5EF4-FFF2-40B4-BE49-F238E27FC236}">
                <a16:creationId xmlns:a16="http://schemas.microsoft.com/office/drawing/2014/main" id="{973F84D2-DEE7-E9D6-C744-82569D93F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3213100"/>
            <a:ext cx="8229600" cy="647700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buFont typeface="Wingdings" pitchFamily="2" charset="2"/>
              <a:buChar char="ü"/>
              <a:defRPr/>
            </a:pPr>
            <a:r>
              <a:rPr lang="es-ES" altLang="es-MX" sz="2000"/>
              <a:t> </a:t>
            </a:r>
            <a:r>
              <a:rPr lang="es-ES" altLang="es-MX" sz="2000" b="1"/>
              <a:t>PERTINENETES A LA REALIDAD ACTUAL Y  FUTURA</a:t>
            </a:r>
          </a:p>
        </p:txBody>
      </p:sp>
      <p:sp>
        <p:nvSpPr>
          <p:cNvPr id="163845" name="Rectangle 5">
            <a:extLst>
              <a:ext uri="{FF2B5EF4-FFF2-40B4-BE49-F238E27FC236}">
                <a16:creationId xmlns:a16="http://schemas.microsoft.com/office/drawing/2014/main" id="{7C71D231-4D5F-D8AB-34B6-8C774837D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4221164"/>
            <a:ext cx="8207375" cy="574675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buFont typeface="Wingdings" pitchFamily="2" charset="2"/>
              <a:buChar char="ü"/>
              <a:defRPr/>
            </a:pPr>
            <a:r>
              <a:rPr lang="es-ES" altLang="es-MX" sz="2000"/>
              <a:t> </a:t>
            </a:r>
            <a:r>
              <a:rPr lang="es-ES" altLang="es-MX" sz="2000" b="1"/>
              <a:t>OPERATIVAS, CODIFICABLES Y MEDIBLES</a:t>
            </a:r>
          </a:p>
        </p:txBody>
      </p:sp>
      <p:sp>
        <p:nvSpPr>
          <p:cNvPr id="163846" name="Rectangle 6">
            <a:extLst>
              <a:ext uri="{FF2B5EF4-FFF2-40B4-BE49-F238E27FC236}">
                <a16:creationId xmlns:a16="http://schemas.microsoft.com/office/drawing/2014/main" id="{A9C4A19E-C80F-CA34-5103-45A4024F7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5229226"/>
            <a:ext cx="8280400" cy="504825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buFont typeface="Wingdings" pitchFamily="2" charset="2"/>
              <a:buChar char="ü"/>
              <a:defRPr/>
            </a:pPr>
            <a:r>
              <a:rPr lang="es-ES" altLang="es-MX" sz="2000"/>
              <a:t> </a:t>
            </a:r>
            <a:r>
              <a:rPr lang="es-ES" altLang="es-MX" sz="2000" b="1"/>
              <a:t>REDACTADAS CON UN LENGUAJE CLARO Y CONCISO</a:t>
            </a:r>
          </a:p>
        </p:txBody>
      </p:sp>
      <p:sp>
        <p:nvSpPr>
          <p:cNvPr id="163847" name="Rectangle 7">
            <a:extLst>
              <a:ext uri="{FF2B5EF4-FFF2-40B4-BE49-F238E27FC236}">
                <a16:creationId xmlns:a16="http://schemas.microsoft.com/office/drawing/2014/main" id="{5E9D4577-79A9-4344-7FA7-EAAA3B08D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035676"/>
            <a:ext cx="8280400" cy="504825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buFont typeface="Wingdings" pitchFamily="2" charset="2"/>
              <a:buChar char="ü"/>
              <a:defRPr/>
            </a:pPr>
            <a:r>
              <a:rPr lang="es-ES" altLang="es-MX" sz="2000"/>
              <a:t> </a:t>
            </a:r>
            <a:r>
              <a:rPr lang="es-ES" altLang="es-MX" sz="2000" b="1"/>
              <a:t>DE FÁCIL IDENTIFICACIÓN</a:t>
            </a:r>
          </a:p>
        </p:txBody>
      </p:sp>
      <p:sp>
        <p:nvSpPr>
          <p:cNvPr id="43016" name="Line 8">
            <a:extLst>
              <a:ext uri="{FF2B5EF4-FFF2-40B4-BE49-F238E27FC236}">
                <a16:creationId xmlns:a16="http://schemas.microsoft.com/office/drawing/2014/main" id="{D1CD76F0-09CA-BFB4-978B-94383E04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196975"/>
            <a:ext cx="0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43017" name="Line 9">
            <a:extLst>
              <a:ext uri="{FF2B5EF4-FFF2-40B4-BE49-F238E27FC236}">
                <a16:creationId xmlns:a16="http://schemas.microsoft.com/office/drawing/2014/main" id="{66130234-DB1B-7B34-48F0-3510D3C13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852738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43018" name="Line 10">
            <a:extLst>
              <a:ext uri="{FF2B5EF4-FFF2-40B4-BE49-F238E27FC236}">
                <a16:creationId xmlns:a16="http://schemas.microsoft.com/office/drawing/2014/main" id="{2E211CBA-77AE-14DF-72A3-156FEEB0C9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860800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43019" name="Line 11">
            <a:extLst>
              <a:ext uri="{FF2B5EF4-FFF2-40B4-BE49-F238E27FC236}">
                <a16:creationId xmlns:a16="http://schemas.microsoft.com/office/drawing/2014/main" id="{2093ADE5-B556-EEA0-ED46-755C4B45A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868863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43020" name="Line 12">
            <a:extLst>
              <a:ext uri="{FF2B5EF4-FFF2-40B4-BE49-F238E27FC236}">
                <a16:creationId xmlns:a16="http://schemas.microsoft.com/office/drawing/2014/main" id="{228F0BF1-2D1E-853B-988D-C766AE4E4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734050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384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384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384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 animBg="1"/>
      <p:bldP spid="163843" grpId="0" build="p" animBg="1"/>
      <p:bldP spid="163844" grpId="0" animBg="1"/>
      <p:bldP spid="163845" grpId="0" animBg="1"/>
      <p:bldP spid="163846" grpId="0" animBg="1"/>
      <p:bldP spid="1638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E1E96796-3BF8-6887-44B6-A6A3F86781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3501" y="288926"/>
            <a:ext cx="6481763" cy="936625"/>
          </a:xfrm>
          <a:solidFill>
            <a:srgbClr val="FF66FF"/>
          </a:solidFill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66FF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es-ES" altLang="es-MX" sz="3200" b="1">
                <a:solidFill>
                  <a:srgbClr val="00FF99"/>
                </a:solidFill>
              </a:rPr>
              <a:t>TIPOS DE COMPETENCIAS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C7C36A5B-013B-67CA-D4E8-1AEDCD43D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0239" y="1557339"/>
            <a:ext cx="2746375" cy="649287"/>
          </a:xfrm>
          <a:solidFill>
            <a:srgbClr val="00FF99"/>
          </a:solidFill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</p:spPr>
        <p:txBody>
          <a:bodyPr>
            <a:flatTx/>
          </a:bodyPr>
          <a:lstStyle/>
          <a:p>
            <a:pPr eaLnBrk="1" hangingPunct="1">
              <a:buFontTx/>
              <a:buNone/>
              <a:defRPr/>
            </a:pPr>
            <a:r>
              <a:rPr lang="es-ES" altLang="es-MX" b="1">
                <a:solidFill>
                  <a:srgbClr val="FFFF00"/>
                </a:solidFill>
              </a:rPr>
              <a:t>TAXONOMÍA</a:t>
            </a:r>
          </a:p>
        </p:txBody>
      </p:sp>
      <p:sp>
        <p:nvSpPr>
          <p:cNvPr id="165892" name="Line 4">
            <a:extLst>
              <a:ext uri="{FF2B5EF4-FFF2-40B4-BE49-F238E27FC236}">
                <a16:creationId xmlns:a16="http://schemas.microsoft.com/office/drawing/2014/main" id="{92A8504D-7158-C0D2-CF7E-983656C83A5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8663" y="1052514"/>
            <a:ext cx="0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5893" name="Rectangle 5">
            <a:extLst>
              <a:ext uri="{FF2B5EF4-FFF2-40B4-BE49-F238E27FC236}">
                <a16:creationId xmlns:a16="http://schemas.microsoft.com/office/drawing/2014/main" id="{DCCD3B55-93BB-43C4-5382-7AEFC81A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864" y="2997201"/>
            <a:ext cx="2746375" cy="93662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s-ES" altLang="es-MX" sz="2000" b="1">
                <a:solidFill>
                  <a:srgbClr val="FFFF00"/>
                </a:solidFill>
              </a:rPr>
              <a:t>GENERALES DE LA CARRERA</a:t>
            </a:r>
          </a:p>
        </p:txBody>
      </p:sp>
      <p:sp>
        <p:nvSpPr>
          <p:cNvPr id="165894" name="Rectangle 6">
            <a:extLst>
              <a:ext uri="{FF2B5EF4-FFF2-40B4-BE49-F238E27FC236}">
                <a16:creationId xmlns:a16="http://schemas.microsoft.com/office/drawing/2014/main" id="{8FDB44C1-67C5-345D-84CE-6B7F3BD12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6" y="2997201"/>
            <a:ext cx="2746375" cy="93662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s-ES" altLang="es-MX" sz="2000" b="1">
                <a:solidFill>
                  <a:srgbClr val="FFFF00"/>
                </a:solidFill>
              </a:rPr>
              <a:t>PARTICULARES DE LA  ÁREA</a:t>
            </a:r>
          </a:p>
        </p:txBody>
      </p:sp>
      <p:sp>
        <p:nvSpPr>
          <p:cNvPr id="165895" name="Rectangle 7">
            <a:extLst>
              <a:ext uri="{FF2B5EF4-FFF2-40B4-BE49-F238E27FC236}">
                <a16:creationId xmlns:a16="http://schemas.microsoft.com/office/drawing/2014/main" id="{A30BF4F1-81A7-B20A-B8F3-C1F068725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26" y="2997201"/>
            <a:ext cx="2746375" cy="93662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s-ES" altLang="es-MX" sz="2000" b="1">
                <a:solidFill>
                  <a:srgbClr val="FFFF00"/>
                </a:solidFill>
              </a:rPr>
              <a:t>ESPECÍFICAS DE LA ASIGNATURA</a:t>
            </a:r>
          </a:p>
        </p:txBody>
      </p:sp>
      <p:sp>
        <p:nvSpPr>
          <p:cNvPr id="165896" name="Line 8">
            <a:extLst>
              <a:ext uri="{FF2B5EF4-FFF2-40B4-BE49-F238E27FC236}">
                <a16:creationId xmlns:a16="http://schemas.microsoft.com/office/drawing/2014/main" id="{426D26D7-DC98-B94F-69AF-CBB8DBC25F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32175" y="2205038"/>
            <a:ext cx="215900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5897" name="Line 9">
            <a:extLst>
              <a:ext uri="{FF2B5EF4-FFF2-40B4-BE49-F238E27FC236}">
                <a16:creationId xmlns:a16="http://schemas.microsoft.com/office/drawing/2014/main" id="{B5D0E2B1-A469-244D-F760-BDBB31ACD4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1175" y="2205038"/>
            <a:ext cx="217488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5898" name="Line 10">
            <a:extLst>
              <a:ext uri="{FF2B5EF4-FFF2-40B4-BE49-F238E27FC236}">
                <a16:creationId xmlns:a16="http://schemas.microsoft.com/office/drawing/2014/main" id="{70E1DE58-45BE-EF38-01AF-9656D3AF7E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9738" y="2205038"/>
            <a:ext cx="3744912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5899" name="Rectangle 11">
            <a:extLst>
              <a:ext uri="{FF2B5EF4-FFF2-40B4-BE49-F238E27FC236}">
                <a16:creationId xmlns:a16="http://schemas.microsoft.com/office/drawing/2014/main" id="{92D447F7-3522-06C8-A15C-1D9665946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1" y="4364039"/>
            <a:ext cx="2746375" cy="1081087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s-ES" altLang="es-MX" sz="2000" b="1">
                <a:solidFill>
                  <a:srgbClr val="FFFF00"/>
                </a:solidFill>
              </a:rPr>
              <a:t>Solucionan problemas de la profesión</a:t>
            </a:r>
          </a:p>
        </p:txBody>
      </p:sp>
      <p:sp>
        <p:nvSpPr>
          <p:cNvPr id="165900" name="Rectangle 12">
            <a:extLst>
              <a:ext uri="{FF2B5EF4-FFF2-40B4-BE49-F238E27FC236}">
                <a16:creationId xmlns:a16="http://schemas.microsoft.com/office/drawing/2014/main" id="{63C5C5E1-74C2-BB60-AF43-939F392FA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514" y="4365625"/>
            <a:ext cx="2746375" cy="1081088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s-ES" altLang="es-MX" sz="2000" b="1">
                <a:solidFill>
                  <a:srgbClr val="FFFF00"/>
                </a:solidFill>
              </a:rPr>
              <a:t>Solucionan problemas de cada área</a:t>
            </a:r>
          </a:p>
        </p:txBody>
      </p:sp>
      <p:sp>
        <p:nvSpPr>
          <p:cNvPr id="165901" name="Rectangle 13">
            <a:extLst>
              <a:ext uri="{FF2B5EF4-FFF2-40B4-BE49-F238E27FC236}">
                <a16:creationId xmlns:a16="http://schemas.microsoft.com/office/drawing/2014/main" id="{579A8E74-8111-8A13-C675-8B497DCB7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139" y="4365625"/>
            <a:ext cx="2746375" cy="1081088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s-ES" altLang="es-MX" sz="2000" b="1">
                <a:solidFill>
                  <a:srgbClr val="FFFF00"/>
                </a:solidFill>
              </a:rPr>
              <a:t>Solucionan contenidos de cada asignatura.</a:t>
            </a:r>
          </a:p>
        </p:txBody>
      </p:sp>
      <p:sp>
        <p:nvSpPr>
          <p:cNvPr id="44046" name="Line 14">
            <a:extLst>
              <a:ext uri="{FF2B5EF4-FFF2-40B4-BE49-F238E27FC236}">
                <a16:creationId xmlns:a16="http://schemas.microsoft.com/office/drawing/2014/main" id="{42DC807A-5296-3F3B-5097-1EAA123CC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1813" y="3933825"/>
            <a:ext cx="0" cy="431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44047" name="Line 15">
            <a:extLst>
              <a:ext uri="{FF2B5EF4-FFF2-40B4-BE49-F238E27FC236}">
                <a16:creationId xmlns:a16="http://schemas.microsoft.com/office/drawing/2014/main" id="{1D53EAC7-39F2-12CC-822F-2B45D1C23F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7438" y="3933825"/>
            <a:ext cx="0" cy="431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44048" name="Line 16">
            <a:extLst>
              <a:ext uri="{FF2B5EF4-FFF2-40B4-BE49-F238E27FC236}">
                <a16:creationId xmlns:a16="http://schemas.microsoft.com/office/drawing/2014/main" id="{9218E7DF-0DE1-3F18-69C8-71D96CDAF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9113" y="3933825"/>
            <a:ext cx="0" cy="431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89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589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 animBg="1"/>
      <p:bldP spid="165891" grpId="0" build="p" animBg="1"/>
      <p:bldP spid="165893" grpId="0" animBg="1"/>
      <p:bldP spid="165894" grpId="0" animBg="1"/>
      <p:bldP spid="165895" grpId="0" animBg="1"/>
      <p:bldP spid="165899" grpId="0" animBg="1"/>
      <p:bldP spid="165900" grpId="0" animBg="1"/>
      <p:bldP spid="1659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54334369-DAD7-4508-0832-5A529EBA2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3501" y="288926"/>
            <a:ext cx="6481763" cy="936625"/>
          </a:xfrm>
          <a:solidFill>
            <a:srgbClr val="FFFFCC"/>
          </a:solidFill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es-ES" altLang="es-MX" sz="3200" b="1">
                <a:solidFill>
                  <a:srgbClr val="00FF99"/>
                </a:solidFill>
              </a:rPr>
              <a:t>TIPOS DE COMPETENCIAS</a:t>
            </a: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100783BC-242B-9AFB-B6CC-950F255E4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8" y="1557339"/>
            <a:ext cx="7524750" cy="649287"/>
          </a:xfrm>
          <a:solidFill>
            <a:srgbClr val="00FF99"/>
          </a:solidFill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</p:spPr>
        <p:txBody>
          <a:bodyPr>
            <a:flatTx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altLang="es-MX" sz="2400" b="1">
                <a:solidFill>
                  <a:srgbClr val="FFFFFF"/>
                </a:solidFill>
              </a:rPr>
              <a:t>CUATRO PILARES DE LA EDUCACIÓN – UNESCO</a:t>
            </a:r>
          </a:p>
        </p:txBody>
      </p:sp>
      <p:sp>
        <p:nvSpPr>
          <p:cNvPr id="166916" name="Line 4">
            <a:extLst>
              <a:ext uri="{FF2B5EF4-FFF2-40B4-BE49-F238E27FC236}">
                <a16:creationId xmlns:a16="http://schemas.microsoft.com/office/drawing/2014/main" id="{01C57B97-8070-4914-732E-89FC9D9337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9738" y="1052514"/>
            <a:ext cx="0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6917" name="Rectangle 5">
            <a:extLst>
              <a:ext uri="{FF2B5EF4-FFF2-40B4-BE49-F238E27FC236}">
                <a16:creationId xmlns:a16="http://schemas.microsoft.com/office/drawing/2014/main" id="{2B7D8573-4E3E-8DB3-7361-01F531D76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863" y="2997201"/>
            <a:ext cx="1954212" cy="576263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es-ES" altLang="es-MX" sz="1400" b="1">
                <a:solidFill>
                  <a:srgbClr val="FFFFFF"/>
                </a:solidFill>
              </a:rPr>
              <a:t>PARA APRENDER A CONOCER</a:t>
            </a:r>
          </a:p>
        </p:txBody>
      </p:sp>
      <p:sp>
        <p:nvSpPr>
          <p:cNvPr id="166918" name="Rectangle 6">
            <a:extLst>
              <a:ext uri="{FF2B5EF4-FFF2-40B4-BE49-F238E27FC236}">
                <a16:creationId xmlns:a16="http://schemas.microsoft.com/office/drawing/2014/main" id="{3C11EAE7-BA89-4F54-C915-B4B0EAFD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4" y="2997200"/>
            <a:ext cx="1728787" cy="503238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es-ES" altLang="es-MX" sz="1400" b="1">
                <a:solidFill>
                  <a:srgbClr val="FFFFFF"/>
                </a:solidFill>
              </a:rPr>
              <a:t>PARA APRENDER HACER</a:t>
            </a:r>
          </a:p>
        </p:txBody>
      </p:sp>
      <p:sp>
        <p:nvSpPr>
          <p:cNvPr id="166919" name="Rectangle 7">
            <a:extLst>
              <a:ext uri="{FF2B5EF4-FFF2-40B4-BE49-F238E27FC236}">
                <a16:creationId xmlns:a16="http://schemas.microsoft.com/office/drawing/2014/main" id="{D265BDBB-0876-1D15-3BD0-4BC54DEB7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563" y="2925764"/>
            <a:ext cx="2087562" cy="57467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s-ES" altLang="es-MX" sz="1400" b="1">
                <a:solidFill>
                  <a:srgbClr val="FFFFFF"/>
                </a:solidFill>
              </a:rPr>
              <a:t>PARA APRENDER A  VIVIR JUNTOS</a:t>
            </a:r>
          </a:p>
        </p:txBody>
      </p:sp>
      <p:sp>
        <p:nvSpPr>
          <p:cNvPr id="166920" name="Line 8">
            <a:extLst>
              <a:ext uri="{FF2B5EF4-FFF2-40B4-BE49-F238E27FC236}">
                <a16:creationId xmlns:a16="http://schemas.microsoft.com/office/drawing/2014/main" id="{961DE3EF-10D4-2EF7-4A5A-EAB2D846F7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95550" y="2205038"/>
            <a:ext cx="316865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6921" name="Line 9">
            <a:extLst>
              <a:ext uri="{FF2B5EF4-FFF2-40B4-BE49-F238E27FC236}">
                <a16:creationId xmlns:a16="http://schemas.microsoft.com/office/drawing/2014/main" id="{66EF0338-4F25-578D-A359-94EC3B6D61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1" y="2276475"/>
            <a:ext cx="1152525" cy="6492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6922" name="Line 10">
            <a:extLst>
              <a:ext uri="{FF2B5EF4-FFF2-40B4-BE49-F238E27FC236}">
                <a16:creationId xmlns:a16="http://schemas.microsoft.com/office/drawing/2014/main" id="{B6102A7C-8668-6724-11C2-712CC7E2D4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0" y="2205038"/>
            <a:ext cx="338455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6923" name="Rectangle 11">
            <a:extLst>
              <a:ext uri="{FF2B5EF4-FFF2-40B4-BE49-F238E27FC236}">
                <a16:creationId xmlns:a16="http://schemas.microsoft.com/office/drawing/2014/main" id="{B10A43CC-ADC3-97F2-2E7B-548BF10C6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933826"/>
            <a:ext cx="2027238" cy="2519363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820738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228725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36713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es-ES" altLang="es-MX" sz="1200" b="1">
                <a:solidFill>
                  <a:srgbClr val="FFFFFF"/>
                </a:solidFill>
              </a:rPr>
              <a:t>(Habilidades cognitivas)</a:t>
            </a:r>
          </a:p>
          <a:p>
            <a:pPr>
              <a:buFontTx/>
              <a:buNone/>
              <a:defRPr/>
            </a:pPr>
            <a:r>
              <a:rPr lang="es-ES" altLang="es-MX" sz="1200" b="1">
                <a:solidFill>
                  <a:srgbClr val="FFFFFF"/>
                </a:solidFill>
              </a:rPr>
              <a:t>Analizar, consultar, resolver,</a:t>
            </a:r>
          </a:p>
          <a:p>
            <a:pPr>
              <a:buFontTx/>
              <a:buNone/>
              <a:defRPr/>
            </a:pPr>
            <a:r>
              <a:rPr lang="es-ES" altLang="es-MX" sz="1200" b="1">
                <a:solidFill>
                  <a:srgbClr val="FFFFFF"/>
                </a:solidFill>
              </a:rPr>
              <a:t>reconocer, seleccionar, asociar, deducir, comunicar, transferir, traducir, describir, solucionar, exponer sistematizar,, ilustrar, informar, extrapolar, </a:t>
            </a:r>
          </a:p>
          <a:p>
            <a:pPr>
              <a:buFontTx/>
              <a:buNone/>
              <a:defRPr/>
            </a:pPr>
            <a:endParaRPr lang="es-ES" altLang="es-MX" sz="1200" b="1">
              <a:solidFill>
                <a:srgbClr val="FFFFFF"/>
              </a:solidFill>
            </a:endParaRPr>
          </a:p>
        </p:txBody>
      </p:sp>
      <p:sp>
        <p:nvSpPr>
          <p:cNvPr id="166924" name="Rectangle 12">
            <a:extLst>
              <a:ext uri="{FF2B5EF4-FFF2-40B4-BE49-F238E27FC236}">
                <a16:creationId xmlns:a16="http://schemas.microsoft.com/office/drawing/2014/main" id="{520B7558-9E1C-8B45-FA39-A4BD36AC1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6" y="3933826"/>
            <a:ext cx="1584325" cy="244792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s-ES" altLang="es-MX" sz="1200" b="1">
                <a:solidFill>
                  <a:srgbClr val="FFFFFF"/>
                </a:solidFill>
              </a:rPr>
              <a:t>(habilidades motrices, procedimentales)</a:t>
            </a:r>
          </a:p>
          <a:p>
            <a:pPr>
              <a:buFontTx/>
              <a:buNone/>
              <a:defRPr/>
            </a:pPr>
            <a:r>
              <a:rPr lang="es-ES" altLang="es-MX" sz="1200" b="1">
                <a:solidFill>
                  <a:srgbClr val="FFFFFF"/>
                </a:solidFill>
              </a:rPr>
              <a:t>Armar, bosquejar, clasificar, sintetizar, construir, colorear, descomponer, dibujar, demostrar, dramatizar, moldear, ilustrar.</a:t>
            </a:r>
          </a:p>
        </p:txBody>
      </p:sp>
      <p:sp>
        <p:nvSpPr>
          <p:cNvPr id="166925" name="Rectangle 13">
            <a:extLst>
              <a:ext uri="{FF2B5EF4-FFF2-40B4-BE49-F238E27FC236}">
                <a16:creationId xmlns:a16="http://schemas.microsoft.com/office/drawing/2014/main" id="{F2B7C07A-C9C1-2209-4164-EAFB743DF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933826"/>
            <a:ext cx="1728788" cy="244792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s-ES" altLang="es-MX" sz="1200" b="1">
                <a:solidFill>
                  <a:srgbClr val="FFFFFF"/>
                </a:solidFill>
              </a:rPr>
              <a:t>(habilidades actitudinales)</a:t>
            </a:r>
          </a:p>
          <a:p>
            <a:pPr>
              <a:buFontTx/>
              <a:buNone/>
              <a:defRPr/>
            </a:pPr>
            <a:r>
              <a:rPr lang="es-ES" altLang="es-MX" sz="1200" b="1">
                <a:solidFill>
                  <a:srgbClr val="FFFFFF"/>
                </a:solidFill>
              </a:rPr>
              <a:t>aceptar, cooperar, controlar, conformar, conversar, disculpar, evitar, escuchar, honrar, influir, preferir, relacionar, solicitar, fomentar, propiciar, tolerar, justificar, preferir.</a:t>
            </a:r>
          </a:p>
        </p:txBody>
      </p:sp>
      <p:sp>
        <p:nvSpPr>
          <p:cNvPr id="45070" name="Line 14">
            <a:extLst>
              <a:ext uri="{FF2B5EF4-FFF2-40B4-BE49-F238E27FC236}">
                <a16:creationId xmlns:a16="http://schemas.microsoft.com/office/drawing/2014/main" id="{4D057715-2DD3-0FA7-2313-6385D94197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3573463"/>
            <a:ext cx="0" cy="3603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45071" name="Line 15">
            <a:extLst>
              <a:ext uri="{FF2B5EF4-FFF2-40B4-BE49-F238E27FC236}">
                <a16:creationId xmlns:a16="http://schemas.microsoft.com/office/drawing/2014/main" id="{43706432-CD0B-98E7-34E6-B9E61E331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3475" y="3573463"/>
            <a:ext cx="0" cy="3603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6928" name="Rectangle 16">
            <a:extLst>
              <a:ext uri="{FF2B5EF4-FFF2-40B4-BE49-F238E27FC236}">
                <a16:creationId xmlns:a16="http://schemas.microsoft.com/office/drawing/2014/main" id="{D0BAC6D3-D281-4E81-E0ED-201D6AD4B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3926" y="2925763"/>
            <a:ext cx="1630363" cy="647700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es-ES" altLang="es-MX" sz="1400" b="1">
                <a:solidFill>
                  <a:srgbClr val="FFFFFF"/>
                </a:solidFill>
              </a:rPr>
              <a:t>PARA PRENDER A SER </a:t>
            </a:r>
          </a:p>
        </p:txBody>
      </p:sp>
      <p:sp>
        <p:nvSpPr>
          <p:cNvPr id="166929" name="Line 17">
            <a:extLst>
              <a:ext uri="{FF2B5EF4-FFF2-40B4-BE49-F238E27FC236}">
                <a16:creationId xmlns:a16="http://schemas.microsoft.com/office/drawing/2014/main" id="{6BA57A43-FF8B-30B9-BE39-181C1DEB4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7576" y="2276475"/>
            <a:ext cx="1152525" cy="6492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45074" name="Line 18">
            <a:extLst>
              <a:ext uri="{FF2B5EF4-FFF2-40B4-BE49-F238E27FC236}">
                <a16:creationId xmlns:a16="http://schemas.microsoft.com/office/drawing/2014/main" id="{EED1DC9F-C996-5AC1-0D53-1E860BA233C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4063" y="3573463"/>
            <a:ext cx="0" cy="3603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6931" name="Rectangle 19">
            <a:extLst>
              <a:ext uri="{FF2B5EF4-FFF2-40B4-BE49-F238E27FC236}">
                <a16:creationId xmlns:a16="http://schemas.microsoft.com/office/drawing/2014/main" id="{F1001641-D137-5014-41A0-26A7B4B79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3860801"/>
            <a:ext cx="2411412" cy="2447925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FF99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s-ES" altLang="es-MX" sz="1200" b="1">
                <a:solidFill>
                  <a:srgbClr val="FFFFFF"/>
                </a:solidFill>
              </a:rPr>
              <a:t>(Habiliodades actitudinales)</a:t>
            </a:r>
          </a:p>
          <a:p>
            <a:pPr>
              <a:buFontTx/>
              <a:buNone/>
              <a:defRPr/>
            </a:pPr>
            <a:r>
              <a:rPr lang="es-ES" altLang="es-MX" sz="1200" b="1">
                <a:solidFill>
                  <a:srgbClr val="FFFFFF"/>
                </a:solidFill>
              </a:rPr>
              <a:t>Respetar, colaborar,  puntualidad, solidaridad, puntualidad, tolerancia, respeto,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69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69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6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6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6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6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nimBg="1"/>
      <p:bldP spid="166915" grpId="0" build="p" animBg="1"/>
      <p:bldP spid="166917" grpId="0" animBg="1"/>
      <p:bldP spid="166918" grpId="0" animBg="1"/>
      <p:bldP spid="166919" grpId="0" animBg="1"/>
      <p:bldP spid="166923" grpId="0" animBg="1"/>
      <p:bldP spid="166924" grpId="0" animBg="1"/>
      <p:bldP spid="166925" grpId="0" animBg="1"/>
      <p:bldP spid="166928" grpId="0" animBg="1"/>
      <p:bldP spid="1669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>
            <a:extLst>
              <a:ext uri="{FF2B5EF4-FFF2-40B4-BE49-F238E27FC236}">
                <a16:creationId xmlns:a16="http://schemas.microsoft.com/office/drawing/2014/main" id="{F5DCD45D-EB81-3ABB-7755-8BD025C6E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11450" y="260351"/>
            <a:ext cx="6624638" cy="936625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es-ES" altLang="es-MX" sz="4000">
                <a:solidFill>
                  <a:srgbClr val="FFFF00"/>
                </a:solidFill>
              </a:rPr>
            </a:br>
            <a:r>
              <a:rPr lang="es-ES" altLang="es-MX" sz="4000">
                <a:solidFill>
                  <a:srgbClr val="FF3300"/>
                </a:solidFill>
              </a:rPr>
              <a:t>EVALUACIÓN ES PODER</a:t>
            </a:r>
            <a:br>
              <a:rPr lang="es-ES" altLang="es-MX" sz="4000">
                <a:solidFill>
                  <a:srgbClr val="FF3300"/>
                </a:solidFill>
              </a:rPr>
            </a:br>
            <a:endParaRPr lang="es-ES" altLang="es-MX" sz="4000" i="1">
              <a:solidFill>
                <a:srgbClr val="FF3300"/>
              </a:solidFill>
            </a:endParaRPr>
          </a:p>
        </p:txBody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C552016E-366C-EC07-85AA-03E31FC66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4550" y="1916113"/>
            <a:ext cx="8229600" cy="4114800"/>
          </a:xfrm>
          <a:solidFill>
            <a:srgbClr val="FFFFFF"/>
          </a:solidFill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s-ES" altLang="es-MX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EVALUACIÓN SÓLO DE RESULTADOS</a:t>
            </a:r>
          </a:p>
          <a:p>
            <a:pPr eaLnBrk="1" hangingPunct="1">
              <a:defRPr/>
            </a:pPr>
            <a:r>
              <a:rPr lang="es-ES" altLang="es-MX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SÓLO DE CONOCIMIENTOS</a:t>
            </a:r>
          </a:p>
          <a:p>
            <a:pPr eaLnBrk="1" hangingPunct="1">
              <a:defRPr/>
            </a:pPr>
            <a:r>
              <a:rPr lang="es-ES" altLang="es-MX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SOLO LAS VERTIENTES NEGATIVAS</a:t>
            </a:r>
          </a:p>
          <a:p>
            <a:pPr eaLnBrk="1" hangingPunct="1">
              <a:defRPr/>
            </a:pPr>
            <a:r>
              <a:rPr lang="es-ES" altLang="es-MX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EVALUACIÓN DESCONTEXTUALIZADA</a:t>
            </a:r>
          </a:p>
          <a:p>
            <a:pPr eaLnBrk="1" hangingPunct="1">
              <a:defRPr/>
            </a:pPr>
            <a:r>
              <a:rPr lang="es-ES" altLang="es-MX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SIN CRITERIOS CLAROS, NI NEGOCIADOS EN EL CONTRATO PEDAGÓGICO</a:t>
            </a:r>
          </a:p>
          <a:p>
            <a:pPr eaLnBrk="1" hangingPunct="1">
              <a:defRPr/>
            </a:pPr>
            <a:r>
              <a:rPr lang="es-ES" altLang="es-MX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PARTIR DE DESCALIFICACIONES.</a:t>
            </a:r>
          </a:p>
          <a:p>
            <a:pPr eaLnBrk="1" hangingPunct="1">
              <a:defRPr/>
            </a:pPr>
            <a:endParaRPr lang="es-ES" altLang="es-MX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9668" name="Rectangle 4">
            <a:extLst>
              <a:ext uri="{FF2B5EF4-FFF2-40B4-BE49-F238E27FC236}">
                <a16:creationId xmlns:a16="http://schemas.microsoft.com/office/drawing/2014/main" id="{370EC5AA-FFBA-D625-834E-76A2132B9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1850" y="5300663"/>
            <a:ext cx="19962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altLang="es-MX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DANIEL PRIETO C.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>
            <a:extLst>
              <a:ext uri="{FF2B5EF4-FFF2-40B4-BE49-F238E27FC236}">
                <a16:creationId xmlns:a16="http://schemas.microsoft.com/office/drawing/2014/main" id="{4BECC753-5618-77EE-B10B-861DBD86C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404813"/>
            <a:ext cx="6697662" cy="792162"/>
          </a:xfrm>
          <a:solidFill>
            <a:srgbClr val="FFFFFF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s-ES" altLang="es-MX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¿PARA QUÉ EVALUAMOS?</a:t>
            </a:r>
          </a:p>
        </p:txBody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FBBCE28B-A182-80CA-A6A0-FE4E12522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00"/>
          </a:solidFill>
          <a:effectLst>
            <a:prstShdw prst="shdw15">
              <a:schemeClr val="bg2">
                <a:alpha val="50000"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s-ES" altLang="es-MX" sz="2400" b="1" dirty="0"/>
          </a:p>
          <a:p>
            <a:pPr eaLnBrk="1" hangingPunct="1">
              <a:defRPr/>
            </a:pPr>
            <a:r>
              <a:rPr lang="es-ES" altLang="es-MX" sz="2400" b="1" dirty="0">
                <a:solidFill>
                  <a:schemeClr val="tx2"/>
                </a:solidFill>
              </a:rPr>
              <a:t>PARA CONTROLAR.</a:t>
            </a:r>
          </a:p>
          <a:p>
            <a:pPr eaLnBrk="1" hangingPunct="1">
              <a:defRPr/>
            </a:pPr>
            <a:r>
              <a:rPr lang="es-ES" altLang="es-MX" sz="2400" b="1" dirty="0">
                <a:solidFill>
                  <a:schemeClr val="tx2"/>
                </a:solidFill>
              </a:rPr>
              <a:t>PARA FISCALIZAR.</a:t>
            </a:r>
          </a:p>
          <a:p>
            <a:pPr eaLnBrk="1" hangingPunct="1">
              <a:defRPr/>
            </a:pPr>
            <a:r>
              <a:rPr lang="es-ES" altLang="es-MX" sz="2400" b="1" dirty="0">
                <a:solidFill>
                  <a:schemeClr val="tx2"/>
                </a:solidFill>
              </a:rPr>
              <a:t>PARA PONER NOTAS.</a:t>
            </a:r>
          </a:p>
          <a:p>
            <a:pPr eaLnBrk="1" hangingPunct="1">
              <a:defRPr/>
            </a:pPr>
            <a:r>
              <a:rPr lang="es-ES" altLang="es-MX" sz="2400" b="1" dirty="0">
                <a:solidFill>
                  <a:schemeClr val="tx2"/>
                </a:solidFill>
              </a:rPr>
              <a:t>PARA PRACTICAR LA DISCRIMINACIÓN.</a:t>
            </a:r>
          </a:p>
          <a:p>
            <a:pPr eaLnBrk="1" hangingPunct="1">
              <a:defRPr/>
            </a:pPr>
            <a:r>
              <a:rPr lang="es-ES" altLang="es-MX" sz="2400" b="1" dirty="0">
                <a:solidFill>
                  <a:schemeClr val="tx2"/>
                </a:solidFill>
              </a:rPr>
              <a:t>PARA TOMAR DECISIONES.</a:t>
            </a:r>
          </a:p>
          <a:p>
            <a:pPr eaLnBrk="1" hangingPunct="1">
              <a:defRPr/>
            </a:pPr>
            <a:r>
              <a:rPr lang="es-ES" altLang="es-MX" sz="2400" b="1" dirty="0">
                <a:solidFill>
                  <a:schemeClr val="tx2"/>
                </a:solidFill>
              </a:rPr>
              <a:t>PARA COMPROBAR LOGROS PARA PROMOIVER Y ACONPAÑAR EL APRENDIZAJE</a:t>
            </a:r>
            <a:r>
              <a:rPr lang="es-ES" altLang="es-MX" sz="2400" b="1" dirty="0">
                <a:solidFill>
                  <a:schemeClr val="bg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5863A272-E1C7-9EF2-4D2D-BD4CED4BE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692151"/>
            <a:ext cx="8642350" cy="5256213"/>
          </a:xfrm>
          <a:solidFill>
            <a:srgbClr val="66FFFF"/>
          </a:solidFill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flatTx/>
          </a:bodyPr>
          <a:lstStyle/>
          <a:p>
            <a:pPr eaLnBrk="1" hangingPunct="1">
              <a:buFontTx/>
              <a:buNone/>
              <a:defRPr/>
            </a:pPr>
            <a:r>
              <a:rPr lang="es-ES" altLang="es-MX" b="1"/>
              <a:t>    </a:t>
            </a:r>
            <a:r>
              <a:rPr lang="es-ES" altLang="es-MX" b="1">
                <a:solidFill>
                  <a:srgbClr val="FF5050"/>
                </a:solidFill>
              </a:rPr>
              <a:t>TENDENCIAS DE LA EVALUACIÓN </a:t>
            </a:r>
          </a:p>
          <a:p>
            <a:pPr algn="just" eaLnBrk="1" hangingPunct="1">
              <a:defRPr/>
            </a:pPr>
            <a:endParaRPr lang="es-ES" altLang="es-MX" sz="2000" b="1">
              <a:solidFill>
                <a:srgbClr val="FFFF00"/>
              </a:solidFill>
            </a:endParaRPr>
          </a:p>
          <a:p>
            <a:pPr algn="just" eaLnBrk="1" hangingPunct="1">
              <a:defRPr/>
            </a:pPr>
            <a:r>
              <a:rPr lang="es-ES" altLang="es-MX" sz="2000" b="1">
                <a:solidFill>
                  <a:srgbClr val="FF3300"/>
                </a:solidFill>
                <a:latin typeface="Arial" pitchFamily="34" charset="0"/>
              </a:rPr>
              <a:t>DESANDAR EL LARGO CAMINO DE LA MEDICIÓN, COMO ÚNICO MEDIO PARA LA PROMOCIÓN DE LOS ESTUDIANTES.</a:t>
            </a:r>
          </a:p>
          <a:p>
            <a:pPr algn="just" eaLnBrk="1" hangingPunct="1">
              <a:buFontTx/>
              <a:buNone/>
              <a:defRPr/>
            </a:pPr>
            <a:endParaRPr lang="es-ES" altLang="es-MX" sz="2000" b="1">
              <a:solidFill>
                <a:srgbClr val="FF3300"/>
              </a:solidFill>
              <a:latin typeface="Arial" pitchFamily="34" charset="0"/>
            </a:endParaRPr>
          </a:p>
          <a:p>
            <a:pPr algn="just" eaLnBrk="1" hangingPunct="1">
              <a:defRPr/>
            </a:pPr>
            <a:r>
              <a:rPr lang="es-ES" altLang="es-MX" sz="2000" b="1">
                <a:solidFill>
                  <a:srgbClr val="FF3300"/>
                </a:solidFill>
                <a:latin typeface="Arial" pitchFamily="34" charset="0"/>
              </a:rPr>
              <a:t>DESAPRENDER UNA TRADICIÓN EVALUATIVA ORIENTADA A SANCIONAR AL ESTUDIANTE.</a:t>
            </a:r>
          </a:p>
          <a:p>
            <a:pPr algn="just" eaLnBrk="1" hangingPunct="1">
              <a:buFontTx/>
              <a:buNone/>
              <a:defRPr/>
            </a:pPr>
            <a:endParaRPr lang="es-ES" altLang="es-MX" sz="2000" b="1">
              <a:solidFill>
                <a:srgbClr val="FF3300"/>
              </a:solidFill>
              <a:latin typeface="Arial" pitchFamily="34" charset="0"/>
            </a:endParaRPr>
          </a:p>
          <a:p>
            <a:pPr algn="just" eaLnBrk="1" hangingPunct="1">
              <a:defRPr/>
            </a:pPr>
            <a:r>
              <a:rPr lang="es-ES" altLang="es-MX" sz="2000" b="1">
                <a:solidFill>
                  <a:srgbClr val="FF3300"/>
                </a:solidFill>
                <a:latin typeface="Arial" pitchFamily="34" charset="0"/>
              </a:rPr>
              <a:t>INAUGURAR UNA NUEVA CULTURA DE EVALUACIÓN  ORIENTADA A LA FORMACIÓN POR COMPETENCIAS.</a:t>
            </a:r>
          </a:p>
          <a:p>
            <a:pPr algn="just" eaLnBrk="1" hangingPunct="1">
              <a:defRPr/>
            </a:pPr>
            <a:endParaRPr lang="es-ES" altLang="es-MX" sz="2000" b="1">
              <a:solidFill>
                <a:srgbClr val="FF3300"/>
              </a:solidFill>
              <a:latin typeface="Arial" pitchFamily="34" charset="0"/>
            </a:endParaRPr>
          </a:p>
          <a:p>
            <a:pPr algn="just" eaLnBrk="1" hangingPunct="1">
              <a:defRPr/>
            </a:pPr>
            <a:r>
              <a:rPr lang="es-ES" altLang="es-MX" sz="2000" b="1">
                <a:solidFill>
                  <a:srgbClr val="FF3300"/>
                </a:solidFill>
                <a:latin typeface="Arial" pitchFamily="34" charset="0"/>
              </a:rPr>
              <a:t>EVALUAR PARA NO DEVALUAR.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2095A477-267A-BB2C-CECA-ACFA341A0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5014" y="303214"/>
            <a:ext cx="8156575" cy="1309687"/>
          </a:xfrm>
          <a:solidFill>
            <a:srgbClr val="0066FF"/>
          </a:solidFill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s-ES" altLang="es-MX" sz="3600">
                <a:solidFill>
                  <a:srgbClr val="FF66FF"/>
                </a:solidFill>
              </a:rPr>
              <a:t>TENDENCIAS DE LA EVALUACIÓN</a:t>
            </a:r>
            <a:r>
              <a:rPr lang="es-ES" altLang="es-MX">
                <a:solidFill>
                  <a:srgbClr val="FFCC66"/>
                </a:solidFill>
              </a:rPr>
              <a:t> 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50D0E06D-F3BC-5FE5-27B6-B5AC49016D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2192338"/>
            <a:ext cx="8064500" cy="3740150"/>
          </a:xfrm>
          <a:solidFill>
            <a:srgbClr val="66FFFF"/>
          </a:solidFill>
          <a:ln>
            <a:solidFill>
              <a:schemeClr val="bg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s-ES" altLang="es-MX"/>
          </a:p>
          <a:p>
            <a:pPr eaLnBrk="1" hangingPunct="1">
              <a:defRPr/>
            </a:pPr>
            <a:endParaRPr lang="es-ES" altLang="es-MX"/>
          </a:p>
          <a:p>
            <a:pPr eaLnBrk="1" hangingPunct="1">
              <a:defRPr/>
            </a:pPr>
            <a:r>
              <a:rPr lang="es-ES" altLang="es-MX" b="1">
                <a:solidFill>
                  <a:srgbClr val="FF00FF"/>
                </a:solidFill>
              </a:rPr>
              <a:t>CUANTITATIVA                NORMAS</a:t>
            </a:r>
          </a:p>
          <a:p>
            <a:pPr eaLnBrk="1" hangingPunct="1">
              <a:defRPr/>
            </a:pPr>
            <a:endParaRPr lang="es-ES" altLang="es-MX" b="1">
              <a:solidFill>
                <a:srgbClr val="FF00FF"/>
              </a:solidFill>
            </a:endParaRPr>
          </a:p>
          <a:p>
            <a:pPr eaLnBrk="1" hangingPunct="1">
              <a:defRPr/>
            </a:pPr>
            <a:r>
              <a:rPr lang="es-ES" altLang="es-MX" b="1">
                <a:solidFill>
                  <a:srgbClr val="FF99FF"/>
                </a:solidFill>
              </a:rPr>
              <a:t>CUALITATIVA                   CRITERIOS</a:t>
            </a:r>
          </a:p>
        </p:txBody>
      </p:sp>
      <p:sp>
        <p:nvSpPr>
          <p:cNvPr id="49156" name="AutoShape 4">
            <a:extLst>
              <a:ext uri="{FF2B5EF4-FFF2-40B4-BE49-F238E27FC236}">
                <a16:creationId xmlns:a16="http://schemas.microsoft.com/office/drawing/2014/main" id="{49863329-7EA8-5610-9C50-3A2CC620B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3098008"/>
            <a:ext cx="863600" cy="433387"/>
          </a:xfrm>
          <a:prstGeom prst="rightArrow">
            <a:avLst>
              <a:gd name="adj1" fmla="val 50000"/>
              <a:gd name="adj2" fmla="val 49817"/>
            </a:avLst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MX" altLang="es-EC"/>
          </a:p>
        </p:txBody>
      </p:sp>
      <p:sp>
        <p:nvSpPr>
          <p:cNvPr id="49157" name="AutoShape 5">
            <a:extLst>
              <a:ext uri="{FF2B5EF4-FFF2-40B4-BE49-F238E27FC236}">
                <a16:creationId xmlns:a16="http://schemas.microsoft.com/office/drawing/2014/main" id="{7169B04B-234F-C809-ADDF-7A73C9E9E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586" y="4194177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MX" altLang="es-EC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89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nimBg="1"/>
      <p:bldP spid="16896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Oval 4">
            <a:extLst>
              <a:ext uri="{FF2B5EF4-FFF2-40B4-BE49-F238E27FC236}">
                <a16:creationId xmlns:a16="http://schemas.microsoft.com/office/drawing/2014/main" id="{F5B17C43-CA9E-8339-479B-34CCBB121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9" y="260350"/>
            <a:ext cx="2016125" cy="4318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FFFF00"/>
                </a:solidFill>
              </a:rPr>
              <a:t>EVALUACIÓN</a:t>
            </a:r>
          </a:p>
        </p:txBody>
      </p:sp>
      <p:sp>
        <p:nvSpPr>
          <p:cNvPr id="56323" name="Oval 5">
            <a:extLst>
              <a:ext uri="{FF2B5EF4-FFF2-40B4-BE49-F238E27FC236}">
                <a16:creationId xmlns:a16="http://schemas.microsoft.com/office/drawing/2014/main" id="{EEDC1269-81EA-3F46-E5B8-4A6DB1080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3" y="908050"/>
            <a:ext cx="1873250" cy="4318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600" b="1">
                <a:solidFill>
                  <a:srgbClr val="FFFF00"/>
                </a:solidFill>
              </a:rPr>
              <a:t>VALORACIÓN</a:t>
            </a:r>
          </a:p>
        </p:txBody>
      </p:sp>
      <p:sp>
        <p:nvSpPr>
          <p:cNvPr id="56324" name="Oval 6">
            <a:extLst>
              <a:ext uri="{FF2B5EF4-FFF2-40B4-BE49-F238E27FC236}">
                <a16:creationId xmlns:a16="http://schemas.microsoft.com/office/drawing/2014/main" id="{7759077A-4CDD-00C7-B2B5-B62D846C2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8" y="908050"/>
            <a:ext cx="1873250" cy="4318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600" b="1">
                <a:solidFill>
                  <a:srgbClr val="FFFF00"/>
                </a:solidFill>
              </a:rPr>
              <a:t>DECISIÓN</a:t>
            </a:r>
          </a:p>
        </p:txBody>
      </p:sp>
      <p:sp>
        <p:nvSpPr>
          <p:cNvPr id="56325" name="Rectangle 7">
            <a:extLst>
              <a:ext uri="{FF2B5EF4-FFF2-40B4-BE49-F238E27FC236}">
                <a16:creationId xmlns:a16="http://schemas.microsoft.com/office/drawing/2014/main" id="{EB171F9B-1613-5CBE-8846-F35D402D8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0589" y="2276476"/>
            <a:ext cx="97313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¿QUÉ?</a:t>
            </a:r>
          </a:p>
        </p:txBody>
      </p:sp>
      <p:sp>
        <p:nvSpPr>
          <p:cNvPr id="56326" name="Rectangle 8">
            <a:extLst>
              <a:ext uri="{FF2B5EF4-FFF2-40B4-BE49-F238E27FC236}">
                <a16:creationId xmlns:a16="http://schemas.microsoft.com/office/drawing/2014/main" id="{6787E366-4A7C-5CC8-4FEE-30855872C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276476"/>
            <a:ext cx="14414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¿PARA QUÉ?</a:t>
            </a:r>
          </a:p>
        </p:txBody>
      </p:sp>
      <p:sp>
        <p:nvSpPr>
          <p:cNvPr id="56327" name="Rectangle 9">
            <a:extLst>
              <a:ext uri="{FF2B5EF4-FFF2-40B4-BE49-F238E27FC236}">
                <a16:creationId xmlns:a16="http://schemas.microsoft.com/office/drawing/2014/main" id="{FF7A4E66-59B6-A5F8-D1A4-843D7C688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8038" y="2276476"/>
            <a:ext cx="12255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¿COMO?</a:t>
            </a:r>
          </a:p>
        </p:txBody>
      </p:sp>
      <p:sp>
        <p:nvSpPr>
          <p:cNvPr id="56328" name="Rectangle 10">
            <a:extLst>
              <a:ext uri="{FF2B5EF4-FFF2-40B4-BE49-F238E27FC236}">
                <a16:creationId xmlns:a16="http://schemas.microsoft.com/office/drawing/2014/main" id="{7A12158A-EDC5-7B29-CEEF-BCB5BA629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7900" y="2276476"/>
            <a:ext cx="13335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¿CUÁNDO?</a:t>
            </a:r>
          </a:p>
        </p:txBody>
      </p:sp>
      <p:sp>
        <p:nvSpPr>
          <p:cNvPr id="56329" name="Rectangle 11">
            <a:extLst>
              <a:ext uri="{FF2B5EF4-FFF2-40B4-BE49-F238E27FC236}">
                <a16:creationId xmlns:a16="http://schemas.microsoft.com/office/drawing/2014/main" id="{87824437-7A0A-64D4-F632-AB77B5D00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7300" y="2276475"/>
            <a:ext cx="1009650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¿QIÉN?</a:t>
            </a:r>
          </a:p>
        </p:txBody>
      </p:sp>
      <p:sp>
        <p:nvSpPr>
          <p:cNvPr id="56330" name="Line 13">
            <a:extLst>
              <a:ext uri="{FF2B5EF4-FFF2-40B4-BE49-F238E27FC236}">
                <a16:creationId xmlns:a16="http://schemas.microsoft.com/office/drawing/2014/main" id="{EBF06851-7CC9-9B03-6DD8-B8095E87CD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7213" y="692151"/>
            <a:ext cx="144145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31" name="Line 14">
            <a:extLst>
              <a:ext uri="{FF2B5EF4-FFF2-40B4-BE49-F238E27FC236}">
                <a16:creationId xmlns:a16="http://schemas.microsoft.com/office/drawing/2014/main" id="{E7153200-3A0C-E904-E940-D50B53CC2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692151"/>
            <a:ext cx="208756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32" name="Line 16">
            <a:extLst>
              <a:ext uri="{FF2B5EF4-FFF2-40B4-BE49-F238E27FC236}">
                <a16:creationId xmlns:a16="http://schemas.microsoft.com/office/drawing/2014/main" id="{E91B2EDA-FFF8-D698-7A31-09D0273A97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7214" y="1052513"/>
            <a:ext cx="446563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33" name="Line 17">
            <a:extLst>
              <a:ext uri="{FF2B5EF4-FFF2-40B4-BE49-F238E27FC236}">
                <a16:creationId xmlns:a16="http://schemas.microsoft.com/office/drawing/2014/main" id="{112EB521-E84A-9BA6-C555-F400B500B8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95551" y="1341439"/>
            <a:ext cx="720725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34" name="Line 18">
            <a:extLst>
              <a:ext uri="{FF2B5EF4-FFF2-40B4-BE49-F238E27FC236}">
                <a16:creationId xmlns:a16="http://schemas.microsoft.com/office/drawing/2014/main" id="{D529BDA7-95D4-E390-5DE2-EE47E5E39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6" y="1341439"/>
            <a:ext cx="576263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35" name="Line 19">
            <a:extLst>
              <a:ext uri="{FF2B5EF4-FFF2-40B4-BE49-F238E27FC236}">
                <a16:creationId xmlns:a16="http://schemas.microsoft.com/office/drawing/2014/main" id="{2B66E34E-CC7A-4DFE-6932-6D10000078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5" y="1341439"/>
            <a:ext cx="2159000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36" name="Line 20">
            <a:extLst>
              <a:ext uri="{FF2B5EF4-FFF2-40B4-BE49-F238E27FC236}">
                <a16:creationId xmlns:a16="http://schemas.microsoft.com/office/drawing/2014/main" id="{FBA9005C-C875-F30E-A147-A18949DAB7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5" y="1341439"/>
            <a:ext cx="3455988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37" name="Line 21">
            <a:extLst>
              <a:ext uri="{FF2B5EF4-FFF2-40B4-BE49-F238E27FC236}">
                <a16:creationId xmlns:a16="http://schemas.microsoft.com/office/drawing/2014/main" id="{6F1BF690-739A-E373-6196-CE2BBC9EF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6" y="1341439"/>
            <a:ext cx="5040313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38" name="Oval 22">
            <a:extLst>
              <a:ext uri="{FF2B5EF4-FFF2-40B4-BE49-F238E27FC236}">
                <a16:creationId xmlns:a16="http://schemas.microsoft.com/office/drawing/2014/main" id="{817E0CBA-0968-66BB-6D68-66810D6B7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3429001"/>
            <a:ext cx="1728787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CONTENIDOS</a:t>
            </a:r>
          </a:p>
        </p:txBody>
      </p:sp>
      <p:sp>
        <p:nvSpPr>
          <p:cNvPr id="56339" name="Oval 23">
            <a:extLst>
              <a:ext uri="{FF2B5EF4-FFF2-40B4-BE49-F238E27FC236}">
                <a16:creationId xmlns:a16="http://schemas.microsoft.com/office/drawing/2014/main" id="{D10223DA-B046-529B-A1E3-7FE4B6A04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3429001"/>
            <a:ext cx="1728788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ESTRATEGIAS</a:t>
            </a:r>
          </a:p>
        </p:txBody>
      </p:sp>
      <p:sp>
        <p:nvSpPr>
          <p:cNvPr id="56340" name="Rectangle 30">
            <a:extLst>
              <a:ext uri="{FF2B5EF4-FFF2-40B4-BE49-F238E27FC236}">
                <a16:creationId xmlns:a16="http://schemas.microsoft.com/office/drawing/2014/main" id="{CE0F5009-E368-14D1-C904-450F0B37F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573463"/>
            <a:ext cx="12954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TÉCNICAS</a:t>
            </a:r>
          </a:p>
        </p:txBody>
      </p:sp>
      <p:cxnSp>
        <p:nvCxnSpPr>
          <p:cNvPr id="56341" name="AutoShape 32">
            <a:extLst>
              <a:ext uri="{FF2B5EF4-FFF2-40B4-BE49-F238E27FC236}">
                <a16:creationId xmlns:a16="http://schemas.microsoft.com/office/drawing/2014/main" id="{F0414EF9-CCEB-49A0-2FE1-0EEF56526A5D}"/>
              </a:ext>
            </a:extLst>
          </p:cNvPr>
          <p:cNvCxnSpPr>
            <a:cxnSpLocks noChangeShapeType="1"/>
            <a:stCxn id="56328" idx="2"/>
            <a:endCxn id="56342" idx="0"/>
          </p:cNvCxnSpPr>
          <p:nvPr/>
        </p:nvCxnSpPr>
        <p:spPr bwMode="auto">
          <a:xfrm rot="5400000">
            <a:off x="5294313" y="2790826"/>
            <a:ext cx="1584325" cy="1276350"/>
          </a:xfrm>
          <a:prstGeom prst="bentConnector3">
            <a:avLst>
              <a:gd name="adj1" fmla="val 49898"/>
            </a:avLst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42" name="Oval 33">
            <a:extLst>
              <a:ext uri="{FF2B5EF4-FFF2-40B4-BE49-F238E27FC236}">
                <a16:creationId xmlns:a16="http://schemas.microsoft.com/office/drawing/2014/main" id="{91575F3C-5217-F4E4-77EE-15BF2F426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9" y="4221163"/>
            <a:ext cx="1152525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TIPOS</a:t>
            </a:r>
          </a:p>
        </p:txBody>
      </p:sp>
      <p:sp>
        <p:nvSpPr>
          <p:cNvPr id="56343" name="Rectangle 34">
            <a:extLst>
              <a:ext uri="{FF2B5EF4-FFF2-40B4-BE49-F238E27FC236}">
                <a16:creationId xmlns:a16="http://schemas.microsoft.com/office/drawing/2014/main" id="{ED67B910-DFF7-C3D2-1260-E65673C7A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4868863"/>
            <a:ext cx="12954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INICIAL</a:t>
            </a:r>
          </a:p>
        </p:txBody>
      </p:sp>
      <p:sp>
        <p:nvSpPr>
          <p:cNvPr id="56344" name="Rectangle 35">
            <a:extLst>
              <a:ext uri="{FF2B5EF4-FFF2-40B4-BE49-F238E27FC236}">
                <a16:creationId xmlns:a16="http://schemas.microsoft.com/office/drawing/2014/main" id="{9C0DF889-1D89-A457-080D-62F24B304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838" y="4868863"/>
            <a:ext cx="12954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FORMATIVA</a:t>
            </a:r>
          </a:p>
        </p:txBody>
      </p:sp>
      <p:sp>
        <p:nvSpPr>
          <p:cNvPr id="56345" name="Rectangle 36">
            <a:extLst>
              <a:ext uri="{FF2B5EF4-FFF2-40B4-BE49-F238E27FC236}">
                <a16:creationId xmlns:a16="http://schemas.microsoft.com/office/drawing/2014/main" id="{825FCE37-AC42-F6DC-AB6C-5D8C3E8DB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4868863"/>
            <a:ext cx="12954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SUMATIVA</a:t>
            </a:r>
          </a:p>
        </p:txBody>
      </p:sp>
      <p:sp>
        <p:nvSpPr>
          <p:cNvPr id="56346" name="Freeform 37">
            <a:extLst>
              <a:ext uri="{FF2B5EF4-FFF2-40B4-BE49-F238E27FC236}">
                <a16:creationId xmlns:a16="http://schemas.microsoft.com/office/drawing/2014/main" id="{558855DA-8ACF-6B29-F2C3-453573E38C6D}"/>
              </a:ext>
            </a:extLst>
          </p:cNvPr>
          <p:cNvSpPr>
            <a:spLocks/>
          </p:cNvSpPr>
          <p:nvPr/>
        </p:nvSpPr>
        <p:spPr bwMode="auto">
          <a:xfrm>
            <a:off x="2351088" y="4508501"/>
            <a:ext cx="2520950" cy="360363"/>
          </a:xfrm>
          <a:custGeom>
            <a:avLst/>
            <a:gdLst>
              <a:gd name="T0" fmla="*/ 2520950 w 1406"/>
              <a:gd name="T1" fmla="*/ 0 h 182"/>
              <a:gd name="T2" fmla="*/ 0 w 1406"/>
              <a:gd name="T3" fmla="*/ 360363 h 18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06" h="182">
                <a:moveTo>
                  <a:pt x="1406" y="0"/>
                </a:moveTo>
                <a:cubicBezTo>
                  <a:pt x="1406" y="0"/>
                  <a:pt x="703" y="91"/>
                  <a:pt x="0" y="18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47" name="Line 38">
            <a:extLst>
              <a:ext uri="{FF2B5EF4-FFF2-40B4-BE49-F238E27FC236}">
                <a16:creationId xmlns:a16="http://schemas.microsoft.com/office/drawing/2014/main" id="{9D8EA04C-A4E7-81FB-48CC-4BCC369DE3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19513" y="4652963"/>
            <a:ext cx="12239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cxnSp>
        <p:nvCxnSpPr>
          <p:cNvPr id="56348" name="AutoShape 39">
            <a:extLst>
              <a:ext uri="{FF2B5EF4-FFF2-40B4-BE49-F238E27FC236}">
                <a16:creationId xmlns:a16="http://schemas.microsoft.com/office/drawing/2014/main" id="{2B12E631-D333-4FA1-3AED-3F0EAC5A38A8}"/>
              </a:ext>
            </a:extLst>
          </p:cNvPr>
          <p:cNvCxnSpPr>
            <a:cxnSpLocks noChangeShapeType="1"/>
            <a:stCxn id="56342" idx="6"/>
            <a:endCxn id="56345" idx="3"/>
          </p:cNvCxnSpPr>
          <p:nvPr/>
        </p:nvCxnSpPr>
        <p:spPr bwMode="auto">
          <a:xfrm flipH="1">
            <a:off x="5951539" y="4510088"/>
            <a:ext cx="73025" cy="539750"/>
          </a:xfrm>
          <a:prstGeom prst="bentConnector3">
            <a:avLst>
              <a:gd name="adj1" fmla="val -313042"/>
            </a:avLst>
          </a:prstGeom>
          <a:noFill/>
          <a:ln w="38100">
            <a:solidFill>
              <a:srgbClr val="FFFF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349" name="Line 40">
            <a:extLst>
              <a:ext uri="{FF2B5EF4-FFF2-40B4-BE49-F238E27FC236}">
                <a16:creationId xmlns:a16="http://schemas.microsoft.com/office/drawing/2014/main" id="{C523391E-5C7C-6DCC-F1C0-4781BC1975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4114" y="2636838"/>
            <a:ext cx="1368425" cy="7921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50" name="Line 41">
            <a:extLst>
              <a:ext uri="{FF2B5EF4-FFF2-40B4-BE49-F238E27FC236}">
                <a16:creationId xmlns:a16="http://schemas.microsoft.com/office/drawing/2014/main" id="{82BA9EE3-B184-4058-57F5-616BC31541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8" y="2636838"/>
            <a:ext cx="647700" cy="7921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51" name="Line 42">
            <a:extLst>
              <a:ext uri="{FF2B5EF4-FFF2-40B4-BE49-F238E27FC236}">
                <a16:creationId xmlns:a16="http://schemas.microsoft.com/office/drawing/2014/main" id="{2528AFB6-2803-8F53-884E-3AE806129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3839" y="2636839"/>
            <a:ext cx="1368425" cy="9366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52" name="Line 43">
            <a:extLst>
              <a:ext uri="{FF2B5EF4-FFF2-40B4-BE49-F238E27FC236}">
                <a16:creationId xmlns:a16="http://schemas.microsoft.com/office/drawing/2014/main" id="{0C81916D-A8A1-01EA-0683-897E729520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24789" y="2565401"/>
            <a:ext cx="28733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56353" name="Oval 44">
            <a:extLst>
              <a:ext uri="{FF2B5EF4-FFF2-40B4-BE49-F238E27FC236}">
                <a16:creationId xmlns:a16="http://schemas.microsoft.com/office/drawing/2014/main" id="{5392EE87-97A1-B421-0D19-2CE6289A7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2852738"/>
            <a:ext cx="12239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ALUMNOS</a:t>
            </a:r>
          </a:p>
        </p:txBody>
      </p:sp>
      <p:sp>
        <p:nvSpPr>
          <p:cNvPr id="56354" name="Oval 45">
            <a:extLst>
              <a:ext uri="{FF2B5EF4-FFF2-40B4-BE49-F238E27FC236}">
                <a16:creationId xmlns:a16="http://schemas.microsoft.com/office/drawing/2014/main" id="{D4712463-B2C1-869C-5078-9485464C2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4148138"/>
            <a:ext cx="1368425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PROFESOR</a:t>
            </a:r>
          </a:p>
        </p:txBody>
      </p:sp>
      <p:sp>
        <p:nvSpPr>
          <p:cNvPr id="56355" name="Oval 46">
            <a:extLst>
              <a:ext uri="{FF2B5EF4-FFF2-40B4-BE49-F238E27FC236}">
                <a16:creationId xmlns:a16="http://schemas.microsoft.com/office/drawing/2014/main" id="{5FB4E7D7-1F03-FBBC-E896-B3FBE8EBA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5084763"/>
            <a:ext cx="1657350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/>
              <a:t>COMPAÑEROS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C74C212E-A3FC-412E-8E9F-D8AF5BBEE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1" y="692150"/>
            <a:ext cx="8569325" cy="5761038"/>
          </a:xfrm>
          <a:solidFill>
            <a:srgbClr val="FCF96A"/>
          </a:solidFill>
          <a:ln w="57150">
            <a:solidFill>
              <a:srgbClr val="FF66FF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sy="-50000" kx="2453608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80000"/>
              </a:lnSpc>
              <a:defRPr/>
            </a:pPr>
            <a:endParaRPr lang="es-ES" altLang="es-MX" sz="2400" b="1">
              <a:solidFill>
                <a:schemeClr val="accent2"/>
              </a:solidFill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s-ES" altLang="es-MX" sz="2400" b="1">
                <a:solidFill>
                  <a:srgbClr val="3366FF"/>
                </a:solidFill>
              </a:rPr>
              <a:t>2. PROPÓSITOS: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es-ES" altLang="es-MX" sz="2400" b="1">
              <a:solidFill>
                <a:srgbClr val="3366FF"/>
              </a:solidFill>
            </a:endParaRPr>
          </a:p>
          <a:p>
            <a:pPr marL="533400" indent="-533400" algn="just">
              <a:lnSpc>
                <a:spcPct val="80000"/>
              </a:lnSpc>
              <a:defRPr/>
            </a:pPr>
            <a:r>
              <a:rPr lang="es-ES" altLang="es-MX" sz="1600" b="1">
                <a:solidFill>
                  <a:srgbClr val="FF3300"/>
                </a:solidFill>
                <a:latin typeface="Arial" pitchFamily="34" charset="0"/>
              </a:rPr>
              <a:t>COMPROBAR EL FUNCIONAMIENTO DE LOS ELEMENTOS ESTRUCTURALES DEL PEA.</a:t>
            </a:r>
          </a:p>
          <a:p>
            <a:pPr marL="533400" indent="-533400" algn="just">
              <a:lnSpc>
                <a:spcPct val="80000"/>
              </a:lnSpc>
              <a:buNone/>
              <a:defRPr/>
            </a:pPr>
            <a:endParaRPr lang="es-ES" altLang="es-MX" sz="1600" b="1">
              <a:solidFill>
                <a:srgbClr val="FF3300"/>
              </a:solidFill>
              <a:latin typeface="Arial" pitchFamily="34" charset="0"/>
            </a:endParaRPr>
          </a:p>
          <a:p>
            <a:pPr marL="533400" indent="-533400" algn="just">
              <a:lnSpc>
                <a:spcPct val="80000"/>
              </a:lnSpc>
              <a:defRPr/>
            </a:pPr>
            <a:r>
              <a:rPr lang="es-ES" altLang="es-MX" sz="1600" b="1">
                <a:solidFill>
                  <a:srgbClr val="FF3300"/>
                </a:solidFill>
                <a:latin typeface="Arial" pitchFamily="34" charset="0"/>
              </a:rPr>
              <a:t>VALORAR LOS ESQUEMAS MENTALES REFERIDOS AL SABER, </a:t>
            </a:r>
            <a:r>
              <a:rPr lang="es-ES" altLang="es-MX" sz="1600">
                <a:solidFill>
                  <a:srgbClr val="FF3300"/>
                </a:solidFill>
                <a:latin typeface="Arial" pitchFamily="34" charset="0"/>
              </a:rPr>
              <a:t>SABER</a:t>
            </a:r>
            <a:r>
              <a:rPr lang="es-ES" altLang="es-MX" sz="1600" b="1">
                <a:solidFill>
                  <a:srgbClr val="FF3300"/>
                </a:solidFill>
                <a:latin typeface="Arial" pitchFamily="34" charset="0"/>
              </a:rPr>
              <a:t> HACER, SABER SER, SABER EMPRENDER.</a:t>
            </a:r>
          </a:p>
          <a:p>
            <a:pPr marL="533400" indent="-533400" algn="just">
              <a:lnSpc>
                <a:spcPct val="80000"/>
              </a:lnSpc>
              <a:buNone/>
              <a:defRPr/>
            </a:pPr>
            <a:endParaRPr lang="es-ES" altLang="es-MX" sz="1600" b="1">
              <a:solidFill>
                <a:srgbClr val="FF3300"/>
              </a:solidFill>
              <a:latin typeface="Arial" pitchFamily="34" charset="0"/>
            </a:endParaRPr>
          </a:p>
          <a:p>
            <a:pPr marL="533400" indent="-533400" algn="just">
              <a:lnSpc>
                <a:spcPct val="80000"/>
              </a:lnSpc>
              <a:defRPr/>
            </a:pPr>
            <a:r>
              <a:rPr lang="es-ES" altLang="es-MX" sz="1600" b="1">
                <a:solidFill>
                  <a:srgbClr val="FF3300"/>
                </a:solidFill>
                <a:latin typeface="Arial" pitchFamily="34" charset="0"/>
              </a:rPr>
              <a:t>RETROALIMENTAR LOS PROCESOS DE APRENDIZAJE CON FINES DE RECUPERACIÓN.</a:t>
            </a:r>
          </a:p>
          <a:p>
            <a:pPr marL="533400" indent="-533400" algn="just">
              <a:lnSpc>
                <a:spcPct val="80000"/>
              </a:lnSpc>
              <a:defRPr/>
            </a:pPr>
            <a:endParaRPr lang="es-ES" altLang="es-MX" sz="1600" b="1">
              <a:solidFill>
                <a:srgbClr val="FF3300"/>
              </a:solidFill>
              <a:latin typeface="Arial" pitchFamily="34" charset="0"/>
            </a:endParaRPr>
          </a:p>
          <a:p>
            <a:pPr marL="533400" indent="-533400" algn="just">
              <a:lnSpc>
                <a:spcPct val="80000"/>
              </a:lnSpc>
              <a:defRPr/>
            </a:pPr>
            <a:r>
              <a:rPr lang="es-ES" altLang="es-MX" sz="1600" b="1">
                <a:solidFill>
                  <a:srgbClr val="FF3300"/>
                </a:solidFill>
                <a:latin typeface="Arial" pitchFamily="34" charset="0"/>
              </a:rPr>
              <a:t>VERIFICAR LA ADQUISICIÓN DE COMPETENCIAS PREVISTAS EN EL PERFIL…</a:t>
            </a:r>
          </a:p>
          <a:p>
            <a:pPr marL="533400" indent="-533400" algn="just">
              <a:lnSpc>
                <a:spcPct val="80000"/>
              </a:lnSpc>
              <a:defRPr/>
            </a:pPr>
            <a:endParaRPr lang="es-ES" altLang="es-MX" sz="1600" b="1">
              <a:solidFill>
                <a:srgbClr val="FF3300"/>
              </a:solidFill>
              <a:latin typeface="Arial" pitchFamily="34" charset="0"/>
            </a:endParaRPr>
          </a:p>
          <a:p>
            <a:pPr marL="533400" indent="-533400" algn="just">
              <a:lnSpc>
                <a:spcPct val="80000"/>
              </a:lnSpc>
              <a:defRPr/>
            </a:pPr>
            <a:r>
              <a:rPr lang="es-ES" altLang="es-MX" sz="1600" b="1">
                <a:solidFill>
                  <a:srgbClr val="FF3300"/>
                </a:solidFill>
                <a:latin typeface="Arial" pitchFamily="34" charset="0"/>
              </a:rPr>
              <a:t>PROPORCIONAR INFORMACIÓN VÇALIDA PARA EL ANÁLISIS E INNOVACIÓN PERMANENTE DE CONTENIDOS, METODOLOGIAS Y MEDIOS DIDÁCTICOS QUE UTILIZAN LOS MAESTROIS DURANTE EL DESARROLLO DEL PEA.</a:t>
            </a:r>
          </a:p>
          <a:p>
            <a:pPr marL="533400" indent="-533400" algn="just">
              <a:lnSpc>
                <a:spcPct val="80000"/>
              </a:lnSpc>
              <a:defRPr/>
            </a:pPr>
            <a:endParaRPr lang="es-ES" altLang="es-MX" sz="1600" b="1">
              <a:solidFill>
                <a:srgbClr val="FF3300"/>
              </a:solidFill>
              <a:latin typeface="Arial" pitchFamily="34" charset="0"/>
            </a:endParaRPr>
          </a:p>
          <a:p>
            <a:pPr marL="533400" indent="-533400" algn="just">
              <a:lnSpc>
                <a:spcPct val="80000"/>
              </a:lnSpc>
              <a:defRPr/>
            </a:pPr>
            <a:r>
              <a:rPr lang="es-ES" altLang="es-MX" sz="1600" b="1">
                <a:solidFill>
                  <a:srgbClr val="FF3300"/>
                </a:solidFill>
                <a:latin typeface="Arial" pitchFamily="34" charset="0"/>
              </a:rPr>
              <a:t>INCULCAR EN LOS ESTUDIANTES EL HÁBITO DE LA AUTOEVALUACIÓN Y COEVALUACIÓN DE SU DESEMPEÑO ACADÉMICO, Y ADOPTEN LAS ESTRATEGIAS  CORRECTIVAS NECESARIAS.</a:t>
            </a:r>
          </a:p>
          <a:p>
            <a:pPr marL="533400" indent="-533400" algn="just">
              <a:lnSpc>
                <a:spcPct val="80000"/>
              </a:lnSpc>
              <a:defRPr/>
            </a:pPr>
            <a:endParaRPr lang="es-ES" altLang="es-MX" sz="1600" b="1">
              <a:solidFill>
                <a:srgbClr val="FF33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08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4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4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4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>
            <a:extLst>
              <a:ext uri="{FF2B5EF4-FFF2-40B4-BE49-F238E27FC236}">
                <a16:creationId xmlns:a16="http://schemas.microsoft.com/office/drawing/2014/main" id="{CDBEEA59-1FC7-5FA6-F135-346E190B7A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5401" y="292100"/>
            <a:ext cx="6842125" cy="833438"/>
          </a:xfr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 eaLnBrk="1" hangingPunct="1">
              <a:defRPr/>
            </a:pPr>
            <a:r>
              <a:rPr lang="es-ES" altLang="es-MX" sz="2400" b="1">
                <a:solidFill>
                  <a:srgbClr val="FFFF00"/>
                </a:solidFill>
              </a:rPr>
              <a:t>PROCESO INTEGRAL DEL CURRÍCULO Y LA EVALUACIÓN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39F04FD-2FDC-321D-6398-007CB8EB5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626" y="1341438"/>
            <a:ext cx="3598863" cy="6477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2400" b="1">
                <a:solidFill>
                  <a:srgbClr val="FFFF00"/>
                </a:solidFill>
              </a:rPr>
              <a:t>MARCO CONCEPTUAL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6886886F-7BE3-AA98-027B-0F8621AAF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7700" y="2492375"/>
            <a:ext cx="3671888" cy="719138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FFFF00"/>
                </a:solidFill>
                <a:latin typeface="Arial" panose="020B0604020202020204" pitchFamily="34" charset="0"/>
              </a:rPr>
              <a:t>PLANIFICACIÓN CURRICULAR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C86104C9-65D7-D6BE-7D84-5FE2AED4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425" y="2492375"/>
            <a:ext cx="2770188" cy="719138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FFFF00"/>
                </a:solidFill>
                <a:latin typeface="Arial" panose="020B0604020202020204" pitchFamily="34" charset="0"/>
              </a:rPr>
              <a:t>EVALUACIÓN 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3FDF59BB-942F-C332-7041-C730485D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3500439"/>
            <a:ext cx="2951162" cy="719137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CONCRECIÓN DE LAS</a:t>
            </a:r>
          </a:p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 COMPETENCIAS POR NIVELES</a:t>
            </a:r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0C08D7FD-96E8-39D7-4EEB-045425AF9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3502025"/>
            <a:ext cx="2805112" cy="719138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VERIFICACIÓN DEL DOMINIO</a:t>
            </a:r>
          </a:p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 DE LAS COMPETENCIAS</a:t>
            </a:r>
          </a:p>
        </p:txBody>
      </p:sp>
      <p:sp>
        <p:nvSpPr>
          <p:cNvPr id="33800" name="Rectangle 8">
            <a:extLst>
              <a:ext uri="{FF2B5EF4-FFF2-40B4-BE49-F238E27FC236}">
                <a16:creationId xmlns:a16="http://schemas.microsoft.com/office/drawing/2014/main" id="{1A7FBE28-C389-DA93-2419-FA618F569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688" y="3500439"/>
            <a:ext cx="1974850" cy="719137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EJECUCIÓN DE </a:t>
            </a:r>
          </a:p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ESTARTEGIAS DE </a:t>
            </a:r>
          </a:p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APRENDIZAJE </a:t>
            </a:r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218CF6E0-2CA9-C555-67A5-579950D42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6" y="4508500"/>
            <a:ext cx="3336925" cy="719138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400" b="1">
                <a:solidFill>
                  <a:srgbClr val="FFFF99"/>
                </a:solidFill>
                <a:latin typeface="Arial" panose="020B0604020202020204" pitchFamily="34" charset="0"/>
              </a:rPr>
              <a:t>DETERMINAR LOS CRITERIOS DE</a:t>
            </a:r>
          </a:p>
          <a:p>
            <a:pPr algn="ctr" eaLnBrk="1" hangingPunct="1"/>
            <a:r>
              <a:rPr lang="es-ES" altLang="es-MX" sz="1400" b="1">
                <a:solidFill>
                  <a:srgbClr val="FFFF99"/>
                </a:solidFill>
                <a:latin typeface="Arial" panose="020B0604020202020204" pitchFamily="34" charset="0"/>
              </a:rPr>
              <a:t> DESEMPEÑO</a:t>
            </a:r>
          </a:p>
        </p:txBody>
      </p:sp>
      <p:sp>
        <p:nvSpPr>
          <p:cNvPr id="33802" name="Rectangle 10">
            <a:extLst>
              <a:ext uri="{FF2B5EF4-FFF2-40B4-BE49-F238E27FC236}">
                <a16:creationId xmlns:a16="http://schemas.microsoft.com/office/drawing/2014/main" id="{DE31F4D1-248F-66B4-8AD3-152B26EB9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939" y="4508500"/>
            <a:ext cx="3336925" cy="719138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400" b="1">
                <a:solidFill>
                  <a:srgbClr val="FFFF99"/>
                </a:solidFill>
                <a:latin typeface="Arial" panose="020B0604020202020204" pitchFamily="34" charset="0"/>
              </a:rPr>
              <a:t>VALORACIÓN DEL NIVEL DE LOGRO</a:t>
            </a:r>
          </a:p>
          <a:p>
            <a:pPr algn="ctr" eaLnBrk="1" hangingPunct="1"/>
            <a:r>
              <a:rPr lang="es-ES" altLang="es-MX" sz="1400" b="1">
                <a:solidFill>
                  <a:srgbClr val="FFFF99"/>
                </a:solidFill>
                <a:latin typeface="Arial" panose="020B0604020202020204" pitchFamily="34" charset="0"/>
              </a:rPr>
              <a:t>DE LAS COMPETENCIAS</a:t>
            </a:r>
          </a:p>
        </p:txBody>
      </p:sp>
      <p:sp>
        <p:nvSpPr>
          <p:cNvPr id="33803" name="Rectangle 11">
            <a:extLst>
              <a:ext uri="{FF2B5EF4-FFF2-40B4-BE49-F238E27FC236}">
                <a16:creationId xmlns:a16="http://schemas.microsoft.com/office/drawing/2014/main" id="{3194FFA0-1775-AAC4-C995-40E28B426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014" y="5516563"/>
            <a:ext cx="2687637" cy="4318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MX" sz="1400" b="1">
                <a:solidFill>
                  <a:srgbClr val="FF0000"/>
                </a:solidFill>
                <a:latin typeface="Arial" panose="020B0604020202020204" pitchFamily="34" charset="0"/>
              </a:rPr>
              <a:t>EVALUACIÓN DE ENTRADA</a:t>
            </a:r>
          </a:p>
        </p:txBody>
      </p:sp>
      <p:sp>
        <p:nvSpPr>
          <p:cNvPr id="33804" name="Rectangle 12">
            <a:extLst>
              <a:ext uri="{FF2B5EF4-FFF2-40B4-BE49-F238E27FC236}">
                <a16:creationId xmlns:a16="http://schemas.microsoft.com/office/drawing/2014/main" id="{A62CAC44-EABC-C0D1-678D-53F6ACD55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6639" y="5516563"/>
            <a:ext cx="2687637" cy="4318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MX" sz="1400" b="1">
                <a:solidFill>
                  <a:srgbClr val="FF0000"/>
                </a:solidFill>
                <a:latin typeface="Arial" panose="020B0604020202020204" pitchFamily="34" charset="0"/>
              </a:rPr>
              <a:t>EVALUACIÓN DEL PROCESO</a:t>
            </a:r>
          </a:p>
        </p:txBody>
      </p:sp>
      <p:sp>
        <p:nvSpPr>
          <p:cNvPr id="33805" name="Rectangle 13">
            <a:extLst>
              <a:ext uri="{FF2B5EF4-FFF2-40B4-BE49-F238E27FC236}">
                <a16:creationId xmlns:a16="http://schemas.microsoft.com/office/drawing/2014/main" id="{056878EE-26C6-4647-D628-BF199DF20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9101" y="5516563"/>
            <a:ext cx="2447925" cy="4318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ES" altLang="es-MX" sz="1400" b="1">
                <a:solidFill>
                  <a:srgbClr val="FF0000"/>
                </a:solidFill>
                <a:latin typeface="Arial" panose="020B0604020202020204" pitchFamily="34" charset="0"/>
              </a:rPr>
              <a:t>EVALUACIÓN DE SALIDA</a:t>
            </a:r>
          </a:p>
        </p:txBody>
      </p:sp>
      <p:sp>
        <p:nvSpPr>
          <p:cNvPr id="33806" name="Rectangle 14">
            <a:extLst>
              <a:ext uri="{FF2B5EF4-FFF2-40B4-BE49-F238E27FC236}">
                <a16:creationId xmlns:a16="http://schemas.microsoft.com/office/drawing/2014/main" id="{00BB2EF3-8C8F-83AB-3803-8F8475FB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088" y="6237288"/>
            <a:ext cx="3384550" cy="360362"/>
          </a:xfrm>
          <a:prstGeom prst="rect">
            <a:avLst/>
          </a:prstGeom>
          <a:solidFill>
            <a:schemeClr val="accent1"/>
          </a:solidFill>
          <a:ln w="5715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0000CC"/>
                </a:solidFill>
                <a:latin typeface="Arial" panose="020B0604020202020204" pitchFamily="34" charset="0"/>
              </a:rPr>
              <a:t>RETROALIMENTACIÓN</a:t>
            </a:r>
          </a:p>
        </p:txBody>
      </p:sp>
      <p:sp>
        <p:nvSpPr>
          <p:cNvPr id="33807" name="Line 15">
            <a:extLst>
              <a:ext uri="{FF2B5EF4-FFF2-40B4-BE49-F238E27FC236}">
                <a16:creationId xmlns:a16="http://schemas.microsoft.com/office/drawing/2014/main" id="{D9D3673D-5865-46F0-D4C8-BAE75BD78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6125" y="2205038"/>
            <a:ext cx="55451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08" name="Line 16">
            <a:extLst>
              <a:ext uri="{FF2B5EF4-FFF2-40B4-BE49-F238E27FC236}">
                <a16:creationId xmlns:a16="http://schemas.microsoft.com/office/drawing/2014/main" id="{4B922FC8-4F43-0905-2102-1CE126C96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5850" y="1052514"/>
            <a:ext cx="0" cy="288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09" name="Line 17">
            <a:extLst>
              <a:ext uri="{FF2B5EF4-FFF2-40B4-BE49-F238E27FC236}">
                <a16:creationId xmlns:a16="http://schemas.microsoft.com/office/drawing/2014/main" id="{70F2D1C5-CBBF-72CB-FC0D-418379027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5850" y="1989138"/>
            <a:ext cx="0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0" name="Line 18">
            <a:extLst>
              <a:ext uri="{FF2B5EF4-FFF2-40B4-BE49-F238E27FC236}">
                <a16:creationId xmlns:a16="http://schemas.microsoft.com/office/drawing/2014/main" id="{478C3508-FDAC-52E8-83DA-35DB95E097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4550" y="3860800"/>
            <a:ext cx="7191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1" name="Line 19">
            <a:extLst>
              <a:ext uri="{FF2B5EF4-FFF2-40B4-BE49-F238E27FC236}">
                <a16:creationId xmlns:a16="http://schemas.microsoft.com/office/drawing/2014/main" id="{79243024-ABBA-E72E-9738-D7AC4C7060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9963" y="3860800"/>
            <a:ext cx="4302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2" name="Line 20">
            <a:extLst>
              <a:ext uri="{FF2B5EF4-FFF2-40B4-BE49-F238E27FC236}">
                <a16:creationId xmlns:a16="http://schemas.microsoft.com/office/drawing/2014/main" id="{EBA477B1-3013-D20F-12B6-CE1F1B95D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7563" y="3213100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3" name="Line 21">
            <a:extLst>
              <a:ext uri="{FF2B5EF4-FFF2-40B4-BE49-F238E27FC236}">
                <a16:creationId xmlns:a16="http://schemas.microsoft.com/office/drawing/2014/main" id="{A9659157-386D-908E-45A5-198A5E068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2700" y="3213100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4" name="Line 22">
            <a:extLst>
              <a:ext uri="{FF2B5EF4-FFF2-40B4-BE49-F238E27FC236}">
                <a16:creationId xmlns:a16="http://schemas.microsoft.com/office/drawing/2014/main" id="{4E837EAC-5E53-C5C8-0C8B-4B8662B137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7563" y="4221164"/>
            <a:ext cx="0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5" name="Line 23">
            <a:extLst>
              <a:ext uri="{FF2B5EF4-FFF2-40B4-BE49-F238E27FC236}">
                <a16:creationId xmlns:a16="http://schemas.microsoft.com/office/drawing/2014/main" id="{6B36B569-53C1-0E1D-D603-30E7A5640B4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2700" y="4221164"/>
            <a:ext cx="0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6" name="Line 24">
            <a:extLst>
              <a:ext uri="{FF2B5EF4-FFF2-40B4-BE49-F238E27FC236}">
                <a16:creationId xmlns:a16="http://schemas.microsoft.com/office/drawing/2014/main" id="{F12456E4-DF78-3B13-1037-5116ABA0D5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7563" y="5229225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7" name="Line 25">
            <a:extLst>
              <a:ext uri="{FF2B5EF4-FFF2-40B4-BE49-F238E27FC236}">
                <a16:creationId xmlns:a16="http://schemas.microsoft.com/office/drawing/2014/main" id="{8341372D-FB53-427A-1CA8-5816422A71D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2700" y="5229225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8" name="Line 26">
            <a:extLst>
              <a:ext uri="{FF2B5EF4-FFF2-40B4-BE49-F238E27FC236}">
                <a16:creationId xmlns:a16="http://schemas.microsoft.com/office/drawing/2014/main" id="{83210AFE-5802-2837-4395-9385FA1B77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8650" y="5734050"/>
            <a:ext cx="431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19" name="Line 27">
            <a:extLst>
              <a:ext uri="{FF2B5EF4-FFF2-40B4-BE49-F238E27FC236}">
                <a16:creationId xmlns:a16="http://schemas.microsoft.com/office/drawing/2014/main" id="{C481A67A-FA2F-491D-A04D-8536014015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4276" y="5734050"/>
            <a:ext cx="504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20" name="Line 28">
            <a:extLst>
              <a:ext uri="{FF2B5EF4-FFF2-40B4-BE49-F238E27FC236}">
                <a16:creationId xmlns:a16="http://schemas.microsoft.com/office/drawing/2014/main" id="{A2A235DA-03E4-B367-5199-B9EC8BD17D8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1263" y="2205039"/>
            <a:ext cx="0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21" name="Line 29">
            <a:extLst>
              <a:ext uri="{FF2B5EF4-FFF2-40B4-BE49-F238E27FC236}">
                <a16:creationId xmlns:a16="http://schemas.microsoft.com/office/drawing/2014/main" id="{768079D1-FDDD-4995-0EF8-D7A4028BA8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6125" y="2205039"/>
            <a:ext cx="0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22" name="Line 30">
            <a:extLst>
              <a:ext uri="{FF2B5EF4-FFF2-40B4-BE49-F238E27FC236}">
                <a16:creationId xmlns:a16="http://schemas.microsoft.com/office/drawing/2014/main" id="{A7EC9A9B-28FA-2163-A342-1FEA7ACA4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7563" y="5949950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23" name="Line 31">
            <a:extLst>
              <a:ext uri="{FF2B5EF4-FFF2-40B4-BE49-F238E27FC236}">
                <a16:creationId xmlns:a16="http://schemas.microsoft.com/office/drawing/2014/main" id="{26C5D306-6615-6860-23BD-89004BC83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4138" y="5949950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24" name="Line 32">
            <a:extLst>
              <a:ext uri="{FF2B5EF4-FFF2-40B4-BE49-F238E27FC236}">
                <a16:creationId xmlns:a16="http://schemas.microsoft.com/office/drawing/2014/main" id="{C287D620-C843-6DDE-DEA8-60728F3A01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7564" y="6381750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3825" name="Line 33">
            <a:extLst>
              <a:ext uri="{FF2B5EF4-FFF2-40B4-BE49-F238E27FC236}">
                <a16:creationId xmlns:a16="http://schemas.microsoft.com/office/drawing/2014/main" id="{F320E1BE-786F-9895-E010-F92161469A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4638" y="6381750"/>
            <a:ext cx="10795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389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389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4CD4E621-37BB-0B50-B0EB-0A8CD3332051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1847850" y="692151"/>
            <a:ext cx="8496300" cy="1008063"/>
          </a:xfrm>
          <a:solidFill>
            <a:srgbClr val="FF00FF"/>
          </a:solidFill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es-ES" altLang="es-MX" sz="2800" b="1">
                <a:solidFill>
                  <a:srgbClr val="00FF99"/>
                </a:solidFill>
              </a:rPr>
              <a:t>OPERACIONALIZACIÓN DE LA EVALUACIÓN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F84FFE35-E677-F316-689C-7A5765F73D63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95600" y="3509963"/>
            <a:ext cx="7772400" cy="218916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s-EC" altLang="es-MX" sz="2400"/>
              <a:t> </a:t>
            </a:r>
          </a:p>
          <a:p>
            <a:pPr marL="0" indent="0">
              <a:buNone/>
              <a:defRPr/>
            </a:pPr>
            <a:endParaRPr lang="es-EC" altLang="es-MX" sz="2400"/>
          </a:p>
          <a:p>
            <a:pPr marL="0" indent="0">
              <a:defRPr/>
            </a:pPr>
            <a:endParaRPr lang="es-ES" altLang="es-MX" sz="2400"/>
          </a:p>
        </p:txBody>
      </p:sp>
      <p:sp>
        <p:nvSpPr>
          <p:cNvPr id="179204" name="Text Box 4">
            <a:extLst>
              <a:ext uri="{FF2B5EF4-FFF2-40B4-BE49-F238E27FC236}">
                <a16:creationId xmlns:a16="http://schemas.microsoft.com/office/drawing/2014/main" id="{CC8147EA-CF2C-23E8-481F-6362FCD58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2205039"/>
            <a:ext cx="6121400" cy="461665"/>
          </a:xfrm>
          <a:prstGeom prst="rect">
            <a:avLst/>
          </a:prstGeom>
          <a:solidFill>
            <a:srgbClr val="FF66FF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latin typeface="Arial" panose="020B0604020202020204" pitchFamily="34" charset="0"/>
              </a:rPr>
              <a:t>¿</a:t>
            </a:r>
            <a:r>
              <a:rPr lang="es-ES" altLang="es-MX" sz="2400" b="1">
                <a:latin typeface="Arial" panose="020B0604020202020204" pitchFamily="34" charset="0"/>
              </a:rPr>
              <a:t> IMPROVISACIÓN O PLANIFICACIÓN?</a:t>
            </a:r>
          </a:p>
        </p:txBody>
      </p:sp>
      <p:sp>
        <p:nvSpPr>
          <p:cNvPr id="179205" name="Text Box 5">
            <a:extLst>
              <a:ext uri="{FF2B5EF4-FFF2-40B4-BE49-F238E27FC236}">
                <a16:creationId xmlns:a16="http://schemas.microsoft.com/office/drawing/2014/main" id="{51F36A3D-70A3-FE1C-2047-F390375E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2925763"/>
            <a:ext cx="3671887" cy="400110"/>
          </a:xfrm>
          <a:prstGeom prst="rect">
            <a:avLst/>
          </a:prstGeom>
          <a:solidFill>
            <a:srgbClr val="FF5050"/>
          </a:solidFill>
          <a:ln w="57150" algn="ctr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000" b="1">
                <a:latin typeface="Arial" panose="020B0604020202020204" pitchFamily="34" charset="0"/>
              </a:rPr>
              <a:t>PLANIFICACIÓN TÉCNICA</a:t>
            </a:r>
          </a:p>
        </p:txBody>
      </p:sp>
      <p:sp>
        <p:nvSpPr>
          <p:cNvPr id="179206" name="Text Box 6">
            <a:extLst>
              <a:ext uri="{FF2B5EF4-FFF2-40B4-BE49-F238E27FC236}">
                <a16:creationId xmlns:a16="http://schemas.microsoft.com/office/drawing/2014/main" id="{93D8A89B-320E-27BA-B33D-E0A01DDF0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4043363"/>
            <a:ext cx="1728787" cy="369332"/>
          </a:xfrm>
          <a:prstGeom prst="rect">
            <a:avLst/>
          </a:prstGeom>
          <a:solidFill>
            <a:srgbClr val="66FFFF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0000FF"/>
                </a:solidFill>
                <a:latin typeface="Arial" panose="020B0604020202020204" pitchFamily="34" charset="0"/>
              </a:rPr>
              <a:t>¿PARA QUÉ?</a:t>
            </a:r>
          </a:p>
        </p:txBody>
      </p:sp>
      <p:sp>
        <p:nvSpPr>
          <p:cNvPr id="179207" name="Text Box 7">
            <a:extLst>
              <a:ext uri="{FF2B5EF4-FFF2-40B4-BE49-F238E27FC236}">
                <a16:creationId xmlns:a16="http://schemas.microsoft.com/office/drawing/2014/main" id="{583A43E9-DC83-751B-6D7B-7B7847E58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76" y="4043363"/>
            <a:ext cx="1547813" cy="369332"/>
          </a:xfrm>
          <a:prstGeom prst="rect">
            <a:avLst/>
          </a:prstGeom>
          <a:solidFill>
            <a:srgbClr val="66FFFF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0000FF"/>
                </a:solidFill>
                <a:latin typeface="Arial" panose="020B0604020202020204" pitchFamily="34" charset="0"/>
              </a:rPr>
              <a:t>¿QUIÉNES?</a:t>
            </a:r>
          </a:p>
        </p:txBody>
      </p:sp>
      <p:sp>
        <p:nvSpPr>
          <p:cNvPr id="179208" name="Text Box 8">
            <a:extLst>
              <a:ext uri="{FF2B5EF4-FFF2-40B4-BE49-F238E27FC236}">
                <a16:creationId xmlns:a16="http://schemas.microsoft.com/office/drawing/2014/main" id="{6D5C03C9-8044-610B-A4C0-A9FA63006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6863" y="4043363"/>
            <a:ext cx="1008062" cy="369332"/>
          </a:xfrm>
          <a:prstGeom prst="rect">
            <a:avLst/>
          </a:prstGeom>
          <a:solidFill>
            <a:srgbClr val="66FFFF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0000FF"/>
                </a:solidFill>
                <a:latin typeface="Arial" panose="020B0604020202020204" pitchFamily="34" charset="0"/>
              </a:rPr>
              <a:t>¿QUÉ?</a:t>
            </a:r>
          </a:p>
        </p:txBody>
      </p:sp>
      <p:sp>
        <p:nvSpPr>
          <p:cNvPr id="179209" name="Text Box 9">
            <a:extLst>
              <a:ext uri="{FF2B5EF4-FFF2-40B4-BE49-F238E27FC236}">
                <a16:creationId xmlns:a16="http://schemas.microsoft.com/office/drawing/2014/main" id="{CC14ED38-77D0-A727-4B3E-10F2D38CD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3" y="4043363"/>
            <a:ext cx="1223962" cy="369332"/>
          </a:xfrm>
          <a:prstGeom prst="rect">
            <a:avLst/>
          </a:prstGeom>
          <a:solidFill>
            <a:srgbClr val="66FFFF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0000FF"/>
                </a:solidFill>
                <a:latin typeface="Arial" panose="020B0604020202020204" pitchFamily="34" charset="0"/>
              </a:rPr>
              <a:t>¿CÓMO?</a:t>
            </a:r>
          </a:p>
        </p:txBody>
      </p:sp>
      <p:sp>
        <p:nvSpPr>
          <p:cNvPr id="179210" name="Text Box 10">
            <a:extLst>
              <a:ext uri="{FF2B5EF4-FFF2-40B4-BE49-F238E27FC236}">
                <a16:creationId xmlns:a16="http://schemas.microsoft.com/office/drawing/2014/main" id="{0C066417-90C9-D24E-2397-BCB291987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664" y="4041775"/>
            <a:ext cx="1584325" cy="369332"/>
          </a:xfrm>
          <a:prstGeom prst="rect">
            <a:avLst/>
          </a:prstGeom>
          <a:solidFill>
            <a:srgbClr val="66FFFF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0000FF"/>
                </a:solidFill>
                <a:latin typeface="Arial" panose="020B0604020202020204" pitchFamily="34" charset="0"/>
              </a:rPr>
              <a:t>¿CUÁNDO?</a:t>
            </a:r>
          </a:p>
        </p:txBody>
      </p:sp>
      <p:sp>
        <p:nvSpPr>
          <p:cNvPr id="60427" name="Line 11">
            <a:extLst>
              <a:ext uri="{FF2B5EF4-FFF2-40B4-BE49-F238E27FC236}">
                <a16:creationId xmlns:a16="http://schemas.microsoft.com/office/drawing/2014/main" id="{F8213404-3B84-5C84-29CA-2E02678CEB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8789" y="3717925"/>
            <a:ext cx="6624637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60428" name="Line 12">
            <a:extLst>
              <a:ext uri="{FF2B5EF4-FFF2-40B4-BE49-F238E27FC236}">
                <a16:creationId xmlns:a16="http://schemas.microsoft.com/office/drawing/2014/main" id="{F05D6F0D-242E-DB95-B405-F02B96D76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8788" y="3717925"/>
            <a:ext cx="0" cy="2873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60429" name="Line 13">
            <a:extLst>
              <a:ext uri="{FF2B5EF4-FFF2-40B4-BE49-F238E27FC236}">
                <a16:creationId xmlns:a16="http://schemas.microsoft.com/office/drawing/2014/main" id="{50A1DE53-0EF5-4932-8360-A37208BD4F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3" y="3717925"/>
            <a:ext cx="0" cy="2873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60430" name="Line 14">
            <a:extLst>
              <a:ext uri="{FF2B5EF4-FFF2-40B4-BE49-F238E27FC236}">
                <a16:creationId xmlns:a16="http://schemas.microsoft.com/office/drawing/2014/main" id="{572F96CC-E4F0-11B5-8545-817F6723A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0100" y="3717925"/>
            <a:ext cx="0" cy="2873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60431" name="Line 15">
            <a:extLst>
              <a:ext uri="{FF2B5EF4-FFF2-40B4-BE49-F238E27FC236}">
                <a16:creationId xmlns:a16="http://schemas.microsoft.com/office/drawing/2014/main" id="{4240E684-9EDC-14A3-33DA-B5BE73029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7300" y="3717925"/>
            <a:ext cx="0" cy="2873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60432" name="Line 16">
            <a:extLst>
              <a:ext uri="{FF2B5EF4-FFF2-40B4-BE49-F238E27FC236}">
                <a16:creationId xmlns:a16="http://schemas.microsoft.com/office/drawing/2014/main" id="{754C8EA2-9D34-1466-46F9-9C723749C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3425" y="3717925"/>
            <a:ext cx="0" cy="2873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60433" name="Line 17">
            <a:extLst>
              <a:ext uri="{FF2B5EF4-FFF2-40B4-BE49-F238E27FC236}">
                <a16:creationId xmlns:a16="http://schemas.microsoft.com/office/drawing/2014/main" id="{A8A16993-FF0F-08E7-1C8B-A639EDBB8B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0100" y="3357563"/>
            <a:ext cx="0" cy="431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EC"/>
          </a:p>
        </p:txBody>
      </p:sp>
      <p:sp>
        <p:nvSpPr>
          <p:cNvPr id="60434" name="Line 18">
            <a:extLst>
              <a:ext uri="{FF2B5EF4-FFF2-40B4-BE49-F238E27FC236}">
                <a16:creationId xmlns:a16="http://schemas.microsoft.com/office/drawing/2014/main" id="{7BD23AD4-601C-0578-3759-386D86221C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5638" y="1628776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60435" name="Line 19">
            <a:extLst>
              <a:ext uri="{FF2B5EF4-FFF2-40B4-BE49-F238E27FC236}">
                <a16:creationId xmlns:a16="http://schemas.microsoft.com/office/drawing/2014/main" id="{9C85399C-3E28-2FC8-164C-3ED964147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7075" y="2709863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60436" name="Rectangle 20">
            <a:extLst>
              <a:ext uri="{FF2B5EF4-FFF2-40B4-BE49-F238E27FC236}">
                <a16:creationId xmlns:a16="http://schemas.microsoft.com/office/drawing/2014/main" id="{1F07F80F-FBA0-D247-CCAA-59E067029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4725988"/>
            <a:ext cx="1368425" cy="3603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FF0000"/>
                </a:solidFill>
                <a:latin typeface="Arial" panose="020B0604020202020204" pitchFamily="34" charset="0"/>
              </a:rPr>
              <a:t>OBJETIVOS</a:t>
            </a:r>
          </a:p>
        </p:txBody>
      </p:sp>
      <p:sp>
        <p:nvSpPr>
          <p:cNvPr id="60437" name="Rectangle 21">
            <a:extLst>
              <a:ext uri="{FF2B5EF4-FFF2-40B4-BE49-F238E27FC236}">
                <a16:creationId xmlns:a16="http://schemas.microsoft.com/office/drawing/2014/main" id="{2F7402F6-8D3F-8F84-DD41-D5110295F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5229226"/>
            <a:ext cx="1727200" cy="3603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FF0000"/>
                </a:solidFill>
                <a:latin typeface="Arial" panose="020B0604020202020204" pitchFamily="34" charset="0"/>
              </a:rPr>
              <a:t>CONTENIDOS</a:t>
            </a:r>
          </a:p>
        </p:txBody>
      </p:sp>
      <p:sp>
        <p:nvSpPr>
          <p:cNvPr id="60438" name="Rectangle 22">
            <a:extLst>
              <a:ext uri="{FF2B5EF4-FFF2-40B4-BE49-F238E27FC236}">
                <a16:creationId xmlns:a16="http://schemas.microsoft.com/office/drawing/2014/main" id="{E459313C-02F3-3087-911B-B26EAA6AB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3" y="5805488"/>
            <a:ext cx="1727200" cy="3603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FF0000"/>
                </a:solidFill>
                <a:latin typeface="Arial" panose="020B0604020202020204" pitchFamily="34" charset="0"/>
              </a:rPr>
              <a:t>PROFESOR</a:t>
            </a:r>
          </a:p>
        </p:txBody>
      </p:sp>
      <p:sp>
        <p:nvSpPr>
          <p:cNvPr id="60439" name="Rectangle 23">
            <a:extLst>
              <a:ext uri="{FF2B5EF4-FFF2-40B4-BE49-F238E27FC236}">
                <a16:creationId xmlns:a16="http://schemas.microsoft.com/office/drawing/2014/main" id="{B0A6A778-1DC3-B503-C323-225C66B9E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4" y="5445126"/>
            <a:ext cx="1512887" cy="3603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FF0000"/>
                </a:solidFill>
                <a:latin typeface="Arial" panose="020B0604020202020204" pitchFamily="34" charset="0"/>
              </a:rPr>
              <a:t>MÉTODOS</a:t>
            </a:r>
          </a:p>
        </p:txBody>
      </p:sp>
      <p:sp>
        <p:nvSpPr>
          <p:cNvPr id="60440" name="Rectangle 24">
            <a:extLst>
              <a:ext uri="{FF2B5EF4-FFF2-40B4-BE49-F238E27FC236}">
                <a16:creationId xmlns:a16="http://schemas.microsoft.com/office/drawing/2014/main" id="{1D3696E8-330B-BB85-8610-2A5CE5EDB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5589588"/>
            <a:ext cx="1150938" cy="3603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b="1">
                <a:solidFill>
                  <a:srgbClr val="FF0000"/>
                </a:solidFill>
                <a:latin typeface="Arial" panose="020B0604020202020204" pitchFamily="34" charset="0"/>
              </a:rPr>
              <a:t>TIEMPO</a:t>
            </a:r>
          </a:p>
        </p:txBody>
      </p:sp>
      <p:sp>
        <p:nvSpPr>
          <p:cNvPr id="60441" name="Line 25">
            <a:extLst>
              <a:ext uri="{FF2B5EF4-FFF2-40B4-BE49-F238E27FC236}">
                <a16:creationId xmlns:a16="http://schemas.microsoft.com/office/drawing/2014/main" id="{51138DCE-A120-7FFA-5BBA-F8447418DD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51088" y="4437064"/>
            <a:ext cx="431800" cy="2889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60442" name="Line 26">
            <a:extLst>
              <a:ext uri="{FF2B5EF4-FFF2-40B4-BE49-F238E27FC236}">
                <a16:creationId xmlns:a16="http://schemas.microsoft.com/office/drawing/2014/main" id="{3B4D2331-4576-A042-4DF4-66DC83A901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87713" y="4437063"/>
            <a:ext cx="1223962" cy="792162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60443" name="Line 27">
            <a:extLst>
              <a:ext uri="{FF2B5EF4-FFF2-40B4-BE49-F238E27FC236}">
                <a16:creationId xmlns:a16="http://schemas.microsoft.com/office/drawing/2014/main" id="{AE6F5563-8719-0344-3249-311E3E10D4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16500" y="4510089"/>
            <a:ext cx="935038" cy="935037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60444" name="Line 28">
            <a:extLst>
              <a:ext uri="{FF2B5EF4-FFF2-40B4-BE49-F238E27FC236}">
                <a16:creationId xmlns:a16="http://schemas.microsoft.com/office/drawing/2014/main" id="{F79F7E37-CA53-4B0F-17A0-1DDF7A7843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43700" y="4437064"/>
            <a:ext cx="865188" cy="1081087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60445" name="Line 29">
            <a:extLst>
              <a:ext uri="{FF2B5EF4-FFF2-40B4-BE49-F238E27FC236}">
                <a16:creationId xmlns:a16="http://schemas.microsoft.com/office/drawing/2014/main" id="{1F8B07B7-1536-071F-DC80-F4B4DA3F7F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16950" y="4437064"/>
            <a:ext cx="647700" cy="1368425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7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7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7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7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7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animBg="1"/>
      <p:bldP spid="179202" grpId="1"/>
      <p:bldP spid="179203" grpId="0" build="p"/>
      <p:bldP spid="179204" grpId="0" animBg="1"/>
      <p:bldP spid="179205" grpId="0" animBg="1"/>
      <p:bldP spid="179206" grpId="0" animBg="1"/>
      <p:bldP spid="179207" grpId="0" animBg="1"/>
      <p:bldP spid="179208" grpId="0" animBg="1"/>
      <p:bldP spid="179209" grpId="0" animBg="1"/>
      <p:bldP spid="1792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5B6834F0-3214-DE27-EBC0-9E66FD8F5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3" y="333375"/>
            <a:ext cx="6769100" cy="1143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flatTx/>
          </a:bodyPr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ES" altLang="es-MX" sz="3200">
                <a:solidFill>
                  <a:srgbClr val="FF0000"/>
                </a:solidFill>
              </a:rPr>
              <a:t>Para desarrollar la necesidad de aprendizaje DE CALIDAD</a:t>
            </a:r>
          </a:p>
        </p:txBody>
      </p:sp>
      <p:sp>
        <p:nvSpPr>
          <p:cNvPr id="156675" name="Text Box 3">
            <a:extLst>
              <a:ext uri="{FF2B5EF4-FFF2-40B4-BE49-F238E27FC236}">
                <a16:creationId xmlns:a16="http://schemas.microsoft.com/office/drawing/2014/main" id="{38096185-DBBD-AB04-EFA6-3E3EADA5A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925" y="1844675"/>
            <a:ext cx="2514600" cy="457200"/>
          </a:xfrm>
          <a:prstGeom prst="rect">
            <a:avLst/>
          </a:prstGeom>
          <a:solidFill>
            <a:srgbClr val="66FF99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99"/>
            </a:extrusionClr>
            <a:contourClr>
              <a:srgbClr val="66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00FF"/>
                </a:solidFill>
                <a:latin typeface="Times New Roman" panose="02020603050405020304" pitchFamily="18" charset="0"/>
              </a:rPr>
              <a:t>Se debe lograr:</a:t>
            </a:r>
          </a:p>
        </p:txBody>
      </p:sp>
      <p:sp>
        <p:nvSpPr>
          <p:cNvPr id="156676" name="Text Box 4">
            <a:extLst>
              <a:ext uri="{FF2B5EF4-FFF2-40B4-BE49-F238E27FC236}">
                <a16:creationId xmlns:a16="http://schemas.microsoft.com/office/drawing/2014/main" id="{D5A60C96-AFB2-E347-F94E-EB190E749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2924175"/>
            <a:ext cx="8316913" cy="4572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FF00"/>
                </a:solidFill>
                <a:latin typeface="Times New Roman" panose="02020603050405020304" pitchFamily="18" charset="0"/>
              </a:rPr>
              <a:t>1. Que el educando encuentre el    valor del conocimiento</a:t>
            </a:r>
          </a:p>
        </p:txBody>
      </p:sp>
      <p:sp>
        <p:nvSpPr>
          <p:cNvPr id="156677" name="Text Box 5">
            <a:extLst>
              <a:ext uri="{FF2B5EF4-FFF2-40B4-BE49-F238E27FC236}">
                <a16:creationId xmlns:a16="http://schemas.microsoft.com/office/drawing/2014/main" id="{955BF09D-61D5-EBC6-6451-A5773B25A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962400"/>
            <a:ext cx="5487988" cy="457200"/>
          </a:xfrm>
          <a:prstGeom prst="rect">
            <a:avLst/>
          </a:prstGeom>
          <a:solidFill>
            <a:srgbClr val="66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00FF"/>
                </a:solidFill>
                <a:latin typeface="Times New Roman" panose="02020603050405020304" pitchFamily="18" charset="0"/>
              </a:rPr>
              <a:t>2. Que el educando aprecie su utilidad</a:t>
            </a:r>
          </a:p>
        </p:txBody>
      </p:sp>
      <p:sp>
        <p:nvSpPr>
          <p:cNvPr id="156678" name="Text Box 6">
            <a:extLst>
              <a:ext uri="{FF2B5EF4-FFF2-40B4-BE49-F238E27FC236}">
                <a16:creationId xmlns:a16="http://schemas.microsoft.com/office/drawing/2014/main" id="{20B859AA-0B26-368B-598E-E9175A3C6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5059363"/>
            <a:ext cx="7993062" cy="457200"/>
          </a:xfrm>
          <a:prstGeom prst="rect">
            <a:avLst/>
          </a:prstGeom>
          <a:solidFill>
            <a:srgbClr val="66FF99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99"/>
            </a:extrusionClr>
            <a:contourClr>
              <a:srgbClr val="66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0000"/>
                </a:solidFill>
                <a:latin typeface="Times New Roman" panose="02020603050405020304" pitchFamily="18" charset="0"/>
              </a:rPr>
              <a:t>3. Que existan condiciones para el éxito en el  aprendizaje</a:t>
            </a:r>
          </a:p>
        </p:txBody>
      </p:sp>
      <p:cxnSp>
        <p:nvCxnSpPr>
          <p:cNvPr id="34823" name="AutoShape 7">
            <a:extLst>
              <a:ext uri="{FF2B5EF4-FFF2-40B4-BE49-F238E27FC236}">
                <a16:creationId xmlns:a16="http://schemas.microsoft.com/office/drawing/2014/main" id="{B69477FF-40A0-9C56-7286-DA2DF3325E03}"/>
              </a:ext>
            </a:extLst>
          </p:cNvPr>
          <p:cNvCxnSpPr>
            <a:cxnSpLocks noChangeShapeType="1"/>
            <a:stCxn id="156675" idx="1"/>
            <a:endCxn id="156676" idx="1"/>
          </p:cNvCxnSpPr>
          <p:nvPr/>
        </p:nvCxnSpPr>
        <p:spPr bwMode="auto">
          <a:xfrm rot="10800000" flipV="1">
            <a:off x="1847851" y="2073275"/>
            <a:ext cx="2886075" cy="1079500"/>
          </a:xfrm>
          <a:prstGeom prst="bentConnector3">
            <a:avLst>
              <a:gd name="adj1" fmla="val 10792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4" name="AutoShape 8">
            <a:extLst>
              <a:ext uri="{FF2B5EF4-FFF2-40B4-BE49-F238E27FC236}">
                <a16:creationId xmlns:a16="http://schemas.microsoft.com/office/drawing/2014/main" id="{7509333F-7DAC-6E28-0544-8D4096B4AE9D}"/>
              </a:ext>
            </a:extLst>
          </p:cNvPr>
          <p:cNvCxnSpPr>
            <a:cxnSpLocks noChangeShapeType="1"/>
            <a:stCxn id="156675" idx="3"/>
            <a:endCxn id="156676" idx="1"/>
          </p:cNvCxnSpPr>
          <p:nvPr/>
        </p:nvCxnSpPr>
        <p:spPr bwMode="auto">
          <a:xfrm flipH="1">
            <a:off x="1847851" y="2073275"/>
            <a:ext cx="5400675" cy="1079500"/>
          </a:xfrm>
          <a:prstGeom prst="bentConnector5">
            <a:avLst>
              <a:gd name="adj1" fmla="val -4231"/>
              <a:gd name="adj2" fmla="val 50000"/>
              <a:gd name="adj3" fmla="val 104231"/>
            </a:avLst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5" name="AutoShape 9">
            <a:extLst>
              <a:ext uri="{FF2B5EF4-FFF2-40B4-BE49-F238E27FC236}">
                <a16:creationId xmlns:a16="http://schemas.microsoft.com/office/drawing/2014/main" id="{EC2C44CD-B97F-B57A-B295-E187721D59DE}"/>
              </a:ext>
            </a:extLst>
          </p:cNvPr>
          <p:cNvCxnSpPr>
            <a:cxnSpLocks noChangeShapeType="1"/>
            <a:stCxn id="156675" idx="1"/>
            <a:endCxn id="156677" idx="1"/>
          </p:cNvCxnSpPr>
          <p:nvPr/>
        </p:nvCxnSpPr>
        <p:spPr bwMode="auto">
          <a:xfrm rot="10800000" flipV="1">
            <a:off x="3200401" y="2073276"/>
            <a:ext cx="1533525" cy="2117725"/>
          </a:xfrm>
          <a:prstGeom prst="bentConnector3">
            <a:avLst>
              <a:gd name="adj1" fmla="val 114907"/>
            </a:avLst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26" name="AutoShape 10">
            <a:extLst>
              <a:ext uri="{FF2B5EF4-FFF2-40B4-BE49-F238E27FC236}">
                <a16:creationId xmlns:a16="http://schemas.microsoft.com/office/drawing/2014/main" id="{3A2161FF-C1A5-359D-467B-EC8C8924699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4733926" y="2192339"/>
            <a:ext cx="5610225" cy="3108325"/>
          </a:xfrm>
          <a:prstGeom prst="bentConnector5">
            <a:avLst>
              <a:gd name="adj1" fmla="val -4074"/>
              <a:gd name="adj2" fmla="val 50000"/>
              <a:gd name="adj3" fmla="val 104046"/>
            </a:avLst>
          </a:prstGeom>
          <a:noFill/>
          <a:ln w="38100">
            <a:solidFill>
              <a:srgbClr val="FF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27" name="AutoShape 11">
            <a:extLst>
              <a:ext uri="{FF2B5EF4-FFF2-40B4-BE49-F238E27FC236}">
                <a16:creationId xmlns:a16="http://schemas.microsoft.com/office/drawing/2014/main" id="{5DA686F0-2AE5-837B-F9C8-DD3B9D1CF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8664" y="1412875"/>
            <a:ext cx="358775" cy="431800"/>
          </a:xfrm>
          <a:prstGeom prst="downArrow">
            <a:avLst>
              <a:gd name="adj1" fmla="val 50000"/>
              <a:gd name="adj2" fmla="val 30088"/>
            </a:avLst>
          </a:prstGeom>
          <a:solidFill>
            <a:schemeClr val="tx1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s-MX" alt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3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3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3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3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nimBg="1" autoUpdateAnimBg="0"/>
      <p:bldP spid="156675" grpId="0" animBg="1" autoUpdateAnimBg="0"/>
      <p:bldP spid="156676" grpId="0" animBg="1" autoUpdateAnimBg="0"/>
      <p:bldP spid="156677" grpId="0" animBg="1" autoUpdateAnimBg="0"/>
      <p:bldP spid="1566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C30BB054-2F1F-51F3-C410-4097CEE67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14" y="404814"/>
            <a:ext cx="4968875" cy="719137"/>
          </a:xfrm>
          <a:prstGeom prst="rect">
            <a:avLst/>
          </a:prstGeom>
          <a:solidFill>
            <a:srgbClr val="36FCE0"/>
          </a:solidFill>
          <a:ln>
            <a:noFill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36FCE0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>
            <a:flatTx/>
          </a:bodyPr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ES" altLang="es-MX" sz="3200" b="1">
                <a:solidFill>
                  <a:srgbClr val="FFFFCC"/>
                </a:solidFill>
              </a:rPr>
              <a:t>¿QUÉ ES LA CALIDAD?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DD48BF60-E9A5-ADC3-55E5-3805456E6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1628776"/>
            <a:ext cx="7772400" cy="4530725"/>
          </a:xfrm>
          <a:prstGeom prst="rect">
            <a:avLst/>
          </a:prstGeom>
          <a:solidFill>
            <a:srgbClr val="FF33CC"/>
          </a:solidFill>
          <a:ln>
            <a:noFill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33CC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flatTx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just">
              <a:defRPr/>
            </a:pPr>
            <a:endParaRPr lang="es-ES" altLang="es-MX" sz="2400" b="1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s-ES" altLang="es-MX" sz="2400" b="1">
                <a:solidFill>
                  <a:schemeClr val="accent1"/>
                </a:solidFill>
              </a:rPr>
              <a:t>CALIDAD </a:t>
            </a:r>
            <a:r>
              <a:rPr lang="es-ES" altLang="es-MX" sz="2400" b="1">
                <a:solidFill>
                  <a:srgbClr val="FFFF00"/>
                </a:solidFill>
              </a:rPr>
              <a:t>ES HACER BIEN LO QUE HACES</a:t>
            </a:r>
          </a:p>
          <a:p>
            <a:pPr algn="just">
              <a:defRPr/>
            </a:pPr>
            <a:r>
              <a:rPr lang="es-ES" altLang="es-MX" sz="2400" b="1">
                <a:solidFill>
                  <a:schemeClr val="accent1"/>
                </a:solidFill>
              </a:rPr>
              <a:t>CALIDAD</a:t>
            </a:r>
            <a:r>
              <a:rPr lang="es-ES" altLang="es-MX" sz="2400" b="1">
                <a:solidFill>
                  <a:srgbClr val="FFFF00"/>
                </a:solidFill>
              </a:rPr>
              <a:t> ES SERVICIO A LOS DEMÁS</a:t>
            </a:r>
          </a:p>
          <a:p>
            <a:pPr algn="just">
              <a:defRPr/>
            </a:pPr>
            <a:r>
              <a:rPr lang="es-ES" altLang="es-MX" sz="2400" b="1">
                <a:solidFill>
                  <a:schemeClr val="accent1"/>
                </a:solidFill>
              </a:rPr>
              <a:t>CALIDAD </a:t>
            </a:r>
            <a:r>
              <a:rPr lang="es-ES" altLang="es-MX" sz="2400" b="1">
                <a:solidFill>
                  <a:srgbClr val="FFFF00"/>
                </a:solidFill>
              </a:rPr>
              <a:t>ES EMPEÑO DE MEJORARSE </a:t>
            </a:r>
          </a:p>
          <a:p>
            <a:pPr algn="just">
              <a:buFontTx/>
              <a:buNone/>
              <a:defRPr/>
            </a:pPr>
            <a:r>
              <a:rPr lang="es-ES" altLang="es-MX" sz="2400" b="1">
                <a:solidFill>
                  <a:srgbClr val="FFFF00"/>
                </a:solidFill>
              </a:rPr>
              <a:t>                     SIEMPRE.</a:t>
            </a:r>
          </a:p>
          <a:p>
            <a:pPr algn="just">
              <a:defRPr/>
            </a:pPr>
            <a:r>
              <a:rPr lang="es-ES" altLang="es-MX" sz="2400" b="1">
                <a:solidFill>
                  <a:schemeClr val="accent1"/>
                </a:solidFill>
              </a:rPr>
              <a:t>CALIDAD </a:t>
            </a:r>
            <a:r>
              <a:rPr lang="es-ES" altLang="es-MX" sz="2400" b="1">
                <a:solidFill>
                  <a:srgbClr val="FFFF00"/>
                </a:solidFill>
              </a:rPr>
              <a:t>ES RESPUESTA POSITIVA.</a:t>
            </a:r>
          </a:p>
          <a:p>
            <a:pPr algn="just">
              <a:defRPr/>
            </a:pPr>
            <a:r>
              <a:rPr lang="es-ES" altLang="es-MX" sz="2400" b="1">
                <a:solidFill>
                  <a:schemeClr val="accent1"/>
                </a:solidFill>
              </a:rPr>
              <a:t>CALIDAD</a:t>
            </a:r>
            <a:r>
              <a:rPr lang="es-ES" altLang="es-MX" sz="2400" b="1">
                <a:solidFill>
                  <a:srgbClr val="FFFF00"/>
                </a:solidFill>
              </a:rPr>
              <a:t> ES ESMERO Y COMPROMISO DE SER </a:t>
            </a:r>
          </a:p>
          <a:p>
            <a:pPr algn="just">
              <a:buFontTx/>
              <a:buNone/>
              <a:defRPr/>
            </a:pPr>
            <a:r>
              <a:rPr lang="es-ES" altLang="es-MX" sz="2400" b="1">
                <a:solidFill>
                  <a:srgbClr val="FFFF00"/>
                </a:solidFill>
              </a:rPr>
              <a:t>                     MÁS EFICIENTE CADA DÍA.</a:t>
            </a:r>
          </a:p>
          <a:p>
            <a:pPr algn="just">
              <a:buFontTx/>
              <a:buNone/>
              <a:defRPr/>
            </a:pPr>
            <a:r>
              <a:rPr lang="es-ES" altLang="es-MX" sz="2400" b="1">
                <a:solidFill>
                  <a:srgbClr val="FFFF00"/>
                </a:solidFill>
              </a:rPr>
              <a:t>                                              </a:t>
            </a:r>
            <a:r>
              <a:rPr lang="es-ES" altLang="es-MX" sz="1600" b="1">
                <a:solidFill>
                  <a:srgbClr val="FFFF00"/>
                </a:solidFill>
              </a:rPr>
              <a:t>L. Castañeda y J. Mejía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65BA3E54-16BE-22EB-10FA-C97871ED1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620714"/>
            <a:ext cx="8229600" cy="1023937"/>
          </a:xfrm>
          <a:solidFill>
            <a:srgbClr val="FFFF00"/>
          </a:solidFill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es-ES" altLang="es-MX" sz="2400" b="1">
                <a:solidFill>
                  <a:srgbClr val="FF00FF"/>
                </a:solidFill>
              </a:rPr>
              <a:t>LA FORMACIÓN PROFESIONAL UNIVERSITARIA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D3A86B43-0906-E2E9-7FB4-7A7C0D576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2205038"/>
            <a:ext cx="4897438" cy="576262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2000" b="1"/>
              <a:t>DISEÑO CURRICULAR TRADICIONAL</a:t>
            </a:r>
          </a:p>
        </p:txBody>
      </p:sp>
      <p:sp>
        <p:nvSpPr>
          <p:cNvPr id="158724" name="Text Box 4">
            <a:extLst>
              <a:ext uri="{FF2B5EF4-FFF2-40B4-BE49-F238E27FC236}">
                <a16:creationId xmlns:a16="http://schemas.microsoft.com/office/drawing/2014/main" id="{F2E8670E-0945-5C17-8F2C-BB99B843E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6164" y="5524501"/>
            <a:ext cx="2447925" cy="646331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  <a:contourClr>
              <a:srgbClr val="FF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FFFF00"/>
                </a:solidFill>
                <a:latin typeface="Arial" panose="020B0604020202020204" pitchFamily="34" charset="0"/>
              </a:rPr>
              <a:t>CONOCIMIENTOS DISCIPLINARES</a:t>
            </a:r>
          </a:p>
        </p:txBody>
      </p:sp>
      <p:sp>
        <p:nvSpPr>
          <p:cNvPr id="158725" name="Text Box 5">
            <a:extLst>
              <a:ext uri="{FF2B5EF4-FFF2-40B4-BE49-F238E27FC236}">
                <a16:creationId xmlns:a16="http://schemas.microsoft.com/office/drawing/2014/main" id="{A79061D0-FD96-A6C7-125E-4AC2EE60A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3357563"/>
            <a:ext cx="1655762" cy="369332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  <a:contourClr>
              <a:srgbClr val="FF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FFFF00"/>
                </a:solidFill>
                <a:latin typeface="Arial" panose="020B0604020202020204" pitchFamily="34" charset="0"/>
              </a:rPr>
              <a:t>CENTRADO</a:t>
            </a:r>
          </a:p>
        </p:txBody>
      </p:sp>
      <p:sp>
        <p:nvSpPr>
          <p:cNvPr id="158726" name="Text Box 6">
            <a:extLst>
              <a:ext uri="{FF2B5EF4-FFF2-40B4-BE49-F238E27FC236}">
                <a16:creationId xmlns:a16="http://schemas.microsoft.com/office/drawing/2014/main" id="{120D9DAB-29BE-A880-1855-F1B4AC72F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5524501"/>
            <a:ext cx="2160588" cy="646331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  <a:contourClr>
              <a:srgbClr val="FF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FFFF00"/>
                </a:solidFill>
                <a:latin typeface="Arial" panose="020B0604020202020204" pitchFamily="34" charset="0"/>
              </a:rPr>
              <a:t>REPRODUCCIÓN INFORMACIÓN</a:t>
            </a:r>
          </a:p>
        </p:txBody>
      </p:sp>
      <p:sp>
        <p:nvSpPr>
          <p:cNvPr id="158727" name="Text Box 7">
            <a:extLst>
              <a:ext uri="{FF2B5EF4-FFF2-40B4-BE49-F238E27FC236}">
                <a16:creationId xmlns:a16="http://schemas.microsoft.com/office/drawing/2014/main" id="{F375AC83-7F12-2A97-AD38-976DC8DD9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3101" y="5524501"/>
            <a:ext cx="1655763" cy="646331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  <a:contourClr>
              <a:srgbClr val="FF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FFFF00"/>
                </a:solidFill>
                <a:latin typeface="Arial" panose="020B0604020202020204" pitchFamily="34" charset="0"/>
              </a:rPr>
              <a:t>MEMORIA MECÁNICA</a:t>
            </a:r>
          </a:p>
        </p:txBody>
      </p:sp>
      <p:sp>
        <p:nvSpPr>
          <p:cNvPr id="158728" name="Text Box 8">
            <a:extLst>
              <a:ext uri="{FF2B5EF4-FFF2-40B4-BE49-F238E27FC236}">
                <a16:creationId xmlns:a16="http://schemas.microsoft.com/office/drawing/2014/main" id="{0BEAF591-08E7-8797-445B-CD9EC5211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4292600"/>
            <a:ext cx="1655762" cy="369332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  <a:contourClr>
              <a:srgbClr val="FF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FFFF00"/>
                </a:solidFill>
                <a:latin typeface="Arial" panose="020B0604020202020204" pitchFamily="34" charset="0"/>
              </a:rPr>
              <a:t>ENSEÑANZA</a:t>
            </a:r>
          </a:p>
        </p:txBody>
      </p:sp>
      <p:sp>
        <p:nvSpPr>
          <p:cNvPr id="158729" name="Line 9">
            <a:extLst>
              <a:ext uri="{FF2B5EF4-FFF2-40B4-BE49-F238E27FC236}">
                <a16:creationId xmlns:a16="http://schemas.microsoft.com/office/drawing/2014/main" id="{D04E4FAD-F8BA-CABF-2F0F-001C02F9B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1700214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8730" name="Line 10">
            <a:extLst>
              <a:ext uri="{FF2B5EF4-FFF2-40B4-BE49-F238E27FC236}">
                <a16:creationId xmlns:a16="http://schemas.microsoft.com/office/drawing/2014/main" id="{845B5A30-801E-24B3-777F-FAEE7CFBAC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2852739"/>
            <a:ext cx="0" cy="50482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8731" name="Line 11">
            <a:extLst>
              <a:ext uri="{FF2B5EF4-FFF2-40B4-BE49-F238E27FC236}">
                <a16:creationId xmlns:a16="http://schemas.microsoft.com/office/drawing/2014/main" id="{EAF3966B-5226-D109-B496-7EC5829E1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3716338"/>
            <a:ext cx="0" cy="5762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8732" name="Line 12">
            <a:extLst>
              <a:ext uri="{FF2B5EF4-FFF2-40B4-BE49-F238E27FC236}">
                <a16:creationId xmlns:a16="http://schemas.microsoft.com/office/drawing/2014/main" id="{7024799F-B229-81A7-C58B-4A90BE0D7A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9150" y="5013325"/>
            <a:ext cx="5905500" cy="714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8733" name="Line 13">
            <a:extLst>
              <a:ext uri="{FF2B5EF4-FFF2-40B4-BE49-F238E27FC236}">
                <a16:creationId xmlns:a16="http://schemas.microsoft.com/office/drawing/2014/main" id="{C99D5DB1-1C41-4CDE-126B-9F9A34288B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9150" y="5013325"/>
            <a:ext cx="0" cy="5032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8734" name="Line 14">
            <a:extLst>
              <a:ext uri="{FF2B5EF4-FFF2-40B4-BE49-F238E27FC236}">
                <a16:creationId xmlns:a16="http://schemas.microsoft.com/office/drawing/2014/main" id="{A6E6DB8C-8360-BF99-3189-2A1941596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013325"/>
            <a:ext cx="0" cy="5032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8735" name="Line 15">
            <a:extLst>
              <a:ext uri="{FF2B5EF4-FFF2-40B4-BE49-F238E27FC236}">
                <a16:creationId xmlns:a16="http://schemas.microsoft.com/office/drawing/2014/main" id="{38B788BC-BA96-E679-924B-021EA5859292}"/>
              </a:ext>
            </a:extLst>
          </p:cNvPr>
          <p:cNvSpPr>
            <a:spLocks noChangeShapeType="1"/>
          </p:cNvSpPr>
          <p:nvPr/>
        </p:nvSpPr>
        <p:spPr bwMode="auto">
          <a:xfrm>
            <a:off x="9264650" y="5084763"/>
            <a:ext cx="0" cy="431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6880" name="Line 16">
            <a:extLst>
              <a:ext uri="{FF2B5EF4-FFF2-40B4-BE49-F238E27FC236}">
                <a16:creationId xmlns:a16="http://schemas.microsoft.com/office/drawing/2014/main" id="{81282A30-76E3-BF40-D226-13D5FC5DF0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724400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5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animBg="1"/>
      <p:bldP spid="158723" grpId="0" animBg="1"/>
      <p:bldP spid="158724" grpId="0" animBg="1"/>
      <p:bldP spid="158725" grpId="0" animBg="1"/>
      <p:bldP spid="158726" grpId="0" animBg="1"/>
      <p:bldP spid="158727" grpId="0" animBg="1"/>
      <p:bldP spid="1587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FE01E741-2285-6068-30F9-01EA1A28C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14550" y="557213"/>
            <a:ext cx="8229600" cy="1143000"/>
          </a:xfrm>
          <a:solidFill>
            <a:srgbClr val="FFFF00"/>
          </a:solidFill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es-ES" altLang="es-MX" sz="2400" b="1">
                <a:solidFill>
                  <a:srgbClr val="0000FF"/>
                </a:solidFill>
              </a:rPr>
              <a:t>LA FORMACIÓN PROFESIONAL UNIVERSITARIA</a:t>
            </a: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6C65C6E5-2471-0844-73EC-3D79F0457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2349501"/>
            <a:ext cx="4751387" cy="39687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000" b="1"/>
              <a:t>DISEÑO</a:t>
            </a:r>
            <a:r>
              <a:rPr lang="es-ES" altLang="es-MX"/>
              <a:t> </a:t>
            </a:r>
            <a:r>
              <a:rPr lang="es-ES" altLang="es-MX" sz="2000" b="1"/>
              <a:t>CURRICULAR  ACTUAL</a:t>
            </a:r>
          </a:p>
        </p:txBody>
      </p:sp>
      <p:sp>
        <p:nvSpPr>
          <p:cNvPr id="159748" name="Text Box 4">
            <a:extLst>
              <a:ext uri="{FF2B5EF4-FFF2-40B4-BE49-F238E27FC236}">
                <a16:creationId xmlns:a16="http://schemas.microsoft.com/office/drawing/2014/main" id="{E2EB4DC9-8704-9122-AD89-831BC123C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3" y="4076701"/>
            <a:ext cx="3816350" cy="830997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  <a:contourClr>
              <a:srgbClr val="FF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400" b="1"/>
              <a:t>COMPETENCIAS INTERDISCIPLINARES</a:t>
            </a:r>
          </a:p>
        </p:txBody>
      </p:sp>
      <p:sp>
        <p:nvSpPr>
          <p:cNvPr id="159749" name="Text Box 5">
            <a:extLst>
              <a:ext uri="{FF2B5EF4-FFF2-40B4-BE49-F238E27FC236}">
                <a16:creationId xmlns:a16="http://schemas.microsoft.com/office/drawing/2014/main" id="{2CFE372F-63A8-F8EB-0604-054AB5C20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1" y="3284539"/>
            <a:ext cx="1801813" cy="39687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000" b="1">
                <a:solidFill>
                  <a:srgbClr val="FFFF00"/>
                </a:solidFill>
              </a:rPr>
              <a:t>CENTRADO</a:t>
            </a:r>
          </a:p>
        </p:txBody>
      </p:sp>
      <p:sp>
        <p:nvSpPr>
          <p:cNvPr id="159750" name="Text Box 6">
            <a:extLst>
              <a:ext uri="{FF2B5EF4-FFF2-40B4-BE49-F238E27FC236}">
                <a16:creationId xmlns:a16="http://schemas.microsoft.com/office/drawing/2014/main" id="{3A2CC0AC-8431-78E6-0212-ACA258DC3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624513"/>
            <a:ext cx="3097213" cy="6413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latin typeface="Arial" panose="020B0604020202020204" pitchFamily="34" charset="0"/>
              </a:rPr>
              <a:t>RESOLVER PROBLEMAS DE LA PROFESIÓN</a:t>
            </a:r>
          </a:p>
        </p:txBody>
      </p:sp>
      <p:sp>
        <p:nvSpPr>
          <p:cNvPr id="159751" name="Text Box 7">
            <a:extLst>
              <a:ext uri="{FF2B5EF4-FFF2-40B4-BE49-F238E27FC236}">
                <a16:creationId xmlns:a16="http://schemas.microsoft.com/office/drawing/2014/main" id="{7D8B13A4-BBCC-456B-5D2B-8C7B22707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6" y="5589588"/>
            <a:ext cx="2771775" cy="6413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latin typeface="Arial" panose="020B0604020202020204" pitchFamily="34" charset="0"/>
              </a:rPr>
              <a:t>DESARROLLO DE PERSONALIDAD</a:t>
            </a:r>
          </a:p>
        </p:txBody>
      </p:sp>
      <p:sp>
        <p:nvSpPr>
          <p:cNvPr id="159752" name="Text Box 8">
            <a:extLst>
              <a:ext uri="{FF2B5EF4-FFF2-40B4-BE49-F238E27FC236}">
                <a16:creationId xmlns:a16="http://schemas.microsoft.com/office/drawing/2014/main" id="{ABA3FE87-6997-9D3B-57A5-03A09FA2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5889" y="5624513"/>
            <a:ext cx="2376487" cy="64135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latin typeface="Arial" panose="020B0604020202020204" pitchFamily="34" charset="0"/>
              </a:rPr>
              <a:t>DESARROLLO DE LA INTELIGENCIA</a:t>
            </a:r>
          </a:p>
        </p:txBody>
      </p:sp>
      <p:sp>
        <p:nvSpPr>
          <p:cNvPr id="159753" name="Line 9">
            <a:extLst>
              <a:ext uri="{FF2B5EF4-FFF2-40B4-BE49-F238E27FC236}">
                <a16:creationId xmlns:a16="http://schemas.microsoft.com/office/drawing/2014/main" id="{BE11606C-04E2-0E6E-6502-DAA1FDAD1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1700214"/>
            <a:ext cx="0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9754" name="Line 10">
            <a:extLst>
              <a:ext uri="{FF2B5EF4-FFF2-40B4-BE49-F238E27FC236}">
                <a16:creationId xmlns:a16="http://schemas.microsoft.com/office/drawing/2014/main" id="{632864C1-C95E-866A-E81F-958C2CBDC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2852738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9755" name="Line 11">
            <a:extLst>
              <a:ext uri="{FF2B5EF4-FFF2-40B4-BE49-F238E27FC236}">
                <a16:creationId xmlns:a16="http://schemas.microsoft.com/office/drawing/2014/main" id="{684DA4E9-55FA-738C-2681-2DE1DE679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3716338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9756" name="Line 12">
            <a:extLst>
              <a:ext uri="{FF2B5EF4-FFF2-40B4-BE49-F238E27FC236}">
                <a16:creationId xmlns:a16="http://schemas.microsoft.com/office/drawing/2014/main" id="{5A089211-CBAA-E1EE-B9A2-D6568DE72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48688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9757" name="Line 13">
            <a:extLst>
              <a:ext uri="{FF2B5EF4-FFF2-40B4-BE49-F238E27FC236}">
                <a16:creationId xmlns:a16="http://schemas.microsoft.com/office/drawing/2014/main" id="{B502D10A-2A39-0C4C-BC12-9B5F8D23B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5" y="5300663"/>
            <a:ext cx="6192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9758" name="Line 14">
            <a:extLst>
              <a:ext uri="{FF2B5EF4-FFF2-40B4-BE49-F238E27FC236}">
                <a16:creationId xmlns:a16="http://schemas.microsoft.com/office/drawing/2014/main" id="{317BF87A-DE1A-3114-37B6-693396C2A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6275" y="53006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9759" name="Line 15">
            <a:extLst>
              <a:ext uri="{FF2B5EF4-FFF2-40B4-BE49-F238E27FC236}">
                <a16:creationId xmlns:a16="http://schemas.microsoft.com/office/drawing/2014/main" id="{78F834F2-89EE-35AA-16BA-9FCE838EE3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530066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59760" name="Line 16">
            <a:extLst>
              <a:ext uri="{FF2B5EF4-FFF2-40B4-BE49-F238E27FC236}">
                <a16:creationId xmlns:a16="http://schemas.microsoft.com/office/drawing/2014/main" id="{9FC4C915-D6F9-D763-B048-B60231E452BA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9113" y="530066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1597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1597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159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5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59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59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1597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159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59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9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animBg="1"/>
      <p:bldP spid="159747" grpId="0" animBg="1"/>
      <p:bldP spid="159748" grpId="0" animBg="1"/>
      <p:bldP spid="159749" grpId="0" animBg="1"/>
      <p:bldP spid="159750" grpId="0" build="allAtOnce" animBg="1"/>
      <p:bldP spid="159751" grpId="0" build="allAtOnce" animBg="1"/>
      <p:bldP spid="159752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FBD14FC4-BF46-E32D-4D9B-5B9C906F7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6" y="1916113"/>
            <a:ext cx="5688013" cy="863600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2400" b="1">
                <a:solidFill>
                  <a:srgbClr val="FF3399"/>
                </a:solidFill>
              </a:rPr>
              <a:t>DESARROLLO DE COMPETENCIAS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76B6C503-7312-C570-6D53-495368045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6989" y="690563"/>
            <a:ext cx="7127875" cy="722312"/>
          </a:xfrm>
          <a:solidFill>
            <a:schemeClr val="tx2"/>
          </a:solidFill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>
            <a:normAutofit fontScale="90000"/>
            <a:flatTx/>
          </a:bodyPr>
          <a:lstStyle/>
          <a:p>
            <a:pPr eaLnBrk="1" hangingPunct="1">
              <a:defRPr/>
            </a:pPr>
            <a:br>
              <a:rPr lang="es-ES" altLang="es-MX" sz="28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s-ES" altLang="es-MX" sz="28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alt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FORMACIÓN PROFESIONAL INTEGRAL</a:t>
            </a:r>
            <a:br>
              <a:rPr lang="es-ES" alt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s-ES" altLang="es-MX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altLang="es-MX" sz="2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0772" name="Text Box 4">
            <a:extLst>
              <a:ext uri="{FF2B5EF4-FFF2-40B4-BE49-F238E27FC236}">
                <a16:creationId xmlns:a16="http://schemas.microsoft.com/office/drawing/2014/main" id="{3C5D2D72-FA68-082D-F98F-F13BDB408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3644900"/>
            <a:ext cx="2376487" cy="45720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00FF"/>
                </a:solidFill>
              </a:rPr>
              <a:t>SABER</a:t>
            </a:r>
          </a:p>
        </p:txBody>
      </p:sp>
      <p:sp>
        <p:nvSpPr>
          <p:cNvPr id="160773" name="Text Box 5">
            <a:extLst>
              <a:ext uri="{FF2B5EF4-FFF2-40B4-BE49-F238E27FC236}">
                <a16:creationId xmlns:a16="http://schemas.microsoft.com/office/drawing/2014/main" id="{93A42C83-FD37-1A0A-EA78-DC91BC08C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3644900"/>
            <a:ext cx="2376488" cy="45720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00FF"/>
                </a:solidFill>
              </a:rPr>
              <a:t>SABER HACER</a:t>
            </a:r>
          </a:p>
        </p:txBody>
      </p:sp>
      <p:sp>
        <p:nvSpPr>
          <p:cNvPr id="160774" name="Text Box 6">
            <a:extLst>
              <a:ext uri="{FF2B5EF4-FFF2-40B4-BE49-F238E27FC236}">
                <a16:creationId xmlns:a16="http://schemas.microsoft.com/office/drawing/2014/main" id="{7B36E423-4057-24FD-AE9F-726DF669B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9" y="3644900"/>
            <a:ext cx="2376487" cy="45720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00FF"/>
                </a:solidFill>
              </a:rPr>
              <a:t>SABER SER</a:t>
            </a:r>
          </a:p>
        </p:txBody>
      </p:sp>
      <p:sp>
        <p:nvSpPr>
          <p:cNvPr id="160775" name="Text Box 7">
            <a:extLst>
              <a:ext uri="{FF2B5EF4-FFF2-40B4-BE49-F238E27FC236}">
                <a16:creationId xmlns:a16="http://schemas.microsoft.com/office/drawing/2014/main" id="{39157878-78BA-91D4-BE3B-BF3A763D4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4868863"/>
            <a:ext cx="2017713" cy="64135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FFFF99"/>
                </a:solidFill>
                <a:latin typeface="Arial" panose="020B0604020202020204" pitchFamily="34" charset="0"/>
              </a:rPr>
              <a:t>CONTERNIDO CONCEPTUAL</a:t>
            </a:r>
          </a:p>
        </p:txBody>
      </p:sp>
      <p:sp>
        <p:nvSpPr>
          <p:cNvPr id="160776" name="Text Box 8">
            <a:extLst>
              <a:ext uri="{FF2B5EF4-FFF2-40B4-BE49-F238E27FC236}">
                <a16:creationId xmlns:a16="http://schemas.microsoft.com/office/drawing/2014/main" id="{ADBEC141-EF64-1051-4E4A-4C03BB7A4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9" y="4868863"/>
            <a:ext cx="3311525" cy="64135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FFFF99"/>
                </a:solidFill>
                <a:latin typeface="Arial" panose="020B0604020202020204" pitchFamily="34" charset="0"/>
              </a:rPr>
              <a:t>CONTENIDO PROCEDIMENTAL SABER</a:t>
            </a:r>
          </a:p>
        </p:txBody>
      </p:sp>
      <p:sp>
        <p:nvSpPr>
          <p:cNvPr id="160777" name="Text Box 9">
            <a:extLst>
              <a:ext uri="{FF2B5EF4-FFF2-40B4-BE49-F238E27FC236}">
                <a16:creationId xmlns:a16="http://schemas.microsoft.com/office/drawing/2014/main" id="{EC5DCA2D-897C-1BB7-C1CF-B1E55CE30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8" y="4797425"/>
            <a:ext cx="2698750" cy="64135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b="1">
                <a:solidFill>
                  <a:srgbClr val="FFFF99"/>
                </a:solidFill>
                <a:latin typeface="Arial" panose="020B0604020202020204" pitchFamily="34" charset="0"/>
              </a:rPr>
              <a:t>CONTENIDO ACTITUDINAL </a:t>
            </a:r>
          </a:p>
        </p:txBody>
      </p:sp>
      <p:sp>
        <p:nvSpPr>
          <p:cNvPr id="160778" name="Line 10">
            <a:extLst>
              <a:ext uri="{FF2B5EF4-FFF2-40B4-BE49-F238E27FC236}">
                <a16:creationId xmlns:a16="http://schemas.microsoft.com/office/drawing/2014/main" id="{A405EB23-BE6F-3DA9-BA20-8E366AF7D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200" y="1412876"/>
            <a:ext cx="0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0779" name="Line 11">
            <a:extLst>
              <a:ext uri="{FF2B5EF4-FFF2-40B4-BE49-F238E27FC236}">
                <a16:creationId xmlns:a16="http://schemas.microsoft.com/office/drawing/2014/main" id="{3256EB3F-B9A8-AD3A-9DCC-EA1E4D45EB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71814" y="2781300"/>
            <a:ext cx="1728787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0780" name="Line 12">
            <a:extLst>
              <a:ext uri="{FF2B5EF4-FFF2-40B4-BE49-F238E27FC236}">
                <a16:creationId xmlns:a16="http://schemas.microsoft.com/office/drawing/2014/main" id="{A0801BF9-9116-F13E-AC66-362581493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8663" y="2852738"/>
            <a:ext cx="43180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0781" name="Line 13">
            <a:extLst>
              <a:ext uri="{FF2B5EF4-FFF2-40B4-BE49-F238E27FC236}">
                <a16:creationId xmlns:a16="http://schemas.microsoft.com/office/drawing/2014/main" id="{79606B4C-93BB-27EB-2F64-E4A569841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0826" y="2852738"/>
            <a:ext cx="2519363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0782" name="Line 14">
            <a:extLst>
              <a:ext uri="{FF2B5EF4-FFF2-40B4-BE49-F238E27FC236}">
                <a16:creationId xmlns:a16="http://schemas.microsoft.com/office/drawing/2014/main" id="{21BFA9E9-5E18-98F9-18C9-D1269519F1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0375" y="4149725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8927" name="Line 15">
            <a:extLst>
              <a:ext uri="{FF2B5EF4-FFF2-40B4-BE49-F238E27FC236}">
                <a16:creationId xmlns:a16="http://schemas.microsoft.com/office/drawing/2014/main" id="{C7F2740C-F5D1-9735-9847-3401C4206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4149725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8928" name="Line 16">
            <a:extLst>
              <a:ext uri="{FF2B5EF4-FFF2-40B4-BE49-F238E27FC236}">
                <a16:creationId xmlns:a16="http://schemas.microsoft.com/office/drawing/2014/main" id="{665D0133-3363-06E1-E4D8-7B503A6A32D0}"/>
              </a:ext>
            </a:extLst>
          </p:cNvPr>
          <p:cNvSpPr>
            <a:spLocks noChangeShapeType="1"/>
          </p:cNvSpPr>
          <p:nvPr/>
        </p:nvSpPr>
        <p:spPr bwMode="auto">
          <a:xfrm>
            <a:off x="9264650" y="4076701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0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0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0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770">
                                            <p:bg/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4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0770">
                                            <p:bg/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7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5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5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5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5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9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9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775">
                                            <p:bg/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94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0775">
                                            <p:bg/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1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0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0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0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6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6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6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6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776">
                                            <p:bg/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0776">
                                            <p:bg/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0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60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7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7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7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0777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777">
                                            <p:bg/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8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0777">
                                            <p:bg/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0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60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build="allAtOnce" animBg="1"/>
      <p:bldP spid="160772" grpId="0" animBg="1"/>
      <p:bldP spid="160773" grpId="0" animBg="1"/>
      <p:bldP spid="160774" grpId="0" animBg="1"/>
      <p:bldP spid="160775" grpId="0" build="allAtOnce" animBg="1"/>
      <p:bldP spid="160776" grpId="0" build="allAtOnce" animBg="1"/>
      <p:bldP spid="160777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EC017ABA-F8FC-C4B8-F9D9-9B5539D05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59151" y="260351"/>
            <a:ext cx="5400675" cy="576263"/>
          </a:xfrm>
          <a:solidFill>
            <a:srgbClr val="00FF99"/>
          </a:solidFill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FF99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es-ES" altLang="es-MX" sz="3200">
                <a:solidFill>
                  <a:srgbClr val="FF0000"/>
                </a:solidFill>
              </a:rPr>
              <a:t>EJEMPLO DE COMPETENCIA</a:t>
            </a:r>
          </a:p>
        </p:txBody>
      </p:sp>
      <p:sp>
        <p:nvSpPr>
          <p:cNvPr id="164867" name="Text Box 3">
            <a:extLst>
              <a:ext uri="{FF2B5EF4-FFF2-40B4-BE49-F238E27FC236}">
                <a16:creationId xmlns:a16="http://schemas.microsoft.com/office/drawing/2014/main" id="{742C48A6-E274-6A67-AA56-F03EC7F4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1341438"/>
            <a:ext cx="4464050" cy="457200"/>
          </a:xfrm>
          <a:prstGeom prst="rect">
            <a:avLst/>
          </a:prstGeom>
          <a:solidFill>
            <a:srgbClr val="99FF99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  <a:contourClr>
              <a:srgbClr val="99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33CC"/>
                </a:solidFill>
              </a:rPr>
              <a:t>EVALUACIÓN EDUCATIVA</a:t>
            </a:r>
          </a:p>
        </p:txBody>
      </p:sp>
      <p:sp>
        <p:nvSpPr>
          <p:cNvPr id="164868" name="Text Box 4">
            <a:extLst>
              <a:ext uri="{FF2B5EF4-FFF2-40B4-BE49-F238E27FC236}">
                <a16:creationId xmlns:a16="http://schemas.microsoft.com/office/drawing/2014/main" id="{831B03D4-336F-ECB6-6B6E-876E6AF1C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2276475"/>
            <a:ext cx="2520950" cy="457200"/>
          </a:xfrm>
          <a:prstGeom prst="rect">
            <a:avLst/>
          </a:prstGeom>
          <a:solidFill>
            <a:srgbClr val="99FF99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  <a:contourClr>
              <a:srgbClr val="99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0000"/>
                </a:solidFill>
              </a:rPr>
              <a:t>FUNCION</a:t>
            </a:r>
          </a:p>
        </p:txBody>
      </p:sp>
      <p:sp>
        <p:nvSpPr>
          <p:cNvPr id="164869" name="Text Box 5">
            <a:extLst>
              <a:ext uri="{FF2B5EF4-FFF2-40B4-BE49-F238E27FC236}">
                <a16:creationId xmlns:a16="http://schemas.microsoft.com/office/drawing/2014/main" id="{569636BB-7623-58D4-0702-B9B72905E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3068638"/>
            <a:ext cx="3024187" cy="457200"/>
          </a:xfrm>
          <a:prstGeom prst="rect">
            <a:avLst/>
          </a:prstGeom>
          <a:solidFill>
            <a:srgbClr val="99FF99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  <a:contourClr>
              <a:srgbClr val="99FF99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MX" sz="2400" b="1">
                <a:solidFill>
                  <a:srgbClr val="FF0000"/>
                </a:solidFill>
              </a:rPr>
              <a:t>PLANIFICACIÓN </a:t>
            </a:r>
          </a:p>
        </p:txBody>
      </p:sp>
      <p:sp>
        <p:nvSpPr>
          <p:cNvPr id="164870" name="Line 6">
            <a:extLst>
              <a:ext uri="{FF2B5EF4-FFF2-40B4-BE49-F238E27FC236}">
                <a16:creationId xmlns:a16="http://schemas.microsoft.com/office/drawing/2014/main" id="{767184E8-93B8-9074-9CCA-ED4F2C8ECB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90805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4871" name="Line 7">
            <a:extLst>
              <a:ext uri="{FF2B5EF4-FFF2-40B4-BE49-F238E27FC236}">
                <a16:creationId xmlns:a16="http://schemas.microsoft.com/office/drawing/2014/main" id="{FD838C93-249B-B1AE-5C19-14FCF6FB7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18446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4872" name="Oval 8">
            <a:extLst>
              <a:ext uri="{FF2B5EF4-FFF2-40B4-BE49-F238E27FC236}">
                <a16:creationId xmlns:a16="http://schemas.microsoft.com/office/drawing/2014/main" id="{526CD73D-DFAE-4127-C920-92461145A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13" y="4868863"/>
            <a:ext cx="2195512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¿QUÉ EVALUAR?</a:t>
            </a:r>
          </a:p>
        </p:txBody>
      </p:sp>
      <p:sp>
        <p:nvSpPr>
          <p:cNvPr id="164873" name="Oval 9">
            <a:extLst>
              <a:ext uri="{FF2B5EF4-FFF2-40B4-BE49-F238E27FC236}">
                <a16:creationId xmlns:a16="http://schemas.microsoft.com/office/drawing/2014/main" id="{4C354904-C1D4-4E0D-D02C-12465674A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4941888"/>
            <a:ext cx="1979613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¿QUIÉN  EVALUA?</a:t>
            </a:r>
          </a:p>
        </p:txBody>
      </p:sp>
      <p:sp>
        <p:nvSpPr>
          <p:cNvPr id="164874" name="Oval 10">
            <a:extLst>
              <a:ext uri="{FF2B5EF4-FFF2-40B4-BE49-F238E27FC236}">
                <a16:creationId xmlns:a16="http://schemas.microsoft.com/office/drawing/2014/main" id="{1BDA1201-05BB-DEE6-BB2E-A8935F445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150" y="3933826"/>
            <a:ext cx="2736850" cy="574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¿CUÁNDO EVALUAR?</a:t>
            </a:r>
          </a:p>
        </p:txBody>
      </p:sp>
      <p:sp>
        <p:nvSpPr>
          <p:cNvPr id="164875" name="Oval 11">
            <a:extLst>
              <a:ext uri="{FF2B5EF4-FFF2-40B4-BE49-F238E27FC236}">
                <a16:creationId xmlns:a16="http://schemas.microsoft.com/office/drawing/2014/main" id="{405AF959-1767-FED1-1708-F34ADAC4D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5589588"/>
            <a:ext cx="22320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¿CÓMO  EVALUAR?</a:t>
            </a:r>
          </a:p>
        </p:txBody>
      </p:sp>
      <p:sp>
        <p:nvSpPr>
          <p:cNvPr id="164876" name="Oval 12">
            <a:extLst>
              <a:ext uri="{FF2B5EF4-FFF2-40B4-BE49-F238E27FC236}">
                <a16:creationId xmlns:a16="http://schemas.microsoft.com/office/drawing/2014/main" id="{B9D420E5-DC9C-0CCF-CA3F-D344F14F4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860800"/>
            <a:ext cx="233997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s-ES" altLang="es-MX">
                <a:solidFill>
                  <a:srgbClr val="0000FF"/>
                </a:solidFill>
                <a:latin typeface="Arial" panose="020B0604020202020204" pitchFamily="34" charset="0"/>
              </a:rPr>
              <a:t>¿</a:t>
            </a:r>
            <a:r>
              <a:rPr lang="es-ES" altLang="es-MX" sz="1400" b="1">
                <a:solidFill>
                  <a:srgbClr val="0000FF"/>
                </a:solidFill>
                <a:latin typeface="Arial" panose="020B0604020202020204" pitchFamily="34" charset="0"/>
              </a:rPr>
              <a:t>PARA QUÉ EVALUAR?</a:t>
            </a:r>
          </a:p>
        </p:txBody>
      </p:sp>
      <p:sp>
        <p:nvSpPr>
          <p:cNvPr id="164877" name="Line 13">
            <a:extLst>
              <a:ext uri="{FF2B5EF4-FFF2-40B4-BE49-F238E27FC236}">
                <a16:creationId xmlns:a16="http://schemas.microsoft.com/office/drawing/2014/main" id="{E792753B-8493-4A18-44F4-302C0BD4A4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2538" y="3500439"/>
            <a:ext cx="2087562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4878" name="Line 14">
            <a:extLst>
              <a:ext uri="{FF2B5EF4-FFF2-40B4-BE49-F238E27FC236}">
                <a16:creationId xmlns:a16="http://schemas.microsoft.com/office/drawing/2014/main" id="{159438EE-7C93-C8DE-445F-AA3AED52DD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40239" y="3573463"/>
            <a:ext cx="1584325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4879" name="Line 15">
            <a:extLst>
              <a:ext uri="{FF2B5EF4-FFF2-40B4-BE49-F238E27FC236}">
                <a16:creationId xmlns:a16="http://schemas.microsoft.com/office/drawing/2014/main" id="{D161A6BA-1A13-36EC-F168-2B96623639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7438" y="3573464"/>
            <a:ext cx="0" cy="2016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4880" name="Line 16">
            <a:extLst>
              <a:ext uri="{FF2B5EF4-FFF2-40B4-BE49-F238E27FC236}">
                <a16:creationId xmlns:a16="http://schemas.microsoft.com/office/drawing/2014/main" id="{B444A87A-84A7-AFCC-19CD-F752D52C4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1" y="3500438"/>
            <a:ext cx="1655763" cy="144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39953" name="Line 17">
            <a:extLst>
              <a:ext uri="{FF2B5EF4-FFF2-40B4-BE49-F238E27FC236}">
                <a16:creationId xmlns:a16="http://schemas.microsoft.com/office/drawing/2014/main" id="{F7381732-65FA-E25D-CF60-FAB40C449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7801" y="3500439"/>
            <a:ext cx="2663825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  <p:sp>
        <p:nvSpPr>
          <p:cNvPr id="164882" name="Line 18">
            <a:extLst>
              <a:ext uri="{FF2B5EF4-FFF2-40B4-BE49-F238E27FC236}">
                <a16:creationId xmlns:a16="http://schemas.microsoft.com/office/drawing/2014/main" id="{2ABA55A7-48FD-357B-3DE5-17F5A0CC3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27082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648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648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1648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20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 animBg="1"/>
      <p:bldP spid="164867" grpId="0" animBg="1"/>
      <p:bldP spid="164868" grpId="0" animBg="1"/>
      <p:bldP spid="164869" grpId="0" animBg="1"/>
      <p:bldP spid="164872" grpId="0" animBg="1"/>
      <p:bldP spid="164873" grpId="0" animBg="1"/>
      <p:bldP spid="164874" grpId="0" animBg="1"/>
      <p:bldP spid="164875" grpId="0" animBg="1"/>
      <p:bldP spid="1648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6F7329AB-B4BE-4467-9938-B3B69BD1FD97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795463" y="1701801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es-ES" altLang="es-MX" sz="2800">
              <a:solidFill>
                <a:srgbClr val="FF00FF"/>
              </a:solidFill>
            </a:endParaRPr>
          </a:p>
          <a:p>
            <a:pPr>
              <a:defRPr/>
            </a:pPr>
            <a:endParaRPr lang="es-ES" altLang="es-MX" sz="2800">
              <a:solidFill>
                <a:srgbClr val="FF00FF"/>
              </a:solidFill>
            </a:endParaRP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743C08FA-2CCD-C91E-5CE6-AEBD16381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4" y="579438"/>
            <a:ext cx="75644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s-ES" altLang="es-MX"/>
              <a:t>Proceso Docente Educativo</a:t>
            </a:r>
          </a:p>
        </p:txBody>
      </p:sp>
      <p:sp>
        <p:nvSpPr>
          <p:cNvPr id="161796" name="Text Box 4">
            <a:extLst>
              <a:ext uri="{FF2B5EF4-FFF2-40B4-BE49-F238E27FC236}">
                <a16:creationId xmlns:a16="http://schemas.microsoft.com/office/drawing/2014/main" id="{9BBC147A-471C-5C94-E669-9F36DB2CC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9" y="1730376"/>
            <a:ext cx="3311525" cy="53181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altLang="es-MX" sz="28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s-ES" altLang="es-MX" sz="2800" b="1">
                <a:solidFill>
                  <a:srgbClr val="0000FF"/>
                </a:solidFill>
                <a:latin typeface="Times New Roman" pitchFamily="18" charset="0"/>
              </a:rPr>
              <a:t>Vía Mediatizadora</a:t>
            </a:r>
          </a:p>
        </p:txBody>
      </p:sp>
      <p:sp>
        <p:nvSpPr>
          <p:cNvPr id="161797" name="Text Box 5">
            <a:extLst>
              <a:ext uri="{FF2B5EF4-FFF2-40B4-BE49-F238E27FC236}">
                <a16:creationId xmlns:a16="http://schemas.microsoft.com/office/drawing/2014/main" id="{14F7CDBD-C59D-858A-A8A1-653EAE90E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4" y="2595563"/>
            <a:ext cx="4321175" cy="53181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altLang="es-MX" sz="280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s-ES" altLang="es-MX" sz="2800" b="1">
                <a:solidFill>
                  <a:srgbClr val="0000FF"/>
                </a:solidFill>
                <a:latin typeface="Times New Roman" pitchFamily="18" charset="0"/>
              </a:rPr>
              <a:t>Desarrolla en el educando</a:t>
            </a:r>
          </a:p>
        </p:txBody>
      </p:sp>
      <p:sp>
        <p:nvSpPr>
          <p:cNvPr id="161798" name="Line 6">
            <a:extLst>
              <a:ext uri="{FF2B5EF4-FFF2-40B4-BE49-F238E27FC236}">
                <a16:creationId xmlns:a16="http://schemas.microsoft.com/office/drawing/2014/main" id="{8146D8F0-39AF-D8C8-8628-4F8943709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2235200"/>
            <a:ext cx="0" cy="38735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EC"/>
          </a:p>
        </p:txBody>
      </p:sp>
      <p:sp>
        <p:nvSpPr>
          <p:cNvPr id="161799" name="Text Box 7">
            <a:extLst>
              <a:ext uri="{FF2B5EF4-FFF2-40B4-BE49-F238E27FC236}">
                <a16:creationId xmlns:a16="http://schemas.microsoft.com/office/drawing/2014/main" id="{645D3F94-F348-B362-B6FF-CD9AEC3A4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9" y="3563938"/>
            <a:ext cx="2528887" cy="53181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altLang="es-MX" sz="2800" b="1">
                <a:solidFill>
                  <a:srgbClr val="0000FF"/>
                </a:solidFill>
                <a:latin typeface="Times New Roman" pitchFamily="18" charset="0"/>
              </a:rPr>
              <a:t>Conocimientos</a:t>
            </a:r>
          </a:p>
        </p:txBody>
      </p:sp>
      <p:sp>
        <p:nvSpPr>
          <p:cNvPr id="161800" name="Text Box 8">
            <a:extLst>
              <a:ext uri="{FF2B5EF4-FFF2-40B4-BE49-F238E27FC236}">
                <a16:creationId xmlns:a16="http://schemas.microsoft.com/office/drawing/2014/main" id="{B4D91DDF-9225-899A-D148-E46297F7C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4" y="3635376"/>
            <a:ext cx="2232025" cy="53181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altLang="es-MX" sz="28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s-ES" altLang="es-MX" sz="2800" b="1">
                <a:solidFill>
                  <a:srgbClr val="0000FF"/>
                </a:solidFill>
                <a:latin typeface="Times New Roman" pitchFamily="18" charset="0"/>
              </a:rPr>
              <a:t>Habilidades</a:t>
            </a:r>
          </a:p>
        </p:txBody>
      </p:sp>
      <p:sp>
        <p:nvSpPr>
          <p:cNvPr id="161801" name="Text Box 9">
            <a:extLst>
              <a:ext uri="{FF2B5EF4-FFF2-40B4-BE49-F238E27FC236}">
                <a16:creationId xmlns:a16="http://schemas.microsoft.com/office/drawing/2014/main" id="{4D608C51-6551-C4C6-0390-CA911584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4" y="3563938"/>
            <a:ext cx="1368425" cy="53181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altLang="es-MX" sz="2800" b="1">
                <a:solidFill>
                  <a:srgbClr val="0000FF"/>
                </a:solidFill>
                <a:latin typeface="Times New Roman" pitchFamily="18" charset="0"/>
              </a:rPr>
              <a:t>Valores</a:t>
            </a:r>
          </a:p>
        </p:txBody>
      </p:sp>
      <p:sp>
        <p:nvSpPr>
          <p:cNvPr id="161802" name="Text Box 10">
            <a:extLst>
              <a:ext uri="{FF2B5EF4-FFF2-40B4-BE49-F238E27FC236}">
                <a16:creationId xmlns:a16="http://schemas.microsoft.com/office/drawing/2014/main" id="{146C8962-6ECC-B48E-8C4C-718D82DEB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4859338"/>
            <a:ext cx="6192838" cy="53181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accent1">
                  <a:gamma/>
                  <a:tint val="24706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2700">
            <a:solidFill>
              <a:srgbClr val="66FF99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altLang="es-MX" sz="28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s-ES" altLang="es-MX" sz="2800" b="1">
                <a:solidFill>
                  <a:srgbClr val="0000FF"/>
                </a:solidFill>
                <a:latin typeface="Times New Roman" pitchFamily="18" charset="0"/>
              </a:rPr>
              <a:t>Formación Integral de la Personalidad</a:t>
            </a:r>
          </a:p>
        </p:txBody>
      </p:sp>
      <p:sp>
        <p:nvSpPr>
          <p:cNvPr id="161803" name="Line 11">
            <a:extLst>
              <a:ext uri="{FF2B5EF4-FFF2-40B4-BE49-F238E27FC236}">
                <a16:creationId xmlns:a16="http://schemas.microsoft.com/office/drawing/2014/main" id="{2E7285EC-3F00-202A-6CBD-3E2ED3BBA7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63976" y="3132138"/>
            <a:ext cx="1223963" cy="4318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EC"/>
          </a:p>
        </p:txBody>
      </p:sp>
      <p:sp>
        <p:nvSpPr>
          <p:cNvPr id="161804" name="Line 12">
            <a:extLst>
              <a:ext uri="{FF2B5EF4-FFF2-40B4-BE49-F238E27FC236}">
                <a16:creationId xmlns:a16="http://schemas.microsoft.com/office/drawing/2014/main" id="{78869A6E-CB4A-7481-CB6E-C6AEAA396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7664" y="3132138"/>
            <a:ext cx="720725" cy="576262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EC"/>
          </a:p>
        </p:txBody>
      </p:sp>
      <p:sp>
        <p:nvSpPr>
          <p:cNvPr id="161805" name="Line 13">
            <a:extLst>
              <a:ext uri="{FF2B5EF4-FFF2-40B4-BE49-F238E27FC236}">
                <a16:creationId xmlns:a16="http://schemas.microsoft.com/office/drawing/2014/main" id="{F53894D4-4B6D-5886-C181-A860454B3A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3098800"/>
            <a:ext cx="0" cy="3937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EC"/>
          </a:p>
        </p:txBody>
      </p:sp>
      <p:sp>
        <p:nvSpPr>
          <p:cNvPr id="161806" name="Line 14">
            <a:extLst>
              <a:ext uri="{FF2B5EF4-FFF2-40B4-BE49-F238E27FC236}">
                <a16:creationId xmlns:a16="http://schemas.microsoft.com/office/drawing/2014/main" id="{050E7CE6-FE36-D400-4596-4A734E9452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7038" y="4068763"/>
            <a:ext cx="838200" cy="8382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EC"/>
          </a:p>
        </p:txBody>
      </p:sp>
      <p:sp>
        <p:nvSpPr>
          <p:cNvPr id="161807" name="Line 15">
            <a:extLst>
              <a:ext uri="{FF2B5EF4-FFF2-40B4-BE49-F238E27FC236}">
                <a16:creationId xmlns:a16="http://schemas.microsoft.com/office/drawing/2014/main" id="{CE2789AF-2F91-92D5-21FC-6658E12D45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6838" y="4140200"/>
            <a:ext cx="0" cy="5334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EC"/>
          </a:p>
        </p:txBody>
      </p:sp>
      <p:sp>
        <p:nvSpPr>
          <p:cNvPr id="161808" name="Line 16">
            <a:extLst>
              <a:ext uri="{FF2B5EF4-FFF2-40B4-BE49-F238E27FC236}">
                <a16:creationId xmlns:a16="http://schemas.microsoft.com/office/drawing/2014/main" id="{8D5DCCA7-43E3-E81F-6C61-417F8C89FC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4638" y="4144963"/>
            <a:ext cx="685800" cy="6858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EC"/>
          </a:p>
        </p:txBody>
      </p:sp>
      <p:sp>
        <p:nvSpPr>
          <p:cNvPr id="161809" name="Text Box 17">
            <a:extLst>
              <a:ext uri="{FF2B5EF4-FFF2-40B4-BE49-F238E27FC236}">
                <a16:creationId xmlns:a16="http://schemas.microsoft.com/office/drawing/2014/main" id="{55F2FEC0-B4C1-0507-4CE6-A9B26C8B8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3676" y="6338888"/>
            <a:ext cx="1584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2470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altLang="es-MX" sz="2800" b="1">
                <a:solidFill>
                  <a:srgbClr val="FF00FF"/>
                </a:solidFill>
                <a:latin typeface="Times New Roman" pitchFamily="18" charset="0"/>
              </a:rPr>
              <a:t> </a:t>
            </a:r>
            <a:r>
              <a:rPr lang="es-ES" altLang="es-MX" sz="1400" b="1" i="1">
                <a:solidFill>
                  <a:srgbClr val="FF00FF"/>
                </a:solidFill>
                <a:latin typeface="Times New Roman" pitchFamily="18" charset="0"/>
              </a:rPr>
              <a:t>Jorge Forjas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16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16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autoUpdateAnimBg="0"/>
      <p:bldP spid="161796" grpId="0" animBg="1" autoUpdateAnimBg="0"/>
      <p:bldP spid="161797" grpId="0" animBg="1" autoUpdateAnimBg="0"/>
      <p:bldP spid="161799" grpId="0" animBg="1" autoUpdateAnimBg="0"/>
      <p:bldP spid="161800" grpId="0" animBg="1" autoUpdateAnimBg="0"/>
      <p:bldP spid="161801" grpId="0" animBg="1" autoUpdateAnimBg="0"/>
      <p:bldP spid="161802" grpId="0" animBg="1" autoUpdateAnimBg="0"/>
      <p:bldP spid="16180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4036</TotalTime>
  <Words>861</Words>
  <Application>Microsoft Office PowerPoint</Application>
  <PresentationFormat>Panorámica</PresentationFormat>
  <Paragraphs>193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Aptos</vt:lpstr>
      <vt:lpstr>Aptos Display</vt:lpstr>
      <vt:lpstr>Arial</vt:lpstr>
      <vt:lpstr>Impact</vt:lpstr>
      <vt:lpstr>Times New Roman</vt:lpstr>
      <vt:lpstr>Wingdings</vt:lpstr>
      <vt:lpstr>Tema de Office</vt:lpstr>
      <vt:lpstr>Presentación de PowerPoint</vt:lpstr>
      <vt:lpstr>PROCESO INTEGRAL DEL CURRÍCULO Y LA EVALUACIÓN</vt:lpstr>
      <vt:lpstr>Presentación de PowerPoint</vt:lpstr>
      <vt:lpstr>Presentación de PowerPoint</vt:lpstr>
      <vt:lpstr>LA FORMACIÓN PROFESIONAL UNIVERSITARIA</vt:lpstr>
      <vt:lpstr>LA FORMACIÓN PROFESIONAL UNIVERSITARIA</vt:lpstr>
      <vt:lpstr>  FORMACIÓN PROFESIONAL INTEGRAL  </vt:lpstr>
      <vt:lpstr>EJEMPLO DE COMPETENCIA</vt:lpstr>
      <vt:lpstr>Presentación de PowerPoint</vt:lpstr>
      <vt:lpstr>FUENTE DE LAS COMPETENCIAS</vt:lpstr>
      <vt:lpstr>CARACTERÍSTICAS DE LAS COMPETENCIAS</vt:lpstr>
      <vt:lpstr>TIPOS DE COMPETENCIAS</vt:lpstr>
      <vt:lpstr>TIPOS DE COMPETENCIAS</vt:lpstr>
      <vt:lpstr> EVALUACIÓN ES PODER </vt:lpstr>
      <vt:lpstr>¿PARA QUÉ EVALUAMOS?</vt:lpstr>
      <vt:lpstr>Presentación de PowerPoint</vt:lpstr>
      <vt:lpstr>TENDENCIAS DE LA EVALUACIÓN </vt:lpstr>
      <vt:lpstr>Presentación de PowerPoint</vt:lpstr>
      <vt:lpstr>Presentación de PowerPoint</vt:lpstr>
      <vt:lpstr>OPERACIONALIZACIÓN DE LA EVALUACIÓN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Ximena Jeanneth Zuñiga Garcia</dc:creator>
  <cp:lastModifiedBy>Ximena Jeanneth Zuñiga Garcia</cp:lastModifiedBy>
  <cp:revision>1</cp:revision>
  <dcterms:created xsi:type="dcterms:W3CDTF">2024-12-13T20:15:06Z</dcterms:created>
  <dcterms:modified xsi:type="dcterms:W3CDTF">2024-12-16T15:31:12Z</dcterms:modified>
</cp:coreProperties>
</file>