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9" r:id="rId2"/>
    <p:sldId id="266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57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18/05/2025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18/05/2025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D77F9-7992-AA9C-C0BB-4A173073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lang="es-MX" sz="4400" b="0" i="0" u="none" strike="noStrike" baseline="0" dirty="0">
                <a:latin typeface="ArialNormal"/>
              </a:rPr>
              <a:t>1.6.3. Fase Preparatoria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pic>
        <p:nvPicPr>
          <p:cNvPr id="5" name="Marcador de contenido 4" descr="Diagrama&#10;&#10;El contenido generado por IA puede ser incorrecto.">
            <a:extLst>
              <a:ext uri="{FF2B5EF4-FFF2-40B4-BE49-F238E27FC236}">
                <a16:creationId xmlns:a16="http://schemas.microsoft.com/office/drawing/2014/main" id="{63726FA4-4AFD-C6B4-B463-305456E1A0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44" y="1846263"/>
            <a:ext cx="9791336" cy="4022725"/>
          </a:xfrm>
        </p:spPr>
      </p:pic>
    </p:spTree>
    <p:extLst>
      <p:ext uri="{BB962C8B-B14F-4D97-AF65-F5344CB8AC3E}">
        <p14:creationId xmlns:p14="http://schemas.microsoft.com/office/powerpoint/2010/main" val="183611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8F24A-0C8C-AC96-E1B1-3CD06D7F1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</a:t>
            </a: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FASE PREPARATORIA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713656-E7E8-E074-EEDC-C83513629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fase preparatoria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 una de las etapas más importantes dentro del proceso de contratación pública, pues establece las condiciones técnicas, jurídicas y económicas que rigen el procedimiento. Se trata de una etapa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previa al inicio formal del proceso de selección del contratista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y su correcta ejecución es crucial para garantizar la legalidad, transparencia y eficacia de la contratación.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17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C894D-50F1-4501-D224-D9056DDE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 de la Fase Preparatoria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27DDC4-4401-D17F-E619-7148B6BBA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600" dirty="0"/>
              <a:t>Establecer las condiciones necesarias para asegurar que el procedimiento de contratación pública pueda desarrollarse de manera regular, técnica y legal, garantizando la participación equitativa de los oferentes y el cumplimiento de los principios de la contratación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410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172C2-B47C-E160-EAF3-6662C1437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Actividades clave de la fase preparatoria</a:t>
            </a:r>
            <a:br>
              <a:rPr kumimoji="0" lang="es-MX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240CEE-CB50-C85C-EFF7-0CBCA3EB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845733"/>
            <a:ext cx="11388435" cy="4471939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2600" b="1" dirty="0"/>
              <a:t>Elaboración de los pliegos o términos de referencia</a:t>
            </a:r>
            <a:endParaRPr lang="es-MX" sz="2600" dirty="0"/>
          </a:p>
          <a:p>
            <a:pPr marL="457200" lvl="1" indent="0" algn="just">
              <a:buNone/>
            </a:pPr>
            <a:r>
              <a:rPr lang="es-MX" sz="2600" dirty="0"/>
              <a:t>Documento fundamental que describe el objeto del contrato, condiciones técnicas, legales, económicas, requisitos de los oferentes, criterios de evaluación y obligaciones del contratista.</a:t>
            </a:r>
          </a:p>
          <a:p>
            <a:pPr marL="457200" lvl="1" indent="0" algn="just">
              <a:buNone/>
            </a:pPr>
            <a:r>
              <a:rPr lang="es-MX" sz="2600" dirty="0"/>
              <a:t>Deben ser claros, completos y no discriminatorios.</a:t>
            </a:r>
          </a:p>
          <a:p>
            <a:pPr marL="457200" lvl="1" indent="0" algn="just">
              <a:buNone/>
            </a:pPr>
            <a:r>
              <a:rPr lang="es-MX" sz="2600" dirty="0"/>
              <a:t>Se elaboran en función del procedimiento seleccionado (licitación, cotización, etc.).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Conformación de la comisión técnica (si aplica)</a:t>
            </a:r>
            <a:endParaRPr lang="es-MX" sz="2600" dirty="0"/>
          </a:p>
          <a:p>
            <a:pPr marL="457200" lvl="1" indent="0" algn="just">
              <a:buNone/>
            </a:pPr>
            <a:r>
              <a:rPr lang="es-MX" sz="2600" dirty="0"/>
              <a:t>Para ciertos procedimientos, como licitación y concurso público, se designa una comisión evaluadora.</a:t>
            </a:r>
          </a:p>
          <a:p>
            <a:pPr marL="457200" lvl="1" indent="0" algn="just">
              <a:buNone/>
            </a:pPr>
            <a:r>
              <a:rPr lang="es-MX" sz="2600" dirty="0"/>
              <a:t>Está compuesta por profesionales con conocimientos técnicos y jurídicos.</a:t>
            </a:r>
          </a:p>
          <a:p>
            <a:pPr marL="457200" lvl="1" indent="0" algn="just">
              <a:buNone/>
            </a:pPr>
            <a:r>
              <a:rPr lang="es-MX" sz="2600" dirty="0"/>
              <a:t>Su función es analizar las ofertas y emitir informes técnicos vinculantes o recomendatorios.</a:t>
            </a:r>
          </a:p>
          <a:p>
            <a:pPr algn="just">
              <a:buFont typeface="+mj-lt"/>
              <a:buAutoNum type="arabicPeriod"/>
            </a:pPr>
            <a:r>
              <a:rPr lang="es-MX" sz="2600" b="1" dirty="0"/>
              <a:t>Resolución de inicio del proceso</a:t>
            </a:r>
            <a:endParaRPr lang="es-MX" sz="2600" dirty="0"/>
          </a:p>
          <a:p>
            <a:pPr marL="457200" lvl="1" indent="0" algn="just">
              <a:buNone/>
            </a:pPr>
            <a:r>
              <a:rPr lang="es-MX" sz="2600" dirty="0"/>
              <a:t>La máxima autoridad o su delegado emite la resolución para autorizar el inicio formal del procedimiento.</a:t>
            </a:r>
          </a:p>
          <a:p>
            <a:pPr marL="457200" lvl="1" indent="0" algn="just">
              <a:buNone/>
            </a:pPr>
            <a:r>
              <a:rPr lang="es-MX" sz="2600" dirty="0"/>
              <a:t>Debe constar en el expediente toda la documentación justificativa.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217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7C646-B4BB-3A3E-264D-C7181E55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Actividades clave de la fase preparatoria</a:t>
            </a:r>
            <a:b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E4A75F-FC2D-E914-AC4A-6D6083195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92721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2400" b="1" dirty="0"/>
              <a:t>Publicación de la convocatoria en el portal del SERCOP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dirty="0"/>
              <a:t>Se realiza mediante el sistema oficial de contrataciones públicas.</a:t>
            </a:r>
          </a:p>
          <a:p>
            <a:pPr marL="457200" lvl="1" indent="0" algn="just">
              <a:buNone/>
            </a:pPr>
            <a:r>
              <a:rPr lang="es-MX" sz="2400" dirty="0"/>
              <a:t>Incluye la invitación a participar, los pliegos y el cronograma del proceso.</a:t>
            </a:r>
          </a:p>
          <a:p>
            <a:pPr marL="457200" lvl="1" indent="0" algn="just">
              <a:buNone/>
            </a:pPr>
            <a:r>
              <a:rPr lang="es-MX" sz="2400" dirty="0"/>
              <a:t>Esta publicación </a:t>
            </a:r>
            <a:r>
              <a:rPr lang="es-MX" sz="2400" b="1" dirty="0"/>
              <a:t>da inicio formal</a:t>
            </a:r>
            <a:r>
              <a:rPr lang="es-MX" sz="2400" dirty="0"/>
              <a:t> al proceso de contratación.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Absolución de preguntas y aclaraciones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dirty="0"/>
              <a:t>Los posibles oferentes pueden formular consultas sobre los pliegos durante el período de preguntas.</a:t>
            </a:r>
          </a:p>
          <a:p>
            <a:pPr marL="457200" lvl="1" indent="0" algn="just">
              <a:buNone/>
            </a:pPr>
            <a:r>
              <a:rPr lang="es-MX" sz="2400" dirty="0"/>
              <a:t>La entidad contratante está obligada a responder oportunamente y publicar sus respuestas en el portal del SERCOP.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Modificación de pliegos (si corresponde)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dirty="0"/>
              <a:t>Las entidades contratantes pueden modificar los pliegos antes de la presentación de ofertas, siempre que lo justifiquen adecuadamente.</a:t>
            </a:r>
          </a:p>
          <a:p>
            <a:pPr marL="457200" lvl="1" indent="0" algn="just">
              <a:buNone/>
            </a:pPr>
            <a:r>
              <a:rPr lang="es-MX" sz="2400" dirty="0"/>
              <a:t>Las modificaciones deben publicarse y notificarse a los interesados.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061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124231-D990-AF48-FFB6-8564A02E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Importancia Jurídica y Técnica</a:t>
            </a:r>
            <a:br>
              <a:rPr kumimoji="0" lang="es-MX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B805AA-755A-36CB-48FC-883F7B221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Garantiza el </a:t>
            </a:r>
            <a:r>
              <a:rPr lang="es-MX" sz="3200" b="1" dirty="0"/>
              <a:t>derecho a la participación equitativa</a:t>
            </a:r>
            <a:r>
              <a:rPr lang="es-MX" sz="3200" dirty="0"/>
              <a:t> de todos los proveedores inscritos en el Registro Único de Proveedores (RUP).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Permite que el proceso de contratación se inicie sobre bases sólidas, evitando futuras impugnaciones o declaratorias de nulidad.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Determina el </a:t>
            </a:r>
            <a:r>
              <a:rPr lang="es-MX" sz="3200" b="1" dirty="0"/>
              <a:t>marco normativo del proceso</a:t>
            </a:r>
            <a:r>
              <a:rPr lang="es-MX" sz="3200" dirty="0"/>
              <a:t>, ya que los pliegos tienen carácter vinculante para la administración y los oferentes.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953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598258-E37E-F450-8049-866462A23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Fundamento legal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C81C4-BD9D-23F2-1D78-61DEB31C7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Ley Orgánica del Sistema Nacional de Contratación Pública (LOSNCP):</a:t>
            </a:r>
            <a:r>
              <a:rPr lang="es-MX" sz="3600" dirty="0"/>
              <a:t> Art. 22 y concordantes.</a:t>
            </a:r>
          </a:p>
          <a:p>
            <a:pPr marL="0" indent="0" algn="just">
              <a:buNone/>
            </a:pPr>
            <a:endParaRPr lang="es-MX" sz="3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Reglamento General:</a:t>
            </a:r>
            <a:r>
              <a:rPr lang="es-MX" sz="3600" dirty="0"/>
              <a:t> Artículos relacionados con los pliegos, convocatoria, comisiones técnicas y modificaciones.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686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461215-32D7-6F36-B4CA-7A07109B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</a:t>
            </a:r>
            <a:b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01079F-BDC1-ED61-E39F-92AAD2262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/>
              <a:t>La fase preparatoria no es una mera formalidad, sino una </a:t>
            </a:r>
            <a:r>
              <a:rPr lang="es-MX" sz="4000" b="1" dirty="0"/>
              <a:t>etapa estructural del proceso contractual</a:t>
            </a:r>
            <a:r>
              <a:rPr lang="es-MX" sz="4000" dirty="0"/>
              <a:t>, donde se construyen los cimientos legales y técnicos que garantizan el éxito del procedimiento. Una preparación inadecuada puede afectar la transparencia, la competencia o incluso generar perjuicios al interés público.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25745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15615</TotalTime>
  <Words>547</Words>
  <Application>Microsoft Office PowerPoint</Application>
  <PresentationFormat>Panorámica</PresentationFormat>
  <Paragraphs>38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Aptos</vt:lpstr>
      <vt:lpstr>Arial</vt:lpstr>
      <vt:lpstr>ArialNormal</vt:lpstr>
      <vt:lpstr>Calibri</vt:lpstr>
      <vt:lpstr>Calibri Light</vt:lpstr>
      <vt:lpstr>Retrospección</vt:lpstr>
      <vt:lpstr>1.6.3. Fase Preparatoria </vt:lpstr>
      <vt:lpstr>LA FASE PREPARATORIA</vt:lpstr>
      <vt:lpstr>Objetivo de la Fase Preparatoria </vt:lpstr>
      <vt:lpstr>Actividades clave de la fase preparatoria </vt:lpstr>
      <vt:lpstr>Actividades clave de la fase preparatoria </vt:lpstr>
      <vt:lpstr>Importancia Jurídica y Técnica </vt:lpstr>
      <vt:lpstr>Fundamento legal </vt:lpstr>
      <vt:lpstr>Conclusión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314</cp:revision>
  <cp:lastPrinted>2020-11-05T15:32:25Z</cp:lastPrinted>
  <dcterms:created xsi:type="dcterms:W3CDTF">2020-05-20T19:45:14Z</dcterms:created>
  <dcterms:modified xsi:type="dcterms:W3CDTF">2025-05-19T02:58:22Z</dcterms:modified>
</cp:coreProperties>
</file>