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37" r:id="rId2"/>
    <p:sldId id="338" r:id="rId3"/>
    <p:sldId id="341" r:id="rId4"/>
    <p:sldId id="372" r:id="rId5"/>
    <p:sldId id="375" r:id="rId6"/>
    <p:sldId id="37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F56D9-AF07-4870-9496-1597D93E8534}" type="datetimeFigureOut">
              <a:rPr lang="es-ES" smtClean="0"/>
              <a:t>26/11/2024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A9C3B1-512C-44DF-A265-093CF597EED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577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8781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928033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5A9C3B1-512C-44DF-A265-093CF597EED9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04204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26/11/2024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52074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26/11/2024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62453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26/11/2024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879056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26/11/2024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907226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26/11/2024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842597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26/11/2024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7714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26/11/2024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546687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26/11/2024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7532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26/11/2024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4759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26/11/2024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564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26/11/2024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8832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26/11/2024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7735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26/11/2024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696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26/11/2024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3512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26/11/2024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63550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882E2-8956-4342-981B-10D003273BD2}" type="datetimeFigureOut">
              <a:rPr lang="es-ES" smtClean="0"/>
              <a:t>26/11/2024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5802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E882E2-8956-4342-981B-10D003273BD2}" type="datetimeFigureOut">
              <a:rPr lang="es-ES" smtClean="0"/>
              <a:t>26/11/2024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5430EAF-F706-4FE9-8154-0EDA6DB7CAB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8450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D68556-DE4F-4E26-95E1-BA617FB5F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86342" y="2809461"/>
            <a:ext cx="8911687" cy="1589029"/>
          </a:xfrm>
        </p:spPr>
        <p:txBody>
          <a:bodyPr>
            <a:normAutofit/>
          </a:bodyPr>
          <a:lstStyle/>
          <a:p>
            <a:pPr algn="ctr"/>
            <a:r>
              <a:rPr lang="es-ES" sz="4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PSICOLOGÍA DEL DESARROLLO II</a:t>
            </a:r>
          </a:p>
        </p:txBody>
      </p:sp>
    </p:spTree>
    <p:extLst>
      <p:ext uri="{BB962C8B-B14F-4D97-AF65-F5344CB8AC3E}">
        <p14:creationId xmlns:p14="http://schemas.microsoft.com/office/powerpoint/2010/main" val="549460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5564" y="2022765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UNIDAD 3</a:t>
            </a:r>
            <a:b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s-ES" b="1" dirty="0"/>
              <a:t>DESARROLLO PSICOEVOLUTIVO DE LA ADULTEZ MEDIA</a:t>
            </a:r>
            <a:endParaRPr lang="es-E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4434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>
            <a:extLst>
              <a:ext uri="{FF2B5EF4-FFF2-40B4-BE49-F238E27FC236}">
                <a16:creationId xmlns:a16="http://schemas.microsoft.com/office/drawing/2014/main" id="{BE9D36BB-B7AD-4836-AD49-25E8DB932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9254" y="2036833"/>
            <a:ext cx="9573491" cy="2521526"/>
          </a:xfrm>
        </p:spPr>
        <p:txBody>
          <a:bodyPr>
            <a:normAutofit/>
          </a:bodyPr>
          <a:lstStyle/>
          <a:p>
            <a:pPr algn="ctr"/>
            <a: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TEMA</a:t>
            </a:r>
            <a:b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br>
              <a:rPr lang="es-ES" b="1" dirty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r>
              <a:rPr lang="es-EC" b="1" dirty="0"/>
              <a:t>3.2. Desarrollo cognitivo</a:t>
            </a:r>
            <a:endParaRPr lang="es-ES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10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29082" y="1804841"/>
            <a:ext cx="7533836" cy="3248318"/>
          </a:xfrm>
        </p:spPr>
        <p:txBody>
          <a:bodyPr>
            <a:noAutofit/>
          </a:bodyPr>
          <a:lstStyle/>
          <a:p>
            <a:pPr algn="just"/>
            <a:r>
              <a:rPr lang="es-ES" sz="2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	</a:t>
            </a:r>
            <a:r>
              <a:rPr lang="es-EC" sz="2000" b="1" u="sng" dirty="0">
                <a:solidFill>
                  <a:schemeClr val="tx1"/>
                </a:solidFill>
              </a:rPr>
              <a:t>3.2.1. Cognición adulta</a:t>
            </a:r>
            <a:endParaRPr lang="es-ES" sz="2000" b="1" u="sng" dirty="0">
              <a:solidFill>
                <a:schemeClr val="tx1"/>
              </a:solidFill>
            </a:endParaRP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Inteligencia Fluida</a:t>
            </a:r>
            <a:r>
              <a:rPr lang="es-ES" sz="2000" dirty="0">
                <a:solidFill>
                  <a:schemeClr val="tx1"/>
                </a:solidFill>
              </a:rPr>
              <a:t>: Tipo de inteligencia, que se aplica a problemas nuevos, relativamente </a:t>
            </a:r>
            <a:r>
              <a:rPr lang="es-ES" sz="2000" b="1" i="1" dirty="0">
                <a:solidFill>
                  <a:schemeClr val="tx1"/>
                </a:solidFill>
              </a:rPr>
              <a:t>independiente de influencias educativas y culturales</a:t>
            </a:r>
            <a:r>
              <a:rPr lang="es-ES" sz="2000" dirty="0">
                <a:solidFill>
                  <a:schemeClr val="tx1"/>
                </a:solidFill>
              </a:rPr>
              <a:t>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Inteligencia cristalizada</a:t>
            </a:r>
            <a:r>
              <a:rPr lang="es-ES" sz="2000" dirty="0">
                <a:solidFill>
                  <a:schemeClr val="tx1"/>
                </a:solidFill>
              </a:rPr>
              <a:t>: Tipo de inteligencia, que comprende la </a:t>
            </a:r>
            <a:r>
              <a:rPr lang="es-ES" sz="2000" b="1" i="1" dirty="0">
                <a:solidFill>
                  <a:schemeClr val="tx1"/>
                </a:solidFill>
              </a:rPr>
              <a:t>habilidad de recordar y usar la información aprendida</a:t>
            </a:r>
            <a:r>
              <a:rPr lang="es-ES" sz="2000" dirty="0">
                <a:solidFill>
                  <a:schemeClr val="tx1"/>
                </a:solidFill>
              </a:rPr>
              <a:t>; depende en gran medida de la educación y la cultura.</a:t>
            </a:r>
          </a:p>
          <a:p>
            <a:pPr algn="just"/>
            <a:endParaRPr lang="es-ES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2844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1089" y="895057"/>
            <a:ext cx="8829822" cy="5067886"/>
          </a:xfrm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b="1" u="sng" dirty="0">
                <a:solidFill>
                  <a:schemeClr val="tx1"/>
                </a:solidFill>
              </a:rPr>
              <a:t>Encapsulación</a:t>
            </a:r>
            <a:r>
              <a:rPr lang="es-ES" sz="2000" dirty="0">
                <a:solidFill>
                  <a:schemeClr val="tx1"/>
                </a:solidFill>
              </a:rPr>
              <a:t>: Se refiere a la dedicación progresiva del </a:t>
            </a:r>
            <a:r>
              <a:rPr lang="es-ES" sz="2000" b="1" i="1" dirty="0">
                <a:solidFill>
                  <a:schemeClr val="tx1"/>
                </a:solidFill>
              </a:rPr>
              <a:t>procesamiento de la información y el pensamiento fluido </a:t>
            </a:r>
            <a:r>
              <a:rPr lang="es-ES" sz="2000" dirty="0">
                <a:solidFill>
                  <a:schemeClr val="tx1"/>
                </a:solidFill>
              </a:rPr>
              <a:t>a sistemas de conocimiento específicos, de modo que dicho conocimiento se vuelve más accesible.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Asimilan e interpretan los nuevos conocimientos con más </a:t>
            </a:r>
            <a:r>
              <a:rPr lang="es-ES" sz="2000" b="1" i="1" dirty="0">
                <a:solidFill>
                  <a:schemeClr val="tx1"/>
                </a:solidFill>
              </a:rPr>
              <a:t>eficiencia</a:t>
            </a:r>
            <a:r>
              <a:rPr lang="es-ES" sz="2000" dirty="0">
                <a:solidFill>
                  <a:schemeClr val="tx1"/>
                </a:solidFill>
              </a:rPr>
              <a:t> porque se remiten a un depósito abundante y muy organizado de representaciones mentales de principios básicos, más que a semejanzas y diferencias superficiales.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La </a:t>
            </a:r>
            <a:r>
              <a:rPr lang="es-ES" sz="2000" b="1" i="1" dirty="0">
                <a:solidFill>
                  <a:schemeClr val="tx1"/>
                </a:solidFill>
              </a:rPr>
              <a:t>solución de problemas </a:t>
            </a:r>
            <a:r>
              <a:rPr lang="es-ES" sz="2000" dirty="0">
                <a:solidFill>
                  <a:schemeClr val="tx1"/>
                </a:solidFill>
              </a:rPr>
              <a:t>se lleva a cabo en un contexto social y la habilidad de </a:t>
            </a:r>
            <a:r>
              <a:rPr lang="es-ES" sz="2000" b="1" i="1" dirty="0">
                <a:solidFill>
                  <a:schemeClr val="tx1"/>
                </a:solidFill>
              </a:rPr>
              <a:t>emitir juicios expertos </a:t>
            </a:r>
            <a:r>
              <a:rPr lang="es-ES" sz="2000" dirty="0">
                <a:solidFill>
                  <a:schemeClr val="tx1"/>
                </a:solidFill>
              </a:rPr>
              <a:t>depende de la familiaridad con la manera de </a:t>
            </a:r>
            <a:r>
              <a:rPr lang="es-ES" sz="2000" b="1" i="1" dirty="0">
                <a:solidFill>
                  <a:schemeClr val="tx1"/>
                </a:solidFill>
              </a:rPr>
              <a:t>hacer las cosas, las expectativas y las exigencias </a:t>
            </a:r>
            <a:r>
              <a:rPr lang="es-ES" sz="2000" dirty="0">
                <a:solidFill>
                  <a:schemeClr val="tx1"/>
                </a:solidFill>
              </a:rPr>
              <a:t>del trabajo así como también de la cultura de la comunidad o la empresa.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El razonamiento intuitivo que parte de la experiencia es también característico de lo que se ha llamado </a:t>
            </a:r>
            <a:r>
              <a:rPr lang="es-ES" sz="2000" b="1" i="1" dirty="0">
                <a:solidFill>
                  <a:schemeClr val="tx1"/>
                </a:solidFill>
              </a:rPr>
              <a:t>pensamiento </a:t>
            </a:r>
            <a:r>
              <a:rPr lang="es-ES" sz="2000" b="1" i="1" dirty="0" err="1">
                <a:solidFill>
                  <a:schemeClr val="tx1"/>
                </a:solidFill>
              </a:rPr>
              <a:t>posformal</a:t>
            </a:r>
            <a:r>
              <a:rPr lang="es-ES" sz="20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70441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3">
            <a:extLst>
              <a:ext uri="{FF2B5EF4-FFF2-40B4-BE49-F238E27FC236}">
                <a16:creationId xmlns:a16="http://schemas.microsoft.com/office/drawing/2014/main" id="{45AB26AB-1333-4E22-9077-DC8115A440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09224" y="1129811"/>
            <a:ext cx="8773551" cy="4598377"/>
          </a:xfrm>
        </p:spPr>
        <p:txBody>
          <a:bodyPr>
            <a:normAutofit lnSpcReduction="10000"/>
          </a:bodyPr>
          <a:lstStyle/>
          <a:p>
            <a:pPr algn="just"/>
            <a:r>
              <a:rPr lang="es-ES" sz="2000" dirty="0"/>
              <a:t>	</a:t>
            </a:r>
            <a:r>
              <a:rPr lang="es-ES" sz="2000" b="1" u="sng" dirty="0">
                <a:solidFill>
                  <a:schemeClr val="tx1"/>
                </a:solidFill>
              </a:rPr>
              <a:t>PENSAMIENTO INTEGRATIVO </a:t>
            </a:r>
          </a:p>
          <a:p>
            <a:pPr algn="just"/>
            <a:endParaRPr lang="es-ES" sz="2000" dirty="0">
              <a:solidFill>
                <a:schemeClr val="tx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El pensamiento </a:t>
            </a:r>
            <a:r>
              <a:rPr lang="es-ES" sz="2000" dirty="0" err="1">
                <a:solidFill>
                  <a:schemeClr val="tx1"/>
                </a:solidFill>
              </a:rPr>
              <a:t>posformal</a:t>
            </a:r>
            <a:r>
              <a:rPr lang="es-ES" sz="2000" dirty="0">
                <a:solidFill>
                  <a:schemeClr val="tx1"/>
                </a:solidFill>
              </a:rPr>
              <a:t> es adecuado para llevar a cabo las </a:t>
            </a:r>
            <a:r>
              <a:rPr lang="es-ES" sz="2000" b="1" i="1" dirty="0">
                <a:solidFill>
                  <a:schemeClr val="tx1"/>
                </a:solidFill>
              </a:rPr>
              <a:t>tareas complejas</a:t>
            </a:r>
            <a:r>
              <a:rPr lang="es-ES" sz="2000" dirty="0">
                <a:solidFill>
                  <a:schemeClr val="tx1"/>
                </a:solidFill>
              </a:rPr>
              <a:t>, desempeñar </a:t>
            </a:r>
            <a:r>
              <a:rPr lang="es-ES" sz="2000" b="1" i="1" dirty="0">
                <a:solidFill>
                  <a:schemeClr val="tx1"/>
                </a:solidFill>
              </a:rPr>
              <a:t>múltiples roles </a:t>
            </a:r>
            <a:r>
              <a:rPr lang="es-ES" sz="2000" dirty="0">
                <a:solidFill>
                  <a:schemeClr val="tx1"/>
                </a:solidFill>
              </a:rPr>
              <a:t>y </a:t>
            </a:r>
            <a:r>
              <a:rPr lang="es-ES" sz="2000" b="1" i="1" dirty="0">
                <a:solidFill>
                  <a:schemeClr val="tx1"/>
                </a:solidFill>
              </a:rPr>
              <a:t>resolver dificultades</a:t>
            </a:r>
            <a:r>
              <a:rPr lang="es-ES" sz="2000" dirty="0">
                <a:solidFill>
                  <a:schemeClr val="tx1"/>
                </a:solidFill>
              </a:rPr>
              <a:t> desconcertantes de la mitad de la vida, como la necesidad de </a:t>
            </a:r>
            <a:r>
              <a:rPr lang="es-ES" sz="2000" b="1" i="1" dirty="0">
                <a:solidFill>
                  <a:schemeClr val="tx1"/>
                </a:solidFill>
              </a:rPr>
              <a:t>sintetizar y equilibrar </a:t>
            </a:r>
            <a:r>
              <a:rPr lang="es-ES" sz="2000" dirty="0">
                <a:solidFill>
                  <a:schemeClr val="tx1"/>
                </a:solidFill>
              </a:rPr>
              <a:t>las exigencias del trabajo y la familia.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Integra </a:t>
            </a:r>
            <a:r>
              <a:rPr lang="es-ES" sz="2000" b="1" i="1" dirty="0">
                <a:solidFill>
                  <a:schemeClr val="tx1"/>
                </a:solidFill>
              </a:rPr>
              <a:t>la lógica con la intuición y la emoción</a:t>
            </a:r>
            <a:r>
              <a:rPr lang="es-ES" sz="2000" dirty="0">
                <a:solidFill>
                  <a:schemeClr val="tx1"/>
                </a:solidFill>
              </a:rPr>
              <a:t>, concilian ideas y hechos contradictorios y añaden nueva información a lo que ya se sabe.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Interpretan lo que leen, ven o escuchan en términos de lo que </a:t>
            </a:r>
            <a:r>
              <a:rPr lang="es-ES" sz="2000" b="1" i="1" dirty="0">
                <a:solidFill>
                  <a:schemeClr val="tx1"/>
                </a:solidFill>
              </a:rPr>
              <a:t>significa</a:t>
            </a:r>
            <a:r>
              <a:rPr lang="es-ES" sz="2000" dirty="0">
                <a:solidFill>
                  <a:schemeClr val="tx1"/>
                </a:solidFill>
              </a:rPr>
              <a:t> para ellos.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sz="2000" dirty="0">
                <a:solidFill>
                  <a:schemeClr val="tx1"/>
                </a:solidFill>
              </a:rPr>
              <a:t>En lugar de aceptar algo por lo que parece, lo filtran a través de su </a:t>
            </a:r>
            <a:r>
              <a:rPr lang="es-ES" sz="2000" b="1" i="1" dirty="0">
                <a:solidFill>
                  <a:schemeClr val="tx1"/>
                </a:solidFill>
              </a:rPr>
              <a:t>experiencia y aprendizaje </a:t>
            </a:r>
            <a:r>
              <a:rPr lang="es-ES" sz="2000" dirty="0">
                <a:solidFill>
                  <a:schemeClr val="tx1"/>
                </a:solidFill>
              </a:rPr>
              <a:t>de toda la vida.</a:t>
            </a:r>
          </a:p>
        </p:txBody>
      </p:sp>
    </p:spTree>
    <p:extLst>
      <p:ext uri="{BB962C8B-B14F-4D97-AF65-F5344CB8AC3E}">
        <p14:creationId xmlns:p14="http://schemas.microsoft.com/office/powerpoint/2010/main" val="89255517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1975</TotalTime>
  <Words>331</Words>
  <Application>Microsoft Office PowerPoint</Application>
  <PresentationFormat>Panorámica</PresentationFormat>
  <Paragraphs>20</Paragraphs>
  <Slides>6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Espiral</vt:lpstr>
      <vt:lpstr>PSICOLOGÍA DEL DESARROLLO II</vt:lpstr>
      <vt:lpstr>UNIDAD 3  DESARROLLO PSICOEVOLUTIVO DE LA ADULTEZ MEDIA</vt:lpstr>
      <vt:lpstr>TEMA  3.2. Desarrollo cognitivo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PSICOLOGÍA APLICADA A LA ODONTOLOGÍA</dc:title>
  <dc:creator>Hp</dc:creator>
  <cp:lastModifiedBy>Alejandra Salome Sarmiento Benavides</cp:lastModifiedBy>
  <cp:revision>339</cp:revision>
  <dcterms:created xsi:type="dcterms:W3CDTF">2020-05-20T17:15:24Z</dcterms:created>
  <dcterms:modified xsi:type="dcterms:W3CDTF">2024-11-26T10:35:29Z</dcterms:modified>
</cp:coreProperties>
</file>