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37" r:id="rId2"/>
    <p:sldId id="338" r:id="rId3"/>
    <p:sldId id="341" r:id="rId4"/>
    <p:sldId id="372" r:id="rId5"/>
    <p:sldId id="375" r:id="rId6"/>
    <p:sldId id="37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26/11/2024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 3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/>
              <a:t>DESARROLLO PSICOEVOLUTIVO DE LA ADULTEZ MEDIA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C" b="1" dirty="0"/>
              <a:t>3.2. Desarrollo cognitivo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9082" y="1804841"/>
            <a:ext cx="7533836" cy="3248318"/>
          </a:xfrm>
        </p:spPr>
        <p:txBody>
          <a:bodyPr>
            <a:noAutofit/>
          </a:bodyPr>
          <a:lstStyle/>
          <a:p>
            <a:pPr algn="just"/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3.2.1. Cognición adulta</a:t>
            </a:r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Inteligencia Fluida</a:t>
            </a:r>
            <a:r>
              <a:rPr lang="es-ES" sz="2000" dirty="0">
                <a:solidFill>
                  <a:schemeClr val="tx1"/>
                </a:solidFill>
              </a:rPr>
              <a:t>: Tipo de inteligencia, que se aplica a problemas nuevos, relativamente </a:t>
            </a:r>
            <a:r>
              <a:rPr lang="es-ES" sz="2000" b="1" i="1" dirty="0">
                <a:solidFill>
                  <a:schemeClr val="tx1"/>
                </a:solidFill>
              </a:rPr>
              <a:t>independiente de influencias educativas y culturales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Inteligencia cristalizada</a:t>
            </a:r>
            <a:r>
              <a:rPr lang="es-ES" sz="2000" dirty="0">
                <a:solidFill>
                  <a:schemeClr val="tx1"/>
                </a:solidFill>
              </a:rPr>
              <a:t>: Tipo de inteligencia, que comprende la </a:t>
            </a:r>
            <a:r>
              <a:rPr lang="es-ES" sz="2000" b="1" i="1" dirty="0">
                <a:solidFill>
                  <a:schemeClr val="tx1"/>
                </a:solidFill>
              </a:rPr>
              <a:t>habilidad de recordar y usar la información aprendida</a:t>
            </a:r>
            <a:r>
              <a:rPr lang="es-ES" sz="2000" dirty="0">
                <a:solidFill>
                  <a:schemeClr val="tx1"/>
                </a:solidFill>
              </a:rPr>
              <a:t>; depende en gran medida de la educación y la cultura.</a:t>
            </a:r>
          </a:p>
          <a:p>
            <a:pPr algn="just"/>
            <a:endParaRPr lang="es-E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089" y="895057"/>
            <a:ext cx="8829822" cy="506788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Encapsulación</a:t>
            </a:r>
            <a:r>
              <a:rPr lang="es-ES" sz="2000" dirty="0">
                <a:solidFill>
                  <a:schemeClr val="tx1"/>
                </a:solidFill>
              </a:rPr>
              <a:t>: Se refiere a la dedicación progresiva del </a:t>
            </a:r>
            <a:r>
              <a:rPr lang="es-ES" sz="2000" b="1" i="1" dirty="0">
                <a:solidFill>
                  <a:schemeClr val="tx1"/>
                </a:solidFill>
              </a:rPr>
              <a:t>procesamiento de la información y el pensamiento fluido </a:t>
            </a:r>
            <a:r>
              <a:rPr lang="es-ES" sz="2000" dirty="0">
                <a:solidFill>
                  <a:schemeClr val="tx1"/>
                </a:solidFill>
              </a:rPr>
              <a:t>a sistemas de conocimiento específicos, de modo que dicho conocimiento se vuelve más accesible.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Asimilan e interpretan los nuevos conocimientos con más </a:t>
            </a:r>
            <a:r>
              <a:rPr lang="es-ES" sz="2000" b="1" i="1" dirty="0">
                <a:solidFill>
                  <a:schemeClr val="tx1"/>
                </a:solidFill>
              </a:rPr>
              <a:t>eficiencia</a:t>
            </a:r>
            <a:r>
              <a:rPr lang="es-ES" sz="2000" dirty="0">
                <a:solidFill>
                  <a:schemeClr val="tx1"/>
                </a:solidFill>
              </a:rPr>
              <a:t> porque se remiten a un depósito abundante y muy organizado de representaciones mentales de principios básicos, más que a semejanzas y diferencias superficiales.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solución de problemas </a:t>
            </a:r>
            <a:r>
              <a:rPr lang="es-ES" sz="2000" dirty="0">
                <a:solidFill>
                  <a:schemeClr val="tx1"/>
                </a:solidFill>
              </a:rPr>
              <a:t>se lleva a cabo en un contexto social y la habilidad de </a:t>
            </a:r>
            <a:r>
              <a:rPr lang="es-ES" sz="2000" b="1" i="1" dirty="0">
                <a:solidFill>
                  <a:schemeClr val="tx1"/>
                </a:solidFill>
              </a:rPr>
              <a:t>emitir juicios expertos </a:t>
            </a:r>
            <a:r>
              <a:rPr lang="es-ES" sz="2000" dirty="0">
                <a:solidFill>
                  <a:schemeClr val="tx1"/>
                </a:solidFill>
              </a:rPr>
              <a:t>depende de la familiaridad con la manera de </a:t>
            </a:r>
            <a:r>
              <a:rPr lang="es-ES" sz="2000" b="1" i="1" dirty="0">
                <a:solidFill>
                  <a:schemeClr val="tx1"/>
                </a:solidFill>
              </a:rPr>
              <a:t>hacer las cosas, las expectativas y las exigencias </a:t>
            </a:r>
            <a:r>
              <a:rPr lang="es-ES" sz="2000" dirty="0">
                <a:solidFill>
                  <a:schemeClr val="tx1"/>
                </a:solidFill>
              </a:rPr>
              <a:t>del trabajo así como también de la cultura de la comunidad o la empresa.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razonamiento intuitivo que parte de la experiencia es también característico de lo que se ha llamado </a:t>
            </a:r>
            <a:r>
              <a:rPr lang="es-ES" sz="2000" b="1" i="1" dirty="0">
                <a:solidFill>
                  <a:schemeClr val="tx1"/>
                </a:solidFill>
              </a:rPr>
              <a:t>pensamiento </a:t>
            </a:r>
            <a:r>
              <a:rPr lang="es-ES" sz="2000" b="1" i="1" dirty="0" err="1">
                <a:solidFill>
                  <a:schemeClr val="tx1"/>
                </a:solidFill>
              </a:rPr>
              <a:t>posformal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224" y="1129811"/>
            <a:ext cx="8773551" cy="459837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PENSAMIENTO INTEGRATIVO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pensamiento </a:t>
            </a:r>
            <a:r>
              <a:rPr lang="es-ES" sz="2000" dirty="0" err="1">
                <a:solidFill>
                  <a:schemeClr val="tx1"/>
                </a:solidFill>
              </a:rPr>
              <a:t>posformal</a:t>
            </a:r>
            <a:r>
              <a:rPr lang="es-ES" sz="2000" dirty="0">
                <a:solidFill>
                  <a:schemeClr val="tx1"/>
                </a:solidFill>
              </a:rPr>
              <a:t> es adecuado para llevar a cabo las </a:t>
            </a:r>
            <a:r>
              <a:rPr lang="es-ES" sz="2000" b="1" i="1" dirty="0">
                <a:solidFill>
                  <a:schemeClr val="tx1"/>
                </a:solidFill>
              </a:rPr>
              <a:t>tareas complejas</a:t>
            </a:r>
            <a:r>
              <a:rPr lang="es-ES" sz="2000" dirty="0">
                <a:solidFill>
                  <a:schemeClr val="tx1"/>
                </a:solidFill>
              </a:rPr>
              <a:t>, desempeñar </a:t>
            </a:r>
            <a:r>
              <a:rPr lang="es-ES" sz="2000" b="1" i="1" dirty="0">
                <a:solidFill>
                  <a:schemeClr val="tx1"/>
                </a:solidFill>
              </a:rPr>
              <a:t>múltiples roles </a:t>
            </a:r>
            <a:r>
              <a:rPr lang="es-ES" sz="2000" dirty="0">
                <a:solidFill>
                  <a:schemeClr val="tx1"/>
                </a:solidFill>
              </a:rPr>
              <a:t>y </a:t>
            </a:r>
            <a:r>
              <a:rPr lang="es-ES" sz="2000" b="1" i="1" dirty="0">
                <a:solidFill>
                  <a:schemeClr val="tx1"/>
                </a:solidFill>
              </a:rPr>
              <a:t>resolver dificultades</a:t>
            </a:r>
            <a:r>
              <a:rPr lang="es-ES" sz="2000" dirty="0">
                <a:solidFill>
                  <a:schemeClr val="tx1"/>
                </a:solidFill>
              </a:rPr>
              <a:t> desconcertantes de la mitad de la vida, como la necesidad de </a:t>
            </a:r>
            <a:r>
              <a:rPr lang="es-ES" sz="2000" b="1" i="1" dirty="0">
                <a:solidFill>
                  <a:schemeClr val="tx1"/>
                </a:solidFill>
              </a:rPr>
              <a:t>sintetizar y equilibrar </a:t>
            </a:r>
            <a:r>
              <a:rPr lang="es-ES" sz="2000" dirty="0">
                <a:solidFill>
                  <a:schemeClr val="tx1"/>
                </a:solidFill>
              </a:rPr>
              <a:t>las exigencias del trabajo y la familia.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Integra </a:t>
            </a:r>
            <a:r>
              <a:rPr lang="es-ES" sz="2000" b="1" i="1" dirty="0">
                <a:solidFill>
                  <a:schemeClr val="tx1"/>
                </a:solidFill>
              </a:rPr>
              <a:t>la lógica con la intuición y la emoción</a:t>
            </a:r>
            <a:r>
              <a:rPr lang="es-ES" sz="2000" dirty="0">
                <a:solidFill>
                  <a:schemeClr val="tx1"/>
                </a:solidFill>
              </a:rPr>
              <a:t>, concilian ideas y hechos contradictorios y añaden nueva información a lo que ya se sabe.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Interpretan lo que leen, ven o escuchan en términos de lo que </a:t>
            </a:r>
            <a:r>
              <a:rPr lang="es-ES" sz="2000" b="1" i="1" dirty="0">
                <a:solidFill>
                  <a:schemeClr val="tx1"/>
                </a:solidFill>
              </a:rPr>
              <a:t>significa</a:t>
            </a:r>
            <a:r>
              <a:rPr lang="es-ES" sz="2000" dirty="0">
                <a:solidFill>
                  <a:schemeClr val="tx1"/>
                </a:solidFill>
              </a:rPr>
              <a:t> para ellos.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lugar de aceptar algo por lo que parece, lo filtran a través de su </a:t>
            </a:r>
            <a:r>
              <a:rPr lang="es-ES" sz="2000" b="1" i="1" dirty="0">
                <a:solidFill>
                  <a:schemeClr val="tx1"/>
                </a:solidFill>
              </a:rPr>
              <a:t>experiencia y aprendizaje </a:t>
            </a:r>
            <a:r>
              <a:rPr lang="es-ES" sz="2000" dirty="0">
                <a:solidFill>
                  <a:schemeClr val="tx1"/>
                </a:solidFill>
              </a:rPr>
              <a:t>de toda la vida.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1975</TotalTime>
  <Words>331</Words>
  <Application>Microsoft Office PowerPoint</Application>
  <PresentationFormat>Panorámica</PresentationFormat>
  <Paragraphs>20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3  DESARROLLO PSICOEVOLUTIVO DE LA ADULTEZ MEDIA</vt:lpstr>
      <vt:lpstr>TEMA  3.2. Desarrollo cognitivo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339</cp:revision>
  <dcterms:created xsi:type="dcterms:W3CDTF">2020-05-20T17:15:24Z</dcterms:created>
  <dcterms:modified xsi:type="dcterms:W3CDTF">2024-11-26T10:35:29Z</dcterms:modified>
</cp:coreProperties>
</file>