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sldIdLst>
    <p:sldId id="279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60" r:id="rId12"/>
    <p:sldId id="261" r:id="rId13"/>
    <p:sldId id="262" r:id="rId14"/>
    <p:sldId id="263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EA0F-BC94-42F2-A25E-41C4FF657E57}" type="datetimeFigureOut">
              <a:rPr lang="es-ES" smtClean="0"/>
              <a:t>06/12/2023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FC47-6A07-4DEC-8761-557017D1F5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77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EA0F-BC94-42F2-A25E-41C4FF657E57}" type="datetimeFigureOut">
              <a:rPr lang="es-ES" smtClean="0"/>
              <a:t>06/12/2023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FC47-6A07-4DEC-8761-557017D1F5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855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EA0F-BC94-42F2-A25E-41C4FF657E57}" type="datetimeFigureOut">
              <a:rPr lang="es-ES" smtClean="0"/>
              <a:t>06/12/2023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FC47-6A07-4DEC-8761-557017D1F5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935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EA0F-BC94-42F2-A25E-41C4FF657E57}" type="datetimeFigureOut">
              <a:rPr lang="es-ES" smtClean="0"/>
              <a:t>06/12/2023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FC47-6A07-4DEC-8761-557017D1F5D1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341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EA0F-BC94-42F2-A25E-41C4FF657E57}" type="datetimeFigureOut">
              <a:rPr lang="es-ES" smtClean="0"/>
              <a:t>06/12/2023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FC47-6A07-4DEC-8761-557017D1F5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4765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EA0F-BC94-42F2-A25E-41C4FF657E57}" type="datetimeFigureOut">
              <a:rPr lang="es-ES" smtClean="0"/>
              <a:t>06/12/2023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FC47-6A07-4DEC-8761-557017D1F5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5124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EA0F-BC94-42F2-A25E-41C4FF657E57}" type="datetimeFigureOut">
              <a:rPr lang="es-ES" smtClean="0"/>
              <a:t>06/12/2023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FC47-6A07-4DEC-8761-557017D1F5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1180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EA0F-BC94-42F2-A25E-41C4FF657E57}" type="datetimeFigureOut">
              <a:rPr lang="es-ES" smtClean="0"/>
              <a:t>06/12/2023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FC47-6A07-4DEC-8761-557017D1F5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7106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EA0F-BC94-42F2-A25E-41C4FF657E57}" type="datetimeFigureOut">
              <a:rPr lang="es-ES" smtClean="0"/>
              <a:t>06/12/2023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FC47-6A07-4DEC-8761-557017D1F5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487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28141-D40D-D04E-7F34-1D7F06BE7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A5107C-582E-D6BB-6DEB-3F4BE31C1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DCDE98-104B-B0D8-88DE-CD0368E8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EA0F-BC94-42F2-A25E-41C4FF657E57}" type="datetimeFigureOut">
              <a:rPr lang="es-ES" smtClean="0"/>
              <a:t>06/12/2023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56B292-668A-2717-AADE-EDF8C129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441881-9200-DB9C-4DE4-CC1A43F54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FC47-6A07-4DEC-8761-557017D1F5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600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EA0F-BC94-42F2-A25E-41C4FF657E57}" type="datetimeFigureOut">
              <a:rPr lang="es-ES" smtClean="0"/>
              <a:t>06/12/2023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FC47-6A07-4DEC-8761-557017D1F5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2580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EA0F-BC94-42F2-A25E-41C4FF657E57}" type="datetimeFigureOut">
              <a:rPr lang="es-ES" smtClean="0"/>
              <a:t>06/12/2023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FC47-6A07-4DEC-8761-557017D1F5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613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EA0F-BC94-42F2-A25E-41C4FF657E57}" type="datetimeFigureOut">
              <a:rPr lang="es-ES" smtClean="0"/>
              <a:t>06/12/2023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FC47-6A07-4DEC-8761-557017D1F5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113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EA0F-BC94-42F2-A25E-41C4FF657E57}" type="datetimeFigureOut">
              <a:rPr lang="es-ES" smtClean="0"/>
              <a:t>06/12/2023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FC47-6A07-4DEC-8761-557017D1F5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853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EA0F-BC94-42F2-A25E-41C4FF657E57}" type="datetimeFigureOut">
              <a:rPr lang="es-ES" smtClean="0"/>
              <a:t>06/12/2023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FC47-6A07-4DEC-8761-557017D1F5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3970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EA0F-BC94-42F2-A25E-41C4FF657E57}" type="datetimeFigureOut">
              <a:rPr lang="es-ES" smtClean="0"/>
              <a:t>06/12/2023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FC47-6A07-4DEC-8761-557017D1F5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9698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EA0F-BC94-42F2-A25E-41C4FF657E57}" type="datetimeFigureOut">
              <a:rPr lang="es-ES" smtClean="0"/>
              <a:t>06/12/2023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FC47-6A07-4DEC-8761-557017D1F5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8070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EA0F-BC94-42F2-A25E-41C4FF657E57}" type="datetimeFigureOut">
              <a:rPr lang="es-ES" smtClean="0"/>
              <a:t>06/12/2023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FC47-6A07-4DEC-8761-557017D1F5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507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610EA0F-BC94-42F2-A25E-41C4FF657E57}" type="datetimeFigureOut">
              <a:rPr lang="es-ES" smtClean="0"/>
              <a:t>06/12/2023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D7FFC47-6A07-4DEC-8761-557017D1F5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575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7CED271-E274-4FBE-903C-6A79F0280D6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30" y="4153186"/>
            <a:ext cx="2808514" cy="18952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D008A6E-6E35-4EA8-ACD9-6F735439BF4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439225"/>
            <a:ext cx="6651171" cy="179531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7EB4AF8-58CF-4BA9-86C3-27A128B45E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4" y="1168817"/>
            <a:ext cx="6977742" cy="126819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572260F-8DB8-910A-9717-0743FAFD29AD}"/>
              </a:ext>
            </a:extLst>
          </p:cNvPr>
          <p:cNvSpPr txBox="1"/>
          <p:nvPr/>
        </p:nvSpPr>
        <p:spPr>
          <a:xfrm>
            <a:off x="5524501" y="4588904"/>
            <a:ext cx="54047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000" b="1" dirty="0"/>
              <a:t>Revisado por:  </a:t>
            </a:r>
            <a:r>
              <a:rPr lang="es-EC" sz="2000" dirty="0"/>
              <a:t>Ing. MBA. Magdala Lema Espinoza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1190477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ódigos en papeles">
            <a:extLst>
              <a:ext uri="{FF2B5EF4-FFF2-40B4-BE49-F238E27FC236}">
                <a16:creationId xmlns:a16="http://schemas.microsoft.com/office/drawing/2014/main" id="{47753A1C-8499-D5ED-F027-F15585D2B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87" r="29439" b="-1"/>
          <a:stretch/>
        </p:blipFill>
        <p:spPr>
          <a:xfrm>
            <a:off x="20" y="10"/>
            <a:ext cx="3943427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AD6E62-C36D-5638-4F10-C161CB83D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1395" y="1349830"/>
            <a:ext cx="6986723" cy="444137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s-ES" sz="1600" dirty="0"/>
              <a:t>7. Pérdidas por obsolescencia del inventario mensual y comparativa con el año anterior.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s-ES" sz="1600" dirty="0"/>
              <a:t>8. Implementación de prácticas sostenibles y acciones de responsabilidad social corporativa.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s-ES" sz="1600" dirty="0"/>
              <a:t>9. Evaluación del desempeño de los proveedores clave.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s-ES" sz="1600" dirty="0"/>
          </a:p>
          <a:p>
            <a:pPr marL="0" indent="0" algn="just">
              <a:lnSpc>
                <a:spcPct val="110000"/>
              </a:lnSpc>
              <a:buNone/>
            </a:pPr>
            <a:r>
              <a:rPr lang="es-ES" sz="1600" dirty="0"/>
              <a:t>El presente plan operativo anual deberá ser revisado y ajustado periódicamente a lo largo del año, teniendo en cuenta los resultados obtenidos y las condiciones cambiantes del mercado.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7165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504CE3-6B8C-418A-F942-7964CA141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79032"/>
            <a:ext cx="10364451" cy="1199398"/>
          </a:xfrm>
        </p:spPr>
        <p:txBody>
          <a:bodyPr>
            <a:normAutofit/>
          </a:bodyPr>
          <a:lstStyle/>
          <a:p>
            <a:r>
              <a:rPr lang="es-ES" sz="3200" dirty="0"/>
              <a:t>PLAN DE ACCION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B03132-5D94-9FC5-52EA-5CA9E223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801035"/>
            <a:ext cx="10364452" cy="42514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plan de acción es una herramienta que nos ayuda a establecer y organizar las acciones necesarias para alcanzar un objetivo o resolver un problema. A continuación, se presenta un ejemplo de un plan de acción:</a:t>
            </a:r>
          </a:p>
          <a:p>
            <a:pPr marL="0" indent="0" algn="just">
              <a:buNone/>
            </a:pPr>
            <a:r>
              <a:rPr lang="es-ES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Definir el objetivo: 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importante identificar claramente cuál es el objetivo que se desea alcanzar. Por ejemplo, aumentar las ventas de la empresa en un 20% en el próximo trimestre.</a:t>
            </a:r>
          </a:p>
          <a:p>
            <a:pPr marL="0" indent="0" algn="just">
              <a:buNone/>
            </a:pPr>
            <a:r>
              <a:rPr lang="es-ES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Identificar las acciones necesarias: 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este paso se deben listar todas las acciones que se deben llevar a cabo para alcanzar el objetivo. Por ejemplo, desarrollar una estrategia de marketing, capacitar al equipo de ventas, mejorar la calidad del producto, entre otros.</a:t>
            </a:r>
          </a:p>
          <a:p>
            <a:pPr marL="0" indent="0" algn="just">
              <a:buNone/>
            </a:pPr>
            <a:r>
              <a:rPr lang="es-ES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Establecer un cronograma: </a:t>
            </a:r>
            <a:r>
              <a:rPr lang="es-E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importante establecer fechas y plazos para cada una de las acciones identificadas. Esto ayuda a mantener un orden y a tener una perspectiva clara de las tareas a realizar. Por ejemplo, definir que la estrategia de marketing estará lista en dos semanas y que la capacitación del equipo de ventas se realizará en un mes.</a:t>
            </a:r>
          </a:p>
          <a:p>
            <a:pPr marL="0" indent="0" algn="just">
              <a:buNone/>
            </a:pPr>
            <a:endParaRPr lang="es-E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4233717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729640-DE3C-7E77-F743-98C9A7117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354721"/>
            <a:ext cx="10364452" cy="342410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Asignar responsabilidades: 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cada acción identificada, es importante asignar a una persona o equipo responsable de llevarla a cabo. Esto asegura que haya una persona a cargo que se encargue de su ejecución y seguimiento.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Establecer indicadores de seguimiento: 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importante establecer indicadores o métricas que permitan evaluar el avance y el cumplimiento de las acciones. Por ejemplo, el incremento en las ventas mensuales o el aumento en la satisfacción de los clientes.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Evaluar y revisar: 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necesario evaluar periódicamente el avance del plan de acción y realizar las modificaciones necesarias si es necesario. Esto permite corregir posibles desviaciones o problemas que puedan surgir durante la ejecución.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E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629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57886A-8C89-8200-C790-CA4DD67B7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319" y="1463579"/>
            <a:ext cx="10364452" cy="3424107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Celebrar los logros: 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vez alcanzado el objetivo, es importante reconocer y celebrar los logros obtenidos. Esto ayuda a motivar al equipo y mantener una cultura de éxito.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E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800" kern="1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resumen, un plan de acción es una herramienta fundamental para alcanzar objetivos y resolver problemas. Siguiendo los pasos anteriores, se pueden establecer las acciones necesarias, asignar responsabilidades, establecer indicadores de seguimiento y evaluar periódicamente el progreso.</a:t>
            </a:r>
          </a:p>
          <a:p>
            <a:pPr marL="0" indent="0" algn="just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981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785421-3186-36DC-FF62-D97473932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 DE PLAN DE ACCION </a:t>
            </a:r>
            <a:br>
              <a:rPr lang="es-E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sz="20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3AB989-F69A-3110-352F-94B3ECB10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/>
              <a:t>1. Objetivo</a:t>
            </a:r>
            <a:r>
              <a:rPr lang="es-ES" dirty="0"/>
              <a:t>: Mejorar la productividad del equipo de ventas en un 20% en el próximo trimestre.</a:t>
            </a:r>
          </a:p>
          <a:p>
            <a:pPr marL="0" indent="0">
              <a:buNone/>
            </a:pPr>
            <a:r>
              <a:rPr lang="es-ES" b="1" dirty="0"/>
              <a:t>2. Metas: </a:t>
            </a:r>
          </a:p>
          <a:p>
            <a:pPr marL="0" indent="0">
              <a:buNone/>
            </a:pPr>
            <a:r>
              <a:rPr lang="es-ES" dirty="0"/>
              <a:t>- Implementar nuevas estrategias de ventas.</a:t>
            </a:r>
          </a:p>
          <a:p>
            <a:pPr marL="0" indent="0">
              <a:buNone/>
            </a:pPr>
            <a:r>
              <a:rPr lang="es-ES" dirty="0"/>
              <a:t>- Proporcionar capacitación adicional al equipo de ventas.</a:t>
            </a:r>
          </a:p>
          <a:p>
            <a:pPr marL="0" indent="0">
              <a:buNone/>
            </a:pPr>
            <a:r>
              <a:rPr lang="es-ES" dirty="0"/>
              <a:t>- Implementar un sistema de seguimiento y evaluación de las actividades de ventas.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8125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166576-55AC-8BBB-121F-477CBA3A5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3971" y="1681289"/>
            <a:ext cx="8382000" cy="34241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b="1" dirty="0"/>
              <a:t>3. Acciones: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b="1" i="1" dirty="0"/>
              <a:t>a) Implementación de nuevas estrategias de ventas:</a:t>
            </a:r>
          </a:p>
          <a:p>
            <a:pPr marL="0" indent="0">
              <a:buNone/>
            </a:pPr>
            <a:r>
              <a:rPr lang="es-ES" dirty="0"/>
              <a:t>- Investigar y analizar las tendencias del mercado en el sector.</a:t>
            </a:r>
          </a:p>
          <a:p>
            <a:pPr marL="0" indent="0">
              <a:buNone/>
            </a:pPr>
            <a:r>
              <a:rPr lang="es-ES" dirty="0"/>
              <a:t>- Identificar las necesidades y preferencias de los clientes.</a:t>
            </a:r>
          </a:p>
          <a:p>
            <a:pPr marL="0" indent="0">
              <a:buNone/>
            </a:pPr>
            <a:r>
              <a:rPr lang="es-ES" dirty="0"/>
              <a:t>- Desarrollar nuevas estrategias de ventas basadas en los resultados obtenidos.</a:t>
            </a:r>
          </a:p>
          <a:p>
            <a:pPr marL="0" indent="0">
              <a:buNone/>
            </a:pPr>
            <a:r>
              <a:rPr lang="es-ES" dirty="0"/>
              <a:t>- Capacitar al equipo de ventas en las nuevas estrategias.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1510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D58954F-C5AC-4BE0-811D-8DFE18E35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59E835-CE77-4DCC-8EC3-1924094D3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6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mplio grupo de paracaidistas en el aire">
            <a:extLst>
              <a:ext uri="{FF2B5EF4-FFF2-40B4-BE49-F238E27FC236}">
                <a16:creationId xmlns:a16="http://schemas.microsoft.com/office/drawing/2014/main" id="{CE4FBB67-B90B-5B84-F8E0-EB0413D8C9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23" r="29855"/>
          <a:stretch/>
        </p:blipFill>
        <p:spPr>
          <a:xfrm>
            <a:off x="8157374" y="10"/>
            <a:ext cx="4034626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3B59B5-123A-4DC5-87BD-6D3E22FA6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8D0E5A-00C6-830F-CD1E-95818EB85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349830"/>
            <a:ext cx="6672887" cy="444137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ES" b="1" i="1" dirty="0"/>
              <a:t>b) Capacitación adicional al equipo de ventas:</a:t>
            </a:r>
            <a:endParaRPr lang="es-ES" b="1" i="1"/>
          </a:p>
          <a:p>
            <a:pPr marL="0" indent="0">
              <a:lnSpc>
                <a:spcPct val="110000"/>
              </a:lnSpc>
              <a:buNone/>
            </a:pPr>
            <a:r>
              <a:rPr lang="es-ES" dirty="0"/>
              <a:t>- Identificar las áreas de mejora del equipo de ventas.</a:t>
            </a:r>
            <a:endParaRPr lang="es-ES"/>
          </a:p>
          <a:p>
            <a:pPr marL="0" indent="0">
              <a:lnSpc>
                <a:spcPct val="110000"/>
              </a:lnSpc>
              <a:buNone/>
            </a:pPr>
            <a:r>
              <a:rPr lang="es-ES" dirty="0"/>
              <a:t>- Diseñar un programa de capacitación personalizado para cada miembro del equipo.</a:t>
            </a:r>
            <a:endParaRPr lang="es-ES"/>
          </a:p>
          <a:p>
            <a:pPr marL="0" indent="0">
              <a:lnSpc>
                <a:spcPct val="110000"/>
              </a:lnSpc>
              <a:buNone/>
            </a:pPr>
            <a:r>
              <a:rPr lang="es-ES" dirty="0"/>
              <a:t>- Impartir las sesiones de capacitación necesarias.</a:t>
            </a:r>
            <a:endParaRPr lang="es-ES"/>
          </a:p>
          <a:p>
            <a:pPr marL="0" indent="0">
              <a:lnSpc>
                <a:spcPct val="110000"/>
              </a:lnSpc>
              <a:buNone/>
            </a:pPr>
            <a:r>
              <a:rPr lang="es-ES" dirty="0"/>
              <a:t>- Realizar un seguimiento de la implementación de las nuevas habilidades y técnicas aprendidas.</a:t>
            </a:r>
            <a:endParaRPr lang="es-ES"/>
          </a:p>
          <a:p>
            <a:pPr marL="0" indent="0">
              <a:lnSpc>
                <a:spcPct val="110000"/>
              </a:lnSpc>
              <a:buNone/>
            </a:pPr>
            <a:endParaRPr lang="es-ES"/>
          </a:p>
          <a:p>
            <a:pPr marL="0" indent="0">
              <a:lnSpc>
                <a:spcPct val="110000"/>
              </a:lnSpc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8318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D58954F-C5AC-4BE0-811D-8DFE18E35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59E835-CE77-4DCC-8EC3-1924094D3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6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upa resalta un rendimiento económico decreciente">
            <a:extLst>
              <a:ext uri="{FF2B5EF4-FFF2-40B4-BE49-F238E27FC236}">
                <a16:creationId xmlns:a16="http://schemas.microsoft.com/office/drawing/2014/main" id="{42A6CE5E-E701-C39C-A47A-673045F192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83" r="45647" b="-1"/>
          <a:stretch/>
        </p:blipFill>
        <p:spPr>
          <a:xfrm>
            <a:off x="8157374" y="10"/>
            <a:ext cx="4034626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3B59B5-123A-4DC5-87BD-6D3E22FA6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1DB05A-623D-F227-2879-4FD756A02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491344"/>
            <a:ext cx="6672887" cy="429985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ES" sz="1800" b="1" i="1" dirty="0"/>
              <a:t>c) Implementación de un sistema de seguimiento y evaluación de las actividades de ventas: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sz="1800" dirty="0"/>
              <a:t>- Establecer indicadores clave de desempeño para medir la productividad del equipo de ventas.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sz="1800" dirty="0"/>
              <a:t>- Implementar un sistema de seguimiento y registro de las actividades de ventas.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sz="1800" dirty="0"/>
              <a:t>- Realizar reuniones periódicas para analizar los resultados obtenidos y tomar acciones correctivas si es necesario.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sz="1800" dirty="0"/>
              <a:t>- Brindar retroalimentación constante al equipo de ventas para motivar y mejorar su desempeño.</a:t>
            </a:r>
          </a:p>
          <a:p>
            <a:pPr marL="0" indent="0">
              <a:lnSpc>
                <a:spcPct val="110000"/>
              </a:lnSpc>
              <a:buNone/>
            </a:pP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601886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5CA522-3D93-68C3-E59A-23E3C60F4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012371"/>
            <a:ext cx="10364452" cy="47788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b="1" dirty="0"/>
              <a:t>4. Recursos:</a:t>
            </a:r>
          </a:p>
          <a:p>
            <a:pPr marL="0" indent="0">
              <a:buNone/>
            </a:pPr>
            <a:r>
              <a:rPr lang="es-ES" dirty="0"/>
              <a:t>- Presupuesto asignado para capacitación y desarrollo.</a:t>
            </a:r>
          </a:p>
          <a:p>
            <a:pPr marL="0" indent="0">
              <a:buNone/>
            </a:pPr>
            <a:r>
              <a:rPr lang="es-ES" dirty="0"/>
              <a:t>- Herramientas tecnológicas para el seguimiento y registro de actividades de ventas.</a:t>
            </a:r>
          </a:p>
          <a:p>
            <a:pPr marL="0" indent="0">
              <a:buNone/>
            </a:pPr>
            <a:r>
              <a:rPr lang="es-ES" dirty="0"/>
              <a:t>- Personal de capacitación o proveedores externos </a:t>
            </a:r>
            <a:r>
              <a:rPr lang="es-ES" dirty="0" err="1"/>
              <a:t>epecializados</a:t>
            </a:r>
            <a:r>
              <a:rPr lang="es-ES" dirty="0"/>
              <a:t>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b="1" dirty="0"/>
              <a:t>5. Cronograma:</a:t>
            </a:r>
          </a:p>
          <a:p>
            <a:pPr marL="0" indent="0">
              <a:buNone/>
            </a:pPr>
            <a:r>
              <a:rPr lang="es-ES" dirty="0"/>
              <a:t>- Semana 1: Investigación y análisis del mercado.</a:t>
            </a:r>
          </a:p>
          <a:p>
            <a:pPr marL="0" indent="0">
              <a:buNone/>
            </a:pPr>
            <a:r>
              <a:rPr lang="es-ES" dirty="0"/>
              <a:t>- Semana 2: Diseño de nuevas estrategias de ventas.</a:t>
            </a:r>
          </a:p>
          <a:p>
            <a:pPr marL="0" indent="0">
              <a:buNone/>
            </a:pPr>
            <a:r>
              <a:rPr lang="es-ES" dirty="0"/>
              <a:t>- Semanas 3 y 4: Capacitación al equipo de ventas.</a:t>
            </a:r>
          </a:p>
          <a:p>
            <a:pPr marL="0" indent="0">
              <a:buNone/>
            </a:pPr>
            <a:r>
              <a:rPr lang="es-ES" dirty="0"/>
              <a:t>- Semana 5 a final del trimestre: Implementación del sistema de seguimiento y evaluación.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1267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D58954F-C5AC-4BE0-811D-8DFE18E35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59E835-CE77-4DCC-8EC3-1924094D3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6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áfico en un documento con un bolígrafo">
            <a:extLst>
              <a:ext uri="{FF2B5EF4-FFF2-40B4-BE49-F238E27FC236}">
                <a16:creationId xmlns:a16="http://schemas.microsoft.com/office/drawing/2014/main" id="{6921E4FF-B003-9F41-7F3B-6696CB737C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26" r="23504" b="-1"/>
          <a:stretch/>
        </p:blipFill>
        <p:spPr>
          <a:xfrm>
            <a:off x="8157374" y="10"/>
            <a:ext cx="4034626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3B59B5-123A-4DC5-87BD-6D3E22FA6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800AAC-BCD8-B8FA-7DC4-4819F20CB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458686"/>
            <a:ext cx="6672887" cy="433251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s-ES" sz="1900" b="1" dirty="0"/>
              <a:t>6. Responsables: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s-ES" sz="1900" dirty="0"/>
              <a:t>- Gerente de ventas: Supervisar la planificación, implementación y seguimiento del plan.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s-ES" sz="1900" dirty="0"/>
              <a:t>- Equipo de ventas: Participar activamente en la implementación y cumplimiento de las acciones establecidas.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s-ES" sz="1900" dirty="0"/>
              <a:t>- Personal de capacitación: Impartir las sesiones de capacitación necesarias y brindar seguimiento al desarrollo del equipo de ventas.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s-ES" sz="1900" dirty="0"/>
          </a:p>
          <a:p>
            <a:pPr marL="0" indent="0" algn="just">
              <a:lnSpc>
                <a:spcPct val="110000"/>
              </a:lnSpc>
              <a:buNone/>
            </a:pPr>
            <a:endParaRPr lang="es-ES" sz="1900" dirty="0"/>
          </a:p>
        </p:txBody>
      </p:sp>
    </p:spTree>
    <p:extLst>
      <p:ext uri="{BB962C8B-B14F-4D97-AF65-F5344CB8AC3E}">
        <p14:creationId xmlns:p14="http://schemas.microsoft.com/office/powerpoint/2010/main" val="2886694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D58954F-C5AC-4BE0-811D-8DFE18E35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59E835-CE77-4DCC-8EC3-1924094D3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6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oma en ángulo de un bolígrafo en un gráfico">
            <a:extLst>
              <a:ext uri="{FF2B5EF4-FFF2-40B4-BE49-F238E27FC236}">
                <a16:creationId xmlns:a16="http://schemas.microsoft.com/office/drawing/2014/main" id="{DECD653C-E7FC-06CE-22D1-37A5F6C479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32" r="49098" b="-1"/>
          <a:stretch/>
        </p:blipFill>
        <p:spPr>
          <a:xfrm>
            <a:off x="8157374" y="10"/>
            <a:ext cx="4034626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3B59B5-123A-4DC5-87BD-6D3E22FA6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AF91DA-1F53-0724-12D0-1DF751DE3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6672886" cy="1596177"/>
          </a:xfrm>
        </p:spPr>
        <p:txBody>
          <a:bodyPr>
            <a:normAutofit/>
          </a:bodyPr>
          <a:lstStyle/>
          <a:p>
            <a:r>
              <a:rPr lang="es-ES" b="1" dirty="0"/>
              <a:t>PLAN OPERATIVO ANUAL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4E0D92-2272-3604-6B7B-6E6C71155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2367092"/>
            <a:ext cx="6672887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Un plan operativo anual es un documento que establece los objetivos, estrategias y acciones que se llevarán a cabo durante el transcurso de un año para alcanzar los resultados deseados. Este plan permite a las organizaciones u empresas tener una visión clara de qué se espera lograr y cómo se llevará a cabo.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6019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scritorio con elementos de productividad">
            <a:extLst>
              <a:ext uri="{FF2B5EF4-FFF2-40B4-BE49-F238E27FC236}">
                <a16:creationId xmlns:a16="http://schemas.microsoft.com/office/drawing/2014/main" id="{F380CFDF-54AF-1E69-D9E7-3818F98D08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38" r="22788" b="-1"/>
          <a:stretch/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8AF133-42B4-80B6-A477-51F587821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048" y="1143000"/>
            <a:ext cx="6672887" cy="46481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b="1" dirty="0"/>
              <a:t>7. Evaluación: </a:t>
            </a:r>
          </a:p>
          <a:p>
            <a:pPr marL="0" indent="0" algn="just">
              <a:buNone/>
            </a:pPr>
            <a:r>
              <a:rPr lang="es-ES" dirty="0"/>
              <a:t>- Realizar evaluaciones periódicas para medir el progreso y los resultados obtenidos.</a:t>
            </a:r>
          </a:p>
          <a:p>
            <a:pPr marL="0" indent="0" algn="just">
              <a:buNone/>
            </a:pPr>
            <a:r>
              <a:rPr lang="es-ES" dirty="0"/>
              <a:t>- Realizar encuestas de satisfacción al equipo de ventas y a los clientes para evaluar el impacto de las acciones implementadas.</a:t>
            </a:r>
          </a:p>
          <a:p>
            <a:pPr marL="0" indent="0" algn="just">
              <a:buNone/>
            </a:pPr>
            <a:r>
              <a:rPr lang="es-ES" dirty="0"/>
              <a:t>- Ajustar el plan de acción según sea necesario para lograr los objetivos establecidos.</a:t>
            </a:r>
          </a:p>
          <a:p>
            <a:pPr marL="0" indent="0" algn="just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7786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áfico en un documento con un bolígrafo">
            <a:extLst>
              <a:ext uri="{FF2B5EF4-FFF2-40B4-BE49-F238E27FC236}">
                <a16:creationId xmlns:a16="http://schemas.microsoft.com/office/drawing/2014/main" id="{3A87EB73-AB77-0618-BF2A-3239610CB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0" b="14220"/>
          <a:stretch/>
        </p:blipFill>
        <p:spPr>
          <a:xfrm>
            <a:off x="20" y="2754"/>
            <a:ext cx="1219198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E246C7-AE23-4B78-B596-A021E638F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54"/>
            <a:ext cx="12192000" cy="6858000"/>
          </a:xfrm>
          <a:prstGeom prst="rect">
            <a:avLst/>
          </a:prstGeom>
          <a:gradFill>
            <a:gsLst>
              <a:gs pos="10000">
                <a:schemeClr val="bg1">
                  <a:alpha val="75000"/>
                </a:schemeClr>
              </a:gs>
              <a:gs pos="85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88652C-EA91-4836-8F81-08E05C74E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F768E81-3808-ED31-D7B6-4F7B1C721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s-ES" b="1" dirty="0"/>
              <a:t>estructura básica para un plan operativo anual:</a:t>
            </a:r>
            <a:br>
              <a:rPr lang="es-ES" b="1" dirty="0"/>
            </a:br>
            <a:endParaRPr lang="es-ES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47364C-AE8B-6B77-522B-5EDB84366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2367092"/>
            <a:ext cx="10363826" cy="342410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ES" sz="1400"/>
              <a:t>1. Resumen ejecutivo: Descripción breve del plan, incluyendo los principales objetivos y resultados esperados.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sz="1400"/>
              <a:t>2. Análisis de la situación: Evaluación de la situación actual de la organización o empresa, incluyendo factores internos y externos que pueden afectar su funcionamiento. Esto puede incluir análisis FODA (Fortalezas, Oportunidades, Debilidades y Amenazas) o cualquier otro enfoque de análisis estratégico.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sz="1400"/>
              <a:t>3. Objetivos: Establecimiento de los objetivos específicos que se pretenden lograr durante el año. Estos objetivos deben ser claros, medibles y alcanzables en el tiempo establecido.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sz="1400"/>
              <a:t>4. Estrategias: Definición de las estrategias y acciones necesarias para lograr los objetivos establecidos. Estas estrategias deben estar alineadas con los recursos disponibles y las capacidades de la organización o empresa.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sz="1400"/>
              <a:t>5. Plan de acción: Detalle de las acciones específicas que se llevarán a cabo para implementar las estrategias. Estas acciones deben estar asignadas a responsables, contar con un cronograma de ejecución y especificar los recursos necesarios.</a:t>
            </a:r>
          </a:p>
        </p:txBody>
      </p:sp>
    </p:spTree>
    <p:extLst>
      <p:ext uri="{BB962C8B-B14F-4D97-AF65-F5344CB8AC3E}">
        <p14:creationId xmlns:p14="http://schemas.microsoft.com/office/powerpoint/2010/main" val="1548664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8B58CE-A486-4D86-A04C-CEBEC0C6E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EF397AE-0609-4FFB-A98F-ECD05F0EF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upa resalta un rendimiento económico decreciente">
            <a:extLst>
              <a:ext uri="{FF2B5EF4-FFF2-40B4-BE49-F238E27FC236}">
                <a16:creationId xmlns:a16="http://schemas.microsoft.com/office/drawing/2014/main" id="{6BC93297-B1D3-D708-75EF-57A0166BBD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1220" b="1451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0509A6-53B5-44A9-B59C-1D9C4DD3C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C0847A-624D-976F-A3AD-D68F8F976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082580"/>
            <a:ext cx="10363826" cy="3424107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ES" sz="1600" dirty="0"/>
              <a:t>6. Presupuesto: Planificación financiera que establece los recursos económicos necesarios para la implementación del plan operativo anual.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sz="1600" dirty="0"/>
              <a:t>7. Indicadores de seguimiento y evaluación: Definición de los indicadores que serán utilizados para medir el progreso y los resultados del plan operativo. Estos indicadores deben ser relevantes y estar relacionados con los objetivos establecidos.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sz="1600" dirty="0"/>
              <a:t>8. Cronograma: Calendario que establece las fechas y plazos para la ejecución de las diferentes acciones y actividades del plan operativo.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sz="1600" dirty="0"/>
              <a:t>9. Plan de comunicación: Estrategia para comunicar el plan operativo y mantener informados a los actores clave sobre su implementación y avances.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sz="1600" dirty="0"/>
              <a:t>10. Monitoreo y evaluación: Establecimiento de mecanismos de seguimiento y evaluación para verificar el progreso y los resultados del plan operativo. Esto puede incluir reuniones de seguimiento, informes periódicos y revisiones de desempeño.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sz="1600" b="0" i="0" dirty="0">
                <a:effectLst/>
                <a:highlight>
                  <a:srgbClr val="00FFFF"/>
                </a:highlight>
                <a:latin typeface="Montserrat" panose="00000500000000000000" pitchFamily="2" charset="0"/>
              </a:rPr>
              <a:t>Es importante señalar que esta estructura puede variar dependiendo de las necesidades y características de cada organización o empresa. Además, es recomendable revisar y actualizar el plan operativo anual de manera periódica para asegurar su vigencia y relevancia.</a:t>
            </a:r>
            <a:endParaRPr lang="es-ES" sz="1600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33573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áfico en un documento con un bolígrafo">
            <a:extLst>
              <a:ext uri="{FF2B5EF4-FFF2-40B4-BE49-F238E27FC236}">
                <a16:creationId xmlns:a16="http://schemas.microsoft.com/office/drawing/2014/main" id="{37075E6C-51AF-8FBB-FDF4-1B90F5EE7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0" b="14220"/>
          <a:stretch/>
        </p:blipFill>
        <p:spPr>
          <a:xfrm>
            <a:off x="20" y="2754"/>
            <a:ext cx="1219198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E246C7-AE23-4B78-B596-A021E638F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54"/>
            <a:ext cx="12192000" cy="6858000"/>
          </a:xfrm>
          <a:prstGeom prst="rect">
            <a:avLst/>
          </a:prstGeom>
          <a:gradFill>
            <a:gsLst>
              <a:gs pos="10000">
                <a:schemeClr val="bg1">
                  <a:alpha val="75000"/>
                </a:schemeClr>
              </a:gs>
              <a:gs pos="85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88652C-EA91-4836-8F81-08E05C74E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B80835-FCCB-07A5-8243-8575864DD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s-ES" b="1" dirty="0"/>
              <a:t>EJEMPLO A DESARROLLAR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422B12-F611-5478-E80F-2AB610721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2367092"/>
            <a:ext cx="10363826" cy="3424107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s-ES" sz="1700" b="1" dirty="0"/>
              <a:t>Plan Operativo Anual</a:t>
            </a:r>
          </a:p>
          <a:p>
            <a:pPr marL="0" indent="0">
              <a:lnSpc>
                <a:spcPct val="110000"/>
              </a:lnSpc>
              <a:buNone/>
            </a:pPr>
            <a:endParaRPr lang="es-ES" sz="1700" b="1" dirty="0"/>
          </a:p>
          <a:p>
            <a:pPr marL="0" indent="0">
              <a:lnSpc>
                <a:spcPct val="110000"/>
              </a:lnSpc>
              <a:buNone/>
            </a:pPr>
            <a:r>
              <a:rPr lang="es-ES" sz="1700" b="1" dirty="0"/>
              <a:t>Objetivo general: </a:t>
            </a:r>
            <a:r>
              <a:rPr lang="es-ES" sz="1700" dirty="0"/>
              <a:t>Mejorar la eficiencia y rentabilidad de la empresa XYZ durante el año 2022.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sz="1700" b="1" dirty="0"/>
              <a:t>Objetivos específicos: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sz="1700" dirty="0"/>
              <a:t>1. Incrementar las ventas en un 10% en comparación con el año anterior.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sz="1700" dirty="0"/>
              <a:t>2. Mejorar la atención al cliente y aumentar la tasa de satisfacción en un 15%.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sz="1700" dirty="0"/>
              <a:t>3. Optimizar los procesos internos para reducir los costos operativos en un 5%.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sz="1700" dirty="0"/>
              <a:t>4. Desarrollar e implementar al menos dos estrategias de marketing para aumentar la visibilidad de la marca.</a:t>
            </a:r>
          </a:p>
          <a:p>
            <a:pPr marL="0" indent="0">
              <a:lnSpc>
                <a:spcPct val="110000"/>
              </a:lnSpc>
              <a:buNone/>
            </a:pPr>
            <a:endParaRPr lang="es-ES" sz="1700" b="1" dirty="0"/>
          </a:p>
          <a:p>
            <a:pPr marL="0" indent="0">
              <a:lnSpc>
                <a:spcPct val="110000"/>
              </a:lnSpc>
              <a:buNone/>
            </a:pPr>
            <a:endParaRPr lang="es-ES" sz="1700" dirty="0"/>
          </a:p>
          <a:p>
            <a:pPr marL="0" indent="0">
              <a:lnSpc>
                <a:spcPct val="110000"/>
              </a:lnSpc>
              <a:buNone/>
            </a:pPr>
            <a:endParaRPr lang="es-ES" sz="1700" dirty="0"/>
          </a:p>
        </p:txBody>
      </p:sp>
    </p:spTree>
    <p:extLst>
      <p:ext uri="{BB962C8B-B14F-4D97-AF65-F5344CB8AC3E}">
        <p14:creationId xmlns:p14="http://schemas.microsoft.com/office/powerpoint/2010/main" val="1332728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6DF940-F8A0-6180-DA24-2CDBDBCCA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441807"/>
            <a:ext cx="10364452" cy="42514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/>
              <a:t>5. Fortalecer la capacitación y desarrollo del personal para aumentar la productividad en un 10%.</a:t>
            </a:r>
          </a:p>
          <a:p>
            <a:pPr marL="0" indent="0" algn="just">
              <a:buNone/>
            </a:pPr>
            <a:r>
              <a:rPr lang="es-ES" dirty="0"/>
              <a:t>6. Realizar un estudio de mercado para identificar oportunidades de crecimiento en nuevos segmentos.</a:t>
            </a:r>
          </a:p>
          <a:p>
            <a:pPr marL="0" indent="0" algn="just">
              <a:buNone/>
            </a:pPr>
            <a:r>
              <a:rPr lang="es-ES" dirty="0"/>
              <a:t>7. Mejorar la gestión de inventario para reducir las pérdidas por obsolescencia en un 3%.</a:t>
            </a:r>
          </a:p>
          <a:p>
            <a:pPr marL="0" indent="0" algn="just">
              <a:buNone/>
            </a:pPr>
            <a:r>
              <a:rPr lang="es-ES" dirty="0"/>
              <a:t>8. Implementar medidas de sostenibilidad y responsabilidad social corporativa.</a:t>
            </a:r>
          </a:p>
          <a:p>
            <a:pPr marL="0" indent="0" algn="just">
              <a:buNone/>
            </a:pPr>
            <a:r>
              <a:rPr lang="es-ES" dirty="0"/>
              <a:t>9. Establecer alianzas estratégicas con proveedores clave para mejorar la cadena de suministro.</a:t>
            </a:r>
          </a:p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151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upa resalta un rendimiento económico decreciente">
            <a:extLst>
              <a:ext uri="{FF2B5EF4-FFF2-40B4-BE49-F238E27FC236}">
                <a16:creationId xmlns:a16="http://schemas.microsoft.com/office/drawing/2014/main" id="{9C3BD381-466B-F1FF-A22D-D7E6A7A743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0" b="14510"/>
          <a:stretch/>
        </p:blipFill>
        <p:spPr>
          <a:xfrm>
            <a:off x="20" y="2754"/>
            <a:ext cx="1219198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E246C7-AE23-4B78-B596-A021E638F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54"/>
            <a:ext cx="12192000" cy="6858000"/>
          </a:xfrm>
          <a:prstGeom prst="rect">
            <a:avLst/>
          </a:prstGeom>
          <a:gradFill>
            <a:gsLst>
              <a:gs pos="10000">
                <a:schemeClr val="bg1">
                  <a:alpha val="75000"/>
                </a:schemeClr>
              </a:gs>
              <a:gs pos="85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88652C-EA91-4836-8F81-08E05C74E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5196AE-DF10-6622-1B77-287AB8CE9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709058"/>
            <a:ext cx="10363826" cy="408214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ES" sz="1700" b="1" dirty="0"/>
              <a:t>Acciones a realizar:</a:t>
            </a:r>
          </a:p>
          <a:p>
            <a:pPr marL="0" indent="0">
              <a:lnSpc>
                <a:spcPct val="110000"/>
              </a:lnSpc>
              <a:buNone/>
            </a:pPr>
            <a:endParaRPr lang="es-ES" sz="1700" b="1" dirty="0"/>
          </a:p>
          <a:p>
            <a:pPr marL="0" indent="0">
              <a:lnSpc>
                <a:spcPct val="110000"/>
              </a:lnSpc>
              <a:buNone/>
            </a:pPr>
            <a:r>
              <a:rPr lang="es-ES" sz="1700" dirty="0"/>
              <a:t>1. Desarrollar un nuevo plan de marketing que incluya estrategias online y offline.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sz="1700" dirty="0"/>
              <a:t>2. Realizar capacitaciones periódicas para todo el personal en atención al cliente.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sz="1700" dirty="0"/>
              <a:t>3. Implementar un sistema de gestión de calidad para optimizar los procesos internos.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sz="1700" dirty="0"/>
              <a:t>4. Realizar estudios de mercado y análisis de la competencia para identificar oportunidades.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sz="1700" dirty="0"/>
              <a:t>5. Realizar auditorías de inventario trimestrales y establecer medidas para reducir las pérdidas.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sz="1700" dirty="0"/>
              <a:t>6. Implementar prácticas sostenibles dentro de la empresa, como el reciclaje o la reducción de consumo de energía.</a:t>
            </a:r>
          </a:p>
          <a:p>
            <a:pPr marL="0" indent="0">
              <a:lnSpc>
                <a:spcPct val="110000"/>
              </a:lnSpc>
              <a:buNone/>
            </a:pPr>
            <a:endParaRPr lang="es-ES" sz="1700" dirty="0"/>
          </a:p>
        </p:txBody>
      </p:sp>
    </p:spTree>
    <p:extLst>
      <p:ext uri="{BB962C8B-B14F-4D97-AF65-F5344CB8AC3E}">
        <p14:creationId xmlns:p14="http://schemas.microsoft.com/office/powerpoint/2010/main" val="329027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D58954F-C5AC-4BE0-811D-8DFE18E35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59E835-CE77-4DCC-8EC3-1924094D3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6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oma en ángulo de un bolígrafo en un gráfico">
            <a:extLst>
              <a:ext uri="{FF2B5EF4-FFF2-40B4-BE49-F238E27FC236}">
                <a16:creationId xmlns:a16="http://schemas.microsoft.com/office/drawing/2014/main" id="{E30D4E40-DF69-B258-4E46-0701071519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32" r="49098" b="-1"/>
          <a:stretch/>
        </p:blipFill>
        <p:spPr>
          <a:xfrm>
            <a:off x="8157374" y="10"/>
            <a:ext cx="4034626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3B59B5-123A-4DC5-87BD-6D3E22FA6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072511-9D4A-98FF-1398-FD27AA8E9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441806"/>
            <a:ext cx="6672887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7. Establecer alianzas estratégicas con proveedores que ofrezcan productos de calidad y precios competitivos.</a:t>
            </a:r>
          </a:p>
          <a:p>
            <a:pPr marL="0" indent="0">
              <a:buNone/>
            </a:pPr>
            <a:r>
              <a:rPr lang="es-ES" dirty="0"/>
              <a:t>8. Realizar acciones de responsabilidad social corporativa, como donaciones a organizaciones sin fines de lucro.</a:t>
            </a:r>
          </a:p>
          <a:p>
            <a:pPr marL="0" indent="0">
              <a:buNone/>
            </a:pPr>
            <a:r>
              <a:rPr lang="es-ES" dirty="0"/>
              <a:t>9. Mantener una comunicación periódica y transparente con los clientes y proveedores.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2387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D58954F-C5AC-4BE0-811D-8DFE18E35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59E835-CE77-4DCC-8EC3-1924094D3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6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elocímetro">
            <a:extLst>
              <a:ext uri="{FF2B5EF4-FFF2-40B4-BE49-F238E27FC236}">
                <a16:creationId xmlns:a16="http://schemas.microsoft.com/office/drawing/2014/main" id="{9B72BA86-F3A9-E533-DD82-4E9E29AA4F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16" r="30562"/>
          <a:stretch/>
        </p:blipFill>
        <p:spPr>
          <a:xfrm>
            <a:off x="8360230" y="10"/>
            <a:ext cx="3831770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3B59B5-123A-4DC5-87BD-6D3E22FA6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ECC724-1B0F-49D3-8CEE-67330A22A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631" y="1681292"/>
            <a:ext cx="7815430" cy="397927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ES" sz="1700" b="1" dirty="0"/>
              <a:t>Indicadores de seguimiento:</a:t>
            </a:r>
          </a:p>
          <a:p>
            <a:pPr marL="0" indent="0">
              <a:lnSpc>
                <a:spcPct val="110000"/>
              </a:lnSpc>
              <a:buNone/>
            </a:pPr>
            <a:endParaRPr lang="es-ES" sz="1700" dirty="0"/>
          </a:p>
          <a:p>
            <a:pPr marL="0" indent="0">
              <a:lnSpc>
                <a:spcPct val="110000"/>
              </a:lnSpc>
              <a:buNone/>
            </a:pPr>
            <a:r>
              <a:rPr lang="es-ES" sz="1700" dirty="0"/>
              <a:t>1. Ventas mensuales y comparativa con el año anterior.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sz="1700" dirty="0"/>
              <a:t>2. Tasa de satisfacción del cliente medido a través de encuestas de satisfacción.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sz="1700" dirty="0"/>
              <a:t>3. Costos operativos mensuales y comparativa con el año anterior.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sz="1700" dirty="0"/>
              <a:t>4. Resultados de las estrategias de marketing implementadas.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sz="1700" dirty="0"/>
              <a:t>5. Productividad del personal medido a través de indicadores de desempeño.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sz="1700" dirty="0"/>
              <a:t>6. Resultados del estudio de mercado y análisis de nuevos segmentos.</a:t>
            </a:r>
          </a:p>
          <a:p>
            <a:pPr marL="0" indent="0">
              <a:lnSpc>
                <a:spcPct val="110000"/>
              </a:lnSpc>
              <a:buNone/>
            </a:pPr>
            <a:endParaRPr lang="es-ES" sz="1700" dirty="0"/>
          </a:p>
        </p:txBody>
      </p:sp>
    </p:spTree>
    <p:extLst>
      <p:ext uri="{BB962C8B-B14F-4D97-AF65-F5344CB8AC3E}">
        <p14:creationId xmlns:p14="http://schemas.microsoft.com/office/powerpoint/2010/main" val="1851089877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47</TotalTime>
  <Words>1749</Words>
  <Application>Microsoft Office PowerPoint</Application>
  <PresentationFormat>Panorámica</PresentationFormat>
  <Paragraphs>106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Montserrat</vt:lpstr>
      <vt:lpstr>Tw Cen MT</vt:lpstr>
      <vt:lpstr>Gota</vt:lpstr>
      <vt:lpstr>Presentación de PowerPoint</vt:lpstr>
      <vt:lpstr>PLAN OPERATIVO ANUAL</vt:lpstr>
      <vt:lpstr>estructura básica para un plan operativo anual: </vt:lpstr>
      <vt:lpstr>Presentación de PowerPoint</vt:lpstr>
      <vt:lpstr>EJEMPLO A DESARROLLAR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PLAN DE ACCION </vt:lpstr>
      <vt:lpstr>Presentación de PowerPoint</vt:lpstr>
      <vt:lpstr>Presentación de PowerPoint</vt:lpstr>
      <vt:lpstr>EJEMPLO DE PLAN DE ACCION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Magdala Lema Espinoza</dc:creator>
  <cp:lastModifiedBy>Magdala Lema Espinoza</cp:lastModifiedBy>
  <cp:revision>16</cp:revision>
  <dcterms:created xsi:type="dcterms:W3CDTF">2023-12-06T12:26:03Z</dcterms:created>
  <dcterms:modified xsi:type="dcterms:W3CDTF">2023-12-06T18:44:52Z</dcterms:modified>
</cp:coreProperties>
</file>