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Inconsolata" panose="00000509000000000000" pitchFamily="49" charset="0"/>
      <p:regular r:id="rId13"/>
    </p:embeddedFont>
    <p:embeddedFont>
      <p:font typeface="Montserrat Black" panose="00000A00000000000000" pitchFamily="2" charset="0"/>
      <p:regular r:id="rId14"/>
      <p:bold r:id="rId15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62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5308" y="901779"/>
            <a:ext cx="7566184" cy="2916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Tipologías y plataformas para la comunicación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275308" y="4156234"/>
            <a:ext cx="7566184" cy="2523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comunicación en la era digital se ha transformado drásticamente, ofreciendo una amplia gama de tipologías y plataformas para transmitir mensajes e interactuar. Desde redes sociales hasta aplicaciones de mensajería instantánea, las posibilidades de conectar con audiencias se han expandido enormemente, brindando nuevas oportunidades y desafíos a los profesionales de la comunicación.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75308" y="6950273"/>
            <a:ext cx="360640" cy="360640"/>
          </a:xfrm>
          <a:prstGeom prst="roundRect">
            <a:avLst>
              <a:gd name="adj" fmla="val 2535238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3AB9E3C-7454-5EBA-D8FB-1DF2FDFC0051}"/>
              </a:ext>
            </a:extLst>
          </p:cNvPr>
          <p:cNvSpPr/>
          <p:nvPr/>
        </p:nvSpPr>
        <p:spPr>
          <a:xfrm>
            <a:off x="5486400" y="7620000"/>
            <a:ext cx="91440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0880" y="613172"/>
            <a:ext cx="7935039" cy="1079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Investigación Formativa en Comunicación Digital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090880" y="1951673"/>
            <a:ext cx="7935039" cy="1286708"/>
          </a:xfrm>
          <a:prstGeom prst="roundRect">
            <a:avLst>
              <a:gd name="adj" fmla="val 71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271141" y="2131933"/>
            <a:ext cx="2643902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Análisis de Audiencias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271141" y="2505432"/>
            <a:ext cx="7574518" cy="55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Recopilar información sobre las características, preferencias y comportamientos de los usuarios objetivo, lo que permite diseñar estrategias y contenidos más efectivos.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6090880" y="3411022"/>
            <a:ext cx="7935039" cy="1286708"/>
          </a:xfrm>
          <a:prstGeom prst="roundRect">
            <a:avLst>
              <a:gd name="adj" fmla="val 71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6271141" y="3591282"/>
            <a:ext cx="2616994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Pruebas de Usabilidad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271141" y="3964781"/>
            <a:ext cx="7574518" cy="55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Evaluar la facilidad de uso y la experiencia de los usuarios en plataformas y aplicaciones, identificando oportunidades de mejora y optimización.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090880" y="4870371"/>
            <a:ext cx="7935039" cy="1286708"/>
          </a:xfrm>
          <a:prstGeom prst="roundRect">
            <a:avLst>
              <a:gd name="adj" fmla="val 71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6271141" y="5050631"/>
            <a:ext cx="3084909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Investigación Competitiva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271141" y="5424130"/>
            <a:ext cx="7574518" cy="55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Analizar las estrategias, tácticas y herramientas utilizadas por la competencia, lo que contribuye a la innovación y al desarrollo de ventajas diferenciales.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6090880" y="6329720"/>
            <a:ext cx="7935039" cy="1286708"/>
          </a:xfrm>
          <a:prstGeom prst="roundRect">
            <a:avLst>
              <a:gd name="adj" fmla="val 711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4" name="Text 11"/>
          <p:cNvSpPr/>
          <p:nvPr/>
        </p:nvSpPr>
        <p:spPr>
          <a:xfrm>
            <a:off x="6271141" y="6509980"/>
            <a:ext cx="2388394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Monitoreo y Análisis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6271141" y="6883479"/>
            <a:ext cx="7574518" cy="55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Realizar un seguimiento continuo de las métricas y el desempeño de los canales y acciones de comunicación digital, permitiendo ajustes y mejoras constantes.</a:t>
            </a:r>
            <a:endParaRPr lang="en-US" sz="135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638F877-2EFE-3B94-91CB-DB47C2FBEAD1}"/>
              </a:ext>
            </a:extLst>
          </p:cNvPr>
          <p:cNvSpPr/>
          <p:nvPr/>
        </p:nvSpPr>
        <p:spPr>
          <a:xfrm>
            <a:off x="5486400" y="7789333"/>
            <a:ext cx="9144000" cy="4402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422202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Comunicación Sincrónica vs. Asincrónica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582353"/>
            <a:ext cx="425243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Comunicación Sincrónica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214932"/>
            <a:ext cx="6150054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Se caracteriza por la interacción en tiempo real entre los participantes, como videollamadas, chats en vivo o reuniones virtuales. Este tipo de comunicación permite una respuesta inmediata y facilita la toma de decisiones conjunta.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3582353"/>
            <a:ext cx="4471154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Comunicación Asincrónica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623929" y="4214932"/>
            <a:ext cx="6150054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Implica un desfase temporal entre el envío y la recepción del mensaje, como el correo electrónico, foros o redes sociales. Ofrece más flexibilidad, pero puede dificultar la coordinación y la resolución de problemas de manera ágil.</a:t>
            </a:r>
            <a:endParaRPr lang="en-US" sz="19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A3C10E-D716-CB85-0CC8-326E65C4E1A9}"/>
              </a:ext>
            </a:extLst>
          </p:cNvPr>
          <p:cNvSpPr/>
          <p:nvPr/>
        </p:nvSpPr>
        <p:spPr>
          <a:xfrm>
            <a:off x="0" y="7755467"/>
            <a:ext cx="14630400" cy="4741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4217" y="536853"/>
            <a:ext cx="7888367" cy="1120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Redes Sociales y Comunidades Virtuales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14217" y="2128361"/>
            <a:ext cx="403503" cy="403503"/>
          </a:xfrm>
          <a:prstGeom prst="roundRect">
            <a:avLst>
              <a:gd name="adj" fmla="val 226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259711" y="2195513"/>
            <a:ext cx="112514" cy="26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697028" y="2128361"/>
            <a:ext cx="2242185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Alcance Global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697028" y="2516029"/>
            <a:ext cx="7305556" cy="861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Las redes sociales han eliminado las barreras geográficas, permitiendo la conexión entre personas de todo el mundo y el intercambio de información a escala global.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6114217" y="3758208"/>
            <a:ext cx="403503" cy="403503"/>
          </a:xfrm>
          <a:prstGeom prst="roundRect">
            <a:avLst>
              <a:gd name="adj" fmla="val 226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6234113" y="3825359"/>
            <a:ext cx="163592" cy="26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6697028" y="3758208"/>
            <a:ext cx="3450788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Interactividad y Co-creación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697028" y="4145875"/>
            <a:ext cx="7305556" cy="574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Los usuarios pueden participar activamente, compartir contenido, comentar y generar nuevas ideas de manera colaborativa dentro de las comunidades virtuales.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114217" y="5100995"/>
            <a:ext cx="403503" cy="403503"/>
          </a:xfrm>
          <a:prstGeom prst="roundRect">
            <a:avLst>
              <a:gd name="adj" fmla="val 226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3" name="Text 10"/>
          <p:cNvSpPr/>
          <p:nvPr/>
        </p:nvSpPr>
        <p:spPr>
          <a:xfrm>
            <a:off x="6233279" y="5168146"/>
            <a:ext cx="165259" cy="26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6697028" y="5100995"/>
            <a:ext cx="2722126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Segmentación Precisa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697028" y="5488662"/>
            <a:ext cx="7305556" cy="861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Las plataformas de redes sociales ofrecen herramientas avanzadas de segmentación y targeting, lo que permite a los comunicadores llegar a audiencias específicas y relevantes.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6114217" y="6730841"/>
            <a:ext cx="403503" cy="403503"/>
          </a:xfrm>
          <a:prstGeom prst="roundRect">
            <a:avLst>
              <a:gd name="adj" fmla="val 226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651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6220182" y="6797993"/>
            <a:ext cx="191572" cy="26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6697028" y="6730841"/>
            <a:ext cx="2535674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Analíticas y Métricas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6697028" y="7118509"/>
            <a:ext cx="7305556" cy="574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Las redes sociales proporcionan abundante información sobre el desempeño y el comportamiento de las audiencias, facilitando la toma de decisiones estratégicas.</a:t>
            </a:r>
            <a:endParaRPr lang="en-US" sz="14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918B2B7-E1D1-6DEA-F33F-AA7D3874C4E3}"/>
              </a:ext>
            </a:extLst>
          </p:cNvPr>
          <p:cNvSpPr/>
          <p:nvPr/>
        </p:nvSpPr>
        <p:spPr>
          <a:xfrm>
            <a:off x="5486400" y="7890933"/>
            <a:ext cx="9144000" cy="3386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2780" y="832366"/>
            <a:ext cx="8011239" cy="1011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Aplicaciones de Mensajería Instantánea</a:t>
            </a:r>
            <a:endParaRPr lang="en-US" sz="3150" dirty="0"/>
          </a:p>
        </p:txBody>
      </p:sp>
      <p:sp>
        <p:nvSpPr>
          <p:cNvPr id="4" name="Shape 1"/>
          <p:cNvSpPr/>
          <p:nvPr/>
        </p:nvSpPr>
        <p:spPr>
          <a:xfrm>
            <a:off x="6052780" y="2086451"/>
            <a:ext cx="8011239" cy="1206341"/>
          </a:xfrm>
          <a:prstGeom prst="roundRect">
            <a:avLst>
              <a:gd name="adj" fmla="val 75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397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222206" y="2255877"/>
            <a:ext cx="2970847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Inmediatez y Conveniencia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222206" y="2605683"/>
            <a:ext cx="767238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Las aplicaciones de mensajería instantánea permiten una comunicación ágil y personalizada, adaptándose a los hábitos y preferencias de los usuarios en cualquier momento y lugar.</a:t>
            </a:r>
            <a:endParaRPr lang="en-US" sz="1250" dirty="0"/>
          </a:p>
        </p:txBody>
      </p:sp>
      <p:sp>
        <p:nvSpPr>
          <p:cNvPr id="7" name="Shape 4"/>
          <p:cNvSpPr/>
          <p:nvPr/>
        </p:nvSpPr>
        <p:spPr>
          <a:xfrm>
            <a:off x="6052780" y="3454598"/>
            <a:ext cx="8011239" cy="1206341"/>
          </a:xfrm>
          <a:prstGeom prst="roundRect">
            <a:avLst>
              <a:gd name="adj" fmla="val 75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397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8" name="Text 5"/>
          <p:cNvSpPr/>
          <p:nvPr/>
        </p:nvSpPr>
        <p:spPr>
          <a:xfrm>
            <a:off x="6222206" y="3624024"/>
            <a:ext cx="2632591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Comunicación en Grupo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222206" y="3973830"/>
            <a:ext cx="767238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Estas plataformas facilitan la creación de grupos de chat donde múltiples participantes pueden intercambiar información, coordinarse y colaborar en tiempo real.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052780" y="4822746"/>
            <a:ext cx="8011239" cy="1206341"/>
          </a:xfrm>
          <a:prstGeom prst="roundRect">
            <a:avLst>
              <a:gd name="adj" fmla="val 75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397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1" name="Text 8"/>
          <p:cNvSpPr/>
          <p:nvPr/>
        </p:nvSpPr>
        <p:spPr>
          <a:xfrm>
            <a:off x="6222206" y="4992172"/>
            <a:ext cx="3295531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Funcionalidades Enriquecidas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222206" y="5341977"/>
            <a:ext cx="767238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Más allá del envío de texto, las aplicaciones de mensajería ofrecen la posibilidad de compartir archivos, ubicaciones, emojis y otros elementos que enriquecen la comunicación.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052780" y="6190893"/>
            <a:ext cx="8011239" cy="1206341"/>
          </a:xfrm>
          <a:prstGeom prst="roundRect">
            <a:avLst>
              <a:gd name="adj" fmla="val 75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397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4" name="Text 11"/>
          <p:cNvSpPr/>
          <p:nvPr/>
        </p:nvSpPr>
        <p:spPr>
          <a:xfrm>
            <a:off x="6222206" y="6360319"/>
            <a:ext cx="2549247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Privacidad y Seguridad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6222206" y="6710124"/>
            <a:ext cx="767238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Algunas aplicaciones de mensajería cuentan con características de cifrado y confidencialidad, brindando a los usuarios mayor control sobre sus conversaciones privadas.</a:t>
            </a:r>
            <a:endParaRPr lang="en-US" sz="125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D33EC07-D2E5-0178-FD2D-D6C076DBBBEE}"/>
              </a:ext>
            </a:extLst>
          </p:cNvPr>
          <p:cNvSpPr/>
          <p:nvPr/>
        </p:nvSpPr>
        <p:spPr>
          <a:xfrm>
            <a:off x="5486400" y="7755467"/>
            <a:ext cx="9144000" cy="4741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7923" y="414814"/>
            <a:ext cx="6851928" cy="471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Plataformas de Videoconferencia</a:t>
            </a:r>
            <a:endParaRPr lang="en-US" sz="2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23" y="1112282"/>
            <a:ext cx="377071" cy="3770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7923" y="1640086"/>
            <a:ext cx="279142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Interacción en Tiempo Real</a:t>
            </a:r>
            <a:endParaRPr lang="en-US" sz="1450" dirty="0"/>
          </a:p>
        </p:txBody>
      </p:sp>
      <p:sp>
        <p:nvSpPr>
          <p:cNvPr id="6" name="Text 2"/>
          <p:cNvSpPr/>
          <p:nvPr/>
        </p:nvSpPr>
        <p:spPr>
          <a:xfrm>
            <a:off x="527923" y="1966317"/>
            <a:ext cx="8088154" cy="48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Las plataformas de videoconferencia permiten mantener reuniones, entrevistas y presentaciones en vivo, facilitando la comunicación cara a cara a distancia.</a:t>
            </a:r>
            <a:endParaRPr lang="en-US" sz="11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23" y="2901434"/>
            <a:ext cx="377071" cy="37707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7923" y="3429238"/>
            <a:ext cx="2813209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Compartición de Contenido</a:t>
            </a:r>
            <a:endParaRPr lang="en-US" sz="1450" dirty="0"/>
          </a:p>
        </p:txBody>
      </p:sp>
      <p:sp>
        <p:nvSpPr>
          <p:cNvPr id="9" name="Text 4"/>
          <p:cNvSpPr/>
          <p:nvPr/>
        </p:nvSpPr>
        <p:spPr>
          <a:xfrm>
            <a:off x="527923" y="3755469"/>
            <a:ext cx="8088154" cy="48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Estas plataformas ofrecen la posibilidad de compartir pantalla, archivos y aplicaciones, lo que mejora la colaboración y la transmisión de información durante las sesiones.</a:t>
            </a:r>
            <a:endParaRPr lang="en-US" sz="11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23" y="4690586"/>
            <a:ext cx="377071" cy="37707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27923" y="5218390"/>
            <a:ext cx="271688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Participación Multiusuario</a:t>
            </a:r>
            <a:endParaRPr lang="en-US" sz="1450" dirty="0"/>
          </a:p>
        </p:txBody>
      </p:sp>
      <p:sp>
        <p:nvSpPr>
          <p:cNvPr id="12" name="Text 6"/>
          <p:cNvSpPr/>
          <p:nvPr/>
        </p:nvSpPr>
        <p:spPr>
          <a:xfrm>
            <a:off x="527923" y="5544622"/>
            <a:ext cx="8088154" cy="48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mayoría de las plataformas de videoconferencia admiten la conexión simultánea de varios participantes, fomentando la interacción y el trabajo en equipo a distancia.</a:t>
            </a:r>
            <a:endParaRPr lang="en-US" sz="11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23" y="6479738"/>
            <a:ext cx="377071" cy="37707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27923" y="7007543"/>
            <a:ext cx="301621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Grabación y Almacenamiento</a:t>
            </a:r>
            <a:endParaRPr lang="en-US" sz="1450" dirty="0"/>
          </a:p>
        </p:txBody>
      </p:sp>
      <p:sp>
        <p:nvSpPr>
          <p:cNvPr id="15" name="Text 8"/>
          <p:cNvSpPr/>
          <p:nvPr/>
        </p:nvSpPr>
        <p:spPr>
          <a:xfrm>
            <a:off x="527923" y="7333774"/>
            <a:ext cx="8088154" cy="482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Muchas de estas herramientas permiten la grabación de las sesiones, lo que facilita el acceso posterior y la revisión del contenido compartido.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7913" y="600075"/>
            <a:ext cx="7800975" cy="1199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Herramientas de Colaboración en Línea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434257" y="2087047"/>
            <a:ext cx="22860" cy="5542478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5" name="Shape 2"/>
          <p:cNvSpPr/>
          <p:nvPr/>
        </p:nvSpPr>
        <p:spPr>
          <a:xfrm>
            <a:off x="6638687" y="2507337"/>
            <a:ext cx="671513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Shape 3"/>
          <p:cNvSpPr/>
          <p:nvPr/>
        </p:nvSpPr>
        <p:spPr>
          <a:xfrm>
            <a:off x="6229826" y="2302907"/>
            <a:ext cx="431721" cy="431721"/>
          </a:xfrm>
          <a:prstGeom prst="roundRect">
            <a:avLst>
              <a:gd name="adj" fmla="val 211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7" name="Text 4"/>
          <p:cNvSpPr/>
          <p:nvPr/>
        </p:nvSpPr>
        <p:spPr>
          <a:xfrm>
            <a:off x="6385441" y="2374821"/>
            <a:ext cx="120372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501057" y="2278856"/>
            <a:ext cx="3401973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Documentos Compartidos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501057" y="2693670"/>
            <a:ext cx="6457831" cy="921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Plataformas como Google Drive o Microsoft 365 permiten la creación y edición colaborativa de documentos, hojas de cálculo y presentaciones en tiempo real.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638687" y="4418767"/>
            <a:ext cx="671513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1" name="Shape 8"/>
          <p:cNvSpPr/>
          <p:nvPr/>
        </p:nvSpPr>
        <p:spPr>
          <a:xfrm>
            <a:off x="6229826" y="4214336"/>
            <a:ext cx="431721" cy="431721"/>
          </a:xfrm>
          <a:prstGeom prst="roundRect">
            <a:avLst>
              <a:gd name="adj" fmla="val 211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2" name="Text 9"/>
          <p:cNvSpPr/>
          <p:nvPr/>
        </p:nvSpPr>
        <p:spPr>
          <a:xfrm>
            <a:off x="6358176" y="4286250"/>
            <a:ext cx="175022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7501057" y="4190286"/>
            <a:ext cx="2398514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Pizarras Digitales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7501057" y="4605099"/>
            <a:ext cx="6457831" cy="921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Herramientas como Miro o Jamboard facilitan la visualización y anotación conjunta de ideas, diagramas y esquemas, fomentando la colaboración creativa.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6638687" y="6330196"/>
            <a:ext cx="671513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6" name="Shape 13"/>
          <p:cNvSpPr/>
          <p:nvPr/>
        </p:nvSpPr>
        <p:spPr>
          <a:xfrm>
            <a:off x="6229826" y="6125766"/>
            <a:ext cx="431721" cy="431721"/>
          </a:xfrm>
          <a:prstGeom prst="roundRect">
            <a:avLst>
              <a:gd name="adj" fmla="val 211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7" name="Text 14"/>
          <p:cNvSpPr/>
          <p:nvPr/>
        </p:nvSpPr>
        <p:spPr>
          <a:xfrm>
            <a:off x="6357223" y="6197679"/>
            <a:ext cx="176808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7501057" y="6101715"/>
            <a:ext cx="2772728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Gestión de Proyectos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7501057" y="6516529"/>
            <a:ext cx="6457831" cy="921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Aplicaciones como Trello o Asana ayudan a organizar, planificar y supervisar el progreso de proyectos y tareas de manera colaborativa y en línea.</a:t>
            </a:r>
            <a:endParaRPr lang="en-US" sz="15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25C5FB0-93D6-9E48-7236-5EAF42FEEDE4}"/>
              </a:ext>
            </a:extLst>
          </p:cNvPr>
          <p:cNvSpPr/>
          <p:nvPr/>
        </p:nvSpPr>
        <p:spPr>
          <a:xfrm>
            <a:off x="5486400" y="7789333"/>
            <a:ext cx="9144000" cy="4402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110" y="977384"/>
            <a:ext cx="7688580" cy="1299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Análisis y Métricas de Comunicación Digital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4110" y="2588657"/>
            <a:ext cx="7688580" cy="4663440"/>
          </a:xfrm>
          <a:prstGeom prst="roundRect">
            <a:avLst>
              <a:gd name="adj" fmla="val 19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EC"/>
          </a:p>
        </p:txBody>
      </p:sp>
      <p:sp>
        <p:nvSpPr>
          <p:cNvPr id="5" name="Shape 2"/>
          <p:cNvSpPr/>
          <p:nvPr/>
        </p:nvSpPr>
        <p:spPr>
          <a:xfrm>
            <a:off x="6221730" y="2596277"/>
            <a:ext cx="7673340" cy="9296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6" name="Text 3"/>
          <p:cNvSpPr/>
          <p:nvPr/>
        </p:nvSpPr>
        <p:spPr>
          <a:xfrm>
            <a:off x="6429613" y="2728555"/>
            <a:ext cx="3417094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Alcance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70093" y="2728555"/>
            <a:ext cx="3417094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Número de personas que han visto o interactuado con el contenido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221730" y="3525917"/>
            <a:ext cx="7673340" cy="9296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6429613" y="3658195"/>
            <a:ext cx="3417094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Engagement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0270093" y="3658195"/>
            <a:ext cx="3417094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Nivel de participación y compromiso de la audiencia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221730" y="4455557"/>
            <a:ext cx="7673340" cy="9296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2" name="Text 9"/>
          <p:cNvSpPr/>
          <p:nvPr/>
        </p:nvSpPr>
        <p:spPr>
          <a:xfrm>
            <a:off x="6429613" y="4587835"/>
            <a:ext cx="3417094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Tráfico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270093" y="4587835"/>
            <a:ext cx="3417094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Visitas y flujo de usuarios en los canales digitales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6221730" y="5385197"/>
            <a:ext cx="7673340" cy="9296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5" name="Text 12"/>
          <p:cNvSpPr/>
          <p:nvPr/>
        </p:nvSpPr>
        <p:spPr>
          <a:xfrm>
            <a:off x="6429613" y="5517475"/>
            <a:ext cx="3417094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Conversiones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0270093" y="5517475"/>
            <a:ext cx="3417094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Acciones deseadas realizadas por los usuarios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221730" y="6314837"/>
            <a:ext cx="7673340" cy="92964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C"/>
          </a:p>
        </p:txBody>
      </p:sp>
      <p:sp>
        <p:nvSpPr>
          <p:cNvPr id="18" name="Text 15"/>
          <p:cNvSpPr/>
          <p:nvPr/>
        </p:nvSpPr>
        <p:spPr>
          <a:xfrm>
            <a:off x="6429613" y="6447115"/>
            <a:ext cx="3417094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Sentimiento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0270093" y="6447115"/>
            <a:ext cx="3417094" cy="665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Percepción y actitud de la audiencia hacia el contenido</a:t>
            </a:r>
            <a:endParaRPr lang="en-US" sz="16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549DCF5-22E6-0810-CE9B-03DC32A46D48}"/>
              </a:ext>
            </a:extLst>
          </p:cNvPr>
          <p:cNvSpPr/>
          <p:nvPr/>
        </p:nvSpPr>
        <p:spPr>
          <a:xfrm>
            <a:off x="5486400" y="7755467"/>
            <a:ext cx="9144000" cy="4817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923" y="769382"/>
            <a:ext cx="7712154" cy="1278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Tendencias Emergentes en Comunicación Digital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23" y="2354461"/>
            <a:ext cx="1022747" cy="16363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45494" y="2559010"/>
            <a:ext cx="2910364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Realidad Aumentada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45494" y="3001327"/>
            <a:ext cx="6382583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integración de elementos digitales en el entorno físico, permitiendo experiencias más inmersivas y enriquecidas.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23" y="3990856"/>
            <a:ext cx="1022747" cy="16363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45494" y="4195405"/>
            <a:ext cx="2556867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Realidad Virtual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45494" y="4637722"/>
            <a:ext cx="6382583" cy="654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creación de entornos virtuales que permiten a los usuarios comunicarse, colaborar y experimentar de manera más realista.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23" y="5627251"/>
            <a:ext cx="1022747" cy="18329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45494" y="5831800"/>
            <a:ext cx="2940844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Inteligencia Artificial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45494" y="6274118"/>
            <a:ext cx="6382583" cy="981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aplicación de tecnologías de IA para automatizar tareas, generar contenido personalizado y mejorar la toma de decisiones estratégicas.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514" y="606623"/>
            <a:ext cx="7699772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Ética y Responsabilidad en la Comunicación Digital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08514" y="2437805"/>
            <a:ext cx="464225" cy="464225"/>
          </a:xfrm>
          <a:prstGeom prst="roundRect">
            <a:avLst>
              <a:gd name="adj" fmla="val 197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5" name="Text 2"/>
          <p:cNvSpPr/>
          <p:nvPr/>
        </p:nvSpPr>
        <p:spPr>
          <a:xfrm>
            <a:off x="6375916" y="2515076"/>
            <a:ext cx="129421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879074" y="2437805"/>
            <a:ext cx="4653796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Privacidad y Protección de Datos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79074" y="2883813"/>
            <a:ext cx="7029212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Garantizar la confidencialidad y el uso ético de la información personal de los usuarios, respetando la regulación y las mejores prácticas.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208514" y="4312325"/>
            <a:ext cx="464225" cy="464225"/>
          </a:xfrm>
          <a:prstGeom prst="roundRect">
            <a:avLst>
              <a:gd name="adj" fmla="val 197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9" name="Text 6"/>
          <p:cNvSpPr/>
          <p:nvPr/>
        </p:nvSpPr>
        <p:spPr>
          <a:xfrm>
            <a:off x="6346508" y="4389596"/>
            <a:ext cx="188238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6879074" y="4312325"/>
            <a:ext cx="4878586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Seguridad y Prevención de Abusos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6879074" y="4758333"/>
            <a:ext cx="7029212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Implementar medidas de seguridad para evitar actividades dañinas o ilegales, como el ciberacoso, la desinformación y la manipulación de contenidos.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08514" y="6186845"/>
            <a:ext cx="464225" cy="464225"/>
          </a:xfrm>
          <a:prstGeom prst="roundRect">
            <a:avLst>
              <a:gd name="adj" fmla="val 197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s-EC"/>
          </a:p>
        </p:txBody>
      </p:sp>
      <p:sp>
        <p:nvSpPr>
          <p:cNvPr id="13" name="Text 10"/>
          <p:cNvSpPr/>
          <p:nvPr/>
        </p:nvSpPr>
        <p:spPr>
          <a:xfrm>
            <a:off x="6345555" y="6264116"/>
            <a:ext cx="190024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6879074" y="6186845"/>
            <a:ext cx="3484602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Inclusión y Accesibilidad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879074" y="6632853"/>
            <a:ext cx="7029212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Garantizar que los canales y herramientas digitales sean accesibles y adaptados a las necesidades de todas las personas, independientemente de sus capacidades.</a:t>
            </a:r>
            <a:endParaRPr lang="en-US" sz="16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D7049F2-DDD5-8A0A-4696-6DB3556508AC}"/>
              </a:ext>
            </a:extLst>
          </p:cNvPr>
          <p:cNvSpPr/>
          <p:nvPr/>
        </p:nvSpPr>
        <p:spPr>
          <a:xfrm>
            <a:off x="5486400" y="7840133"/>
            <a:ext cx="9144000" cy="3894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928</Words>
  <Application>Microsoft Office PowerPoint</Application>
  <PresentationFormat>Personalizado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Inconsolata</vt:lpstr>
      <vt:lpstr>Arial</vt:lpstr>
      <vt:lpstr>Montserrat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isaura cargua</cp:lastModifiedBy>
  <cp:revision>2</cp:revision>
  <dcterms:created xsi:type="dcterms:W3CDTF">2024-10-03T13:42:15Z</dcterms:created>
  <dcterms:modified xsi:type="dcterms:W3CDTF">2024-10-03T13:45:23Z</dcterms:modified>
</cp:coreProperties>
</file>