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22" autoAdjust="0"/>
    <p:restoredTop sz="94660"/>
  </p:normalViewPr>
  <p:slideViewPr>
    <p:cSldViewPr snapToGrid="0">
      <p:cViewPr varScale="1">
        <p:scale>
          <a:sx n="57" d="100"/>
          <a:sy n="57" d="100"/>
        </p:scale>
        <p:origin x="1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90AE-FB79-4C6C-8D0A-A55320C1659E}" type="datetimeFigureOut">
              <a:rPr lang="es-EC" smtClean="0"/>
              <a:t>15/06/2020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8FD6-2AAA-4A7D-AADA-E4FFDEE3C92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3224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90AE-FB79-4C6C-8D0A-A55320C1659E}" type="datetimeFigureOut">
              <a:rPr lang="es-EC" smtClean="0"/>
              <a:t>15/06/2020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8FD6-2AAA-4A7D-AADA-E4FFDEE3C92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13824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90AE-FB79-4C6C-8D0A-A55320C1659E}" type="datetimeFigureOut">
              <a:rPr lang="es-EC" smtClean="0"/>
              <a:t>15/06/2020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8FD6-2AAA-4A7D-AADA-E4FFDEE3C92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7570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90AE-FB79-4C6C-8D0A-A55320C1659E}" type="datetimeFigureOut">
              <a:rPr lang="es-EC" smtClean="0"/>
              <a:t>15/06/2020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8FD6-2AAA-4A7D-AADA-E4FFDEE3C92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778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90AE-FB79-4C6C-8D0A-A55320C1659E}" type="datetimeFigureOut">
              <a:rPr lang="es-EC" smtClean="0"/>
              <a:t>15/06/2020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8FD6-2AAA-4A7D-AADA-E4FFDEE3C92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9656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90AE-FB79-4C6C-8D0A-A55320C1659E}" type="datetimeFigureOut">
              <a:rPr lang="es-EC" smtClean="0"/>
              <a:t>15/06/2020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8FD6-2AAA-4A7D-AADA-E4FFDEE3C92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7510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90AE-FB79-4C6C-8D0A-A55320C1659E}" type="datetimeFigureOut">
              <a:rPr lang="es-EC" smtClean="0"/>
              <a:t>15/06/2020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8FD6-2AAA-4A7D-AADA-E4FFDEE3C92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70673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90AE-FB79-4C6C-8D0A-A55320C1659E}" type="datetimeFigureOut">
              <a:rPr lang="es-EC" smtClean="0"/>
              <a:t>15/06/2020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8FD6-2AAA-4A7D-AADA-E4FFDEE3C92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2519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90AE-FB79-4C6C-8D0A-A55320C1659E}" type="datetimeFigureOut">
              <a:rPr lang="es-EC" smtClean="0"/>
              <a:t>15/06/2020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8FD6-2AAA-4A7D-AADA-E4FFDEE3C92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08754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90AE-FB79-4C6C-8D0A-A55320C1659E}" type="datetimeFigureOut">
              <a:rPr lang="es-EC" smtClean="0"/>
              <a:t>15/06/2020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8FD6-2AAA-4A7D-AADA-E4FFDEE3C92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034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90AE-FB79-4C6C-8D0A-A55320C1659E}" type="datetimeFigureOut">
              <a:rPr lang="es-EC" smtClean="0"/>
              <a:t>15/06/2020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8FD6-2AAA-4A7D-AADA-E4FFDEE3C92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2211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C90AE-FB79-4C6C-8D0A-A55320C1659E}" type="datetimeFigureOut">
              <a:rPr lang="es-EC" smtClean="0"/>
              <a:t>15/06/2020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08FD6-2AAA-4A7D-AADA-E4FFDEE3C92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0397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AMINOACIDOS ESENCIALES</a:t>
            </a:r>
            <a:br>
              <a:rPr lang="es-EC" dirty="0" smtClean="0"/>
            </a:br>
            <a:endParaRPr lang="es-EC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u="sng" dirty="0" smtClean="0"/>
              <a:t>Los aminoácidos que no </a:t>
            </a:r>
            <a:r>
              <a:rPr lang="es-EC" u="sng" dirty="0" smtClean="0"/>
              <a:t>sintetiza </a:t>
            </a:r>
            <a:r>
              <a:rPr lang="es-EC" u="sng" dirty="0" smtClean="0"/>
              <a:t>el cuerpo, debe ser ingeridos a través de la </a:t>
            </a:r>
            <a:r>
              <a:rPr lang="es-EC" u="sng" dirty="0" smtClean="0"/>
              <a:t>dieta , los </a:t>
            </a:r>
            <a:r>
              <a:rPr lang="es-EC" u="sng" dirty="0" smtClean="0"/>
              <a:t>mismos que se asocian a la sensación de bienestar </a:t>
            </a:r>
            <a:r>
              <a:rPr lang="es-EC" u="sng" dirty="0" smtClean="0"/>
              <a:t>y son </a:t>
            </a:r>
            <a:r>
              <a:rPr lang="es-EC" u="sng" dirty="0" smtClean="0"/>
              <a:t>los siguientes </a:t>
            </a:r>
            <a:r>
              <a:rPr lang="es-EC" u="sng" dirty="0" smtClean="0"/>
              <a:t>:</a:t>
            </a:r>
          </a:p>
          <a:p>
            <a:endParaRPr lang="es-EC" u="sng" dirty="0"/>
          </a:p>
          <a:p>
            <a:endParaRPr lang="es-EC" u="sng" dirty="0" smtClean="0"/>
          </a:p>
          <a:p>
            <a:endParaRPr lang="es-EC" u="sng" dirty="0"/>
          </a:p>
          <a:p>
            <a:endParaRPr lang="es-EC" u="sng" dirty="0" smtClean="0"/>
          </a:p>
          <a:p>
            <a:endParaRPr lang="es-EC" u="sng" dirty="0"/>
          </a:p>
          <a:p>
            <a:endParaRPr lang="es-EC" u="sng" dirty="0" smtClean="0"/>
          </a:p>
          <a:p>
            <a:endParaRPr lang="es-EC" u="sng" dirty="0"/>
          </a:p>
          <a:p>
            <a:endParaRPr lang="es-EC" u="sng" dirty="0" smtClean="0"/>
          </a:p>
          <a:p>
            <a:endParaRPr lang="es-EC" u="sng" dirty="0" smtClean="0"/>
          </a:p>
          <a:p>
            <a:endParaRPr lang="es-EC" u="sng" dirty="0" smtClean="0"/>
          </a:p>
          <a:p>
            <a:endParaRPr lang="es-EC" u="sng" dirty="0"/>
          </a:p>
        </p:txBody>
      </p:sp>
    </p:spTree>
    <p:extLst>
      <p:ext uri="{BB962C8B-B14F-4D97-AF65-F5344CB8AC3E}">
        <p14:creationId xmlns:p14="http://schemas.microsoft.com/office/powerpoint/2010/main" val="1479124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 smtClean="0"/>
              <a:t>FENILALANINA (</a:t>
            </a:r>
            <a:r>
              <a:rPr lang="es-EC" b="1" dirty="0" err="1" smtClean="0"/>
              <a:t>Phe</a:t>
            </a:r>
            <a:r>
              <a:rPr lang="es-EC" b="1" dirty="0" smtClean="0"/>
              <a:t>   o  F)</a:t>
            </a:r>
            <a:endParaRPr lang="es-EC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 smtClean="0"/>
              <a:t>Mejora la memoria e incrementa la vitalidad , los suplementos que contiene ,estos aminoácidos puede </a:t>
            </a:r>
            <a:r>
              <a:rPr lang="es-EC" dirty="0" smtClean="0"/>
              <a:t>utilizarse para mejorar </a:t>
            </a:r>
            <a:r>
              <a:rPr lang="es-EC" dirty="0" smtClean="0"/>
              <a:t>los síntomas de </a:t>
            </a:r>
            <a:r>
              <a:rPr lang="es-EC" dirty="0" smtClean="0"/>
              <a:t>mal de </a:t>
            </a:r>
            <a:r>
              <a:rPr lang="es-EC" dirty="0" err="1" smtClean="0"/>
              <a:t>parkinston</a:t>
            </a:r>
            <a:endParaRPr lang="es-EC" dirty="0" smtClean="0"/>
          </a:p>
          <a:p>
            <a:endParaRPr lang="es-EC" dirty="0"/>
          </a:p>
          <a:p>
            <a:pPr marL="0" indent="0">
              <a:buNone/>
            </a:pPr>
            <a:r>
              <a:rPr lang="es-EC" sz="4000" dirty="0" smtClean="0"/>
              <a:t>ISOLEUCINA   (</a:t>
            </a:r>
            <a:r>
              <a:rPr lang="es-EC" sz="4000" dirty="0" err="1" smtClean="0"/>
              <a:t>Ile</a:t>
            </a:r>
            <a:r>
              <a:rPr lang="es-EC" sz="4000" dirty="0" smtClean="0"/>
              <a:t>  o   I  )</a:t>
            </a:r>
          </a:p>
          <a:p>
            <a:pPr marL="0" indent="0">
              <a:buNone/>
            </a:pPr>
            <a:r>
              <a:rPr lang="es-EC" dirty="0" smtClean="0"/>
              <a:t>El déficit de este AA da depresión, disminución  de la masa molecular, regula el azúcar en la sangre, ayuda a la curación de </a:t>
            </a:r>
            <a:r>
              <a:rPr lang="es-EC" dirty="0" smtClean="0"/>
              <a:t>heridas , piel </a:t>
            </a:r>
            <a:r>
              <a:rPr lang="es-EC" dirty="0" smtClean="0"/>
              <a:t>y huesos </a:t>
            </a:r>
            <a:endParaRPr lang="es-EC" sz="4000" dirty="0"/>
          </a:p>
        </p:txBody>
      </p:sp>
    </p:spTree>
    <p:extLst>
      <p:ext uri="{BB962C8B-B14F-4D97-AF65-F5344CB8AC3E}">
        <p14:creationId xmlns:p14="http://schemas.microsoft.com/office/powerpoint/2010/main" val="2328109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4000" b="1" dirty="0" smtClean="0"/>
              <a:t>LEUCINA </a:t>
            </a:r>
            <a:r>
              <a:rPr lang="es-EC" sz="4000" b="1" dirty="0" smtClean="0"/>
              <a:t>( Leu</a:t>
            </a:r>
            <a:r>
              <a:rPr lang="es-EC" sz="4000" b="1" dirty="0" smtClean="0"/>
              <a:t>)</a:t>
            </a:r>
            <a:br>
              <a:rPr lang="es-EC" sz="4000" b="1" dirty="0" smtClean="0"/>
            </a:br>
            <a:endParaRPr lang="es-EC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C" dirty="0" smtClean="0"/>
              <a:t>Es potente estimulante de la insulina y para cicatrización de heridas, curaciones de huesosos.</a:t>
            </a:r>
          </a:p>
          <a:p>
            <a:endParaRPr lang="es-EC" dirty="0" smtClean="0"/>
          </a:p>
          <a:p>
            <a:pPr marL="0" indent="0">
              <a:buNone/>
            </a:pPr>
            <a:r>
              <a:rPr lang="es-EC" sz="4000" dirty="0" smtClean="0"/>
              <a:t>LISINA  </a:t>
            </a:r>
            <a:r>
              <a:rPr lang="es-EC" sz="4000" dirty="0" smtClean="0"/>
              <a:t>( Leu  </a:t>
            </a:r>
            <a:r>
              <a:rPr lang="es-EC" sz="4000" dirty="0" smtClean="0"/>
              <a:t>o  L)</a:t>
            </a:r>
          </a:p>
          <a:p>
            <a:pPr marL="0" indent="0">
              <a:buNone/>
            </a:pPr>
            <a:r>
              <a:rPr lang="es-EC" dirty="0" smtClean="0"/>
              <a:t>Ayuda a formar colágeno ligamentos , tendones esencial para los niños para sus formaciones junto a vitamina C</a:t>
            </a:r>
          </a:p>
          <a:p>
            <a:endParaRPr lang="es-EC" dirty="0" smtClean="0"/>
          </a:p>
          <a:p>
            <a:pPr marL="0" indent="0">
              <a:buNone/>
            </a:pPr>
            <a:r>
              <a:rPr lang="es-EC" sz="4000" dirty="0" smtClean="0"/>
              <a:t>TREONINA  </a:t>
            </a:r>
            <a:r>
              <a:rPr lang="es-EC" sz="4000" dirty="0" smtClean="0"/>
              <a:t>( </a:t>
            </a:r>
            <a:r>
              <a:rPr lang="es-EC" sz="4000" dirty="0" err="1" smtClean="0"/>
              <a:t>Thr</a:t>
            </a:r>
            <a:r>
              <a:rPr lang="es-EC" sz="4000" dirty="0" smtClean="0"/>
              <a:t> )</a:t>
            </a:r>
            <a:endParaRPr lang="es-EC" sz="4000" dirty="0"/>
          </a:p>
          <a:p>
            <a:pPr marL="0" indent="0">
              <a:buNone/>
            </a:pPr>
            <a:r>
              <a:rPr lang="es-EC" dirty="0" smtClean="0"/>
              <a:t> Necesaria para la formación de colágeno y producción de anticuerpos  </a:t>
            </a:r>
            <a:endParaRPr lang="es-EC" dirty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 smtClean="0"/>
          </a:p>
        </p:txBody>
      </p:sp>
    </p:spTree>
    <p:extLst>
      <p:ext uri="{BB962C8B-B14F-4D97-AF65-F5344CB8AC3E}">
        <p14:creationId xmlns:p14="http://schemas.microsoft.com/office/powerpoint/2010/main" val="30874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C" b="1" dirty="0" smtClean="0"/>
              <a:t/>
            </a:r>
            <a:br>
              <a:rPr lang="es-EC" b="1" dirty="0" smtClean="0"/>
            </a:br>
            <a:r>
              <a:rPr lang="es-EC" b="1" dirty="0" smtClean="0"/>
              <a:t>TRIPTOFANO </a:t>
            </a:r>
            <a:r>
              <a:rPr lang="es-EC" sz="4000" b="1" dirty="0" smtClean="0"/>
              <a:t> </a:t>
            </a:r>
            <a:r>
              <a:rPr lang="es-EC" sz="4000" dirty="0" smtClean="0"/>
              <a:t>( </a:t>
            </a:r>
            <a:r>
              <a:rPr lang="es-EC" sz="4000" b="1" dirty="0" err="1" smtClean="0"/>
              <a:t>Trpon</a:t>
            </a:r>
            <a:r>
              <a:rPr lang="es-EC" sz="4000" dirty="0" smtClean="0"/>
              <a:t> </a:t>
            </a:r>
            <a:r>
              <a:rPr lang="es-EC" sz="4000" dirty="0" smtClean="0"/>
              <a:t>)</a:t>
            </a:r>
            <a:br>
              <a:rPr lang="es-EC" sz="4000" dirty="0" smtClean="0"/>
            </a:br>
            <a:r>
              <a:rPr lang="es-EC" sz="3100" dirty="0" err="1" smtClean="0"/>
              <a:t>AA.más</a:t>
            </a:r>
            <a:r>
              <a:rPr lang="es-EC" sz="3100" dirty="0" smtClean="0"/>
              <a:t> conocido por los </a:t>
            </a:r>
            <a:r>
              <a:rPr lang="es-EC" sz="3100" dirty="0" smtClean="0"/>
              <a:t>Psicólogos </a:t>
            </a:r>
            <a:r>
              <a:rPr lang="es-EC" sz="3100" dirty="0" smtClean="0"/>
              <a:t>mejora el estado de ánimo y mejora el sueño.</a:t>
            </a:r>
            <a:r>
              <a:rPr lang="es-EC" sz="4000" dirty="0" smtClean="0"/>
              <a:t/>
            </a:r>
            <a:br>
              <a:rPr lang="es-EC" sz="4000" dirty="0" smtClean="0"/>
            </a:br>
            <a:r>
              <a:rPr lang="es-EC" sz="4000" dirty="0" smtClean="0"/>
              <a:t> </a:t>
            </a:r>
            <a:endParaRPr lang="es-EC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C" sz="4000" dirty="0" smtClean="0"/>
          </a:p>
          <a:p>
            <a:pPr marL="0" indent="0">
              <a:buNone/>
            </a:pPr>
            <a:r>
              <a:rPr lang="es-EC" sz="4000" dirty="0" smtClean="0"/>
              <a:t>VALINA </a:t>
            </a:r>
            <a:r>
              <a:rPr lang="es-EC" sz="4000" dirty="0" smtClean="0"/>
              <a:t>( Val </a:t>
            </a:r>
            <a:r>
              <a:rPr lang="es-EC" sz="4000" dirty="0" smtClean="0"/>
              <a:t>o  </a:t>
            </a:r>
            <a:r>
              <a:rPr lang="es-EC" sz="4000" dirty="0" smtClean="0"/>
              <a:t>V )</a:t>
            </a:r>
            <a:endParaRPr lang="es-EC" sz="4000" dirty="0" smtClean="0"/>
          </a:p>
          <a:p>
            <a:pPr marL="0" indent="0">
              <a:buNone/>
            </a:pPr>
            <a:r>
              <a:rPr lang="es-EC" dirty="0" smtClean="0"/>
              <a:t>Este AA es utilizado como fuente de energía del cerebro.</a:t>
            </a:r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r>
              <a:rPr lang="es-EC" sz="4000" dirty="0" smtClean="0"/>
              <a:t>ARGININA  </a:t>
            </a:r>
            <a:r>
              <a:rPr lang="es-EC" sz="4000" dirty="0" smtClean="0"/>
              <a:t>( A</a:t>
            </a:r>
            <a:r>
              <a:rPr lang="es-EC" dirty="0" smtClean="0"/>
              <a:t> </a:t>
            </a:r>
            <a:r>
              <a:rPr lang="es-EC" sz="4000" dirty="0" err="1" smtClean="0"/>
              <a:t>rg</a:t>
            </a:r>
            <a:r>
              <a:rPr lang="es-EC" sz="4000" dirty="0" smtClean="0"/>
              <a:t> )</a:t>
            </a:r>
            <a:endParaRPr lang="es-EC" dirty="0" smtClean="0"/>
          </a:p>
          <a:p>
            <a:pPr marL="0" indent="0">
              <a:buNone/>
            </a:pPr>
            <a:r>
              <a:rPr lang="es-EC" dirty="0" smtClean="0"/>
              <a:t>Esencial para la actividad inmune y cicatrización y tamaño </a:t>
            </a:r>
            <a:r>
              <a:rPr lang="es-EC" dirty="0" err="1" smtClean="0"/>
              <a:t>detumores</a:t>
            </a:r>
            <a:r>
              <a:rPr lang="es-EC" dirty="0" smtClean="0"/>
              <a:t> especialmente para los </a:t>
            </a:r>
          </a:p>
          <a:p>
            <a:pPr marL="0" indent="0">
              <a:buNone/>
            </a:pPr>
            <a:endParaRPr lang="es-EC" sz="4000" dirty="0"/>
          </a:p>
        </p:txBody>
      </p:sp>
    </p:spTree>
    <p:extLst>
      <p:ext uri="{BB962C8B-B14F-4D97-AF65-F5344CB8AC3E}">
        <p14:creationId xmlns:p14="http://schemas.microsoft.com/office/powerpoint/2010/main" val="296592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sz="4000" b="1" dirty="0" smtClean="0"/>
              <a:t/>
            </a:r>
            <a:br>
              <a:rPr lang="es-EC" sz="4000" b="1" dirty="0" smtClean="0"/>
            </a:br>
            <a:r>
              <a:rPr lang="es-EC" sz="4000" b="1" dirty="0"/>
              <a:t/>
            </a:r>
            <a:br>
              <a:rPr lang="es-EC" sz="4000" b="1" dirty="0"/>
            </a:br>
            <a:r>
              <a:rPr lang="es-EC" sz="4000" b="1" dirty="0" smtClean="0"/>
              <a:t/>
            </a:r>
            <a:br>
              <a:rPr lang="es-EC" sz="4000" b="1" dirty="0" smtClean="0"/>
            </a:br>
            <a:r>
              <a:rPr lang="es-EC" sz="4000" b="1" dirty="0" smtClean="0"/>
              <a:t>HISTIDINA </a:t>
            </a:r>
            <a:r>
              <a:rPr lang="es-EC" sz="4000" b="1" dirty="0" smtClean="0"/>
              <a:t>( </a:t>
            </a:r>
            <a:r>
              <a:rPr lang="es-EC" sz="4000" b="1" dirty="0" err="1" smtClean="0"/>
              <a:t>His</a:t>
            </a:r>
            <a:r>
              <a:rPr lang="es-EC" sz="4000" b="1" dirty="0" smtClean="0"/>
              <a:t> )</a:t>
            </a:r>
            <a:br>
              <a:rPr lang="es-EC" sz="4000" b="1" dirty="0" smtClean="0"/>
            </a:br>
            <a:r>
              <a:rPr lang="es-EC" sz="4000" b="1" dirty="0" smtClean="0"/>
              <a:t/>
            </a:r>
            <a:br>
              <a:rPr lang="es-EC" sz="4000" b="1" dirty="0" smtClean="0"/>
            </a:br>
            <a:r>
              <a:rPr lang="es-EC" sz="2800" dirty="0" err="1" smtClean="0"/>
              <a:t>Util</a:t>
            </a:r>
            <a:r>
              <a:rPr lang="es-EC" sz="2800" dirty="0" smtClean="0"/>
              <a:t> este AA para el tratamiento de anemia, alergia, ayuda a mantener adecuado el </a:t>
            </a:r>
            <a:r>
              <a:rPr lang="es-EC" sz="2800" dirty="0" err="1" smtClean="0"/>
              <a:t>Ph</a:t>
            </a:r>
            <a:r>
              <a:rPr lang="es-EC" sz="2800" dirty="0" smtClean="0"/>
              <a:t> de la sangre  </a:t>
            </a:r>
            <a:endParaRPr lang="es-EC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EC" sz="4000" dirty="0" smtClean="0"/>
          </a:p>
          <a:p>
            <a:pPr marL="0" indent="0">
              <a:buNone/>
            </a:pPr>
            <a:endParaRPr lang="es-EC" sz="4000" dirty="0" smtClean="0"/>
          </a:p>
          <a:p>
            <a:pPr marL="0" indent="0">
              <a:buNone/>
            </a:pPr>
            <a:endParaRPr lang="es-EC" sz="4000" dirty="0" smtClean="0"/>
          </a:p>
          <a:p>
            <a:pPr marL="0" indent="0">
              <a:buNone/>
            </a:pPr>
            <a:r>
              <a:rPr lang="es-EC" sz="4000" dirty="0" smtClean="0"/>
              <a:t>TIONINA ( </a:t>
            </a:r>
            <a:r>
              <a:rPr lang="es-EC" sz="4000" dirty="0" err="1" smtClean="0"/>
              <a:t>Met</a:t>
            </a:r>
            <a:r>
              <a:rPr lang="es-EC" sz="4000" dirty="0" smtClean="0"/>
              <a:t>  </a:t>
            </a:r>
            <a:r>
              <a:rPr lang="es-EC" sz="4000" dirty="0" smtClean="0"/>
              <a:t>o M )</a:t>
            </a:r>
          </a:p>
          <a:p>
            <a:pPr marL="0" indent="0">
              <a:buNone/>
            </a:pPr>
            <a:r>
              <a:rPr lang="es-EC" dirty="0" smtClean="0"/>
              <a:t>Participa en la descomposición de las grasas y reducir el colesterol previene el trastornos de cabello , piel y uñas.</a:t>
            </a:r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97942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4000" b="1" dirty="0" smtClean="0"/>
              <a:t>ASPARGINA  ( </a:t>
            </a:r>
            <a:r>
              <a:rPr lang="es-EC" sz="4000" b="1" dirty="0" err="1" smtClean="0"/>
              <a:t>Ans</a:t>
            </a:r>
            <a:r>
              <a:rPr lang="es-EC" sz="4000" b="1" dirty="0" smtClean="0"/>
              <a:t> </a:t>
            </a:r>
            <a:r>
              <a:rPr lang="es-EC" sz="4000" dirty="0" smtClean="0"/>
              <a:t>)</a:t>
            </a:r>
            <a:br>
              <a:rPr lang="es-EC" sz="4000" dirty="0" smtClean="0"/>
            </a:br>
            <a:r>
              <a:rPr lang="es-EC" sz="2800" dirty="0" smtClean="0"/>
              <a:t>Implicada en el proceso de memoria  a corto plazo   </a:t>
            </a:r>
            <a:endParaRPr lang="es-EC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EC" sz="4000" dirty="0" smtClean="0"/>
          </a:p>
          <a:p>
            <a:pPr marL="0" indent="0">
              <a:buNone/>
            </a:pPr>
            <a:r>
              <a:rPr lang="es-EC" sz="4000" dirty="0" smtClean="0"/>
              <a:t>CYSTEINA  ( </a:t>
            </a:r>
            <a:r>
              <a:rPr lang="es-EC" sz="4000" dirty="0" err="1" smtClean="0"/>
              <a:t>Cys</a:t>
            </a:r>
            <a:r>
              <a:rPr lang="es-EC" sz="4000" dirty="0" smtClean="0"/>
              <a:t>  )</a:t>
            </a:r>
          </a:p>
          <a:p>
            <a:pPr marL="0" indent="0">
              <a:buNone/>
            </a:pPr>
            <a:r>
              <a:rPr lang="es-EC" dirty="0" smtClean="0"/>
              <a:t>Es un  antioxidante y protege contra la </a:t>
            </a:r>
            <a:r>
              <a:rPr lang="es-EC" dirty="0" smtClean="0"/>
              <a:t>radiación</a:t>
            </a:r>
            <a:endParaRPr lang="es-EC" dirty="0" smtClean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r>
              <a:rPr lang="es-EC" sz="4000" dirty="0" smtClean="0"/>
              <a:t>GLICINA </a:t>
            </a:r>
            <a:r>
              <a:rPr lang="es-EC" sz="4000" dirty="0" smtClean="0"/>
              <a:t>( </a:t>
            </a:r>
            <a:r>
              <a:rPr lang="es-EC" sz="4000" dirty="0" err="1" smtClean="0"/>
              <a:t>GLy</a:t>
            </a:r>
            <a:r>
              <a:rPr lang="es-EC" sz="4000" dirty="0" smtClean="0"/>
              <a:t> </a:t>
            </a:r>
            <a:r>
              <a:rPr lang="es-EC" sz="4000" dirty="0" smtClean="0"/>
              <a:t>o  G  )</a:t>
            </a:r>
          </a:p>
          <a:p>
            <a:pPr marL="0" indent="0">
              <a:buNone/>
            </a:pPr>
            <a:r>
              <a:rPr lang="es-EC" dirty="0" smtClean="0"/>
              <a:t>Forma parte de la hemoglobina ,ayuda al metabolismo del glucógeno  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561501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C" sz="4000" b="1" dirty="0" smtClean="0"/>
              <a:t>GLUTAMINA  </a:t>
            </a:r>
            <a:r>
              <a:rPr lang="es-EC" sz="4000" b="1" dirty="0" smtClean="0"/>
              <a:t>( </a:t>
            </a:r>
            <a:r>
              <a:rPr lang="es-EC" sz="4000" b="1" dirty="0" err="1" smtClean="0"/>
              <a:t>Glu</a:t>
            </a:r>
            <a:r>
              <a:rPr lang="es-EC" sz="4000" b="1" dirty="0" smtClean="0"/>
              <a:t> )</a:t>
            </a:r>
            <a:r>
              <a:rPr lang="es-EC" sz="4000" b="1" dirty="0" smtClean="0"/>
              <a:t/>
            </a:r>
            <a:br>
              <a:rPr lang="es-EC" sz="4000" b="1" dirty="0" smtClean="0"/>
            </a:br>
            <a:r>
              <a:rPr lang="es-EC" sz="2800" dirty="0" smtClean="0"/>
              <a:t>Precursor de 2 de los </a:t>
            </a:r>
            <a:r>
              <a:rPr lang="es-EC" sz="2800" dirty="0" err="1" smtClean="0"/>
              <a:t>neuro</a:t>
            </a:r>
            <a:r>
              <a:rPr lang="es-EC" sz="2800" dirty="0" smtClean="0"/>
              <a:t> trasmisores mas importantes del SNC ,elemental para la función gastrointestinal</a:t>
            </a:r>
            <a:r>
              <a:rPr lang="es-EC" sz="2800" dirty="0"/>
              <a:t>.</a:t>
            </a:r>
            <a:endParaRPr lang="es-EC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 smtClean="0"/>
          </a:p>
          <a:p>
            <a:pPr marL="0" indent="0">
              <a:buNone/>
            </a:pPr>
            <a:r>
              <a:rPr lang="es-EC" sz="4000" dirty="0" smtClean="0"/>
              <a:t>PROLINA  </a:t>
            </a:r>
            <a:r>
              <a:rPr lang="es-EC" sz="4000" dirty="0" smtClean="0"/>
              <a:t>( Pro  </a:t>
            </a:r>
            <a:r>
              <a:rPr lang="es-EC" sz="4000" dirty="0" smtClean="0"/>
              <a:t>o  P  )</a:t>
            </a:r>
          </a:p>
          <a:p>
            <a:pPr marL="0" indent="0">
              <a:buNone/>
            </a:pPr>
            <a:r>
              <a:rPr lang="es-EC" dirty="0" smtClean="0"/>
              <a:t>Clave para la salud de las articulaciones, tendones y ligamentos ayuda a mantener el corazón fuerte  , piel y articulaciones saludables</a:t>
            </a:r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r>
              <a:rPr lang="es-EC" sz="4000" dirty="0" smtClean="0"/>
              <a:t>SERINA  </a:t>
            </a:r>
            <a:r>
              <a:rPr lang="es-EC" sz="4000" dirty="0" smtClean="0"/>
              <a:t>( Ser </a:t>
            </a:r>
            <a:r>
              <a:rPr lang="es-EC" sz="4000" dirty="0" smtClean="0"/>
              <a:t>)</a:t>
            </a:r>
          </a:p>
          <a:p>
            <a:pPr marL="0" indent="0">
              <a:buNone/>
            </a:pPr>
            <a:r>
              <a:rPr lang="es-EC" dirty="0" smtClean="0"/>
              <a:t>Mejora sistema inmunológico ,crecimiento y mantenimiento  del músculo </a:t>
            </a:r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sz="4000" dirty="0"/>
          </a:p>
        </p:txBody>
      </p:sp>
    </p:spTree>
    <p:extLst>
      <p:ext uri="{BB962C8B-B14F-4D97-AF65-F5344CB8AC3E}">
        <p14:creationId xmlns:p14="http://schemas.microsoft.com/office/powerpoint/2010/main" val="960973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sz="4000" b="1" dirty="0" smtClean="0"/>
              <a:t>TIROSINA  ( </a:t>
            </a:r>
            <a:r>
              <a:rPr lang="es-EC" sz="4000" b="1" dirty="0" err="1" smtClean="0"/>
              <a:t>Tyr</a:t>
            </a:r>
            <a:r>
              <a:rPr lang="es-EC" sz="4000" b="1" dirty="0" smtClean="0"/>
              <a:t> </a:t>
            </a:r>
            <a:r>
              <a:rPr lang="es-EC" sz="4000" dirty="0" smtClean="0"/>
              <a:t>)</a:t>
            </a:r>
            <a:br>
              <a:rPr lang="es-EC" sz="4000" dirty="0" smtClean="0"/>
            </a:br>
            <a:r>
              <a:rPr lang="es-EC" sz="4000" dirty="0" smtClean="0"/>
              <a:t/>
            </a:r>
            <a:br>
              <a:rPr lang="es-EC" sz="4000" dirty="0" smtClean="0"/>
            </a:br>
            <a:r>
              <a:rPr lang="es-EC" sz="2800" dirty="0" smtClean="0"/>
              <a:t>Precursor de la hormona tiroxina en procesos metabólico, hormona de crecimiento de </a:t>
            </a:r>
            <a:r>
              <a:rPr lang="es-EC" sz="2800" dirty="0" smtClean="0"/>
              <a:t> </a:t>
            </a:r>
            <a:r>
              <a:rPr lang="es-EC" sz="2800" dirty="0" err="1" smtClean="0"/>
              <a:t>neurotrasmisores</a:t>
            </a:r>
            <a:r>
              <a:rPr lang="es-EC" sz="2800" dirty="0" smtClean="0"/>
              <a:t>, estado de ánimo, sueño memoria etc</a:t>
            </a:r>
            <a:r>
              <a:rPr lang="es-EC" sz="2800" dirty="0" smtClean="0"/>
              <a:t>.  </a:t>
            </a:r>
            <a:endParaRPr lang="es-EC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r>
              <a:rPr lang="es-EC" dirty="0" smtClean="0"/>
              <a:t>Gracias</a:t>
            </a:r>
            <a:endParaRPr lang="es-EC" dirty="0" smtClean="0"/>
          </a:p>
          <a:p>
            <a:endParaRPr lang="es-EC" dirty="0"/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2249814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306</Words>
  <Application>Microsoft Office PowerPoint</Application>
  <PresentationFormat>Panorámica</PresentationFormat>
  <Paragraphs>55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AMINOACIDOS ESENCIALES </vt:lpstr>
      <vt:lpstr>FENILALANINA (Phe   o  F)</vt:lpstr>
      <vt:lpstr>LEUCINA ( Leu) </vt:lpstr>
      <vt:lpstr> TRIPTOFANO  ( Trpon ) AA.más conocido por los Psicólogos mejora el estado de ánimo y mejora el sueño.  </vt:lpstr>
      <vt:lpstr>   HISTIDINA ( His )  Util este AA para el tratamiento de anemia, alergia, ayuda a mantener adecuado el Ph de la sangre  </vt:lpstr>
      <vt:lpstr>ASPARGINA  ( Ans ) Implicada en el proceso de memoria  a corto plazo   </vt:lpstr>
      <vt:lpstr>GLUTAMINA  ( Glu ) Precursor de 2 de los neuro trasmisores mas importantes del SNC ,elemental para la función gastrointestinal.</vt:lpstr>
      <vt:lpstr>TIROSINA  ( Tyr )  Precursor de la hormona tiroxina en procesos metabólico, hormona de crecimiento de  neurotrasmisores, estado de ánimo, sueño memoria etc.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AMINOACIDOS ESENCIALES</dc:title>
  <dc:creator>SilviaTorres</dc:creator>
  <cp:lastModifiedBy>SilviaTorres</cp:lastModifiedBy>
  <cp:revision>22</cp:revision>
  <dcterms:created xsi:type="dcterms:W3CDTF">2020-06-14T18:02:25Z</dcterms:created>
  <dcterms:modified xsi:type="dcterms:W3CDTF">2020-06-16T02:23:31Z</dcterms:modified>
</cp:coreProperties>
</file>