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58" r:id="rId8"/>
    <p:sldId id="259" r:id="rId9"/>
    <p:sldId id="267" r:id="rId10"/>
    <p:sldId id="260" r:id="rId11"/>
    <p:sldId id="268" r:id="rId12"/>
    <p:sldId id="261" r:id="rId13"/>
    <p:sldId id="262" r:id="rId14"/>
    <p:sldId id="269" r:id="rId15"/>
    <p:sldId id="263" r:id="rId16"/>
    <p:sldId id="264" r:id="rId17"/>
    <p:sldId id="265" r:id="rId18"/>
    <p:sldId id="266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456" y="4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losp.org/article/rpmesp/2015.v32n3/574-578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lideshare.net/YESSIMUSIC/pediatra-crecimiento-y-desarrollo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lideshare.net/oponce23/crecimiento-y-desarrollo-pediatra-463053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.slideshare.net/tatiigomez1/4-fx-humero-distal-nios-dr-miguel-mite?next_slideshow=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893775"/>
          </a:xfrm>
        </p:spPr>
        <p:txBody>
          <a:bodyPr/>
          <a:lstStyle/>
          <a:p>
            <a:r>
              <a:rPr lang="es-EC" dirty="0" smtClean="0"/>
              <a:t>Crecimiento y desarrollo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701" y="2116645"/>
            <a:ext cx="4393883" cy="43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10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26235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CAMBIOS QUE CARACTERIZAN EL PROCESO DE CRECIMIENTO Y DESARROLLO DEL NIÑO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591056"/>
            <a:ext cx="10363826" cy="42001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C" i="1" dirty="0" smtClean="0"/>
              <a:t>A </a:t>
            </a:r>
            <a:r>
              <a:rPr lang="es-EC" i="1" dirty="0"/>
              <a:t>NIVEL </a:t>
            </a:r>
            <a:r>
              <a:rPr lang="es-EC" b="1" i="1" dirty="0"/>
              <a:t>CELULAR</a:t>
            </a:r>
            <a:endParaRPr lang="es-EC" b="1" dirty="0"/>
          </a:p>
          <a:p>
            <a:r>
              <a:rPr lang="es-EC" dirty="0" smtClean="0"/>
              <a:t>Incremento </a:t>
            </a:r>
            <a:r>
              <a:rPr lang="es-EC" dirty="0"/>
              <a:t>de su </a:t>
            </a:r>
            <a:r>
              <a:rPr lang="es-EC" b="1" dirty="0">
                <a:solidFill>
                  <a:srgbClr val="FF0000"/>
                </a:solidFill>
              </a:rPr>
              <a:t>número.</a:t>
            </a:r>
          </a:p>
          <a:p>
            <a:r>
              <a:rPr lang="es-EC" dirty="0" smtClean="0"/>
              <a:t>Modificaciones </a:t>
            </a:r>
            <a:r>
              <a:rPr lang="es-EC" dirty="0"/>
              <a:t>de su </a:t>
            </a:r>
            <a:r>
              <a:rPr lang="es-EC" b="1" dirty="0">
                <a:solidFill>
                  <a:srgbClr val="FF0000"/>
                </a:solidFill>
              </a:rPr>
              <a:t>estructura</a:t>
            </a:r>
            <a:r>
              <a:rPr lang="es-EC" dirty="0"/>
              <a:t> de acuerdo a la función prevista.</a:t>
            </a:r>
          </a:p>
          <a:p>
            <a:r>
              <a:rPr lang="es-EC" b="1" dirty="0" smtClean="0">
                <a:solidFill>
                  <a:srgbClr val="FF0000"/>
                </a:solidFill>
              </a:rPr>
              <a:t>Migración</a:t>
            </a:r>
            <a:r>
              <a:rPr lang="es-EC" dirty="0" smtClean="0"/>
              <a:t> </a:t>
            </a:r>
            <a:r>
              <a:rPr lang="es-EC" dirty="0"/>
              <a:t>en el interior de cada órgano, aparato y sistema a efecto de consolidar la estructura definitiva.</a:t>
            </a:r>
          </a:p>
          <a:p>
            <a:pPr marL="0" indent="0">
              <a:buNone/>
            </a:pPr>
            <a:r>
              <a:rPr lang="es-EC" i="1" dirty="0"/>
              <a:t>EN CADA </a:t>
            </a:r>
            <a:r>
              <a:rPr lang="es-EC" b="1" i="1" dirty="0"/>
              <a:t>ÓRGANO, APARATO O SISTEMA</a:t>
            </a:r>
            <a:endParaRPr lang="es-EC" b="1" dirty="0"/>
          </a:p>
          <a:p>
            <a:r>
              <a:rPr lang="es-EC" dirty="0" smtClean="0"/>
              <a:t>Cambios </a:t>
            </a:r>
            <a:r>
              <a:rPr lang="es-EC" dirty="0"/>
              <a:t>en magnitud: </a:t>
            </a:r>
            <a:r>
              <a:rPr lang="es-EC" b="1" dirty="0">
                <a:solidFill>
                  <a:srgbClr val="FF0000"/>
                </a:solidFill>
              </a:rPr>
              <a:t>incremento de sus dimensiones</a:t>
            </a:r>
            <a:r>
              <a:rPr lang="es-EC" dirty="0"/>
              <a:t>, salvo en algunas estructuras que con el tiempo </a:t>
            </a:r>
            <a:r>
              <a:rPr lang="es-EC" dirty="0" smtClean="0"/>
              <a:t>se </a:t>
            </a:r>
            <a:r>
              <a:rPr lang="es-EC" dirty="0"/>
              <a:t>reducen o desaparecen.</a:t>
            </a:r>
          </a:p>
          <a:p>
            <a:r>
              <a:rPr lang="es-EC" dirty="0" smtClean="0"/>
              <a:t>Cambios </a:t>
            </a:r>
            <a:r>
              <a:rPr lang="es-EC" dirty="0"/>
              <a:t>en características: variaciones en todos ellos conforme van alcanzando su </a:t>
            </a:r>
            <a:r>
              <a:rPr lang="es-EC" b="1" dirty="0">
                <a:solidFill>
                  <a:srgbClr val="FF0000"/>
                </a:solidFill>
              </a:rPr>
              <a:t>dimensión y estructura final.</a:t>
            </a:r>
          </a:p>
          <a:p>
            <a:r>
              <a:rPr lang="es-EC" dirty="0" smtClean="0"/>
              <a:t>Perfeccionamiento </a:t>
            </a:r>
            <a:r>
              <a:rPr lang="es-EC" dirty="0"/>
              <a:t>de las funciones: cada uno va alcanzando la competencia funcional que le corresponde; proceso también denominado </a:t>
            </a:r>
            <a:r>
              <a:rPr lang="es-EC" b="1" dirty="0">
                <a:solidFill>
                  <a:srgbClr val="FF0000"/>
                </a:solidFill>
              </a:rPr>
              <a:t>"maduración</a:t>
            </a:r>
            <a:r>
              <a:rPr lang="es-EC" b="1" dirty="0" smtClean="0">
                <a:solidFill>
                  <a:srgbClr val="FF0000"/>
                </a:solidFill>
              </a:rPr>
              <a:t>".</a:t>
            </a:r>
            <a:endParaRPr lang="es-EC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9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locidad&#10;Incremento por unidad de tiempo&#10;En etapas tempranas de la vida&#10;tiende a su máxima rapidez y&#10;disminuyen en la eta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" t="27053" r="2648"/>
          <a:stretch/>
        </p:blipFill>
        <p:spPr bwMode="auto">
          <a:xfrm>
            <a:off x="1588008" y="1861362"/>
            <a:ext cx="9015984" cy="397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3992880" y="731520"/>
            <a:ext cx="4206240" cy="4937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VELOCIDAD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4951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i="1" dirty="0"/>
              <a:t>ESFERAS EN LAS QUE SE APRECIAN LOS CAMBIOS</a:t>
            </a:r>
            <a:r>
              <a:rPr lang="es-EC" dirty="0"/>
              <a:t> </a:t>
            </a:r>
            <a:r>
              <a:rPr lang="es-EC" i="1" dirty="0"/>
              <a:t>PRODUCIDOS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709871" y="2214694"/>
            <a:ext cx="10772258" cy="4180012"/>
          </a:xfrm>
        </p:spPr>
        <p:txBody>
          <a:bodyPr>
            <a:norm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Esfera </a:t>
            </a:r>
            <a:r>
              <a:rPr lang="es-EC" b="1" dirty="0">
                <a:solidFill>
                  <a:srgbClr val="FF0000"/>
                </a:solidFill>
              </a:rPr>
              <a:t>física: </a:t>
            </a:r>
            <a:r>
              <a:rPr lang="es-EC" dirty="0"/>
              <a:t>cambios en los diferentes órganos, en cuanto a la dimensión de sus diferentes segmentos y las proporciones que guardan entre sí, así como a un </a:t>
            </a:r>
            <a:r>
              <a:rPr lang="es-EC" b="1" dirty="0"/>
              <a:t>mayor desarrollo de su capacidad </a:t>
            </a:r>
            <a:r>
              <a:rPr lang="es-EC" dirty="0"/>
              <a:t>para el desempeño de sus diferentes funciones, el que se observa tanto en el ámbito </a:t>
            </a:r>
            <a:r>
              <a:rPr lang="es-EC" b="1" dirty="0"/>
              <a:t>somático como visceral.</a:t>
            </a:r>
          </a:p>
          <a:p>
            <a:r>
              <a:rPr lang="es-EC" b="1" dirty="0">
                <a:solidFill>
                  <a:srgbClr val="FF0000"/>
                </a:solidFill>
              </a:rPr>
              <a:t>Esfera motora: </a:t>
            </a:r>
            <a:r>
              <a:rPr lang="es-EC" dirty="0"/>
              <a:t>desaparición de la actividad motora refleja inicial, propia del neonato, y aparición progresiva de la motilidad intencional asociada con un desarrollo creciente del aparato locomotor que permite una mayor capacidad de </a:t>
            </a:r>
            <a:r>
              <a:rPr lang="es-EC" b="1" dirty="0"/>
              <a:t>desplazamiento y el desarrollo de habilidades manuales.</a:t>
            </a:r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15426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C" b="1" dirty="0">
                <a:solidFill>
                  <a:srgbClr val="FF0000"/>
                </a:solidFill>
              </a:rPr>
              <a:t>Esfera </a:t>
            </a:r>
            <a:r>
              <a:rPr lang="es-EC" b="1" dirty="0" err="1">
                <a:solidFill>
                  <a:srgbClr val="FF0000"/>
                </a:solidFill>
              </a:rPr>
              <a:t>psicoemocional</a:t>
            </a:r>
            <a:r>
              <a:rPr lang="es-EC" dirty="0"/>
              <a:t>: la forma única e inicial de expresar sus emociones, el llanto, se va enriqueciendo con la capacidad de sonreír, balbucear y hablar y, simultáneamente, de demostrar preferencia hacia las personas de su entorno cercano, la cual, progresivamente se dirigirá a una </a:t>
            </a:r>
            <a:r>
              <a:rPr lang="es-EC" b="1" dirty="0"/>
              <a:t>socialización mayor</a:t>
            </a:r>
            <a:r>
              <a:rPr lang="es-EC" dirty="0"/>
              <a:t>; a ello se agrega el tránsito desde la imaginación fantástica a la realística, y del egocentrismo a la capacidad de compartir.</a:t>
            </a:r>
          </a:p>
          <a:p>
            <a:r>
              <a:rPr lang="es-EC" dirty="0">
                <a:hlinkClick r:id="rId2"/>
              </a:rPr>
              <a:t>https://www.scielosp.org/article/rpmesp/2015.v32n3/574-578/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77758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47" t="26735" b="1"/>
          <a:stretch/>
        </p:blipFill>
        <p:spPr>
          <a:xfrm>
            <a:off x="1202157" y="1754171"/>
            <a:ext cx="9787685" cy="4069485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4151376" y="877824"/>
            <a:ext cx="3602736" cy="4754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RITMO O SECUENCIA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72518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541" t="3677" r="4866" b="13532"/>
          <a:stretch/>
        </p:blipFill>
        <p:spPr>
          <a:xfrm>
            <a:off x="2051304" y="254296"/>
            <a:ext cx="8089392" cy="634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34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690" t="4104" r="4960" b="12923"/>
          <a:stretch/>
        </p:blipFill>
        <p:spPr>
          <a:xfrm>
            <a:off x="2015125" y="265176"/>
            <a:ext cx="8161749" cy="632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1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592" t="28555" r="6765" b="26952"/>
          <a:stretch/>
        </p:blipFill>
        <p:spPr>
          <a:xfrm>
            <a:off x="827821" y="1008178"/>
            <a:ext cx="10536358" cy="453308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925824" y="58673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>
                <a:hlinkClick r:id="rId3"/>
              </a:rPr>
              <a:t>https://es.slideshare.net/YESSIMUSIC/pediatra-crecimiento-y-desarrollo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06066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022" t="6571" r="3671" b="19231"/>
          <a:stretch/>
        </p:blipFill>
        <p:spPr>
          <a:xfrm>
            <a:off x="1609344" y="618656"/>
            <a:ext cx="8595360" cy="518177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260848" y="60502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>
                <a:hlinkClick r:id="rId3"/>
              </a:rPr>
              <a:t>https://es.slideshare.net/oponce23/crecimiento-y-desarrollo-pediatra-4630534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75310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valuación del Recién Nacido&#10;Observación de cualquier&#10;movimiento asimétrico,&#10;alteración del tono y función&#10;muscular.&#10;Anoma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7" t="24574"/>
          <a:stretch/>
        </p:blipFill>
        <p:spPr bwMode="auto">
          <a:xfrm>
            <a:off x="462931" y="1546159"/>
            <a:ext cx="5470336" cy="3724102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8629" t="23623" r="16258" b="529"/>
          <a:stretch/>
        </p:blipFill>
        <p:spPr>
          <a:xfrm>
            <a:off x="6096000" y="1546159"/>
            <a:ext cx="5681642" cy="372410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5" name="Rectángulo redondeado 4"/>
          <p:cNvSpPr/>
          <p:nvPr/>
        </p:nvSpPr>
        <p:spPr>
          <a:xfrm>
            <a:off x="3900054" y="216131"/>
            <a:ext cx="4391891" cy="76477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RECIÉN NACIDO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7225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112207" y="1024595"/>
            <a:ext cx="9967586" cy="1967164"/>
          </a:xfrm>
        </p:spPr>
        <p:txBody>
          <a:bodyPr/>
          <a:lstStyle/>
          <a:p>
            <a:r>
              <a:rPr lang="es-EC" dirty="0"/>
              <a:t>El </a:t>
            </a:r>
            <a:r>
              <a:rPr lang="es-EC" b="1" dirty="0"/>
              <a:t>crecimiento y desarrollo del niño</a:t>
            </a:r>
            <a:r>
              <a:rPr lang="es-EC" dirty="0"/>
              <a:t> son dos fenómenos íntimamente ligados, sin embargo presentan diferencias que valen la pena aclarar, el primero se expresa en el incremento del peso y la talla del bebé, y el segundo se refiere a la maduración de las funciones del cerebro y otros órganos vitales.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9298" t="27270" r="1348" b="19782"/>
          <a:stretch/>
        </p:blipFill>
        <p:spPr>
          <a:xfrm>
            <a:off x="2542032" y="2827167"/>
            <a:ext cx="6041137" cy="36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59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• Inicio peso 6 kg aprox. Y 62cm.&#10;• Perímetro cefálico 40-41cm.&#10;• Fontanela anterior disminuye de tamaño y al final de est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035" t="24596" r="938" b="7336"/>
          <a:stretch/>
        </p:blipFill>
        <p:spPr>
          <a:xfrm>
            <a:off x="674516" y="1645919"/>
            <a:ext cx="10587325" cy="422286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6" name="Rectángulo redondeado 5"/>
          <p:cNvSpPr/>
          <p:nvPr/>
        </p:nvSpPr>
        <p:spPr>
          <a:xfrm>
            <a:off x="4172629" y="515389"/>
            <a:ext cx="3591098" cy="581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LACTANTE DE 1 A 4 MESES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31778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582" t="24596"/>
          <a:stretch/>
        </p:blipFill>
        <p:spPr>
          <a:xfrm>
            <a:off x="802070" y="1710558"/>
            <a:ext cx="10712335" cy="471405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5" name="Rectángulo redondeado 4"/>
          <p:cNvSpPr/>
          <p:nvPr/>
        </p:nvSpPr>
        <p:spPr>
          <a:xfrm>
            <a:off x="3657600" y="598516"/>
            <a:ext cx="4954385" cy="7481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5-8 MESES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66043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47" t="25082"/>
          <a:stretch/>
        </p:blipFill>
        <p:spPr>
          <a:xfrm>
            <a:off x="1734146" y="1928553"/>
            <a:ext cx="8723707" cy="370894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5" name="Rectángulo redondeado 4"/>
          <p:cNvSpPr/>
          <p:nvPr/>
        </p:nvSpPr>
        <p:spPr>
          <a:xfrm>
            <a:off x="4256116" y="814647"/>
            <a:ext cx="3674226" cy="6317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LACTANTE MAYOR A 8 MESES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54902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62" t="6121" r="3400" b="11226"/>
          <a:stretch/>
        </p:blipFill>
        <p:spPr>
          <a:xfrm>
            <a:off x="393468" y="602673"/>
            <a:ext cx="5702532" cy="28263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9381" r="7478" b="10700"/>
          <a:stretch/>
        </p:blipFill>
        <p:spPr>
          <a:xfrm>
            <a:off x="1632064" y="3661757"/>
            <a:ext cx="3591099" cy="28915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45987" t="7579" r="28023" b="45746"/>
          <a:stretch/>
        </p:blipFill>
        <p:spPr>
          <a:xfrm>
            <a:off x="7714210" y="3661757"/>
            <a:ext cx="2527070" cy="25536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36412" t="5634" r="9419" b="5026"/>
          <a:stretch/>
        </p:blipFill>
        <p:spPr>
          <a:xfrm>
            <a:off x="7148950" y="374073"/>
            <a:ext cx="3291840" cy="30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73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SARROLLO FÍSICO3-3,5 kg y 6-7 cm anuales&#10;La circunferencia de la cabeza&#10;aumenta 2 cm&#10;La mielinización se ha&#10;completado a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t="11932" r="10636" b="55007"/>
          <a:stretch/>
        </p:blipFill>
        <p:spPr bwMode="auto">
          <a:xfrm>
            <a:off x="1862051" y="1080655"/>
            <a:ext cx="9027622" cy="194882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498" t="1745" r="38418" b="33105"/>
          <a:stretch/>
        </p:blipFill>
        <p:spPr>
          <a:xfrm>
            <a:off x="4233949" y="3550873"/>
            <a:ext cx="3724101" cy="243429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59877" y="59851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>
                <a:hlinkClick r:id="rId4"/>
              </a:rPr>
              <a:t>https://es.slideshare.net/tatiigomez1/4-fx-humero-distal-nios-dr-miguel-mite?next_slideshow=1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32368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23" t="9009" r="9522" b="25993"/>
          <a:stretch/>
        </p:blipFill>
        <p:spPr>
          <a:xfrm>
            <a:off x="2568096" y="1183862"/>
            <a:ext cx="7055808" cy="2964339"/>
          </a:xfrm>
          <a:prstGeom prst="rect">
            <a:avLst/>
          </a:prstGeom>
          <a:effectLst>
            <a:glow rad="127000">
              <a:schemeClr val="accent1">
                <a:alpha val="1000"/>
              </a:schemeClr>
            </a:glow>
          </a:effectLst>
        </p:spPr>
      </p:pic>
      <p:sp>
        <p:nvSpPr>
          <p:cNvPr id="5" name="Rectángulo redondeado 4"/>
          <p:cNvSpPr/>
          <p:nvPr/>
        </p:nvSpPr>
        <p:spPr>
          <a:xfrm>
            <a:off x="3386476" y="123816"/>
            <a:ext cx="5419045" cy="9135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 smtClean="0"/>
              <a:t>ADOLESCENCIA</a:t>
            </a:r>
            <a:endParaRPr lang="es-EC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929" t="7317" r="8332" b="40573"/>
          <a:stretch/>
        </p:blipFill>
        <p:spPr>
          <a:xfrm>
            <a:off x="2722684" y="4441109"/>
            <a:ext cx="6746631" cy="2229322"/>
          </a:xfrm>
          <a:prstGeom prst="rect">
            <a:avLst/>
          </a:prstGeom>
          <a:effectLst>
            <a:glow rad="127000">
              <a:schemeClr val="accent1">
                <a:alpha val="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7807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88" t="27513" r="7229" b="1989"/>
          <a:stretch/>
        </p:blipFill>
        <p:spPr>
          <a:xfrm>
            <a:off x="1440872" y="2186710"/>
            <a:ext cx="9310254" cy="4090869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3460865" y="864524"/>
            <a:ext cx="5270269" cy="8312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FACTORES  DETERMINANTES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17565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7243" y="867899"/>
            <a:ext cx="9576887" cy="728145"/>
          </a:xfrm>
        </p:spPr>
        <p:txBody>
          <a:bodyPr/>
          <a:lstStyle/>
          <a:p>
            <a:r>
              <a:rPr lang="es-EC" dirty="0" smtClean="0"/>
              <a:t>NEUROENDOCRINOS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176712" y="2283964"/>
            <a:ext cx="5919288" cy="3424107"/>
          </a:xfrm>
        </p:spPr>
        <p:txBody>
          <a:bodyPr>
            <a:normAutofit fontScale="92500" lnSpcReduction="10000"/>
          </a:bodyPr>
          <a:lstStyle/>
          <a:p>
            <a:r>
              <a:rPr lang="es-EC" dirty="0" smtClean="0"/>
              <a:t>HORMONAS DEL CRECIMIENTO</a:t>
            </a:r>
          </a:p>
          <a:p>
            <a:r>
              <a:rPr lang="es-EC" dirty="0" smtClean="0"/>
              <a:t>Hormonas sexuales: andrógenos, estrógenos, progesterona.</a:t>
            </a:r>
          </a:p>
          <a:p>
            <a:r>
              <a:rPr lang="es-EC" dirty="0" smtClean="0"/>
              <a:t>HORMONAS TIROIDEAS: Interviene en el metabolismo (crecimiento lineal óseo), favorece el desarrollo del SNC (hipotiroidismo)</a:t>
            </a:r>
          </a:p>
          <a:p>
            <a:r>
              <a:rPr lang="es-EC" dirty="0" smtClean="0"/>
              <a:t>Factor de crecimiento epidérmico, factor de crecimiento derivado de plaquetas,  factor de crecimiento de fibroblastos.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091" r="22824"/>
          <a:stretch/>
        </p:blipFill>
        <p:spPr>
          <a:xfrm>
            <a:off x="6550429" y="1889585"/>
            <a:ext cx="4638502" cy="465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1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27156"/>
          </a:xfrm>
        </p:spPr>
        <p:txBody>
          <a:bodyPr/>
          <a:lstStyle/>
          <a:p>
            <a:r>
              <a:rPr lang="es-EC" dirty="0" smtClean="0"/>
              <a:t>Factores ambientales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C" dirty="0" smtClean="0"/>
              <a:t>Microambiente prenatal:  determinado por ambiente intrauterino, placenta, </a:t>
            </a:r>
            <a:r>
              <a:rPr lang="es-EC" dirty="0" err="1" smtClean="0"/>
              <a:t>ila</a:t>
            </a:r>
            <a:r>
              <a:rPr lang="es-EC" dirty="0" smtClean="0"/>
              <a:t>.</a:t>
            </a:r>
          </a:p>
          <a:p>
            <a:r>
              <a:rPr lang="es-EC" dirty="0" err="1" smtClean="0"/>
              <a:t>Macroambiente</a:t>
            </a:r>
            <a:r>
              <a:rPr lang="es-EC" dirty="0" smtClean="0"/>
              <a:t>:  alimentación, hábitos maternos, entorno familiar</a:t>
            </a:r>
          </a:p>
          <a:p>
            <a:r>
              <a:rPr lang="es-EC" dirty="0" smtClean="0"/>
              <a:t>Factores </a:t>
            </a:r>
            <a:r>
              <a:rPr lang="es-EC" dirty="0" err="1" smtClean="0"/>
              <a:t>físicoquímicos</a:t>
            </a:r>
            <a:r>
              <a:rPr lang="es-EC" dirty="0" smtClean="0"/>
              <a:t>,  biológicos, </a:t>
            </a:r>
            <a:r>
              <a:rPr lang="es-EC" dirty="0" err="1" smtClean="0"/>
              <a:t>psicosocioculturales</a:t>
            </a:r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4880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croambiente&#10;• Cavidad uterina,&#10;cordón umbilical y&#10;placenta.&#10;Macroambiente&#10;(rodea al&#10;gestante)&#10;• Nutrición deficiente,&#10;in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" t="21784"/>
          <a:stretch/>
        </p:blipFill>
        <p:spPr bwMode="auto">
          <a:xfrm>
            <a:off x="279874" y="1136073"/>
            <a:ext cx="11632251" cy="51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88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esarrollo del niño: MedlinePlus en español"/>
          <p:cNvSpPr>
            <a:spLocks noGrp="1" noChangeAspect="1" noChangeArrowheads="1"/>
          </p:cNvSpPr>
          <p:nvPr>
            <p:ph sz="quarter" idx="13"/>
          </p:nvPr>
        </p:nvSpPr>
        <p:spPr bwMode="auto">
          <a:xfrm>
            <a:off x="858909" y="932688"/>
            <a:ext cx="10841943" cy="470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>
              <a:buNone/>
            </a:pPr>
            <a:r>
              <a:rPr lang="es-EC" sz="2800" b="1" dirty="0">
                <a:solidFill>
                  <a:srgbClr val="FF0000"/>
                </a:solidFill>
              </a:rPr>
              <a:t>fenómenos que caracterizan el proceso de crecimiento y desarrollo del </a:t>
            </a:r>
            <a:r>
              <a:rPr lang="es-EC" sz="2800" b="1" dirty="0" smtClean="0">
                <a:solidFill>
                  <a:srgbClr val="FF0000"/>
                </a:solidFill>
              </a:rPr>
              <a:t>niño:</a:t>
            </a:r>
          </a:p>
          <a:p>
            <a:pPr marL="0" indent="0">
              <a:buNone/>
            </a:pPr>
            <a:endParaRPr lang="es-EC" sz="2800" b="1" dirty="0" smtClean="0">
              <a:solidFill>
                <a:srgbClr val="FF0000"/>
              </a:solidFill>
            </a:endParaRPr>
          </a:p>
          <a:p>
            <a:r>
              <a:rPr lang="es-EC" dirty="0" smtClean="0"/>
              <a:t>cambios </a:t>
            </a:r>
            <a:r>
              <a:rPr lang="es-EC" dirty="0"/>
              <a:t>en magnitud, es decir, </a:t>
            </a:r>
            <a:r>
              <a:rPr lang="es-EC" b="1" dirty="0">
                <a:solidFill>
                  <a:srgbClr val="FF0000"/>
                </a:solidFill>
              </a:rPr>
              <a:t>aumento de tamaño</a:t>
            </a:r>
            <a:r>
              <a:rPr lang="es-EC" dirty="0"/>
              <a:t>, tanto del cuerpo en su totalidad como de los diferentes órganos en particular</a:t>
            </a:r>
            <a:r>
              <a:rPr lang="es-EC" dirty="0" smtClean="0"/>
              <a:t>;</a:t>
            </a:r>
          </a:p>
          <a:p>
            <a:r>
              <a:rPr lang="es-EC" b="1" dirty="0" smtClean="0">
                <a:solidFill>
                  <a:srgbClr val="FF0000"/>
                </a:solidFill>
              </a:rPr>
              <a:t>cambios </a:t>
            </a:r>
            <a:r>
              <a:rPr lang="es-EC" b="1" dirty="0">
                <a:solidFill>
                  <a:srgbClr val="FF0000"/>
                </a:solidFill>
              </a:rPr>
              <a:t>en características</a:t>
            </a:r>
            <a:r>
              <a:rPr lang="es-EC" dirty="0"/>
              <a:t>, como por ejemplo la extinción de los reflejos del recién nacido y su sustitución por movimientos intencionales y los que se observan en aspecto </a:t>
            </a:r>
            <a:r>
              <a:rPr lang="es-EC" dirty="0" smtClean="0"/>
              <a:t>somático </a:t>
            </a:r>
          </a:p>
          <a:p>
            <a:r>
              <a:rPr lang="es-EC" dirty="0" smtClean="0"/>
              <a:t>perfeccionamiento </a:t>
            </a:r>
            <a:r>
              <a:rPr lang="es-EC" dirty="0"/>
              <a:t>de las estructuras y funciones, </a:t>
            </a:r>
            <a:r>
              <a:rPr lang="es-EC" dirty="0" smtClean="0"/>
              <a:t>fenómeno que </a:t>
            </a:r>
            <a:r>
              <a:rPr lang="es-EC" dirty="0"/>
              <a:t>se conoce como </a:t>
            </a:r>
            <a:r>
              <a:rPr lang="es-EC" b="1" dirty="0">
                <a:solidFill>
                  <a:srgbClr val="FF0000"/>
                </a:solidFill>
              </a:rPr>
              <a:t>maduración.</a:t>
            </a:r>
            <a:r>
              <a:rPr lang="es-EC" dirty="0"/>
              <a:t> </a:t>
            </a:r>
            <a:endParaRPr lang="es-EC" dirty="0" smtClean="0"/>
          </a:p>
          <a:p>
            <a:r>
              <a:rPr lang="es-EC" dirty="0" smtClean="0"/>
              <a:t>Durante </a:t>
            </a:r>
            <a:r>
              <a:rPr lang="es-EC" dirty="0"/>
              <a:t>todos ellos se produce </a:t>
            </a:r>
            <a:r>
              <a:rPr lang="es-EC" b="1" dirty="0">
                <a:solidFill>
                  <a:srgbClr val="FF0000"/>
                </a:solidFill>
              </a:rPr>
              <a:t>incremento del número de células</a:t>
            </a:r>
            <a:r>
              <a:rPr lang="es-EC" dirty="0"/>
              <a:t>, modificaciones en estas de acuerdo con la función específica que habrán de realizar y su migración dentro del órgano o aparato al que pertenecen, para consolidar la arquitectura de los mismos </a:t>
            </a:r>
            <a:endParaRPr lang="es-EC" dirty="0" smtClean="0"/>
          </a:p>
          <a:p>
            <a:r>
              <a:rPr lang="es-EC" dirty="0" smtClean="0"/>
              <a:t>Estos </a:t>
            </a:r>
            <a:r>
              <a:rPr lang="es-EC" dirty="0"/>
              <a:t>fenómenos </a:t>
            </a:r>
            <a:r>
              <a:rPr lang="es-EC" b="1" dirty="0">
                <a:solidFill>
                  <a:srgbClr val="FF0000"/>
                </a:solidFill>
              </a:rPr>
              <a:t>ocurren simultáneamente</a:t>
            </a:r>
            <a:r>
              <a:rPr lang="es-EC" dirty="0"/>
              <a:t>, aunque con ritmos también diferentes para cada órgano, aparato y sistema</a:t>
            </a:r>
          </a:p>
        </p:txBody>
      </p:sp>
    </p:spTree>
    <p:extLst>
      <p:ext uri="{BB962C8B-B14F-4D97-AF65-F5344CB8AC3E}">
        <p14:creationId xmlns:p14="http://schemas.microsoft.com/office/powerpoint/2010/main" val="82186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767470" y="1716946"/>
            <a:ext cx="10363826" cy="3424107"/>
          </a:xfrm>
        </p:spPr>
        <p:txBody>
          <a:bodyPr>
            <a:normAutofit lnSpcReduction="10000"/>
          </a:bodyPr>
          <a:lstStyle/>
          <a:p>
            <a:r>
              <a:rPr lang="es-EC" dirty="0"/>
              <a:t>órganos de la economía humana </a:t>
            </a:r>
            <a:r>
              <a:rPr lang="es-EC" b="1" dirty="0" smtClean="0">
                <a:solidFill>
                  <a:srgbClr val="FF0000"/>
                </a:solidFill>
              </a:rPr>
              <a:t>tienen </a:t>
            </a:r>
            <a:r>
              <a:rPr lang="es-EC" b="1" dirty="0">
                <a:solidFill>
                  <a:srgbClr val="FF0000"/>
                </a:solidFill>
              </a:rPr>
              <a:t>su propia cronología y </a:t>
            </a:r>
            <a:r>
              <a:rPr lang="es-EC" b="1" dirty="0" smtClean="0">
                <a:solidFill>
                  <a:srgbClr val="FF0000"/>
                </a:solidFill>
              </a:rPr>
              <a:t>velocidad</a:t>
            </a:r>
            <a:r>
              <a:rPr lang="es-EC" dirty="0" smtClean="0"/>
              <a:t> para </a:t>
            </a:r>
            <a:r>
              <a:rPr lang="es-EC" dirty="0"/>
              <a:t>garantizar el crecimiento integral del niño. </a:t>
            </a:r>
            <a:endParaRPr lang="es-EC" dirty="0" smtClean="0"/>
          </a:p>
          <a:p>
            <a:r>
              <a:rPr lang="es-EC" dirty="0" smtClean="0"/>
              <a:t>En </a:t>
            </a:r>
            <a:r>
              <a:rPr lang="es-EC" dirty="0"/>
              <a:t>la esfera motora observamos este aumento en magnitud cuando comprobamos que el niño, que al principio tiene solamente movimientos reflejos y unos pocos intencionales, va incrementando el número de estos últimos hasta tener la capacidad de caminar y desplazarse libre y </a:t>
            </a:r>
            <a:r>
              <a:rPr lang="es-EC" dirty="0" smtClean="0"/>
              <a:t>voluntariamente</a:t>
            </a:r>
          </a:p>
          <a:p>
            <a:r>
              <a:rPr lang="es-EC" dirty="0" smtClean="0"/>
              <a:t>en </a:t>
            </a:r>
            <a:r>
              <a:rPr lang="es-EC" dirty="0"/>
              <a:t>lo </a:t>
            </a:r>
            <a:r>
              <a:rPr lang="es-EC" dirty="0" err="1"/>
              <a:t>psicoemocional</a:t>
            </a:r>
            <a:r>
              <a:rPr lang="es-EC" dirty="0"/>
              <a:t>, cómo el niño </a:t>
            </a:r>
            <a:r>
              <a:rPr lang="es-EC" b="1" dirty="0">
                <a:solidFill>
                  <a:srgbClr val="FF0000"/>
                </a:solidFill>
              </a:rPr>
              <a:t>incrementa su capacidad de interactuar</a:t>
            </a:r>
            <a:r>
              <a:rPr lang="es-EC" dirty="0"/>
              <a:t> con el medio y las personas que lo rodean, pasando del llanto a la sonrisa, del balbuceo a los monosílabos y finalmente a la palabra</a:t>
            </a:r>
          </a:p>
        </p:txBody>
      </p:sp>
    </p:spTree>
    <p:extLst>
      <p:ext uri="{BB962C8B-B14F-4D97-AF65-F5344CB8AC3E}">
        <p14:creationId xmlns:p14="http://schemas.microsoft.com/office/powerpoint/2010/main" val="3979160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360" t="26735" r="9172" b="5343"/>
          <a:stretch/>
        </p:blipFill>
        <p:spPr>
          <a:xfrm>
            <a:off x="1045343" y="1389888"/>
            <a:ext cx="10101314" cy="4517136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4130040" y="420624"/>
            <a:ext cx="3675888" cy="5669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DIRECCIÓN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04625516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431</TotalTime>
  <Words>664</Words>
  <Application>Microsoft Office PowerPoint</Application>
  <PresentationFormat>Panorámica</PresentationFormat>
  <Paragraphs>47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8" baseType="lpstr">
      <vt:lpstr>Arial</vt:lpstr>
      <vt:lpstr>Tw Cen MT</vt:lpstr>
      <vt:lpstr>Gota</vt:lpstr>
      <vt:lpstr>Crecimiento y desarrollo</vt:lpstr>
      <vt:lpstr>Presentación de PowerPoint</vt:lpstr>
      <vt:lpstr>Presentación de PowerPoint</vt:lpstr>
      <vt:lpstr>NEUROENDOCRINOS</vt:lpstr>
      <vt:lpstr>Factores ambientales</vt:lpstr>
      <vt:lpstr>Presentación de PowerPoint</vt:lpstr>
      <vt:lpstr>Presentación de PowerPoint</vt:lpstr>
      <vt:lpstr>Presentación de PowerPoint</vt:lpstr>
      <vt:lpstr>Presentación de PowerPoint</vt:lpstr>
      <vt:lpstr>CAMBIOS QUE CARACTERIZAN EL PROCESO DE CRECIMIENTO Y DESARROLLO DEL NIÑO </vt:lpstr>
      <vt:lpstr>Presentación de PowerPoint</vt:lpstr>
      <vt:lpstr>ESFERAS EN LAS QUE SE APRECIAN LOS CAMBIOS PRODUCIDOS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Crecimiento y desarrollo</dc:title>
  <dc:creator>Usuario</dc:creator>
  <cp:lastModifiedBy>Usuario</cp:lastModifiedBy>
  <cp:revision>21</cp:revision>
  <dcterms:created xsi:type="dcterms:W3CDTF">2020-04-26T18:02:16Z</dcterms:created>
  <dcterms:modified xsi:type="dcterms:W3CDTF">2020-04-27T21:11:21Z</dcterms:modified>
</cp:coreProperties>
</file>