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453" r:id="rId3"/>
    <p:sldId id="264" r:id="rId4"/>
    <p:sldId id="444" r:id="rId5"/>
    <p:sldId id="443" r:id="rId6"/>
    <p:sldId id="270" r:id="rId7"/>
    <p:sldId id="333" r:id="rId8"/>
    <p:sldId id="342" r:id="rId9"/>
    <p:sldId id="332" r:id="rId10"/>
    <p:sldId id="373" r:id="rId11"/>
    <p:sldId id="372" r:id="rId12"/>
    <p:sldId id="371" r:id="rId13"/>
    <p:sldId id="360" r:id="rId14"/>
    <p:sldId id="331" r:id="rId15"/>
    <p:sldId id="363" r:id="rId16"/>
    <p:sldId id="370" r:id="rId17"/>
    <p:sldId id="446" r:id="rId18"/>
    <p:sldId id="447" r:id="rId19"/>
    <p:sldId id="448" r:id="rId20"/>
    <p:sldId id="449" r:id="rId21"/>
    <p:sldId id="450" r:id="rId22"/>
    <p:sldId id="451" r:id="rId23"/>
    <p:sldId id="452" r:id="rId24"/>
    <p:sldId id="329" r:id="rId25"/>
    <p:sldId id="338" r:id="rId26"/>
    <p:sldId id="339" r:id="rId27"/>
    <p:sldId id="340" r:id="rId28"/>
    <p:sldId id="454" r:id="rId29"/>
    <p:sldId id="257" r:id="rId30"/>
    <p:sldId id="259" r:id="rId31"/>
    <p:sldId id="261" r:id="rId32"/>
    <p:sldId id="317" r:id="rId33"/>
    <p:sldId id="364" r:id="rId34"/>
    <p:sldId id="365" r:id="rId35"/>
    <p:sldId id="366" r:id="rId36"/>
    <p:sldId id="292" r:id="rId37"/>
    <p:sldId id="348" r:id="rId38"/>
    <p:sldId id="455" r:id="rId39"/>
    <p:sldId id="296" r:id="rId40"/>
    <p:sldId id="297" r:id="rId41"/>
    <p:sldId id="295" r:id="rId42"/>
    <p:sldId id="294" r:id="rId43"/>
    <p:sldId id="325" r:id="rId44"/>
    <p:sldId id="326" r:id="rId45"/>
    <p:sldId id="327" r:id="rId46"/>
    <p:sldId id="328" r:id="rId47"/>
    <p:sldId id="341" r:id="rId48"/>
    <p:sldId id="369" r:id="rId49"/>
    <p:sldId id="313" r:id="rId50"/>
    <p:sldId id="314" r:id="rId51"/>
    <p:sldId id="347" r:id="rId52"/>
    <p:sldId id="343" r:id="rId53"/>
    <p:sldId id="344" r:id="rId54"/>
    <p:sldId id="345" r:id="rId55"/>
    <p:sldId id="315" r:id="rId56"/>
    <p:sldId id="346" r:id="rId57"/>
    <p:sldId id="456" r:id="rId58"/>
    <p:sldId id="269" r:id="rId59"/>
    <p:sldId id="337" r:id="rId60"/>
    <p:sldId id="311" r:id="rId61"/>
    <p:sldId id="312" r:id="rId62"/>
    <p:sldId id="318" r:id="rId63"/>
    <p:sldId id="319" r:id="rId64"/>
    <p:sldId id="320" r:id="rId65"/>
    <p:sldId id="321" r:id="rId66"/>
    <p:sldId id="322" r:id="rId67"/>
    <p:sldId id="324" r:id="rId68"/>
    <p:sldId id="330" r:id="rId69"/>
    <p:sldId id="349" r:id="rId70"/>
    <p:sldId id="353" r:id="rId71"/>
    <p:sldId id="354" r:id="rId72"/>
    <p:sldId id="355" r:id="rId73"/>
    <p:sldId id="356" r:id="rId74"/>
    <p:sldId id="357" r:id="rId75"/>
    <p:sldId id="358" r:id="rId76"/>
    <p:sldId id="457" r:id="rId77"/>
    <p:sldId id="293" r:id="rId78"/>
    <p:sldId id="367" r:id="rId79"/>
    <p:sldId id="262" r:id="rId80"/>
    <p:sldId id="458" r:id="rId81"/>
    <p:sldId id="368" r:id="rId82"/>
    <p:sldId id="299" r:id="rId83"/>
    <p:sldId id="298" r:id="rId84"/>
    <p:sldId id="300" r:id="rId85"/>
    <p:sldId id="301" r:id="rId86"/>
    <p:sldId id="302" r:id="rId87"/>
    <p:sldId id="303" r:id="rId88"/>
    <p:sldId id="304" r:id="rId89"/>
    <p:sldId id="308" r:id="rId90"/>
    <p:sldId id="306" r:id="rId91"/>
    <p:sldId id="309" r:id="rId92"/>
    <p:sldId id="305" r:id="rId93"/>
    <p:sldId id="307" r:id="rId94"/>
    <p:sldId id="310" r:id="rId95"/>
    <p:sldId id="334" r:id="rId96"/>
    <p:sldId id="335" r:id="rId97"/>
    <p:sldId id="336" r:id="rId98"/>
    <p:sldId id="359" r:id="rId99"/>
    <p:sldId id="258" r:id="rId10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38" autoAdjust="0"/>
    <p:restoredTop sz="94660"/>
  </p:normalViewPr>
  <p:slideViewPr>
    <p:cSldViewPr snapToGrid="0">
      <p:cViewPr varScale="1">
        <p:scale>
          <a:sx n="38" d="100"/>
          <a:sy n="38" d="100"/>
        </p:scale>
        <p:origin x="68" y="640"/>
      </p:cViewPr>
      <p:guideLst/>
    </p:cSldViewPr>
  </p:slideViewPr>
  <p:notesTextViewPr>
    <p:cViewPr>
      <p:scale>
        <a:sx n="1" d="1"/>
        <a:sy n="1" d="1"/>
      </p:scale>
      <p:origin x="0" y="0"/>
    </p:cViewPr>
  </p:notesTextViewPr>
  <p:sorterViewPr>
    <p:cViewPr>
      <p:scale>
        <a:sx n="84" d="100"/>
        <a:sy n="84"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2/11/2022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‹Nº›</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2/11/2022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2/11/2022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2/11/2022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2/11/2022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2/11/2022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infogram.com/barometro-politico-2019-1hnp27qeyq1n4gq?live" TargetMode="External"/><Relationship Id="rId2" Type="http://schemas.openxmlformats.org/officeDocument/2006/relationships/hyperlink" Target="http://www.cis.es/cis/opencms/ES/NoticiasNovedades/InfoCIS/2019/Documentacion_3238.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cis.es/cis/opencms/ES/NoticiasNovedades/InfoCIS/2019/Documentacion_3238.html" TargetMode="Externa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cis.es/cis/opencms/ES/NoticiasNovedades/InfoCIS/2019/Documentacion_3238.html" TargetMode="Externa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infogram.com/barometro-politico-2019-1hnp27qeyq1n4gq?live" TargetMode="External"/><Relationship Id="rId2" Type="http://schemas.openxmlformats.org/officeDocument/2006/relationships/hyperlink" Target="http://www.cis.es/cis/opencms/ES/NoticiasNovedades/InfoCIS/2019/Documentacion_3238.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cis.es/cis/opencms/ES/NoticiasNovedades/InfoCIS/2019/Documentacion_3238.html" TargetMode="Externa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cis.es/cis/opencms/ES/NoticiasNovedades/InfoCIS/2019/Documentacion_3238.html" TargetMode="Externa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economipedia.com/definiciones/inflacion.html" TargetMode="External"/><Relationship Id="rId13" Type="http://schemas.openxmlformats.org/officeDocument/2006/relationships/hyperlink" Target="https://economipedia.com/definiciones/balanza-comercial.html" TargetMode="External"/><Relationship Id="rId3" Type="http://schemas.openxmlformats.org/officeDocument/2006/relationships/hyperlink" Target="https://economipedia.com/definiciones/tasa-de-desempleo-paro.html" TargetMode="External"/><Relationship Id="rId7" Type="http://schemas.openxmlformats.org/officeDocument/2006/relationships/hyperlink" Target="https://economipedia.com/definiciones/ipc-indice-precios-al-consumo.html" TargetMode="External"/><Relationship Id="rId12" Type="http://schemas.openxmlformats.org/officeDocument/2006/relationships/hyperlink" Target="https://economipedia.com/definiciones/valor-actual-neto.html" TargetMode="External"/><Relationship Id="rId2" Type="http://schemas.openxmlformats.org/officeDocument/2006/relationships/hyperlink" Target="https://economipedia.com/definiciones/mercado-laboral.html" TargetMode="External"/><Relationship Id="rId1" Type="http://schemas.openxmlformats.org/officeDocument/2006/relationships/slideLayout" Target="../slideLayouts/slideLayout2.xml"/><Relationship Id="rId6" Type="http://schemas.openxmlformats.org/officeDocument/2006/relationships/hyperlink" Target="https://economipedia.com/definiciones/producto-interior-bruto-pib.html" TargetMode="External"/><Relationship Id="rId11" Type="http://schemas.openxmlformats.org/officeDocument/2006/relationships/hyperlink" Target="https://economipedia.com/definiciones/tasa-interna-de-retorno-tir.html" TargetMode="External"/><Relationship Id="rId5" Type="http://schemas.openxmlformats.org/officeDocument/2006/relationships/hyperlink" Target="https://economipedia.com/definiciones/tasa-de-actividad.html" TargetMode="External"/><Relationship Id="rId10" Type="http://schemas.openxmlformats.org/officeDocument/2006/relationships/hyperlink" Target="https://economipedia.com/definiciones/retorno-de-la-inversion-roi.html" TargetMode="External"/><Relationship Id="rId4" Type="http://schemas.openxmlformats.org/officeDocument/2006/relationships/hyperlink" Target="https://economipedia.com/definiciones/poblacion-activa.html" TargetMode="External"/><Relationship Id="rId9" Type="http://schemas.openxmlformats.org/officeDocument/2006/relationships/hyperlink" Target="https://economipedia.com/definiciones/rentabilidad-financiera-roe.html" TargetMode="External"/><Relationship Id="rId14" Type="http://schemas.openxmlformats.org/officeDocument/2006/relationships/hyperlink" Target="https://economipedia.com/definiciones/balanza-de-pagos.html"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ecuadorencifras.gob.ec/documentos/web-inec/Inflacion/canastas/Canastas_2021/Junio-2021/1.%20Informe_Ejecutivo_Canastas_Analiticas_jun_2021.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ecuadorencifras.gob.ec/poblacion-y-migracion/"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energia.ugto.mx/index.php/desarrollo-sustentable/15-indicadores/21-indicadores-ambientale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www.eluniverso.com/tema/ecuador"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9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hyperlink" Target="https://www.ecuadorencifras.gob.ec/estadisticas/" TargetMode="External"/><Relationship Id="rId2" Type="http://schemas.openxmlformats.org/officeDocument/2006/relationships/hyperlink" Target="https://en.unesco.org/creativity/sites/creativity/files/cdis/resumen_analitico_ecuador_0_1.pdf"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CD8831-B19C-4753-AE0E-8298B5359B72}"/>
              </a:ext>
            </a:extLst>
          </p:cNvPr>
          <p:cNvSpPr>
            <a:spLocks noGrp="1"/>
          </p:cNvSpPr>
          <p:nvPr>
            <p:ph type="ctrTitle"/>
          </p:nvPr>
        </p:nvSpPr>
        <p:spPr>
          <a:xfrm>
            <a:off x="2692398" y="1913467"/>
            <a:ext cx="7382933" cy="1515533"/>
          </a:xfrm>
        </p:spPr>
        <p:txBody>
          <a:bodyPr/>
          <a:lstStyle/>
          <a:p>
            <a:r>
              <a:rPr lang="es-MX" sz="2800" b="1" dirty="0"/>
              <a:t>SITUACIÓN SOCIAL, ECONÓMICA, POLITICA, AMBIENTAL, CULTURAL, DEMOGRÁFICA Y EPIDEMIOLÓGICA DEL ECUADOR</a:t>
            </a:r>
            <a:endParaRPr lang="es-EC" sz="2800" b="1" dirty="0"/>
          </a:p>
        </p:txBody>
      </p:sp>
      <p:sp>
        <p:nvSpPr>
          <p:cNvPr id="3" name="Subtítulo 2">
            <a:extLst>
              <a:ext uri="{FF2B5EF4-FFF2-40B4-BE49-F238E27FC236}">
                <a16:creationId xmlns:a16="http://schemas.microsoft.com/office/drawing/2014/main" id="{6B774764-FCAD-4DCF-B100-BA45304AB4F8}"/>
              </a:ext>
            </a:extLst>
          </p:cNvPr>
          <p:cNvSpPr>
            <a:spLocks noGrp="1"/>
          </p:cNvSpPr>
          <p:nvPr>
            <p:ph type="subTitle" idx="1"/>
          </p:nvPr>
        </p:nvSpPr>
        <p:spPr/>
        <p:txBody>
          <a:bodyPr>
            <a:normAutofit/>
          </a:bodyPr>
          <a:lstStyle/>
          <a:p>
            <a:r>
              <a:rPr lang="es-MX" sz="2400" b="1" dirty="0"/>
              <a:t>INDICADORES EPIDEMIOLÓGICOS</a:t>
            </a:r>
            <a:endParaRPr lang="es-EC" sz="2400" b="1" dirty="0"/>
          </a:p>
        </p:txBody>
      </p:sp>
      <p:pic>
        <p:nvPicPr>
          <p:cNvPr id="4" name="Imagen 3">
            <a:extLst>
              <a:ext uri="{FF2B5EF4-FFF2-40B4-BE49-F238E27FC236}">
                <a16:creationId xmlns:a16="http://schemas.microsoft.com/office/drawing/2014/main" id="{952FE9EF-A782-427B-898B-EBE91DD07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18" y="168064"/>
            <a:ext cx="1655763"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6610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4CA698-B088-4B0C-B7BA-EC8EB0AC8CC5}"/>
              </a:ext>
            </a:extLst>
          </p:cNvPr>
          <p:cNvSpPr>
            <a:spLocks noGrp="1"/>
          </p:cNvSpPr>
          <p:nvPr>
            <p:ph type="title"/>
          </p:nvPr>
        </p:nvSpPr>
        <p:spPr/>
        <p:txBody>
          <a:bodyPr/>
          <a:lstStyle/>
          <a:p>
            <a:r>
              <a:rPr lang="es-MX" b="1" dirty="0"/>
              <a:t>Indicadores políticos</a:t>
            </a:r>
            <a:endParaRPr lang="es-EC" b="1" dirty="0"/>
          </a:p>
        </p:txBody>
      </p:sp>
      <p:sp>
        <p:nvSpPr>
          <p:cNvPr id="3" name="Marcador de contenido 2">
            <a:extLst>
              <a:ext uri="{FF2B5EF4-FFF2-40B4-BE49-F238E27FC236}">
                <a16:creationId xmlns:a16="http://schemas.microsoft.com/office/drawing/2014/main" id="{9879236F-3FE6-4AC1-9191-465DFA715CA1}"/>
              </a:ext>
            </a:extLst>
          </p:cNvPr>
          <p:cNvSpPr>
            <a:spLocks noGrp="1"/>
          </p:cNvSpPr>
          <p:nvPr>
            <p:ph idx="1"/>
          </p:nvPr>
        </p:nvSpPr>
        <p:spPr/>
        <p:txBody>
          <a:bodyPr>
            <a:normAutofit fontScale="70000" lnSpcReduction="20000"/>
          </a:bodyPr>
          <a:lstStyle/>
          <a:p>
            <a:pPr fontAlgn="base"/>
            <a:r>
              <a:rPr lang="es-MX" dirty="0"/>
              <a:t>La situación política:</a:t>
            </a:r>
          </a:p>
          <a:p>
            <a:pPr lvl="1" fontAlgn="base"/>
            <a:r>
              <a:rPr lang="es-MX" dirty="0"/>
              <a:t>El estado</a:t>
            </a:r>
          </a:p>
          <a:p>
            <a:pPr lvl="1" fontAlgn="base"/>
            <a:r>
              <a:rPr lang="es-MX" dirty="0"/>
              <a:t>El gobierno</a:t>
            </a:r>
          </a:p>
          <a:p>
            <a:pPr lvl="1" fontAlgn="base"/>
            <a:r>
              <a:rPr lang="es-MX" dirty="0"/>
              <a:t>El poder: la estructura del poder y el ejercicio del poder</a:t>
            </a:r>
          </a:p>
          <a:p>
            <a:pPr lvl="1" fontAlgn="base"/>
            <a:r>
              <a:rPr lang="es-MX" dirty="0"/>
              <a:t>Las condiciones generales de desarrollo político:  estructura política y ejercicio político</a:t>
            </a:r>
          </a:p>
          <a:p>
            <a:pPr fontAlgn="base"/>
            <a:endParaRPr lang="es-MX" dirty="0"/>
          </a:p>
          <a:p>
            <a:pPr fontAlgn="base"/>
            <a:r>
              <a:rPr lang="es-MX" dirty="0"/>
              <a:t>Ejemplo: Un </a:t>
            </a:r>
            <a:r>
              <a:rPr lang="es-MX" b="1" dirty="0">
                <a:hlinkClick r:id="rId2"/>
              </a:rPr>
              <a:t>Barómetro de enero del 2019</a:t>
            </a:r>
            <a:r>
              <a:rPr lang="es-MX" b="1" dirty="0"/>
              <a:t> de otro pai hace </a:t>
            </a:r>
            <a:r>
              <a:rPr lang="es-MX" dirty="0"/>
              <a:t> un vistazo a los principales indicadores políticos y mediante una infografía interactiva a modo de resumen de los indicadores de percepción política: situación económica y política, valoración del gobierno, líderes y expectativas de voto.</a:t>
            </a:r>
          </a:p>
          <a:p>
            <a:br>
              <a:rPr lang="es-MX" dirty="0">
                <a:hlinkClick r:id="rId3"/>
              </a:rPr>
            </a:br>
            <a:endParaRPr lang="es-EC" dirty="0"/>
          </a:p>
        </p:txBody>
      </p:sp>
    </p:spTree>
    <p:extLst>
      <p:ext uri="{BB962C8B-B14F-4D97-AF65-F5344CB8AC3E}">
        <p14:creationId xmlns:p14="http://schemas.microsoft.com/office/powerpoint/2010/main" val="1053480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77DA1A1-C445-4125-A4EB-6103E5590E65}"/>
              </a:ext>
            </a:extLst>
          </p:cNvPr>
          <p:cNvSpPr>
            <a:spLocks noGrp="1"/>
          </p:cNvSpPr>
          <p:nvPr>
            <p:ph type="title"/>
          </p:nvPr>
        </p:nvSpPr>
        <p:spPr/>
        <p:txBody>
          <a:bodyPr/>
          <a:lstStyle/>
          <a:p>
            <a:r>
              <a:rPr lang="es-MX" dirty="0"/>
              <a:t>Un </a:t>
            </a:r>
            <a:r>
              <a:rPr lang="es-MX" b="1" dirty="0">
                <a:hlinkClick r:id="rId2"/>
              </a:rPr>
              <a:t>Barómetro de enero del 2019</a:t>
            </a:r>
            <a:endParaRPr lang="es-EC" dirty="0"/>
          </a:p>
        </p:txBody>
      </p:sp>
      <p:pic>
        <p:nvPicPr>
          <p:cNvPr id="9" name="Marcador de contenido 6">
            <a:extLst>
              <a:ext uri="{FF2B5EF4-FFF2-40B4-BE49-F238E27FC236}">
                <a16:creationId xmlns:a16="http://schemas.microsoft.com/office/drawing/2014/main" id="{FBE54A32-2E68-4D62-AB4A-5DD8EA78BB5E}"/>
              </a:ext>
            </a:extLst>
          </p:cNvPr>
          <p:cNvPicPr>
            <a:picLocks noGrp="1" noChangeAspect="1"/>
          </p:cNvPicPr>
          <p:nvPr>
            <p:ph sz="half" idx="1"/>
          </p:nvPr>
        </p:nvPicPr>
        <p:blipFill rotWithShape="1">
          <a:blip r:embed="rId3"/>
          <a:srcRect l="21413" t="29824" r="50107" b="10790"/>
          <a:stretch/>
        </p:blipFill>
        <p:spPr>
          <a:xfrm>
            <a:off x="861672" y="1447801"/>
            <a:ext cx="4910478" cy="5410200"/>
          </a:xfrm>
          <a:prstGeom prst="rect">
            <a:avLst/>
          </a:prstGeom>
        </p:spPr>
      </p:pic>
      <p:pic>
        <p:nvPicPr>
          <p:cNvPr id="12" name="Marcador de contenido 9">
            <a:extLst>
              <a:ext uri="{FF2B5EF4-FFF2-40B4-BE49-F238E27FC236}">
                <a16:creationId xmlns:a16="http://schemas.microsoft.com/office/drawing/2014/main" id="{07867EE4-37E1-4AC0-8547-F8515A7E3C9A}"/>
              </a:ext>
            </a:extLst>
          </p:cNvPr>
          <p:cNvPicPr>
            <a:picLocks noGrp="1" noChangeAspect="1"/>
          </p:cNvPicPr>
          <p:nvPr>
            <p:ph sz="half" idx="2"/>
          </p:nvPr>
        </p:nvPicPr>
        <p:blipFill rotWithShape="1">
          <a:blip r:embed="rId4"/>
          <a:srcRect l="22055" t="28301" r="50750" b="36677"/>
          <a:stretch/>
        </p:blipFill>
        <p:spPr>
          <a:xfrm>
            <a:off x="6210968" y="1695451"/>
            <a:ext cx="5371431" cy="4581524"/>
          </a:xfrm>
          <a:prstGeom prst="rect">
            <a:avLst/>
          </a:prstGeom>
        </p:spPr>
      </p:pic>
    </p:spTree>
    <p:extLst>
      <p:ext uri="{BB962C8B-B14F-4D97-AF65-F5344CB8AC3E}">
        <p14:creationId xmlns:p14="http://schemas.microsoft.com/office/powerpoint/2010/main" val="1790404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3314CC58-2F80-439E-AC9C-77108EDBF434}"/>
              </a:ext>
            </a:extLst>
          </p:cNvPr>
          <p:cNvSpPr>
            <a:spLocks noGrp="1"/>
          </p:cNvSpPr>
          <p:nvPr>
            <p:ph type="title"/>
          </p:nvPr>
        </p:nvSpPr>
        <p:spPr/>
        <p:txBody>
          <a:bodyPr/>
          <a:lstStyle/>
          <a:p>
            <a:r>
              <a:rPr lang="es-MX" dirty="0"/>
              <a:t>Un </a:t>
            </a:r>
            <a:r>
              <a:rPr lang="es-MX" b="1" dirty="0">
                <a:hlinkClick r:id="rId2"/>
              </a:rPr>
              <a:t>Barómetro de enero del 2019</a:t>
            </a:r>
            <a:endParaRPr lang="es-EC" dirty="0"/>
          </a:p>
        </p:txBody>
      </p:sp>
      <p:pic>
        <p:nvPicPr>
          <p:cNvPr id="23" name="Marcador de contenido 20">
            <a:extLst>
              <a:ext uri="{FF2B5EF4-FFF2-40B4-BE49-F238E27FC236}">
                <a16:creationId xmlns:a16="http://schemas.microsoft.com/office/drawing/2014/main" id="{E89FDB41-BF66-46F0-827B-A7D787B045E8}"/>
              </a:ext>
            </a:extLst>
          </p:cNvPr>
          <p:cNvPicPr>
            <a:picLocks noGrp="1" noChangeAspect="1"/>
          </p:cNvPicPr>
          <p:nvPr>
            <p:ph sz="half" idx="1"/>
          </p:nvPr>
        </p:nvPicPr>
        <p:blipFill rotWithShape="1">
          <a:blip r:embed="rId3"/>
          <a:srcRect l="22698" t="34012" r="51821" b="29824"/>
          <a:stretch/>
        </p:blipFill>
        <p:spPr>
          <a:xfrm>
            <a:off x="923109" y="1943099"/>
            <a:ext cx="5277665" cy="4213319"/>
          </a:xfrm>
          <a:prstGeom prst="rect">
            <a:avLst/>
          </a:prstGeom>
        </p:spPr>
      </p:pic>
      <p:pic>
        <p:nvPicPr>
          <p:cNvPr id="26" name="Marcador de contenido 23">
            <a:extLst>
              <a:ext uri="{FF2B5EF4-FFF2-40B4-BE49-F238E27FC236}">
                <a16:creationId xmlns:a16="http://schemas.microsoft.com/office/drawing/2014/main" id="{01857179-E510-414B-B459-FE13FF4954CD}"/>
              </a:ext>
            </a:extLst>
          </p:cNvPr>
          <p:cNvPicPr>
            <a:picLocks noGrp="1" noChangeAspect="1"/>
          </p:cNvPicPr>
          <p:nvPr>
            <p:ph sz="half" idx="2"/>
          </p:nvPr>
        </p:nvPicPr>
        <p:blipFill rotWithShape="1">
          <a:blip r:embed="rId4"/>
          <a:srcRect l="21842" t="40614" r="50535" b="17261"/>
          <a:stretch/>
        </p:blipFill>
        <p:spPr>
          <a:xfrm>
            <a:off x="6661190" y="1943099"/>
            <a:ext cx="4574785" cy="4213319"/>
          </a:xfrm>
          <a:prstGeom prst="rect">
            <a:avLst/>
          </a:prstGeom>
        </p:spPr>
      </p:pic>
    </p:spTree>
    <p:extLst>
      <p:ext uri="{BB962C8B-B14F-4D97-AF65-F5344CB8AC3E}">
        <p14:creationId xmlns:p14="http://schemas.microsoft.com/office/powerpoint/2010/main" val="3730718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D7E584-259C-4F0A-ACC3-96615031A9E7}"/>
              </a:ext>
            </a:extLst>
          </p:cNvPr>
          <p:cNvSpPr>
            <a:spLocks noGrp="1"/>
          </p:cNvSpPr>
          <p:nvPr>
            <p:ph type="title"/>
          </p:nvPr>
        </p:nvSpPr>
        <p:spPr/>
        <p:txBody>
          <a:bodyPr>
            <a:normAutofit fontScale="90000"/>
          </a:bodyPr>
          <a:lstStyle/>
          <a:p>
            <a:r>
              <a:rPr lang="es-EC" b="1" dirty="0"/>
              <a:t>INDICADORES PARA MEDIR EL ENTORNO POLITICO</a:t>
            </a:r>
          </a:p>
        </p:txBody>
      </p:sp>
      <p:sp>
        <p:nvSpPr>
          <p:cNvPr id="3" name="Marcador de contenido 2">
            <a:extLst>
              <a:ext uri="{FF2B5EF4-FFF2-40B4-BE49-F238E27FC236}">
                <a16:creationId xmlns:a16="http://schemas.microsoft.com/office/drawing/2014/main" id="{20D33352-5FBB-4CAB-8A84-86F25F8C0B92}"/>
              </a:ext>
            </a:extLst>
          </p:cNvPr>
          <p:cNvSpPr>
            <a:spLocks noGrp="1"/>
          </p:cNvSpPr>
          <p:nvPr>
            <p:ph idx="1"/>
          </p:nvPr>
        </p:nvSpPr>
        <p:spPr/>
        <p:txBody>
          <a:bodyPr>
            <a:normAutofit fontScale="92500"/>
          </a:bodyPr>
          <a:lstStyle/>
          <a:p>
            <a:r>
              <a:rPr lang="es-MX" dirty="0"/>
              <a:t>El entorno político de los programas de planificación familiar se define como los factores que inciden en el desempeño de los programas y que transcienden del control completo de los gerentes de los programas nacionales. </a:t>
            </a:r>
          </a:p>
          <a:p>
            <a:r>
              <a:rPr lang="es-MX" dirty="0"/>
              <a:t>Además del apoyo político y otras expresiones de las políticas </a:t>
            </a:r>
            <a:r>
              <a:rPr lang="es-MX" dirty="0" err="1"/>
              <a:t>gubermentales</a:t>
            </a:r>
            <a:r>
              <a:rPr lang="es-MX" dirty="0"/>
              <a:t> (por ejemplo, la política nacional de población), el entorno normativo incluye los aspectos de la política operativa que entrañan decisiones a un nivel más alto que el programa (es decir, la estructura orgánica del programa, su entorno jurídico/reglamentario, los recursos puestos a su disposición y su utilización de pagos y tarifas a los proveedores y aceptantes).</a:t>
            </a:r>
            <a:endParaRPr lang="es-EC" dirty="0"/>
          </a:p>
        </p:txBody>
      </p:sp>
    </p:spTree>
    <p:extLst>
      <p:ext uri="{BB962C8B-B14F-4D97-AF65-F5344CB8AC3E}">
        <p14:creationId xmlns:p14="http://schemas.microsoft.com/office/powerpoint/2010/main" val="444068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C72B10-8C09-4228-8A2D-F61930BEA010}"/>
              </a:ext>
            </a:extLst>
          </p:cNvPr>
          <p:cNvSpPr>
            <a:spLocks noGrp="1"/>
          </p:cNvSpPr>
          <p:nvPr>
            <p:ph type="title"/>
          </p:nvPr>
        </p:nvSpPr>
        <p:spPr/>
        <p:txBody>
          <a:bodyPr/>
          <a:lstStyle/>
          <a:p>
            <a:r>
              <a:rPr lang="es-MX" b="1" dirty="0"/>
              <a:t>Contexto político: políticas públicas</a:t>
            </a:r>
            <a:endParaRPr lang="es-EC" b="1" dirty="0"/>
          </a:p>
        </p:txBody>
      </p:sp>
      <p:sp>
        <p:nvSpPr>
          <p:cNvPr id="3" name="Marcador de contenido 2">
            <a:extLst>
              <a:ext uri="{FF2B5EF4-FFF2-40B4-BE49-F238E27FC236}">
                <a16:creationId xmlns:a16="http://schemas.microsoft.com/office/drawing/2014/main" id="{AD114A21-1E0D-42FE-A70A-CE42E987587C}"/>
              </a:ext>
            </a:extLst>
          </p:cNvPr>
          <p:cNvSpPr>
            <a:spLocks noGrp="1"/>
          </p:cNvSpPr>
          <p:nvPr>
            <p:ph idx="1"/>
          </p:nvPr>
        </p:nvSpPr>
        <p:spPr/>
        <p:txBody>
          <a:bodyPr>
            <a:normAutofit fontScale="70000" lnSpcReduction="20000"/>
          </a:bodyPr>
          <a:lstStyle/>
          <a:p>
            <a:r>
              <a:rPr lang="es-MX" dirty="0"/>
              <a:t>Un crecimiento económico con mejoras en la equidad es posible. </a:t>
            </a:r>
          </a:p>
          <a:p>
            <a:r>
              <a:rPr lang="es-MX" dirty="0"/>
              <a:t>Para ello es necesario la complementariedad de las políticas económica y social pues, ni una ni otra son neutrales desde el punto de vista distributivo, debiendo privilegiarse las políticas económicas que favorecen la equidad y las políticas sociales que favorecen la eficiencia productiva. </a:t>
            </a:r>
          </a:p>
          <a:p>
            <a:r>
              <a:rPr lang="es-MX" dirty="0"/>
              <a:t>En este sentido una población más sana y mejor atendida es más creativa y más productiva. </a:t>
            </a:r>
          </a:p>
          <a:p>
            <a:r>
              <a:rPr lang="es-MX" dirty="0"/>
              <a:t>Además, el sector salud contribuye también al desarrollo económico mediante la demanda de insumos de todo tipo, la producción de bienes y servicios complejos, el desarrollo científico y tecnológico y la generación de empleo de personal de calificación media y alta (en gran proporción mujeres). </a:t>
            </a:r>
          </a:p>
          <a:p>
            <a:r>
              <a:rPr lang="es-MX" dirty="0"/>
              <a:t>El informe enfatiza la pluralidad de actores y el papel de Estado como regulador, concertador y evaluador de las relaciones entre ellos.</a:t>
            </a:r>
            <a:endParaRPr lang="es-EC" dirty="0"/>
          </a:p>
        </p:txBody>
      </p:sp>
    </p:spTree>
    <p:extLst>
      <p:ext uri="{BB962C8B-B14F-4D97-AF65-F5344CB8AC3E}">
        <p14:creationId xmlns:p14="http://schemas.microsoft.com/office/powerpoint/2010/main" val="622505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E9E599-716D-4928-A308-109789206B23}"/>
              </a:ext>
            </a:extLst>
          </p:cNvPr>
          <p:cNvSpPr>
            <a:spLocks noGrp="1"/>
          </p:cNvSpPr>
          <p:nvPr>
            <p:ph type="title"/>
          </p:nvPr>
        </p:nvSpPr>
        <p:spPr>
          <a:xfrm>
            <a:off x="1371600" y="652462"/>
            <a:ext cx="9601200" cy="676275"/>
          </a:xfrm>
        </p:spPr>
        <p:txBody>
          <a:bodyPr>
            <a:normAutofit fontScale="90000"/>
          </a:bodyPr>
          <a:lstStyle/>
          <a:p>
            <a:r>
              <a:rPr lang="es-EC" b="1" dirty="0"/>
              <a:t>Entorno político</a:t>
            </a:r>
          </a:p>
        </p:txBody>
      </p:sp>
      <p:sp>
        <p:nvSpPr>
          <p:cNvPr id="3" name="Marcador de contenido 2">
            <a:extLst>
              <a:ext uri="{FF2B5EF4-FFF2-40B4-BE49-F238E27FC236}">
                <a16:creationId xmlns:a16="http://schemas.microsoft.com/office/drawing/2014/main" id="{D2EC62B7-A0DB-447C-AF6B-7DE7FE02D37E}"/>
              </a:ext>
            </a:extLst>
          </p:cNvPr>
          <p:cNvSpPr>
            <a:spLocks noGrp="1"/>
          </p:cNvSpPr>
          <p:nvPr>
            <p:ph idx="1"/>
          </p:nvPr>
        </p:nvSpPr>
        <p:spPr>
          <a:xfrm>
            <a:off x="1371600" y="1389413"/>
            <a:ext cx="10401300" cy="4477987"/>
          </a:xfrm>
        </p:spPr>
        <p:txBody>
          <a:bodyPr>
            <a:normAutofit fontScale="70000" lnSpcReduction="20000"/>
          </a:bodyPr>
          <a:lstStyle/>
          <a:p>
            <a:pPr>
              <a:lnSpc>
                <a:spcPct val="120000"/>
              </a:lnSpc>
              <a:spcBef>
                <a:spcPts val="0"/>
              </a:spcBef>
              <a:spcAft>
                <a:spcPts val="0"/>
              </a:spcAft>
            </a:pPr>
            <a:r>
              <a:rPr lang="es-MX" dirty="0"/>
              <a:t>Existencia de un plan de formulación de la política</a:t>
            </a:r>
          </a:p>
          <a:p>
            <a:pPr>
              <a:lnSpc>
                <a:spcPct val="120000"/>
              </a:lnSpc>
              <a:spcBef>
                <a:spcPts val="0"/>
              </a:spcBef>
              <a:spcAft>
                <a:spcPts val="0"/>
              </a:spcAft>
            </a:pPr>
            <a:r>
              <a:rPr lang="es-MX" dirty="0"/>
              <a:t> Número de análisis normativos debidamente diseminados </a:t>
            </a:r>
          </a:p>
          <a:p>
            <a:pPr>
              <a:lnSpc>
                <a:spcPct val="120000"/>
              </a:lnSpc>
              <a:spcBef>
                <a:spcPts val="0"/>
              </a:spcBef>
              <a:spcAft>
                <a:spcPts val="0"/>
              </a:spcAft>
            </a:pPr>
            <a:r>
              <a:rPr lang="es-MX" dirty="0"/>
              <a:t>Número de eventos de toma de conciencia dirigidos a líderes</a:t>
            </a:r>
          </a:p>
          <a:p>
            <a:pPr>
              <a:lnSpc>
                <a:spcPct val="120000"/>
              </a:lnSpc>
              <a:spcBef>
                <a:spcPts val="0"/>
              </a:spcBef>
              <a:spcAft>
                <a:spcPts val="0"/>
              </a:spcAft>
            </a:pPr>
            <a:r>
              <a:rPr lang="es-MX" dirty="0"/>
              <a:t>Existencia de un plan estratégico para ampliar el programa nacional de planificación familiar</a:t>
            </a:r>
          </a:p>
          <a:p>
            <a:pPr>
              <a:lnSpc>
                <a:spcPct val="120000"/>
              </a:lnSpc>
              <a:spcBef>
                <a:spcPts val="0"/>
              </a:spcBef>
              <a:spcAft>
                <a:spcPts val="0"/>
              </a:spcAft>
            </a:pPr>
            <a:r>
              <a:rPr lang="es-MX" dirty="0"/>
              <a:t>Integración de los datos demográficos en la planificación del desarrollo </a:t>
            </a:r>
          </a:p>
          <a:p>
            <a:pPr>
              <a:lnSpc>
                <a:spcPct val="120000"/>
              </a:lnSpc>
              <a:spcBef>
                <a:spcPts val="0"/>
              </a:spcBef>
              <a:spcAft>
                <a:spcPts val="0"/>
              </a:spcAft>
            </a:pPr>
            <a:r>
              <a:rPr lang="es-MX" dirty="0"/>
              <a:t>Número de declaraciones de dirigentes en apoyo de la planificación familiar</a:t>
            </a:r>
          </a:p>
          <a:p>
            <a:pPr>
              <a:lnSpc>
                <a:spcPct val="120000"/>
              </a:lnSpc>
              <a:spcBef>
                <a:spcPts val="0"/>
              </a:spcBef>
              <a:spcAft>
                <a:spcPts val="0"/>
              </a:spcAft>
            </a:pPr>
            <a:r>
              <a:rPr lang="es-MX" dirty="0"/>
              <a:t>Política oficial de población que incluye la fecundidad y la planificación familiar </a:t>
            </a:r>
          </a:p>
          <a:p>
            <a:pPr>
              <a:lnSpc>
                <a:spcPct val="120000"/>
              </a:lnSpc>
              <a:spcBef>
                <a:spcPts val="0"/>
              </a:spcBef>
              <a:spcAft>
                <a:spcPts val="0"/>
              </a:spcAft>
            </a:pPr>
            <a:r>
              <a:rPr lang="es-MX" dirty="0"/>
              <a:t>Coordinación nacional de la planificación familiar </a:t>
            </a:r>
          </a:p>
          <a:p>
            <a:pPr>
              <a:lnSpc>
                <a:spcPct val="120000"/>
              </a:lnSpc>
              <a:spcBef>
                <a:spcPts val="0"/>
              </a:spcBef>
              <a:spcAft>
                <a:spcPts val="0"/>
              </a:spcAft>
            </a:pPr>
            <a:r>
              <a:rPr lang="es-MX" dirty="0"/>
              <a:t>Nivel del programa de planificación familiar dentro de la administración del gobierno </a:t>
            </a:r>
          </a:p>
          <a:p>
            <a:pPr>
              <a:lnSpc>
                <a:spcPct val="120000"/>
              </a:lnSpc>
              <a:spcBef>
                <a:spcPts val="0"/>
              </a:spcBef>
              <a:spcAft>
                <a:spcPts val="0"/>
              </a:spcAft>
            </a:pPr>
            <a:r>
              <a:rPr lang="es-MX" dirty="0"/>
              <a:t>Magnitud de los impuestos a la importación de anticonceptivos y otros impuestos </a:t>
            </a:r>
          </a:p>
          <a:p>
            <a:pPr>
              <a:lnSpc>
                <a:spcPct val="120000"/>
              </a:lnSpc>
              <a:spcBef>
                <a:spcPts val="0"/>
              </a:spcBef>
              <a:spcAft>
                <a:spcPts val="0"/>
              </a:spcAft>
            </a:pPr>
            <a:r>
              <a:rPr lang="es-MX" dirty="0"/>
              <a:t>Restricciones sobre la promoción de los anticonceptivos a través de los medios de información</a:t>
            </a:r>
          </a:p>
          <a:p>
            <a:pPr>
              <a:lnSpc>
                <a:spcPct val="120000"/>
              </a:lnSpc>
              <a:spcBef>
                <a:spcPts val="0"/>
              </a:spcBef>
              <a:spcAft>
                <a:spcPts val="0"/>
              </a:spcAft>
            </a:pPr>
            <a:r>
              <a:rPr lang="es-MX" dirty="0"/>
              <a:t> Ausencia de restricciones arbitrarias sobre los proveedores </a:t>
            </a:r>
          </a:p>
          <a:p>
            <a:pPr>
              <a:lnSpc>
                <a:spcPct val="120000"/>
              </a:lnSpc>
              <a:spcBef>
                <a:spcPts val="0"/>
              </a:spcBef>
              <a:spcAft>
                <a:spcPts val="0"/>
              </a:spcAft>
            </a:pPr>
            <a:r>
              <a:rPr lang="es-MX" dirty="0"/>
              <a:t>Ausencia de restricciones arbitrarias sobre los usuarios </a:t>
            </a:r>
          </a:p>
          <a:p>
            <a:pPr>
              <a:lnSpc>
                <a:spcPct val="120000"/>
              </a:lnSpc>
              <a:spcBef>
                <a:spcPts val="0"/>
              </a:spcBef>
              <a:spcAft>
                <a:spcPts val="0"/>
              </a:spcAft>
            </a:pPr>
            <a:r>
              <a:rPr lang="es-MX" dirty="0"/>
              <a:t>Recursos del sector público dedicados a la planificación familiar como porcentaje del PIB </a:t>
            </a:r>
          </a:p>
          <a:p>
            <a:pPr>
              <a:lnSpc>
                <a:spcPct val="120000"/>
              </a:lnSpc>
              <a:spcBef>
                <a:spcPts val="0"/>
              </a:spcBef>
              <a:spcAft>
                <a:spcPts val="0"/>
              </a:spcAft>
            </a:pPr>
            <a:r>
              <a:rPr lang="es-MX" dirty="0"/>
              <a:t>Calidad de la dirección del programa</a:t>
            </a:r>
          </a:p>
          <a:p>
            <a:pPr>
              <a:lnSpc>
                <a:spcPct val="120000"/>
              </a:lnSpc>
              <a:spcBef>
                <a:spcPts val="0"/>
              </a:spcBef>
              <a:spcAft>
                <a:spcPts val="0"/>
              </a:spcAft>
            </a:pPr>
            <a:r>
              <a:rPr lang="es-MX" dirty="0"/>
              <a:t> Grado de participación del sector comercial</a:t>
            </a:r>
            <a:endParaRPr lang="es-EC" dirty="0"/>
          </a:p>
        </p:txBody>
      </p:sp>
    </p:spTree>
    <p:extLst>
      <p:ext uri="{BB962C8B-B14F-4D97-AF65-F5344CB8AC3E}">
        <p14:creationId xmlns:p14="http://schemas.microsoft.com/office/powerpoint/2010/main" val="597210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5E9C66-2269-49CA-933F-8165B0581F09}"/>
              </a:ext>
            </a:extLst>
          </p:cNvPr>
          <p:cNvSpPr>
            <a:spLocks noGrp="1"/>
          </p:cNvSpPr>
          <p:nvPr>
            <p:ph type="title"/>
          </p:nvPr>
        </p:nvSpPr>
        <p:spPr/>
        <p:txBody>
          <a:bodyPr>
            <a:normAutofit fontScale="90000"/>
          </a:bodyPr>
          <a:lstStyle/>
          <a:p>
            <a:r>
              <a:rPr lang="es-EC" b="1" dirty="0"/>
              <a:t>INDICADORES POLITICOS DEL DESARROLLO</a:t>
            </a:r>
          </a:p>
        </p:txBody>
      </p:sp>
      <p:sp>
        <p:nvSpPr>
          <p:cNvPr id="3" name="Marcador de contenido 2">
            <a:extLst>
              <a:ext uri="{FF2B5EF4-FFF2-40B4-BE49-F238E27FC236}">
                <a16:creationId xmlns:a16="http://schemas.microsoft.com/office/drawing/2014/main" id="{271D3B24-F8CB-4E3A-B676-32D038070B97}"/>
              </a:ext>
            </a:extLst>
          </p:cNvPr>
          <p:cNvSpPr>
            <a:spLocks noGrp="1"/>
          </p:cNvSpPr>
          <p:nvPr>
            <p:ph idx="1"/>
          </p:nvPr>
        </p:nvSpPr>
        <p:spPr/>
        <p:txBody>
          <a:bodyPr/>
          <a:lstStyle/>
          <a:p>
            <a:r>
              <a:rPr lang="es-MX" dirty="0"/>
              <a:t>Los derechos humanos, el desarrollo y el medio natural (</a:t>
            </a:r>
            <a:r>
              <a:rPr lang="es-EC" dirty="0"/>
              <a:t>políticas públicas de derechos humanos )</a:t>
            </a:r>
            <a:endParaRPr lang="es-MX" dirty="0"/>
          </a:p>
          <a:p>
            <a:r>
              <a:rPr lang="es-MX" dirty="0"/>
              <a:t>El derecho a desempeñar un empleo libremente escogido</a:t>
            </a:r>
          </a:p>
          <a:p>
            <a:r>
              <a:rPr lang="es-EC" dirty="0"/>
              <a:t>La no discriminación </a:t>
            </a:r>
          </a:p>
          <a:p>
            <a:r>
              <a:rPr lang="es-EC" dirty="0"/>
              <a:t>Derecho a la libres asociación</a:t>
            </a:r>
          </a:p>
          <a:p>
            <a:r>
              <a:rPr lang="es-MX" dirty="0"/>
              <a:t>El derecho a participar en la adopción de decisiones</a:t>
            </a:r>
            <a:endParaRPr lang="es-EC" dirty="0"/>
          </a:p>
        </p:txBody>
      </p:sp>
    </p:spTree>
    <p:extLst>
      <p:ext uri="{BB962C8B-B14F-4D97-AF65-F5344CB8AC3E}">
        <p14:creationId xmlns:p14="http://schemas.microsoft.com/office/powerpoint/2010/main" val="1202831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4CA698-B088-4B0C-B7BA-EC8EB0AC8CC5}"/>
              </a:ext>
            </a:extLst>
          </p:cNvPr>
          <p:cNvSpPr>
            <a:spLocks noGrp="1"/>
          </p:cNvSpPr>
          <p:nvPr>
            <p:ph type="title"/>
          </p:nvPr>
        </p:nvSpPr>
        <p:spPr/>
        <p:txBody>
          <a:bodyPr/>
          <a:lstStyle/>
          <a:p>
            <a:r>
              <a:rPr lang="es-MX" b="1" dirty="0"/>
              <a:t>Indicadores políticos</a:t>
            </a:r>
            <a:endParaRPr lang="es-EC" b="1" dirty="0"/>
          </a:p>
        </p:txBody>
      </p:sp>
      <p:sp>
        <p:nvSpPr>
          <p:cNvPr id="3" name="Marcador de contenido 2">
            <a:extLst>
              <a:ext uri="{FF2B5EF4-FFF2-40B4-BE49-F238E27FC236}">
                <a16:creationId xmlns:a16="http://schemas.microsoft.com/office/drawing/2014/main" id="{9879236F-3FE6-4AC1-9191-465DFA715CA1}"/>
              </a:ext>
            </a:extLst>
          </p:cNvPr>
          <p:cNvSpPr>
            <a:spLocks noGrp="1"/>
          </p:cNvSpPr>
          <p:nvPr>
            <p:ph idx="1"/>
          </p:nvPr>
        </p:nvSpPr>
        <p:spPr/>
        <p:txBody>
          <a:bodyPr>
            <a:normAutofit fontScale="70000" lnSpcReduction="20000"/>
          </a:bodyPr>
          <a:lstStyle/>
          <a:p>
            <a:pPr fontAlgn="base"/>
            <a:r>
              <a:rPr lang="es-MX" dirty="0"/>
              <a:t>La situación política:</a:t>
            </a:r>
          </a:p>
          <a:p>
            <a:pPr lvl="1" fontAlgn="base"/>
            <a:r>
              <a:rPr lang="es-MX" dirty="0"/>
              <a:t>El estado</a:t>
            </a:r>
          </a:p>
          <a:p>
            <a:pPr lvl="1" fontAlgn="base"/>
            <a:r>
              <a:rPr lang="es-MX" dirty="0"/>
              <a:t>El gobierno</a:t>
            </a:r>
          </a:p>
          <a:p>
            <a:pPr lvl="1" fontAlgn="base"/>
            <a:r>
              <a:rPr lang="es-MX" dirty="0"/>
              <a:t>El poder: la estructura del poder y el ejercicio del poder</a:t>
            </a:r>
          </a:p>
          <a:p>
            <a:pPr lvl="1" fontAlgn="base"/>
            <a:r>
              <a:rPr lang="es-MX" dirty="0"/>
              <a:t>Las condiciones generales de desarrollo político:  estructura política y ejercicio político</a:t>
            </a:r>
          </a:p>
          <a:p>
            <a:pPr fontAlgn="base"/>
            <a:endParaRPr lang="es-MX" dirty="0"/>
          </a:p>
          <a:p>
            <a:pPr fontAlgn="base"/>
            <a:r>
              <a:rPr lang="es-MX" dirty="0"/>
              <a:t>Ejemplo: Un </a:t>
            </a:r>
            <a:r>
              <a:rPr lang="es-MX" b="1" dirty="0">
                <a:hlinkClick r:id="rId2"/>
              </a:rPr>
              <a:t>Barómetro de enero del 2019</a:t>
            </a:r>
            <a:r>
              <a:rPr lang="es-MX" b="1" dirty="0"/>
              <a:t> de otro pai hace </a:t>
            </a:r>
            <a:r>
              <a:rPr lang="es-MX" dirty="0"/>
              <a:t> un vistazo a los principales indicadores políticos y mediante una infografía interactiva a modo de resumen de los indicadores de percepción política: situación económica y política, valoración del gobierno, líderes y expectativas de voto.</a:t>
            </a:r>
          </a:p>
          <a:p>
            <a:br>
              <a:rPr lang="es-MX" dirty="0">
                <a:hlinkClick r:id="rId3"/>
              </a:rPr>
            </a:br>
            <a:endParaRPr lang="es-EC" dirty="0"/>
          </a:p>
        </p:txBody>
      </p:sp>
    </p:spTree>
    <p:extLst>
      <p:ext uri="{BB962C8B-B14F-4D97-AF65-F5344CB8AC3E}">
        <p14:creationId xmlns:p14="http://schemas.microsoft.com/office/powerpoint/2010/main" val="1126505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77DA1A1-C445-4125-A4EB-6103E5590E65}"/>
              </a:ext>
            </a:extLst>
          </p:cNvPr>
          <p:cNvSpPr>
            <a:spLocks noGrp="1"/>
          </p:cNvSpPr>
          <p:nvPr>
            <p:ph type="title"/>
          </p:nvPr>
        </p:nvSpPr>
        <p:spPr/>
        <p:txBody>
          <a:bodyPr/>
          <a:lstStyle/>
          <a:p>
            <a:r>
              <a:rPr lang="es-MX" dirty="0"/>
              <a:t>Un </a:t>
            </a:r>
            <a:r>
              <a:rPr lang="es-MX" b="1" dirty="0">
                <a:hlinkClick r:id="rId2"/>
              </a:rPr>
              <a:t>Barómetro de enero del 2019</a:t>
            </a:r>
            <a:endParaRPr lang="es-EC" dirty="0"/>
          </a:p>
        </p:txBody>
      </p:sp>
      <p:pic>
        <p:nvPicPr>
          <p:cNvPr id="9" name="Marcador de contenido 6">
            <a:extLst>
              <a:ext uri="{FF2B5EF4-FFF2-40B4-BE49-F238E27FC236}">
                <a16:creationId xmlns:a16="http://schemas.microsoft.com/office/drawing/2014/main" id="{FBE54A32-2E68-4D62-AB4A-5DD8EA78BB5E}"/>
              </a:ext>
            </a:extLst>
          </p:cNvPr>
          <p:cNvPicPr>
            <a:picLocks noGrp="1" noChangeAspect="1"/>
          </p:cNvPicPr>
          <p:nvPr>
            <p:ph sz="half" idx="1"/>
          </p:nvPr>
        </p:nvPicPr>
        <p:blipFill rotWithShape="1">
          <a:blip r:embed="rId3"/>
          <a:srcRect l="21413" t="29824" r="50107" b="10790"/>
          <a:stretch/>
        </p:blipFill>
        <p:spPr>
          <a:xfrm>
            <a:off x="878605" y="1930400"/>
            <a:ext cx="4910478" cy="4346576"/>
          </a:xfrm>
          <a:prstGeom prst="rect">
            <a:avLst/>
          </a:prstGeom>
        </p:spPr>
      </p:pic>
      <p:pic>
        <p:nvPicPr>
          <p:cNvPr id="12" name="Marcador de contenido 9">
            <a:extLst>
              <a:ext uri="{FF2B5EF4-FFF2-40B4-BE49-F238E27FC236}">
                <a16:creationId xmlns:a16="http://schemas.microsoft.com/office/drawing/2014/main" id="{07867EE4-37E1-4AC0-8547-F8515A7E3C9A}"/>
              </a:ext>
            </a:extLst>
          </p:cNvPr>
          <p:cNvPicPr>
            <a:picLocks noGrp="1" noChangeAspect="1"/>
          </p:cNvPicPr>
          <p:nvPr>
            <p:ph sz="half" idx="2"/>
          </p:nvPr>
        </p:nvPicPr>
        <p:blipFill rotWithShape="1">
          <a:blip r:embed="rId4"/>
          <a:srcRect l="22055" t="28301" r="50750" b="36677"/>
          <a:stretch/>
        </p:blipFill>
        <p:spPr>
          <a:xfrm>
            <a:off x="6210968" y="1930399"/>
            <a:ext cx="5371431" cy="4346576"/>
          </a:xfrm>
          <a:prstGeom prst="rect">
            <a:avLst/>
          </a:prstGeom>
        </p:spPr>
      </p:pic>
    </p:spTree>
    <p:extLst>
      <p:ext uri="{BB962C8B-B14F-4D97-AF65-F5344CB8AC3E}">
        <p14:creationId xmlns:p14="http://schemas.microsoft.com/office/powerpoint/2010/main" val="2309231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3314CC58-2F80-439E-AC9C-77108EDBF434}"/>
              </a:ext>
            </a:extLst>
          </p:cNvPr>
          <p:cNvSpPr>
            <a:spLocks noGrp="1"/>
          </p:cNvSpPr>
          <p:nvPr>
            <p:ph type="title"/>
          </p:nvPr>
        </p:nvSpPr>
        <p:spPr/>
        <p:txBody>
          <a:bodyPr/>
          <a:lstStyle/>
          <a:p>
            <a:r>
              <a:rPr lang="es-MX" dirty="0"/>
              <a:t>Un </a:t>
            </a:r>
            <a:r>
              <a:rPr lang="es-MX" b="1" dirty="0">
                <a:hlinkClick r:id="rId2"/>
              </a:rPr>
              <a:t>Barómetro de enero del 2019</a:t>
            </a:r>
            <a:endParaRPr lang="es-EC" dirty="0"/>
          </a:p>
        </p:txBody>
      </p:sp>
      <p:pic>
        <p:nvPicPr>
          <p:cNvPr id="23" name="Marcador de contenido 20">
            <a:extLst>
              <a:ext uri="{FF2B5EF4-FFF2-40B4-BE49-F238E27FC236}">
                <a16:creationId xmlns:a16="http://schemas.microsoft.com/office/drawing/2014/main" id="{E89FDB41-BF66-46F0-827B-A7D787B045E8}"/>
              </a:ext>
            </a:extLst>
          </p:cNvPr>
          <p:cNvPicPr>
            <a:picLocks noGrp="1" noChangeAspect="1"/>
          </p:cNvPicPr>
          <p:nvPr>
            <p:ph sz="half" idx="1"/>
          </p:nvPr>
        </p:nvPicPr>
        <p:blipFill rotWithShape="1">
          <a:blip r:embed="rId3"/>
          <a:srcRect l="22698" t="34012" r="51821" b="29824"/>
          <a:stretch/>
        </p:blipFill>
        <p:spPr>
          <a:xfrm>
            <a:off x="923109" y="1943099"/>
            <a:ext cx="5277665" cy="4213319"/>
          </a:xfrm>
          <a:prstGeom prst="rect">
            <a:avLst/>
          </a:prstGeom>
        </p:spPr>
      </p:pic>
      <p:pic>
        <p:nvPicPr>
          <p:cNvPr id="26" name="Marcador de contenido 23">
            <a:extLst>
              <a:ext uri="{FF2B5EF4-FFF2-40B4-BE49-F238E27FC236}">
                <a16:creationId xmlns:a16="http://schemas.microsoft.com/office/drawing/2014/main" id="{01857179-E510-414B-B459-FE13FF4954CD}"/>
              </a:ext>
            </a:extLst>
          </p:cNvPr>
          <p:cNvPicPr>
            <a:picLocks noGrp="1" noChangeAspect="1"/>
          </p:cNvPicPr>
          <p:nvPr>
            <p:ph sz="half" idx="2"/>
          </p:nvPr>
        </p:nvPicPr>
        <p:blipFill rotWithShape="1">
          <a:blip r:embed="rId4"/>
          <a:srcRect l="21842" t="40614" r="50535" b="17261"/>
          <a:stretch/>
        </p:blipFill>
        <p:spPr>
          <a:xfrm>
            <a:off x="6661190" y="1943099"/>
            <a:ext cx="4574785" cy="4213319"/>
          </a:xfrm>
          <a:prstGeom prst="rect">
            <a:avLst/>
          </a:prstGeom>
        </p:spPr>
      </p:pic>
    </p:spTree>
    <p:extLst>
      <p:ext uri="{BB962C8B-B14F-4D97-AF65-F5344CB8AC3E}">
        <p14:creationId xmlns:p14="http://schemas.microsoft.com/office/powerpoint/2010/main" val="3500613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1A80DB2-B8DA-4559-BF4D-308C5C208768}"/>
              </a:ext>
            </a:extLst>
          </p:cNvPr>
          <p:cNvSpPr>
            <a:spLocks noGrp="1"/>
          </p:cNvSpPr>
          <p:nvPr>
            <p:ph type="ctrTitle"/>
          </p:nvPr>
        </p:nvSpPr>
        <p:spPr/>
        <p:txBody>
          <a:bodyPr/>
          <a:lstStyle/>
          <a:p>
            <a:r>
              <a:rPr lang="es-MX" b="1" dirty="0"/>
              <a:t>ECUADOR</a:t>
            </a:r>
            <a:endParaRPr lang="es-EC" b="1" dirty="0"/>
          </a:p>
        </p:txBody>
      </p:sp>
      <p:sp>
        <p:nvSpPr>
          <p:cNvPr id="5" name="Subtítulo 4">
            <a:extLst>
              <a:ext uri="{FF2B5EF4-FFF2-40B4-BE49-F238E27FC236}">
                <a16:creationId xmlns:a16="http://schemas.microsoft.com/office/drawing/2014/main" id="{3061A9AA-DE07-4CF8-AA07-B0681A132059}"/>
              </a:ext>
            </a:extLst>
          </p:cNvPr>
          <p:cNvSpPr>
            <a:spLocks noGrp="1"/>
          </p:cNvSpPr>
          <p:nvPr>
            <p:ph type="subTitle" idx="1"/>
          </p:nvPr>
        </p:nvSpPr>
        <p:spPr/>
        <p:txBody>
          <a:bodyPr/>
          <a:lstStyle/>
          <a:p>
            <a:r>
              <a:rPr lang="es-MX" b="1" dirty="0"/>
              <a:t>ORGANIZACIÓN ADMINISTRATIVA</a:t>
            </a:r>
            <a:endParaRPr lang="es-EC" b="1" dirty="0"/>
          </a:p>
        </p:txBody>
      </p:sp>
    </p:spTree>
    <p:extLst>
      <p:ext uri="{BB962C8B-B14F-4D97-AF65-F5344CB8AC3E}">
        <p14:creationId xmlns:p14="http://schemas.microsoft.com/office/powerpoint/2010/main" val="2495350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D7E584-259C-4F0A-ACC3-96615031A9E7}"/>
              </a:ext>
            </a:extLst>
          </p:cNvPr>
          <p:cNvSpPr>
            <a:spLocks noGrp="1"/>
          </p:cNvSpPr>
          <p:nvPr>
            <p:ph type="title"/>
          </p:nvPr>
        </p:nvSpPr>
        <p:spPr/>
        <p:txBody>
          <a:bodyPr>
            <a:normAutofit fontScale="90000"/>
          </a:bodyPr>
          <a:lstStyle/>
          <a:p>
            <a:r>
              <a:rPr lang="es-EC" b="1" dirty="0"/>
              <a:t>INDICADORES PARA MEDIR EL ENTORNO POLITICO</a:t>
            </a:r>
          </a:p>
        </p:txBody>
      </p:sp>
      <p:sp>
        <p:nvSpPr>
          <p:cNvPr id="3" name="Marcador de contenido 2">
            <a:extLst>
              <a:ext uri="{FF2B5EF4-FFF2-40B4-BE49-F238E27FC236}">
                <a16:creationId xmlns:a16="http://schemas.microsoft.com/office/drawing/2014/main" id="{20D33352-5FBB-4CAB-8A84-86F25F8C0B92}"/>
              </a:ext>
            </a:extLst>
          </p:cNvPr>
          <p:cNvSpPr>
            <a:spLocks noGrp="1"/>
          </p:cNvSpPr>
          <p:nvPr>
            <p:ph idx="1"/>
          </p:nvPr>
        </p:nvSpPr>
        <p:spPr/>
        <p:txBody>
          <a:bodyPr>
            <a:normAutofit fontScale="92500"/>
          </a:bodyPr>
          <a:lstStyle/>
          <a:p>
            <a:r>
              <a:rPr lang="es-MX" dirty="0"/>
              <a:t>El entorno político de los programas de planificación familiar se define como los factores que inciden en el desempeño de los programas y que transcienden del control completo de los gerentes de los programas nacionales. </a:t>
            </a:r>
          </a:p>
          <a:p>
            <a:r>
              <a:rPr lang="es-MX" dirty="0"/>
              <a:t>Además del apoyo político y otras expresiones de las políticas </a:t>
            </a:r>
            <a:r>
              <a:rPr lang="es-MX" dirty="0" err="1"/>
              <a:t>gubermentales</a:t>
            </a:r>
            <a:r>
              <a:rPr lang="es-MX" dirty="0"/>
              <a:t> (por ejemplo, la política nacional de población), el entorno normativo incluye los aspectos de la política operativa que entrañan decisiones a un nivel más alto que el programa (es decir, la estructura orgánica del programa, su entorno jurídico/reglamentario, los recursos puestos a su disposición y su utilización de pagos y tarifas a los proveedores y aceptantes).</a:t>
            </a:r>
            <a:endParaRPr lang="es-EC" dirty="0"/>
          </a:p>
        </p:txBody>
      </p:sp>
    </p:spTree>
    <p:extLst>
      <p:ext uri="{BB962C8B-B14F-4D97-AF65-F5344CB8AC3E}">
        <p14:creationId xmlns:p14="http://schemas.microsoft.com/office/powerpoint/2010/main" val="754128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C72B10-8C09-4228-8A2D-F61930BEA010}"/>
              </a:ext>
            </a:extLst>
          </p:cNvPr>
          <p:cNvSpPr>
            <a:spLocks noGrp="1"/>
          </p:cNvSpPr>
          <p:nvPr>
            <p:ph type="title"/>
          </p:nvPr>
        </p:nvSpPr>
        <p:spPr/>
        <p:txBody>
          <a:bodyPr/>
          <a:lstStyle/>
          <a:p>
            <a:r>
              <a:rPr lang="es-MX" b="1" dirty="0"/>
              <a:t>Contexto político: políticas públicas</a:t>
            </a:r>
            <a:endParaRPr lang="es-EC" b="1" dirty="0"/>
          </a:p>
        </p:txBody>
      </p:sp>
      <p:sp>
        <p:nvSpPr>
          <p:cNvPr id="3" name="Marcador de contenido 2">
            <a:extLst>
              <a:ext uri="{FF2B5EF4-FFF2-40B4-BE49-F238E27FC236}">
                <a16:creationId xmlns:a16="http://schemas.microsoft.com/office/drawing/2014/main" id="{AD114A21-1E0D-42FE-A70A-CE42E987587C}"/>
              </a:ext>
            </a:extLst>
          </p:cNvPr>
          <p:cNvSpPr>
            <a:spLocks noGrp="1"/>
          </p:cNvSpPr>
          <p:nvPr>
            <p:ph idx="1"/>
          </p:nvPr>
        </p:nvSpPr>
        <p:spPr/>
        <p:txBody>
          <a:bodyPr>
            <a:normAutofit fontScale="70000" lnSpcReduction="20000"/>
          </a:bodyPr>
          <a:lstStyle/>
          <a:p>
            <a:r>
              <a:rPr lang="es-MX" dirty="0"/>
              <a:t>Un crecimiento económico con mejoras en la equidad es posible. </a:t>
            </a:r>
          </a:p>
          <a:p>
            <a:r>
              <a:rPr lang="es-MX" dirty="0"/>
              <a:t>Para ello es necesario la complementariedad de las políticas económica y social pues, ni una ni otra son neutrales desde el punto de vista distributivo, debiendo privilegiarse las políticas económicas que favorecen la equidad y las políticas sociales que favorecen la eficiencia productiva. </a:t>
            </a:r>
          </a:p>
          <a:p>
            <a:r>
              <a:rPr lang="es-MX" dirty="0"/>
              <a:t>En este sentido una población más sana y mejor atendida es más creativa y más productiva. </a:t>
            </a:r>
          </a:p>
          <a:p>
            <a:r>
              <a:rPr lang="es-MX" dirty="0"/>
              <a:t>Además, el sector salud contribuye también al desarrollo económico mediante la demanda de insumos de todo tipo, la producción de bienes y servicios complejos, el desarrollo científico y tecnológico y la generación de empleo de personal de calificación media y alta (en gran proporción mujeres). </a:t>
            </a:r>
          </a:p>
          <a:p>
            <a:r>
              <a:rPr lang="es-MX" dirty="0"/>
              <a:t>El informe enfatiza la pluralidad de actores y el papel de Estado como regulador, concertador y evaluador de las relaciones entre ellos.</a:t>
            </a:r>
            <a:endParaRPr lang="es-EC" dirty="0"/>
          </a:p>
        </p:txBody>
      </p:sp>
    </p:spTree>
    <p:extLst>
      <p:ext uri="{BB962C8B-B14F-4D97-AF65-F5344CB8AC3E}">
        <p14:creationId xmlns:p14="http://schemas.microsoft.com/office/powerpoint/2010/main" val="1076371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E9E599-716D-4928-A308-109789206B23}"/>
              </a:ext>
            </a:extLst>
          </p:cNvPr>
          <p:cNvSpPr>
            <a:spLocks noGrp="1"/>
          </p:cNvSpPr>
          <p:nvPr>
            <p:ph type="title"/>
          </p:nvPr>
        </p:nvSpPr>
        <p:spPr>
          <a:xfrm>
            <a:off x="1371600" y="314325"/>
            <a:ext cx="9601200" cy="676275"/>
          </a:xfrm>
        </p:spPr>
        <p:txBody>
          <a:bodyPr>
            <a:normAutofit fontScale="90000"/>
          </a:bodyPr>
          <a:lstStyle/>
          <a:p>
            <a:r>
              <a:rPr lang="es-EC" b="1" dirty="0"/>
              <a:t>Entorno político</a:t>
            </a:r>
          </a:p>
        </p:txBody>
      </p:sp>
      <p:sp>
        <p:nvSpPr>
          <p:cNvPr id="3" name="Marcador de contenido 2">
            <a:extLst>
              <a:ext uri="{FF2B5EF4-FFF2-40B4-BE49-F238E27FC236}">
                <a16:creationId xmlns:a16="http://schemas.microsoft.com/office/drawing/2014/main" id="{D2EC62B7-A0DB-447C-AF6B-7DE7FE02D37E}"/>
              </a:ext>
            </a:extLst>
          </p:cNvPr>
          <p:cNvSpPr>
            <a:spLocks noGrp="1"/>
          </p:cNvSpPr>
          <p:nvPr>
            <p:ph idx="1"/>
          </p:nvPr>
        </p:nvSpPr>
        <p:spPr>
          <a:xfrm>
            <a:off x="1371600" y="1171575"/>
            <a:ext cx="10401300" cy="4695825"/>
          </a:xfrm>
        </p:spPr>
        <p:txBody>
          <a:bodyPr>
            <a:normAutofit fontScale="70000" lnSpcReduction="20000"/>
          </a:bodyPr>
          <a:lstStyle/>
          <a:p>
            <a:pPr>
              <a:lnSpc>
                <a:spcPct val="120000"/>
              </a:lnSpc>
              <a:spcBef>
                <a:spcPts val="0"/>
              </a:spcBef>
              <a:spcAft>
                <a:spcPts val="0"/>
              </a:spcAft>
            </a:pPr>
            <a:r>
              <a:rPr lang="es-MX" dirty="0"/>
              <a:t>Existencia de un plan de formulación de la política</a:t>
            </a:r>
          </a:p>
          <a:p>
            <a:pPr>
              <a:lnSpc>
                <a:spcPct val="120000"/>
              </a:lnSpc>
              <a:spcBef>
                <a:spcPts val="0"/>
              </a:spcBef>
              <a:spcAft>
                <a:spcPts val="0"/>
              </a:spcAft>
            </a:pPr>
            <a:r>
              <a:rPr lang="es-MX" dirty="0"/>
              <a:t> Número de análisis normativos debidamente diseminados </a:t>
            </a:r>
          </a:p>
          <a:p>
            <a:pPr>
              <a:lnSpc>
                <a:spcPct val="120000"/>
              </a:lnSpc>
              <a:spcBef>
                <a:spcPts val="0"/>
              </a:spcBef>
              <a:spcAft>
                <a:spcPts val="0"/>
              </a:spcAft>
            </a:pPr>
            <a:r>
              <a:rPr lang="es-MX" dirty="0"/>
              <a:t>Número de eventos de toma de conciencia dirigidos a líderes</a:t>
            </a:r>
          </a:p>
          <a:p>
            <a:pPr>
              <a:lnSpc>
                <a:spcPct val="120000"/>
              </a:lnSpc>
              <a:spcBef>
                <a:spcPts val="0"/>
              </a:spcBef>
              <a:spcAft>
                <a:spcPts val="0"/>
              </a:spcAft>
            </a:pPr>
            <a:r>
              <a:rPr lang="es-MX" dirty="0"/>
              <a:t>Existencia de un plan estratégico para ampliar el programa nacional de planificación familiar</a:t>
            </a:r>
          </a:p>
          <a:p>
            <a:pPr>
              <a:lnSpc>
                <a:spcPct val="120000"/>
              </a:lnSpc>
              <a:spcBef>
                <a:spcPts val="0"/>
              </a:spcBef>
              <a:spcAft>
                <a:spcPts val="0"/>
              </a:spcAft>
            </a:pPr>
            <a:r>
              <a:rPr lang="es-MX" dirty="0"/>
              <a:t>Integración de los datos demográficos en la planificación del desarrollo </a:t>
            </a:r>
          </a:p>
          <a:p>
            <a:pPr>
              <a:lnSpc>
                <a:spcPct val="120000"/>
              </a:lnSpc>
              <a:spcBef>
                <a:spcPts val="0"/>
              </a:spcBef>
              <a:spcAft>
                <a:spcPts val="0"/>
              </a:spcAft>
            </a:pPr>
            <a:r>
              <a:rPr lang="es-MX" dirty="0"/>
              <a:t>Número de declaraciones de dirigentes en apoyo de la planificación familiar</a:t>
            </a:r>
          </a:p>
          <a:p>
            <a:pPr>
              <a:lnSpc>
                <a:spcPct val="120000"/>
              </a:lnSpc>
              <a:spcBef>
                <a:spcPts val="0"/>
              </a:spcBef>
              <a:spcAft>
                <a:spcPts val="0"/>
              </a:spcAft>
            </a:pPr>
            <a:r>
              <a:rPr lang="es-MX" dirty="0"/>
              <a:t>Política oficial de población que incluye la fecundidad y la planificación familiar </a:t>
            </a:r>
          </a:p>
          <a:p>
            <a:pPr>
              <a:lnSpc>
                <a:spcPct val="120000"/>
              </a:lnSpc>
              <a:spcBef>
                <a:spcPts val="0"/>
              </a:spcBef>
              <a:spcAft>
                <a:spcPts val="0"/>
              </a:spcAft>
            </a:pPr>
            <a:r>
              <a:rPr lang="es-MX" dirty="0"/>
              <a:t>Coordinación nacional de la planificación familiar </a:t>
            </a:r>
          </a:p>
          <a:p>
            <a:pPr>
              <a:lnSpc>
                <a:spcPct val="120000"/>
              </a:lnSpc>
              <a:spcBef>
                <a:spcPts val="0"/>
              </a:spcBef>
              <a:spcAft>
                <a:spcPts val="0"/>
              </a:spcAft>
            </a:pPr>
            <a:r>
              <a:rPr lang="es-MX" dirty="0"/>
              <a:t>Nivel del programa de planificación familiar dentro de la administración del gobierno </a:t>
            </a:r>
          </a:p>
          <a:p>
            <a:pPr>
              <a:lnSpc>
                <a:spcPct val="120000"/>
              </a:lnSpc>
              <a:spcBef>
                <a:spcPts val="0"/>
              </a:spcBef>
              <a:spcAft>
                <a:spcPts val="0"/>
              </a:spcAft>
            </a:pPr>
            <a:r>
              <a:rPr lang="es-MX" dirty="0"/>
              <a:t>Magnitud de los impuestos a la importación de anticonceptivos y otros impuestos </a:t>
            </a:r>
          </a:p>
          <a:p>
            <a:pPr>
              <a:lnSpc>
                <a:spcPct val="120000"/>
              </a:lnSpc>
              <a:spcBef>
                <a:spcPts val="0"/>
              </a:spcBef>
              <a:spcAft>
                <a:spcPts val="0"/>
              </a:spcAft>
            </a:pPr>
            <a:r>
              <a:rPr lang="es-MX" dirty="0"/>
              <a:t>Restricciones sobre la promoción de los anticonceptivos a través de los medios de información</a:t>
            </a:r>
          </a:p>
          <a:p>
            <a:pPr>
              <a:lnSpc>
                <a:spcPct val="120000"/>
              </a:lnSpc>
              <a:spcBef>
                <a:spcPts val="0"/>
              </a:spcBef>
              <a:spcAft>
                <a:spcPts val="0"/>
              </a:spcAft>
            </a:pPr>
            <a:r>
              <a:rPr lang="es-MX" dirty="0"/>
              <a:t> Ausencia de restricciones arbitrarias sobre los proveedores </a:t>
            </a:r>
          </a:p>
          <a:p>
            <a:pPr>
              <a:lnSpc>
                <a:spcPct val="120000"/>
              </a:lnSpc>
              <a:spcBef>
                <a:spcPts val="0"/>
              </a:spcBef>
              <a:spcAft>
                <a:spcPts val="0"/>
              </a:spcAft>
            </a:pPr>
            <a:r>
              <a:rPr lang="es-MX" dirty="0"/>
              <a:t>Ausencia de restricciones arbitrarias sobre los usuarios </a:t>
            </a:r>
          </a:p>
          <a:p>
            <a:pPr>
              <a:lnSpc>
                <a:spcPct val="120000"/>
              </a:lnSpc>
              <a:spcBef>
                <a:spcPts val="0"/>
              </a:spcBef>
              <a:spcAft>
                <a:spcPts val="0"/>
              </a:spcAft>
            </a:pPr>
            <a:r>
              <a:rPr lang="es-MX" dirty="0"/>
              <a:t>Recursos del sector público dedicados a la planificación familiar como porcentaje del PIB </a:t>
            </a:r>
          </a:p>
          <a:p>
            <a:pPr>
              <a:lnSpc>
                <a:spcPct val="120000"/>
              </a:lnSpc>
              <a:spcBef>
                <a:spcPts val="0"/>
              </a:spcBef>
              <a:spcAft>
                <a:spcPts val="0"/>
              </a:spcAft>
            </a:pPr>
            <a:r>
              <a:rPr lang="es-MX" dirty="0"/>
              <a:t>Calidad de la dirección del programa</a:t>
            </a:r>
          </a:p>
          <a:p>
            <a:pPr>
              <a:lnSpc>
                <a:spcPct val="120000"/>
              </a:lnSpc>
              <a:spcBef>
                <a:spcPts val="0"/>
              </a:spcBef>
              <a:spcAft>
                <a:spcPts val="0"/>
              </a:spcAft>
            </a:pPr>
            <a:r>
              <a:rPr lang="es-MX" dirty="0"/>
              <a:t> Grado de participación del sector comercial</a:t>
            </a:r>
            <a:endParaRPr lang="es-EC" dirty="0"/>
          </a:p>
        </p:txBody>
      </p:sp>
    </p:spTree>
    <p:extLst>
      <p:ext uri="{BB962C8B-B14F-4D97-AF65-F5344CB8AC3E}">
        <p14:creationId xmlns:p14="http://schemas.microsoft.com/office/powerpoint/2010/main" val="1328177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5E9C66-2269-49CA-933F-8165B0581F09}"/>
              </a:ext>
            </a:extLst>
          </p:cNvPr>
          <p:cNvSpPr>
            <a:spLocks noGrp="1"/>
          </p:cNvSpPr>
          <p:nvPr>
            <p:ph type="title"/>
          </p:nvPr>
        </p:nvSpPr>
        <p:spPr/>
        <p:txBody>
          <a:bodyPr>
            <a:normAutofit fontScale="90000"/>
          </a:bodyPr>
          <a:lstStyle/>
          <a:p>
            <a:r>
              <a:rPr lang="es-EC" b="1" dirty="0"/>
              <a:t>INDICADORES POLITICOS DEL DESARROLLO</a:t>
            </a:r>
          </a:p>
        </p:txBody>
      </p:sp>
      <p:sp>
        <p:nvSpPr>
          <p:cNvPr id="3" name="Marcador de contenido 2">
            <a:extLst>
              <a:ext uri="{FF2B5EF4-FFF2-40B4-BE49-F238E27FC236}">
                <a16:creationId xmlns:a16="http://schemas.microsoft.com/office/drawing/2014/main" id="{271D3B24-F8CB-4E3A-B676-32D038070B97}"/>
              </a:ext>
            </a:extLst>
          </p:cNvPr>
          <p:cNvSpPr>
            <a:spLocks noGrp="1"/>
          </p:cNvSpPr>
          <p:nvPr>
            <p:ph idx="1"/>
          </p:nvPr>
        </p:nvSpPr>
        <p:spPr/>
        <p:txBody>
          <a:bodyPr/>
          <a:lstStyle/>
          <a:p>
            <a:r>
              <a:rPr lang="es-MX" dirty="0"/>
              <a:t>Los derechos humanos, el desarrollo y el medio natural (</a:t>
            </a:r>
            <a:r>
              <a:rPr lang="es-EC" dirty="0"/>
              <a:t>políticas públicas de derechos humanos )</a:t>
            </a:r>
            <a:endParaRPr lang="es-MX" dirty="0"/>
          </a:p>
          <a:p>
            <a:r>
              <a:rPr lang="es-MX" dirty="0"/>
              <a:t>El derecho a desempeñar un empleo libremente escogido</a:t>
            </a:r>
          </a:p>
          <a:p>
            <a:r>
              <a:rPr lang="es-EC" dirty="0"/>
              <a:t>La no discriminación </a:t>
            </a:r>
          </a:p>
          <a:p>
            <a:r>
              <a:rPr lang="es-EC" dirty="0"/>
              <a:t>Derecho a la libres asociación</a:t>
            </a:r>
          </a:p>
          <a:p>
            <a:r>
              <a:rPr lang="es-MX" dirty="0"/>
              <a:t>El derecho a participar en la adopción de decisiones</a:t>
            </a:r>
            <a:endParaRPr lang="es-EC" dirty="0"/>
          </a:p>
        </p:txBody>
      </p:sp>
    </p:spTree>
    <p:extLst>
      <p:ext uri="{BB962C8B-B14F-4D97-AF65-F5344CB8AC3E}">
        <p14:creationId xmlns:p14="http://schemas.microsoft.com/office/powerpoint/2010/main" val="3069000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985151F-9DEC-43DC-ABD0-B6218D7790E7}"/>
              </a:ext>
            </a:extLst>
          </p:cNvPr>
          <p:cNvSpPr>
            <a:spLocks noGrp="1"/>
          </p:cNvSpPr>
          <p:nvPr>
            <p:ph type="ctrTitle"/>
          </p:nvPr>
        </p:nvSpPr>
        <p:spPr/>
        <p:txBody>
          <a:bodyPr/>
          <a:lstStyle/>
          <a:p>
            <a:r>
              <a:rPr lang="es-MX" b="1" dirty="0"/>
              <a:t>INDICADORES ECONÓMICOS</a:t>
            </a:r>
            <a:endParaRPr lang="es-EC" b="1" dirty="0"/>
          </a:p>
        </p:txBody>
      </p:sp>
      <p:sp>
        <p:nvSpPr>
          <p:cNvPr id="5" name="Subtítulo 4">
            <a:extLst>
              <a:ext uri="{FF2B5EF4-FFF2-40B4-BE49-F238E27FC236}">
                <a16:creationId xmlns:a16="http://schemas.microsoft.com/office/drawing/2014/main" id="{CC35C656-C525-49A0-8D47-C939864EEB07}"/>
              </a:ext>
            </a:extLst>
          </p:cNvPr>
          <p:cNvSpPr>
            <a:spLocks noGrp="1"/>
          </p:cNvSpPr>
          <p:nvPr>
            <p:ph type="subTitle" idx="1"/>
          </p:nvPr>
        </p:nvSpPr>
        <p:spPr/>
        <p:txBody>
          <a:bodyPr/>
          <a:lstStyle/>
          <a:p>
            <a:endParaRPr lang="es-EC"/>
          </a:p>
        </p:txBody>
      </p:sp>
    </p:spTree>
    <p:extLst>
      <p:ext uri="{BB962C8B-B14F-4D97-AF65-F5344CB8AC3E}">
        <p14:creationId xmlns:p14="http://schemas.microsoft.com/office/powerpoint/2010/main" val="759280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ECC77-E4E6-4989-919E-706B4B45AD77}"/>
              </a:ext>
            </a:extLst>
          </p:cNvPr>
          <p:cNvSpPr>
            <a:spLocks noGrp="1"/>
          </p:cNvSpPr>
          <p:nvPr>
            <p:ph type="title"/>
          </p:nvPr>
        </p:nvSpPr>
        <p:spPr/>
        <p:txBody>
          <a:bodyPr>
            <a:normAutofit fontScale="90000"/>
          </a:bodyPr>
          <a:lstStyle/>
          <a:p>
            <a:r>
              <a:rPr lang="es-EC" b="1" dirty="0"/>
              <a:t>Indicadores Económicos para el Desarrollo Sostenible</a:t>
            </a:r>
            <a:endParaRPr lang="es-EC" dirty="0"/>
          </a:p>
        </p:txBody>
      </p:sp>
      <p:sp>
        <p:nvSpPr>
          <p:cNvPr id="3" name="Marcador de contenido 2">
            <a:extLst>
              <a:ext uri="{FF2B5EF4-FFF2-40B4-BE49-F238E27FC236}">
                <a16:creationId xmlns:a16="http://schemas.microsoft.com/office/drawing/2014/main" id="{5C0DB3B4-B8A2-48E2-8BAA-C76D501675AE}"/>
              </a:ext>
            </a:extLst>
          </p:cNvPr>
          <p:cNvSpPr>
            <a:spLocks noGrp="1"/>
          </p:cNvSpPr>
          <p:nvPr>
            <p:ph idx="1"/>
          </p:nvPr>
        </p:nvSpPr>
        <p:spPr/>
        <p:txBody>
          <a:bodyPr>
            <a:normAutofit fontScale="70000" lnSpcReduction="20000"/>
          </a:bodyPr>
          <a:lstStyle/>
          <a:p>
            <a:r>
              <a:rPr lang="es-EC" dirty="0"/>
              <a:t>Producto interno bruto por habitante</a:t>
            </a:r>
          </a:p>
          <a:p>
            <a:r>
              <a:rPr lang="es-EC" dirty="0"/>
              <a:t>Porcentaje de participación de las manufacturas con valor agregado del producto interno bruto</a:t>
            </a:r>
          </a:p>
          <a:p>
            <a:r>
              <a:rPr lang="es-EC" dirty="0"/>
              <a:t>Porcentaje de participación de la deuda pública en el PIB</a:t>
            </a:r>
          </a:p>
          <a:p>
            <a:r>
              <a:rPr lang="es-EC" dirty="0"/>
              <a:t>Suma de exportaciones e importaciones en proporción al PIB</a:t>
            </a:r>
          </a:p>
          <a:p>
            <a:r>
              <a:rPr lang="es-EC" dirty="0"/>
              <a:t>Participación de la Inversión Neta en el PIB</a:t>
            </a:r>
          </a:p>
          <a:p>
            <a:r>
              <a:rPr lang="es-EC" dirty="0"/>
              <a:t>Producto interno neto ajustado ambientalmente por habitante</a:t>
            </a:r>
          </a:p>
          <a:p>
            <a:r>
              <a:rPr lang="es-EC" dirty="0"/>
              <a:t>Balanza Comercial </a:t>
            </a:r>
          </a:p>
          <a:p>
            <a:r>
              <a:rPr lang="es-EC" dirty="0"/>
              <a:t>Participación de las manufacturas en la exportación total de mercancías</a:t>
            </a:r>
          </a:p>
          <a:p>
            <a:r>
              <a:rPr lang="es-EC" dirty="0"/>
              <a:t>Participación de las industrias intensivas en recursos naturales no renovables en el valor agregado manufacturero</a:t>
            </a:r>
          </a:p>
        </p:txBody>
      </p:sp>
    </p:spTree>
    <p:extLst>
      <p:ext uri="{BB962C8B-B14F-4D97-AF65-F5344CB8AC3E}">
        <p14:creationId xmlns:p14="http://schemas.microsoft.com/office/powerpoint/2010/main" val="2553631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03FA21-D5F9-423F-AE01-BE8C6CEE9237}"/>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9D53CEDD-224C-4CFA-BBC4-DDD804834E22}"/>
              </a:ext>
            </a:extLst>
          </p:cNvPr>
          <p:cNvSpPr>
            <a:spLocks noGrp="1"/>
          </p:cNvSpPr>
          <p:nvPr>
            <p:ph idx="1"/>
          </p:nvPr>
        </p:nvSpPr>
        <p:spPr/>
        <p:txBody>
          <a:bodyPr>
            <a:normAutofit fontScale="92500" lnSpcReduction="10000"/>
          </a:bodyPr>
          <a:lstStyle/>
          <a:p>
            <a:r>
              <a:rPr lang="es-EC" dirty="0"/>
              <a:t>Por otro lado, en función de la tendencia, podemos clasificarlos de la siguiente forma:</a:t>
            </a:r>
          </a:p>
          <a:p>
            <a:r>
              <a:rPr lang="es-MX" b="1" dirty="0"/>
              <a:t>Indicador acíclico</a:t>
            </a:r>
            <a:r>
              <a:rPr lang="es-MX" dirty="0"/>
              <a:t>: No existe una correlación entre su evolución y la evolución de la economía.</a:t>
            </a:r>
          </a:p>
          <a:p>
            <a:r>
              <a:rPr lang="es-MX" b="1" dirty="0"/>
              <a:t>Indicador </a:t>
            </a:r>
            <a:r>
              <a:rPr lang="es-MX" b="1" dirty="0" err="1"/>
              <a:t>contracíclico</a:t>
            </a:r>
            <a:r>
              <a:rPr lang="es-MX" dirty="0"/>
              <a:t>: Van en un sentido opuesto a la tendencia económica general. Si la economía decrece, el indicador </a:t>
            </a:r>
            <a:r>
              <a:rPr lang="es-MX" dirty="0" err="1"/>
              <a:t>contracíclico</a:t>
            </a:r>
            <a:r>
              <a:rPr lang="es-MX" dirty="0"/>
              <a:t> experimentará una tendencia alcista. Mantiene lo que llamaríamos “correlación inversa”.</a:t>
            </a:r>
          </a:p>
          <a:p>
            <a:r>
              <a:rPr lang="es-MX" b="1" dirty="0"/>
              <a:t>Indicador procíclico</a:t>
            </a:r>
            <a:r>
              <a:rPr lang="es-MX" dirty="0"/>
              <a:t>: Su comportamiento va en línea con el ciclo económico. Existe una estrecha correlación entre la evolución económica y el indicador</a:t>
            </a:r>
          </a:p>
          <a:p>
            <a:endParaRPr lang="es-EC" dirty="0"/>
          </a:p>
        </p:txBody>
      </p:sp>
    </p:spTree>
    <p:extLst>
      <p:ext uri="{BB962C8B-B14F-4D97-AF65-F5344CB8AC3E}">
        <p14:creationId xmlns:p14="http://schemas.microsoft.com/office/powerpoint/2010/main" val="600751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DB0703-9E4E-4B83-B330-5BDF74C87BA1}"/>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8B5C66BD-C1D5-4B6E-AF9D-FB92F13DEB19}"/>
              </a:ext>
            </a:extLst>
          </p:cNvPr>
          <p:cNvSpPr>
            <a:spLocks noGrp="1"/>
          </p:cNvSpPr>
          <p:nvPr>
            <p:ph idx="1"/>
          </p:nvPr>
        </p:nvSpPr>
        <p:spPr/>
        <p:txBody>
          <a:bodyPr>
            <a:normAutofit fontScale="70000" lnSpcReduction="20000"/>
          </a:bodyPr>
          <a:lstStyle/>
          <a:p>
            <a:pPr marL="0" indent="0">
              <a:buNone/>
            </a:pPr>
            <a:r>
              <a:rPr lang="es-EC" dirty="0"/>
              <a:t>En función del ámbito económico, podemos clasificar los indicadores de la siguientes forma:</a:t>
            </a:r>
          </a:p>
          <a:p>
            <a:pPr lvl="0"/>
            <a:r>
              <a:rPr lang="es-EC" b="1" dirty="0">
                <a:solidFill>
                  <a:schemeClr val="tx1"/>
                </a:solidFill>
              </a:rPr>
              <a:t>Indicadores del </a:t>
            </a:r>
            <a:r>
              <a:rPr lang="es-EC" b="1" dirty="0">
                <a:solidFill>
                  <a:schemeClr val="tx1"/>
                </a:solidFill>
                <a:hlinkClick r:id="rId2">
                  <a:extLst>
                    <a:ext uri="{A12FA001-AC4F-418D-AE19-62706E023703}">
                      <ahyp:hlinkClr xmlns:ahyp="http://schemas.microsoft.com/office/drawing/2018/hyperlinkcolor" val="tx"/>
                    </a:ext>
                  </a:extLst>
                </a:hlinkClick>
              </a:rPr>
              <a:t>mercado de trabajo</a:t>
            </a:r>
            <a:r>
              <a:rPr lang="es-EC" dirty="0">
                <a:solidFill>
                  <a:schemeClr val="tx1"/>
                </a:solidFill>
              </a:rPr>
              <a:t>: Como es el caso de la</a:t>
            </a:r>
            <a:r>
              <a:rPr lang="es-EC" dirty="0">
                <a:solidFill>
                  <a:schemeClr val="tx1"/>
                </a:solidFill>
                <a:hlinkClick r:id="rId3">
                  <a:extLst>
                    <a:ext uri="{A12FA001-AC4F-418D-AE19-62706E023703}">
                      <ahyp:hlinkClr xmlns:ahyp="http://schemas.microsoft.com/office/drawing/2018/hyperlinkcolor" val="tx"/>
                    </a:ext>
                  </a:extLst>
                </a:hlinkClick>
              </a:rPr>
              <a:t> tasa de desempleo</a:t>
            </a:r>
            <a:r>
              <a:rPr lang="es-EC" dirty="0">
                <a:solidFill>
                  <a:schemeClr val="tx1"/>
                </a:solidFill>
              </a:rPr>
              <a:t>, la </a:t>
            </a:r>
            <a:r>
              <a:rPr lang="es-EC" dirty="0">
                <a:solidFill>
                  <a:schemeClr val="tx1"/>
                </a:solidFill>
                <a:hlinkClick r:id="rId4">
                  <a:extLst>
                    <a:ext uri="{A12FA001-AC4F-418D-AE19-62706E023703}">
                      <ahyp:hlinkClr xmlns:ahyp="http://schemas.microsoft.com/office/drawing/2018/hyperlinkcolor" val="tx"/>
                    </a:ext>
                  </a:extLst>
                </a:hlinkClick>
              </a:rPr>
              <a:t>población activa</a:t>
            </a:r>
            <a:r>
              <a:rPr lang="es-EC" dirty="0">
                <a:solidFill>
                  <a:schemeClr val="tx1"/>
                </a:solidFill>
              </a:rPr>
              <a:t>, la </a:t>
            </a:r>
            <a:r>
              <a:rPr lang="es-EC" dirty="0">
                <a:solidFill>
                  <a:schemeClr val="tx1"/>
                </a:solidFill>
                <a:hlinkClick r:id="rId5">
                  <a:extLst>
                    <a:ext uri="{A12FA001-AC4F-418D-AE19-62706E023703}">
                      <ahyp:hlinkClr xmlns:ahyp="http://schemas.microsoft.com/office/drawing/2018/hyperlinkcolor" val="tx"/>
                    </a:ext>
                  </a:extLst>
                </a:hlinkClick>
              </a:rPr>
              <a:t>tasa de actividad</a:t>
            </a:r>
            <a:r>
              <a:rPr lang="es-EC" dirty="0">
                <a:solidFill>
                  <a:schemeClr val="tx1"/>
                </a:solidFill>
              </a:rPr>
              <a:t>, entre otros.</a:t>
            </a:r>
          </a:p>
          <a:p>
            <a:pPr lvl="0"/>
            <a:r>
              <a:rPr lang="es-EC" b="1" dirty="0">
                <a:solidFill>
                  <a:schemeClr val="tx1"/>
                </a:solidFill>
              </a:rPr>
              <a:t>Indicadores de la situación económica y el crecimiento económico</a:t>
            </a:r>
            <a:r>
              <a:rPr lang="es-EC" dirty="0">
                <a:solidFill>
                  <a:schemeClr val="tx1"/>
                </a:solidFill>
              </a:rPr>
              <a:t>: El </a:t>
            </a:r>
            <a:r>
              <a:rPr lang="es-EC" dirty="0">
                <a:solidFill>
                  <a:schemeClr val="tx1"/>
                </a:solidFill>
                <a:hlinkClick r:id="rId6">
                  <a:extLst>
                    <a:ext uri="{A12FA001-AC4F-418D-AE19-62706E023703}">
                      <ahyp:hlinkClr xmlns:ahyp="http://schemas.microsoft.com/office/drawing/2018/hyperlinkcolor" val="tx"/>
                    </a:ext>
                  </a:extLst>
                </a:hlinkClick>
              </a:rPr>
              <a:t>producto interior bruto (PIB)</a:t>
            </a:r>
            <a:r>
              <a:rPr lang="es-EC" dirty="0">
                <a:solidFill>
                  <a:schemeClr val="tx1"/>
                </a:solidFill>
              </a:rPr>
              <a:t>.</a:t>
            </a:r>
          </a:p>
          <a:p>
            <a:pPr lvl="0"/>
            <a:r>
              <a:rPr lang="es-EC" b="1" dirty="0">
                <a:solidFill>
                  <a:schemeClr val="tx1"/>
                </a:solidFill>
              </a:rPr>
              <a:t>Indicadores de precios y poder adquisitivo</a:t>
            </a:r>
            <a:r>
              <a:rPr lang="es-EC" dirty="0">
                <a:solidFill>
                  <a:schemeClr val="tx1"/>
                </a:solidFill>
              </a:rPr>
              <a:t>: El </a:t>
            </a:r>
            <a:r>
              <a:rPr lang="es-EC" dirty="0">
                <a:solidFill>
                  <a:schemeClr val="tx1"/>
                </a:solidFill>
                <a:hlinkClick r:id="rId7">
                  <a:extLst>
                    <a:ext uri="{A12FA001-AC4F-418D-AE19-62706E023703}">
                      <ahyp:hlinkClr xmlns:ahyp="http://schemas.microsoft.com/office/drawing/2018/hyperlinkcolor" val="tx"/>
                    </a:ext>
                  </a:extLst>
                </a:hlinkClick>
              </a:rPr>
              <a:t>Índice de Precios al Consumo (IPC)</a:t>
            </a:r>
            <a:r>
              <a:rPr lang="es-EC" dirty="0">
                <a:solidFill>
                  <a:schemeClr val="tx1"/>
                </a:solidFill>
              </a:rPr>
              <a:t>, </a:t>
            </a:r>
            <a:r>
              <a:rPr lang="es-EC" u="sng" dirty="0">
                <a:solidFill>
                  <a:schemeClr val="tx1"/>
                </a:solidFill>
              </a:rPr>
              <a:t>la </a:t>
            </a:r>
            <a:r>
              <a:rPr lang="es-EC" u="sng" dirty="0">
                <a:solidFill>
                  <a:schemeClr val="tx1"/>
                </a:solidFill>
                <a:hlinkClick r:id="rId8">
                  <a:extLst>
                    <a:ext uri="{A12FA001-AC4F-418D-AE19-62706E023703}">
                      <ahyp:hlinkClr xmlns:ahyp="http://schemas.microsoft.com/office/drawing/2018/hyperlinkcolor" val="tx"/>
                    </a:ext>
                  </a:extLst>
                </a:hlinkClick>
              </a:rPr>
              <a:t>inflación</a:t>
            </a:r>
            <a:r>
              <a:rPr lang="es-EC" u="sng" dirty="0">
                <a:solidFill>
                  <a:schemeClr val="tx1"/>
                </a:solidFill>
              </a:rPr>
              <a:t>, entre otros indicadores.</a:t>
            </a:r>
          </a:p>
          <a:p>
            <a:pPr lvl="0"/>
            <a:r>
              <a:rPr lang="es-EC" b="1" dirty="0">
                <a:solidFill>
                  <a:schemeClr val="tx1"/>
                </a:solidFill>
              </a:rPr>
              <a:t>Indicadores financieros y de estado de cuentas</a:t>
            </a:r>
            <a:r>
              <a:rPr lang="es-EC" dirty="0">
                <a:solidFill>
                  <a:schemeClr val="tx1"/>
                </a:solidFill>
              </a:rPr>
              <a:t>: El </a:t>
            </a:r>
            <a:r>
              <a:rPr lang="es-EC" dirty="0">
                <a:solidFill>
                  <a:schemeClr val="tx1"/>
                </a:solidFill>
                <a:hlinkClick r:id="rId9">
                  <a:extLst>
                    <a:ext uri="{A12FA001-AC4F-418D-AE19-62706E023703}">
                      <ahyp:hlinkClr xmlns:ahyp="http://schemas.microsoft.com/office/drawing/2018/hyperlinkcolor" val="tx"/>
                    </a:ext>
                  </a:extLst>
                </a:hlinkClick>
              </a:rPr>
              <a:t>ROE</a:t>
            </a:r>
            <a:r>
              <a:rPr lang="es-EC" dirty="0">
                <a:solidFill>
                  <a:schemeClr val="tx1"/>
                </a:solidFill>
              </a:rPr>
              <a:t>, el </a:t>
            </a:r>
            <a:r>
              <a:rPr lang="es-EC" dirty="0">
                <a:solidFill>
                  <a:schemeClr val="tx1"/>
                </a:solidFill>
                <a:hlinkClick r:id="rId10">
                  <a:extLst>
                    <a:ext uri="{A12FA001-AC4F-418D-AE19-62706E023703}">
                      <ahyp:hlinkClr xmlns:ahyp="http://schemas.microsoft.com/office/drawing/2018/hyperlinkcolor" val="tx"/>
                    </a:ext>
                  </a:extLst>
                </a:hlinkClick>
              </a:rPr>
              <a:t>ROI</a:t>
            </a:r>
            <a:r>
              <a:rPr lang="es-EC" dirty="0">
                <a:solidFill>
                  <a:schemeClr val="tx1"/>
                </a:solidFill>
              </a:rPr>
              <a:t>, la </a:t>
            </a:r>
            <a:r>
              <a:rPr lang="es-EC" dirty="0">
                <a:solidFill>
                  <a:schemeClr val="tx1"/>
                </a:solidFill>
                <a:hlinkClick r:id="rId11">
                  <a:extLst>
                    <a:ext uri="{A12FA001-AC4F-418D-AE19-62706E023703}">
                      <ahyp:hlinkClr xmlns:ahyp="http://schemas.microsoft.com/office/drawing/2018/hyperlinkcolor" val="tx"/>
                    </a:ext>
                  </a:extLst>
                </a:hlinkClick>
              </a:rPr>
              <a:t>TIR</a:t>
            </a:r>
            <a:r>
              <a:rPr lang="es-EC" dirty="0">
                <a:solidFill>
                  <a:schemeClr val="tx1"/>
                </a:solidFill>
              </a:rPr>
              <a:t>, el </a:t>
            </a:r>
            <a:r>
              <a:rPr lang="es-EC" dirty="0">
                <a:solidFill>
                  <a:schemeClr val="tx1"/>
                </a:solidFill>
                <a:hlinkClick r:id="rId12">
                  <a:extLst>
                    <a:ext uri="{A12FA001-AC4F-418D-AE19-62706E023703}">
                      <ahyp:hlinkClr xmlns:ahyp="http://schemas.microsoft.com/office/drawing/2018/hyperlinkcolor" val="tx"/>
                    </a:ext>
                  </a:extLst>
                </a:hlinkClick>
              </a:rPr>
              <a:t>VAN</a:t>
            </a:r>
            <a:r>
              <a:rPr lang="es-EC" dirty="0">
                <a:solidFill>
                  <a:schemeClr val="tx1"/>
                </a:solidFill>
              </a:rPr>
              <a:t>, entre otros indicadores.</a:t>
            </a:r>
          </a:p>
          <a:p>
            <a:r>
              <a:rPr lang="es-EC" b="1" dirty="0">
                <a:solidFill>
                  <a:schemeClr val="tx1"/>
                </a:solidFill>
              </a:rPr>
              <a:t>Indicador de las operaciones comerciales con el exterior</a:t>
            </a:r>
            <a:r>
              <a:rPr lang="es-EC" dirty="0">
                <a:solidFill>
                  <a:schemeClr val="tx1"/>
                </a:solidFill>
              </a:rPr>
              <a:t>: La </a:t>
            </a:r>
            <a:r>
              <a:rPr lang="es-EC" dirty="0">
                <a:solidFill>
                  <a:schemeClr val="tx1"/>
                </a:solidFill>
                <a:hlinkClick r:id="rId13">
                  <a:extLst>
                    <a:ext uri="{A12FA001-AC4F-418D-AE19-62706E023703}">
                      <ahyp:hlinkClr xmlns:ahyp="http://schemas.microsoft.com/office/drawing/2018/hyperlinkcolor" val="tx"/>
                    </a:ext>
                  </a:extLst>
                </a:hlinkClick>
              </a:rPr>
              <a:t>balanza comercial</a:t>
            </a:r>
            <a:r>
              <a:rPr lang="es-EC" dirty="0">
                <a:solidFill>
                  <a:schemeClr val="tx1"/>
                </a:solidFill>
              </a:rPr>
              <a:t>, </a:t>
            </a:r>
            <a:r>
              <a:rPr lang="es-EC" dirty="0">
                <a:solidFill>
                  <a:schemeClr val="tx1"/>
                </a:solidFill>
                <a:hlinkClick r:id="rId14">
                  <a:extLst>
                    <a:ext uri="{A12FA001-AC4F-418D-AE19-62706E023703}">
                      <ahyp:hlinkClr xmlns:ahyp="http://schemas.microsoft.com/office/drawing/2018/hyperlinkcolor" val="tx"/>
                    </a:ext>
                  </a:extLst>
                </a:hlinkClick>
              </a:rPr>
              <a:t>balanza de pagos</a:t>
            </a:r>
            <a:r>
              <a:rPr lang="es-EC" dirty="0">
                <a:solidFill>
                  <a:schemeClr val="tx1"/>
                </a:solidFill>
              </a:rPr>
              <a:t>, entre otros indicadores</a:t>
            </a:r>
          </a:p>
        </p:txBody>
      </p:sp>
    </p:spTree>
    <p:extLst>
      <p:ext uri="{BB962C8B-B14F-4D97-AF65-F5344CB8AC3E}">
        <p14:creationId xmlns:p14="http://schemas.microsoft.com/office/powerpoint/2010/main" val="3719446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88F1C4-8ACD-49B2-8DDE-D5FDE6DACC98}"/>
              </a:ext>
            </a:extLst>
          </p:cNvPr>
          <p:cNvSpPr>
            <a:spLocks noGrp="1"/>
          </p:cNvSpPr>
          <p:nvPr>
            <p:ph type="title"/>
          </p:nvPr>
        </p:nvSpPr>
        <p:spPr>
          <a:xfrm>
            <a:off x="1371600" y="685800"/>
            <a:ext cx="9601200" cy="1097280"/>
          </a:xfrm>
        </p:spPr>
        <p:txBody>
          <a:bodyPr>
            <a:normAutofit/>
          </a:bodyPr>
          <a:lstStyle/>
          <a:p>
            <a:pPr algn="ctr"/>
            <a:r>
              <a:rPr lang="es-MX" sz="3600" b="1" dirty="0"/>
              <a:t>¿Qué son los indicadores económicos?</a:t>
            </a:r>
            <a:endParaRPr lang="es-EC" sz="3600" b="1" dirty="0"/>
          </a:p>
        </p:txBody>
      </p:sp>
      <p:sp>
        <p:nvSpPr>
          <p:cNvPr id="3" name="Marcador de contenido 2">
            <a:extLst>
              <a:ext uri="{FF2B5EF4-FFF2-40B4-BE49-F238E27FC236}">
                <a16:creationId xmlns:a16="http://schemas.microsoft.com/office/drawing/2014/main" id="{A47601FD-FD7B-43B3-A63A-4841E728EDE4}"/>
              </a:ext>
            </a:extLst>
          </p:cNvPr>
          <p:cNvSpPr>
            <a:spLocks noGrp="1"/>
          </p:cNvSpPr>
          <p:nvPr>
            <p:ph idx="1"/>
          </p:nvPr>
        </p:nvSpPr>
        <p:spPr>
          <a:xfrm>
            <a:off x="1069848" y="1783080"/>
            <a:ext cx="10058400" cy="4389120"/>
          </a:xfrm>
        </p:spPr>
        <p:txBody>
          <a:bodyPr>
            <a:normAutofit/>
          </a:bodyPr>
          <a:lstStyle/>
          <a:p>
            <a:pPr fontAlgn="base"/>
            <a:r>
              <a:rPr lang="es-MX" sz="2400" b="1" dirty="0"/>
              <a:t>Los indicadores económicos </a:t>
            </a:r>
            <a:r>
              <a:rPr lang="es-MX" sz="2400" dirty="0"/>
              <a:t>son datos estadísticos sobre la economía que nos permiten realizar un análisis de la situación económica tanto para el pasado como para el presente y además nos permite realizar previsiones de cómo evolucionará la economía en el futuro con los datos que tenemos a día de hoy.</a:t>
            </a:r>
          </a:p>
          <a:p>
            <a:pPr fontAlgn="base"/>
            <a:r>
              <a:rPr lang="es-MX" sz="2400" dirty="0"/>
              <a:t>Los </a:t>
            </a:r>
            <a:r>
              <a:rPr lang="es-MX" sz="2400" b="1" dirty="0"/>
              <a:t>indicadores económicos</a:t>
            </a:r>
            <a:r>
              <a:rPr lang="es-MX" sz="2400" dirty="0"/>
              <a:t> se agrupan generalmente en 3 grupos diferentes que ahora a continuación vamos a explicar y son:</a:t>
            </a:r>
          </a:p>
          <a:p>
            <a:pPr lvl="1" fontAlgn="base"/>
            <a:r>
              <a:rPr lang="es-MX" sz="2400" dirty="0"/>
              <a:t>Adelantados</a:t>
            </a:r>
          </a:p>
          <a:p>
            <a:pPr lvl="1" fontAlgn="base"/>
            <a:r>
              <a:rPr lang="es-MX" sz="2400" dirty="0"/>
              <a:t>Coincidentes</a:t>
            </a:r>
          </a:p>
          <a:p>
            <a:pPr lvl="1" fontAlgn="base"/>
            <a:r>
              <a:rPr lang="es-MX" sz="2400" dirty="0"/>
              <a:t>Retrasados</a:t>
            </a:r>
          </a:p>
          <a:p>
            <a:endParaRPr lang="es-EC" sz="2400" dirty="0"/>
          </a:p>
        </p:txBody>
      </p:sp>
    </p:spTree>
    <p:extLst>
      <p:ext uri="{BB962C8B-B14F-4D97-AF65-F5344CB8AC3E}">
        <p14:creationId xmlns:p14="http://schemas.microsoft.com/office/powerpoint/2010/main" val="3728274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36AC1B-8A32-490E-913D-A6FB65E00A5E}"/>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38009797-3D76-420C-B1CC-E938E92DC84F}"/>
              </a:ext>
            </a:extLst>
          </p:cNvPr>
          <p:cNvSpPr>
            <a:spLocks noGrp="1"/>
          </p:cNvSpPr>
          <p:nvPr>
            <p:ph idx="1"/>
          </p:nvPr>
        </p:nvSpPr>
        <p:spPr/>
        <p:txBody>
          <a:bodyPr>
            <a:normAutofit fontScale="77500" lnSpcReduction="20000"/>
          </a:bodyPr>
          <a:lstStyle/>
          <a:p>
            <a:r>
              <a:rPr lang="es-MX" dirty="0"/>
              <a:t>La economía es como las personas. La economía necesita de los</a:t>
            </a:r>
            <a:r>
              <a:rPr lang="es-MX" b="1" dirty="0"/>
              <a:t> indicadores técnicos</a:t>
            </a:r>
            <a:r>
              <a:rPr lang="es-MX" dirty="0"/>
              <a:t>, como las personas realizarse un chequeo médico cada cierto tiempo para ver que el funcionamiento general es correcto. En este artículo vamos a explicar qué son los indicadores económicos por definición, que tipos de indicadores hay y cuales son los más importantes como son el Producto Interior Bruto (PIB), inflación, tasa de interés, tasa de desempleo, balanza de pagos y la prima de riesgo.</a:t>
            </a:r>
          </a:p>
          <a:p>
            <a:pPr fontAlgn="base"/>
            <a:r>
              <a:rPr lang="es-MX" dirty="0"/>
              <a:t>Si por algún motivo sean estudios, curiosidad o por el motivo que sea necesitan saber </a:t>
            </a:r>
            <a:r>
              <a:rPr lang="es-MX" b="1" dirty="0"/>
              <a:t>¿qué son y cuáles son los principales indicadores económicos?</a:t>
            </a:r>
            <a:r>
              <a:rPr lang="es-MX" dirty="0"/>
              <a:t>, en este artículo se los explicamos a fondo los </a:t>
            </a:r>
            <a:r>
              <a:rPr lang="es-MX" b="1" dirty="0"/>
              <a:t>índices económicos</a:t>
            </a:r>
            <a:r>
              <a:rPr lang="es-MX" dirty="0"/>
              <a:t> que rigen a la </a:t>
            </a:r>
            <a:r>
              <a:rPr lang="es-MX" b="1" dirty="0"/>
              <a:t>economía</a:t>
            </a:r>
            <a:r>
              <a:rPr lang="es-MX" dirty="0"/>
              <a:t> en general.  </a:t>
            </a:r>
          </a:p>
          <a:p>
            <a:r>
              <a:rPr lang="es-MX" dirty="0"/>
              <a:t> Para identificar las principales características de la situación económica del país (provincia o estado o región) en que se desarrollará el análisis sectorial, es necesario determinar y analizar la evolución de variables referidas a los conceptos de desempeño macroeconómico, gasto público y gasto público social (incluido el componente de gasto sanitario)</a:t>
            </a:r>
          </a:p>
          <a:p>
            <a:endParaRPr lang="es-EC" dirty="0"/>
          </a:p>
        </p:txBody>
      </p:sp>
    </p:spTree>
    <p:extLst>
      <p:ext uri="{BB962C8B-B14F-4D97-AF65-F5344CB8AC3E}">
        <p14:creationId xmlns:p14="http://schemas.microsoft.com/office/powerpoint/2010/main" val="375329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Marcador de contenido 3">
            <a:extLst>
              <a:ext uri="{FF2B5EF4-FFF2-40B4-BE49-F238E27FC236}">
                <a16:creationId xmlns:a16="http://schemas.microsoft.com/office/drawing/2014/main" id="{8BCC65CA-A243-4532-ACC7-B10935C1790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l="27246" t="21748" r="29871" b="20657"/>
          <a:stretch>
            <a:fillRect/>
          </a:stretch>
        </p:blipFill>
        <p:spPr>
          <a:xfrm>
            <a:off x="931333" y="781050"/>
            <a:ext cx="10109200" cy="5574242"/>
          </a:xfrm>
        </p:spPr>
      </p:pic>
    </p:spTree>
    <p:extLst>
      <p:ext uri="{BB962C8B-B14F-4D97-AF65-F5344CB8AC3E}">
        <p14:creationId xmlns:p14="http://schemas.microsoft.com/office/powerpoint/2010/main" val="1300527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6DD7E0-2EAB-4E10-A2A2-6CEA7CF5AFCC}"/>
              </a:ext>
            </a:extLst>
          </p:cNvPr>
          <p:cNvSpPr>
            <a:spLocks noGrp="1"/>
          </p:cNvSpPr>
          <p:nvPr>
            <p:ph type="title"/>
          </p:nvPr>
        </p:nvSpPr>
        <p:spPr/>
        <p:txBody>
          <a:bodyPr>
            <a:normAutofit fontScale="90000"/>
          </a:bodyPr>
          <a:lstStyle/>
          <a:p>
            <a:pPr algn="ctr"/>
            <a:r>
              <a:rPr lang="es-MX" b="1" dirty="0"/>
              <a:t>Tipos Indicadores económicos: Adelantados</a:t>
            </a:r>
            <a:endParaRPr lang="es-EC" b="1" dirty="0"/>
          </a:p>
        </p:txBody>
      </p:sp>
      <p:sp>
        <p:nvSpPr>
          <p:cNvPr id="3" name="Marcador de contenido 2">
            <a:extLst>
              <a:ext uri="{FF2B5EF4-FFF2-40B4-BE49-F238E27FC236}">
                <a16:creationId xmlns:a16="http://schemas.microsoft.com/office/drawing/2014/main" id="{E92AF9D5-CA6B-4527-992C-BAF3DA33AB6F}"/>
              </a:ext>
            </a:extLst>
          </p:cNvPr>
          <p:cNvSpPr>
            <a:spLocks noGrp="1"/>
          </p:cNvSpPr>
          <p:nvPr>
            <p:ph idx="1"/>
          </p:nvPr>
        </p:nvSpPr>
        <p:spPr/>
        <p:txBody>
          <a:bodyPr>
            <a:normAutofit fontScale="62500" lnSpcReduction="20000"/>
          </a:bodyPr>
          <a:lstStyle/>
          <a:p>
            <a:pPr fontAlgn="base"/>
            <a:r>
              <a:rPr lang="es-MX" b="1" dirty="0"/>
              <a:t>Los indicadores económicos adelantados </a:t>
            </a:r>
            <a:r>
              <a:rPr lang="es-MX" dirty="0"/>
              <a:t>son indicadores que generalmente realizan un cambio de tendencia anticipándose al ciclo económico.</a:t>
            </a:r>
          </a:p>
          <a:p>
            <a:pPr fontAlgn="base"/>
            <a:r>
              <a:rPr lang="es-MX" dirty="0"/>
              <a:t>Estos indicadores tienen una gran utilidad como predictores a corto plazo de los movimientos futuros de la economía.</a:t>
            </a:r>
          </a:p>
          <a:p>
            <a:pPr fontAlgn="base"/>
            <a:r>
              <a:rPr lang="es-MX" dirty="0"/>
              <a:t>Algunos </a:t>
            </a:r>
            <a:r>
              <a:rPr lang="es-MX" b="1" dirty="0"/>
              <a:t>ejemplos más importantes de este tipo de indicadores económicos adelantados,</a:t>
            </a:r>
            <a:r>
              <a:rPr lang="es-MX" dirty="0"/>
              <a:t> según </a:t>
            </a:r>
            <a:r>
              <a:rPr lang="es-MX" dirty="0" err="1"/>
              <a:t>The</a:t>
            </a:r>
            <a:r>
              <a:rPr lang="es-MX" dirty="0"/>
              <a:t> </a:t>
            </a:r>
            <a:r>
              <a:rPr lang="es-MX" dirty="0" err="1"/>
              <a:t>Conference</a:t>
            </a:r>
            <a:r>
              <a:rPr lang="es-MX" dirty="0"/>
              <a:t> </a:t>
            </a:r>
            <a:r>
              <a:rPr lang="es-MX" dirty="0" err="1"/>
              <a:t>Board</a:t>
            </a:r>
            <a:r>
              <a:rPr lang="es-MX" dirty="0"/>
              <a:t> son:</a:t>
            </a:r>
          </a:p>
          <a:p>
            <a:pPr lvl="1" fontAlgn="base"/>
            <a:r>
              <a:rPr lang="es-MX" dirty="0"/>
              <a:t>Índice Bursátil </a:t>
            </a:r>
          </a:p>
          <a:p>
            <a:pPr lvl="1" fontAlgn="base"/>
            <a:r>
              <a:rPr lang="es-MX" dirty="0"/>
              <a:t>Tasa de Interés</a:t>
            </a:r>
          </a:p>
          <a:p>
            <a:pPr lvl="1" fontAlgn="base"/>
            <a:r>
              <a:rPr lang="es-MX" dirty="0"/>
              <a:t>Expectativa de los Consumidores</a:t>
            </a:r>
          </a:p>
          <a:p>
            <a:pPr lvl="1" fontAlgn="base"/>
            <a:r>
              <a:rPr lang="es-MX" dirty="0"/>
              <a:t>Diferencial de tipos de Interés</a:t>
            </a:r>
          </a:p>
          <a:p>
            <a:pPr lvl="1" fontAlgn="base"/>
            <a:r>
              <a:rPr lang="es-MX" dirty="0"/>
              <a:t>Pedidos nuevos de fabricación de bienes de consumo</a:t>
            </a:r>
          </a:p>
          <a:p>
            <a:pPr lvl="1" fontAlgn="base"/>
            <a:r>
              <a:rPr lang="es-MX" dirty="0"/>
              <a:t>Promedio de solicitudes de desempleo</a:t>
            </a:r>
          </a:p>
          <a:p>
            <a:endParaRPr lang="es-EC" dirty="0"/>
          </a:p>
        </p:txBody>
      </p:sp>
    </p:spTree>
    <p:extLst>
      <p:ext uri="{BB962C8B-B14F-4D97-AF65-F5344CB8AC3E}">
        <p14:creationId xmlns:p14="http://schemas.microsoft.com/office/powerpoint/2010/main" val="3752421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15956C-BF58-4C0E-AD6C-1D7C3586B257}"/>
              </a:ext>
            </a:extLst>
          </p:cNvPr>
          <p:cNvSpPr>
            <a:spLocks noGrp="1"/>
          </p:cNvSpPr>
          <p:nvPr>
            <p:ph type="title"/>
          </p:nvPr>
        </p:nvSpPr>
        <p:spPr/>
        <p:txBody>
          <a:bodyPr>
            <a:normAutofit fontScale="90000"/>
          </a:bodyPr>
          <a:lstStyle/>
          <a:p>
            <a:r>
              <a:rPr lang="es-MX" b="1" dirty="0"/>
              <a:t>Tipos Indicadores económicos: Coincidentes</a:t>
            </a:r>
            <a:endParaRPr lang="es-EC" b="1" dirty="0"/>
          </a:p>
        </p:txBody>
      </p:sp>
      <p:sp>
        <p:nvSpPr>
          <p:cNvPr id="3" name="Marcador de contenido 2">
            <a:extLst>
              <a:ext uri="{FF2B5EF4-FFF2-40B4-BE49-F238E27FC236}">
                <a16:creationId xmlns:a16="http://schemas.microsoft.com/office/drawing/2014/main" id="{D83AF5F4-AFB2-4358-B6B5-A4FBD92F6FDE}"/>
              </a:ext>
            </a:extLst>
          </p:cNvPr>
          <p:cNvSpPr>
            <a:spLocks noGrp="1"/>
          </p:cNvSpPr>
          <p:nvPr>
            <p:ph idx="1"/>
          </p:nvPr>
        </p:nvSpPr>
        <p:spPr/>
        <p:txBody>
          <a:bodyPr>
            <a:normAutofit fontScale="77500" lnSpcReduction="20000"/>
          </a:bodyPr>
          <a:lstStyle/>
          <a:p>
            <a:pPr fontAlgn="base"/>
            <a:r>
              <a:rPr lang="es-MX" dirty="0"/>
              <a:t>Los</a:t>
            </a:r>
            <a:r>
              <a:rPr lang="es-MX" b="1" dirty="0"/>
              <a:t> indicadores económicos coincidentes </a:t>
            </a:r>
            <a:r>
              <a:rPr lang="es-MX" dirty="0"/>
              <a:t>son indicadores que generalmente realizan un cambio de tendencia aproximadamente al mismo tiempo que la economía realiza un cambio en el ciclo económico.</a:t>
            </a:r>
          </a:p>
          <a:p>
            <a:pPr fontAlgn="base"/>
            <a:r>
              <a:rPr lang="es-MX" dirty="0"/>
              <a:t>Algunos ejemplos más importantes de este</a:t>
            </a:r>
            <a:r>
              <a:rPr lang="es-MX" b="1" dirty="0"/>
              <a:t> tipo de indicadores económicos coincidentes</a:t>
            </a:r>
            <a:r>
              <a:rPr lang="es-MX" dirty="0"/>
              <a:t>, según </a:t>
            </a:r>
            <a:r>
              <a:rPr lang="es-MX" dirty="0" err="1"/>
              <a:t>The</a:t>
            </a:r>
            <a:r>
              <a:rPr lang="es-MX" dirty="0"/>
              <a:t> </a:t>
            </a:r>
            <a:r>
              <a:rPr lang="es-MX" dirty="0" err="1"/>
              <a:t>Conference</a:t>
            </a:r>
            <a:r>
              <a:rPr lang="es-MX" dirty="0"/>
              <a:t> </a:t>
            </a:r>
            <a:r>
              <a:rPr lang="es-MX" dirty="0" err="1"/>
              <a:t>Board</a:t>
            </a:r>
            <a:r>
              <a:rPr lang="es-MX" dirty="0"/>
              <a:t> son:</a:t>
            </a:r>
          </a:p>
          <a:p>
            <a:pPr fontAlgn="base"/>
            <a:r>
              <a:rPr lang="es-MX" dirty="0"/>
              <a:t>Producto Interior Bruto Producción Industrial</a:t>
            </a:r>
          </a:p>
          <a:p>
            <a:pPr fontAlgn="base"/>
            <a:r>
              <a:rPr lang="es-MX" dirty="0"/>
              <a:t>Tasa de Desempleo</a:t>
            </a:r>
          </a:p>
          <a:p>
            <a:pPr fontAlgn="base"/>
            <a:r>
              <a:rPr lang="es-MX" dirty="0"/>
              <a:t>Ingresos Personales</a:t>
            </a:r>
          </a:p>
          <a:p>
            <a:pPr fontAlgn="base"/>
            <a:r>
              <a:rPr lang="es-MX" dirty="0"/>
              <a:t>Ventas Minoristas</a:t>
            </a:r>
          </a:p>
          <a:p>
            <a:pPr fontAlgn="base"/>
            <a:r>
              <a:rPr lang="es-MX" dirty="0"/>
              <a:t> </a:t>
            </a:r>
          </a:p>
          <a:p>
            <a:endParaRPr lang="es-EC" dirty="0"/>
          </a:p>
        </p:txBody>
      </p:sp>
    </p:spTree>
    <p:extLst>
      <p:ext uri="{BB962C8B-B14F-4D97-AF65-F5344CB8AC3E}">
        <p14:creationId xmlns:p14="http://schemas.microsoft.com/office/powerpoint/2010/main" val="1157749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CECE1C-651F-4BDB-94CD-60941053F05E}"/>
              </a:ext>
            </a:extLst>
          </p:cNvPr>
          <p:cNvSpPr>
            <a:spLocks noGrp="1"/>
          </p:cNvSpPr>
          <p:nvPr>
            <p:ph type="title"/>
          </p:nvPr>
        </p:nvSpPr>
        <p:spPr/>
        <p:txBody>
          <a:bodyPr>
            <a:normAutofit/>
          </a:bodyPr>
          <a:lstStyle/>
          <a:p>
            <a:r>
              <a:rPr lang="es-MX" dirty="0"/>
              <a:t>Tipos Indicadores económicos: Retardados</a:t>
            </a:r>
            <a:endParaRPr lang="es-EC" dirty="0"/>
          </a:p>
        </p:txBody>
      </p:sp>
      <p:sp>
        <p:nvSpPr>
          <p:cNvPr id="3" name="Marcador de contenido 2">
            <a:extLst>
              <a:ext uri="{FF2B5EF4-FFF2-40B4-BE49-F238E27FC236}">
                <a16:creationId xmlns:a16="http://schemas.microsoft.com/office/drawing/2014/main" id="{89D304DF-0742-4F74-B79B-11C419747F3B}"/>
              </a:ext>
            </a:extLst>
          </p:cNvPr>
          <p:cNvSpPr>
            <a:spLocks noGrp="1"/>
          </p:cNvSpPr>
          <p:nvPr>
            <p:ph idx="1"/>
          </p:nvPr>
        </p:nvSpPr>
        <p:spPr/>
        <p:txBody>
          <a:bodyPr>
            <a:normAutofit fontScale="77500" lnSpcReduction="20000"/>
          </a:bodyPr>
          <a:lstStyle/>
          <a:p>
            <a:pPr fontAlgn="base"/>
            <a:r>
              <a:rPr lang="es-MX" dirty="0"/>
              <a:t>Los </a:t>
            </a:r>
            <a:r>
              <a:rPr lang="es-MX" b="1" dirty="0"/>
              <a:t>indicadores económicos retardados</a:t>
            </a:r>
            <a:r>
              <a:rPr lang="es-MX" dirty="0"/>
              <a:t> son indicadores que generalmente realizan un cambio de tendencia después de que la economía ya haya realizado un cambio de tendencia en el ciclo económico.</a:t>
            </a:r>
          </a:p>
          <a:p>
            <a:pPr fontAlgn="base"/>
            <a:r>
              <a:rPr lang="es-MX" dirty="0"/>
              <a:t>Algunos ejemplos más importantes de este tipo de</a:t>
            </a:r>
            <a:r>
              <a:rPr lang="es-MX" b="1" dirty="0"/>
              <a:t> indicadores económicos retardados</a:t>
            </a:r>
            <a:r>
              <a:rPr lang="es-MX" dirty="0"/>
              <a:t>, según </a:t>
            </a:r>
            <a:r>
              <a:rPr lang="es-MX" dirty="0" err="1"/>
              <a:t>The</a:t>
            </a:r>
            <a:r>
              <a:rPr lang="es-MX" dirty="0"/>
              <a:t> </a:t>
            </a:r>
            <a:r>
              <a:rPr lang="es-MX" dirty="0" err="1"/>
              <a:t>Conference</a:t>
            </a:r>
            <a:r>
              <a:rPr lang="es-MX" dirty="0"/>
              <a:t> </a:t>
            </a:r>
            <a:r>
              <a:rPr lang="es-MX" dirty="0" err="1"/>
              <a:t>Board</a:t>
            </a:r>
            <a:r>
              <a:rPr lang="es-MX" dirty="0"/>
              <a:t> son:</a:t>
            </a:r>
          </a:p>
          <a:p>
            <a:pPr fontAlgn="base"/>
            <a:r>
              <a:rPr lang="es-MX" dirty="0"/>
              <a:t>Diferencial de crédito promedio que cobran los bancos</a:t>
            </a:r>
          </a:p>
          <a:p>
            <a:pPr fontAlgn="base"/>
            <a:r>
              <a:rPr lang="es-MX" dirty="0"/>
              <a:t>Duración promedio del desempleo</a:t>
            </a:r>
          </a:p>
          <a:p>
            <a:pPr fontAlgn="base"/>
            <a:r>
              <a:rPr lang="es-MX" dirty="0"/>
              <a:t>Variación en el Coste laboral por unidad de producto(CLU)</a:t>
            </a:r>
          </a:p>
          <a:p>
            <a:pPr fontAlgn="base"/>
            <a:r>
              <a:rPr lang="es-MX" dirty="0"/>
              <a:t>Relación entre el crédito pendiente y la renta personal</a:t>
            </a:r>
          </a:p>
          <a:p>
            <a:pPr fontAlgn="base"/>
            <a:r>
              <a:rPr lang="es-MX" dirty="0"/>
              <a:t> </a:t>
            </a:r>
          </a:p>
          <a:p>
            <a:endParaRPr lang="es-EC" dirty="0"/>
          </a:p>
        </p:txBody>
      </p:sp>
    </p:spTree>
    <p:extLst>
      <p:ext uri="{BB962C8B-B14F-4D97-AF65-F5344CB8AC3E}">
        <p14:creationId xmlns:p14="http://schemas.microsoft.com/office/powerpoint/2010/main" val="1075863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12684E-6301-4C00-BE67-476ABC246851}"/>
              </a:ext>
            </a:extLst>
          </p:cNvPr>
          <p:cNvSpPr>
            <a:spLocks noGrp="1"/>
          </p:cNvSpPr>
          <p:nvPr>
            <p:ph type="title"/>
          </p:nvPr>
        </p:nvSpPr>
        <p:spPr>
          <a:xfrm>
            <a:off x="1371600" y="685800"/>
            <a:ext cx="9601200" cy="762000"/>
          </a:xfrm>
        </p:spPr>
        <p:txBody>
          <a:bodyPr/>
          <a:lstStyle/>
          <a:p>
            <a:r>
              <a:rPr lang="es-MX" dirty="0"/>
              <a:t>Deuda pública total con el PIB 2019</a:t>
            </a:r>
            <a:endParaRPr lang="es-EC" dirty="0"/>
          </a:p>
        </p:txBody>
      </p:sp>
      <p:pic>
        <p:nvPicPr>
          <p:cNvPr id="6" name="Marcador de contenido 3">
            <a:extLst>
              <a:ext uri="{FF2B5EF4-FFF2-40B4-BE49-F238E27FC236}">
                <a16:creationId xmlns:a16="http://schemas.microsoft.com/office/drawing/2014/main" id="{815A8D55-588F-4D48-BEC1-829E68D20E48}"/>
              </a:ext>
            </a:extLst>
          </p:cNvPr>
          <p:cNvPicPr>
            <a:picLocks noGrp="1" noChangeAspect="1"/>
          </p:cNvPicPr>
          <p:nvPr>
            <p:ph idx="1"/>
          </p:nvPr>
        </p:nvPicPr>
        <p:blipFill rotWithShape="1">
          <a:blip r:embed="rId2"/>
          <a:srcRect l="25016" t="28990" r="24867" b="11967"/>
          <a:stretch/>
        </p:blipFill>
        <p:spPr>
          <a:xfrm>
            <a:off x="2362200" y="1551877"/>
            <a:ext cx="7696199" cy="5100141"/>
          </a:xfrm>
          <a:prstGeom prst="rect">
            <a:avLst/>
          </a:prstGeom>
        </p:spPr>
      </p:pic>
    </p:spTree>
    <p:extLst>
      <p:ext uri="{BB962C8B-B14F-4D97-AF65-F5344CB8AC3E}">
        <p14:creationId xmlns:p14="http://schemas.microsoft.com/office/powerpoint/2010/main" val="3643060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954626-EEC3-4483-98F3-F342AB5D453C}"/>
              </a:ext>
            </a:extLst>
          </p:cNvPr>
          <p:cNvSpPr>
            <a:spLocks noGrp="1"/>
          </p:cNvSpPr>
          <p:nvPr>
            <p:ph type="title"/>
          </p:nvPr>
        </p:nvSpPr>
        <p:spPr>
          <a:xfrm>
            <a:off x="923925" y="371475"/>
            <a:ext cx="10858499" cy="952500"/>
          </a:xfrm>
        </p:spPr>
        <p:txBody>
          <a:bodyPr>
            <a:normAutofit/>
          </a:bodyPr>
          <a:lstStyle/>
          <a:p>
            <a:r>
              <a:rPr lang="es-MX" dirty="0"/>
              <a:t>Recaudación anual por los principales impuestos</a:t>
            </a:r>
            <a:endParaRPr lang="es-EC" dirty="0"/>
          </a:p>
        </p:txBody>
      </p:sp>
      <p:pic>
        <p:nvPicPr>
          <p:cNvPr id="6" name="Marcador de contenido 3">
            <a:extLst>
              <a:ext uri="{FF2B5EF4-FFF2-40B4-BE49-F238E27FC236}">
                <a16:creationId xmlns:a16="http://schemas.microsoft.com/office/drawing/2014/main" id="{D9B30C17-2862-41E8-91DE-F294FF83948D}"/>
              </a:ext>
            </a:extLst>
          </p:cNvPr>
          <p:cNvPicPr>
            <a:picLocks noGrp="1" noChangeAspect="1"/>
          </p:cNvPicPr>
          <p:nvPr>
            <p:ph idx="1"/>
          </p:nvPr>
        </p:nvPicPr>
        <p:blipFill rotWithShape="1">
          <a:blip r:embed="rId2"/>
          <a:srcRect l="25465" t="25266" r="25316" b="26330"/>
          <a:stretch/>
        </p:blipFill>
        <p:spPr>
          <a:xfrm>
            <a:off x="1314450" y="1389462"/>
            <a:ext cx="9791699" cy="5416628"/>
          </a:xfrm>
          <a:prstGeom prst="rect">
            <a:avLst/>
          </a:prstGeom>
        </p:spPr>
      </p:pic>
    </p:spTree>
    <p:extLst>
      <p:ext uri="{BB962C8B-B14F-4D97-AF65-F5344CB8AC3E}">
        <p14:creationId xmlns:p14="http://schemas.microsoft.com/office/powerpoint/2010/main" val="157307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C59E4A-3C6E-4ED0-8BFF-A13621925323}"/>
              </a:ext>
            </a:extLst>
          </p:cNvPr>
          <p:cNvSpPr>
            <a:spLocks noGrp="1"/>
          </p:cNvSpPr>
          <p:nvPr>
            <p:ph type="title"/>
          </p:nvPr>
        </p:nvSpPr>
        <p:spPr>
          <a:xfrm>
            <a:off x="1371600" y="685800"/>
            <a:ext cx="9601200" cy="771525"/>
          </a:xfrm>
        </p:spPr>
        <p:txBody>
          <a:bodyPr/>
          <a:lstStyle/>
          <a:p>
            <a:r>
              <a:rPr lang="es-EC" dirty="0"/>
              <a:t>Remesas recibidas y enviadas</a:t>
            </a:r>
          </a:p>
        </p:txBody>
      </p:sp>
      <p:pic>
        <p:nvPicPr>
          <p:cNvPr id="6" name="Marcador de contenido 3">
            <a:extLst>
              <a:ext uri="{FF2B5EF4-FFF2-40B4-BE49-F238E27FC236}">
                <a16:creationId xmlns:a16="http://schemas.microsoft.com/office/drawing/2014/main" id="{455DA640-A89D-4231-AB0F-8E78688AB6F8}"/>
              </a:ext>
            </a:extLst>
          </p:cNvPr>
          <p:cNvPicPr>
            <a:picLocks noGrp="1" noChangeAspect="1"/>
          </p:cNvPicPr>
          <p:nvPr>
            <p:ph idx="1"/>
          </p:nvPr>
        </p:nvPicPr>
        <p:blipFill rotWithShape="1">
          <a:blip r:embed="rId2"/>
          <a:srcRect l="26213" t="34308" r="26961" b="11436"/>
          <a:stretch/>
        </p:blipFill>
        <p:spPr>
          <a:xfrm>
            <a:off x="752475" y="1965178"/>
            <a:ext cx="5276850" cy="3949847"/>
          </a:xfrm>
          <a:prstGeom prst="rect">
            <a:avLst/>
          </a:prstGeom>
        </p:spPr>
      </p:pic>
      <p:pic>
        <p:nvPicPr>
          <p:cNvPr id="8" name="Imagen 7">
            <a:extLst>
              <a:ext uri="{FF2B5EF4-FFF2-40B4-BE49-F238E27FC236}">
                <a16:creationId xmlns:a16="http://schemas.microsoft.com/office/drawing/2014/main" id="{7788EBCB-5444-453B-AC68-95518E2CB44A}"/>
              </a:ext>
            </a:extLst>
          </p:cNvPr>
          <p:cNvPicPr>
            <a:picLocks noChangeAspect="1"/>
          </p:cNvPicPr>
          <p:nvPr/>
        </p:nvPicPr>
        <p:blipFill rotWithShape="1">
          <a:blip r:embed="rId3"/>
          <a:srcRect l="24999" t="20278" r="28594" b="26250"/>
          <a:stretch/>
        </p:blipFill>
        <p:spPr>
          <a:xfrm>
            <a:off x="6410326" y="1965178"/>
            <a:ext cx="5657850" cy="3845072"/>
          </a:xfrm>
          <a:prstGeom prst="rect">
            <a:avLst/>
          </a:prstGeom>
        </p:spPr>
      </p:pic>
    </p:spTree>
    <p:extLst>
      <p:ext uri="{BB962C8B-B14F-4D97-AF65-F5344CB8AC3E}">
        <p14:creationId xmlns:p14="http://schemas.microsoft.com/office/powerpoint/2010/main" val="4060341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2F253B-AAF9-4EEB-AB56-BD4D68ADE091}"/>
              </a:ext>
            </a:extLst>
          </p:cNvPr>
          <p:cNvSpPr>
            <a:spLocks noGrp="1"/>
          </p:cNvSpPr>
          <p:nvPr>
            <p:ph type="title"/>
          </p:nvPr>
        </p:nvSpPr>
        <p:spPr/>
        <p:txBody>
          <a:bodyPr/>
          <a:lstStyle/>
          <a:p>
            <a:r>
              <a:rPr lang="es-EC" dirty="0"/>
              <a:t>Composición de la población:</a:t>
            </a:r>
          </a:p>
        </p:txBody>
      </p:sp>
      <p:sp>
        <p:nvSpPr>
          <p:cNvPr id="4" name="Marcador de texto 3">
            <a:extLst>
              <a:ext uri="{FF2B5EF4-FFF2-40B4-BE49-F238E27FC236}">
                <a16:creationId xmlns:a16="http://schemas.microsoft.com/office/drawing/2014/main" id="{8DB5B5D5-29BA-4AD0-823F-5AD479445373}"/>
              </a:ext>
            </a:extLst>
          </p:cNvPr>
          <p:cNvSpPr>
            <a:spLocks noGrp="1"/>
          </p:cNvSpPr>
          <p:nvPr>
            <p:ph type="body" idx="1"/>
          </p:nvPr>
        </p:nvSpPr>
        <p:spPr>
          <a:xfrm>
            <a:off x="1371600" y="2340864"/>
            <a:ext cx="3686175" cy="823912"/>
          </a:xfrm>
        </p:spPr>
        <p:txBody>
          <a:bodyPr/>
          <a:lstStyle/>
          <a:p>
            <a:r>
              <a:rPr lang="es-MX" dirty="0"/>
              <a:t>Total Nacional En junio de 2021, a nivel nacional:</a:t>
            </a:r>
            <a:endParaRPr lang="es-EC" dirty="0"/>
          </a:p>
        </p:txBody>
      </p:sp>
      <p:sp>
        <p:nvSpPr>
          <p:cNvPr id="5" name="Marcador de contenido 4">
            <a:extLst>
              <a:ext uri="{FF2B5EF4-FFF2-40B4-BE49-F238E27FC236}">
                <a16:creationId xmlns:a16="http://schemas.microsoft.com/office/drawing/2014/main" id="{585A0CD7-BA18-4B12-A0D8-91BFB7C63D86}"/>
              </a:ext>
            </a:extLst>
          </p:cNvPr>
          <p:cNvSpPr>
            <a:spLocks noGrp="1"/>
          </p:cNvSpPr>
          <p:nvPr>
            <p:ph sz="half" idx="2"/>
          </p:nvPr>
        </p:nvSpPr>
        <p:spPr>
          <a:xfrm>
            <a:off x="1371600" y="3305207"/>
            <a:ext cx="3686175" cy="2562193"/>
          </a:xfrm>
        </p:spPr>
        <p:txBody>
          <a:bodyPr>
            <a:normAutofit fontScale="85000" lnSpcReduction="20000"/>
          </a:bodyPr>
          <a:lstStyle/>
          <a:p>
            <a:r>
              <a:rPr lang="es-MX" dirty="0"/>
              <a:t>De la población total, el 71,1% estuvo en edad de trabajar. </a:t>
            </a:r>
          </a:p>
          <a:p>
            <a:r>
              <a:rPr lang="es-MX" dirty="0"/>
              <a:t>El 65,8% de la población en edad de trabajar fueron económicamente activos. </a:t>
            </a:r>
          </a:p>
          <a:p>
            <a:r>
              <a:rPr lang="es-MX" dirty="0"/>
              <a:t>De la población económicamente activa, el 94,9% tuvieron empleo*.</a:t>
            </a:r>
            <a:endParaRPr lang="es-EC" dirty="0"/>
          </a:p>
        </p:txBody>
      </p:sp>
      <p:sp>
        <p:nvSpPr>
          <p:cNvPr id="6" name="Marcador de texto 5">
            <a:extLst>
              <a:ext uri="{FF2B5EF4-FFF2-40B4-BE49-F238E27FC236}">
                <a16:creationId xmlns:a16="http://schemas.microsoft.com/office/drawing/2014/main" id="{E4625986-6C91-4E48-933F-A0F277E8D725}"/>
              </a:ext>
            </a:extLst>
          </p:cNvPr>
          <p:cNvSpPr>
            <a:spLocks noGrp="1"/>
          </p:cNvSpPr>
          <p:nvPr>
            <p:ph type="body" sz="quarter" idx="3"/>
          </p:nvPr>
        </p:nvSpPr>
        <p:spPr/>
        <p:txBody>
          <a:bodyPr/>
          <a:lstStyle/>
          <a:p>
            <a:endParaRPr lang="es-EC"/>
          </a:p>
        </p:txBody>
      </p:sp>
      <p:pic>
        <p:nvPicPr>
          <p:cNvPr id="10" name="Marcador de contenido 7">
            <a:extLst>
              <a:ext uri="{FF2B5EF4-FFF2-40B4-BE49-F238E27FC236}">
                <a16:creationId xmlns:a16="http://schemas.microsoft.com/office/drawing/2014/main" id="{2F907E10-44D2-48D4-859D-A71948B687B7}"/>
              </a:ext>
            </a:extLst>
          </p:cNvPr>
          <p:cNvPicPr>
            <a:picLocks noGrp="1" noChangeAspect="1"/>
          </p:cNvPicPr>
          <p:nvPr>
            <p:ph sz="quarter" idx="4"/>
          </p:nvPr>
        </p:nvPicPr>
        <p:blipFill rotWithShape="1">
          <a:blip r:embed="rId2"/>
          <a:srcRect l="15857" t="19715" r="15357" b="14761"/>
          <a:stretch/>
        </p:blipFill>
        <p:spPr>
          <a:xfrm>
            <a:off x="5419725" y="2171700"/>
            <a:ext cx="6600825" cy="4229099"/>
          </a:xfrm>
          <a:prstGeom prst="rect">
            <a:avLst/>
          </a:prstGeom>
        </p:spPr>
      </p:pic>
    </p:spTree>
    <p:extLst>
      <p:ext uri="{BB962C8B-B14F-4D97-AF65-F5344CB8AC3E}">
        <p14:creationId xmlns:p14="http://schemas.microsoft.com/office/powerpoint/2010/main" val="3485488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E67EF5-C4D7-4C3B-89A3-9C24C76FC870}"/>
              </a:ext>
            </a:extLst>
          </p:cNvPr>
          <p:cNvSpPr>
            <a:spLocks noGrp="1"/>
          </p:cNvSpPr>
          <p:nvPr>
            <p:ph type="title"/>
          </p:nvPr>
        </p:nvSpPr>
        <p:spPr/>
        <p:txBody>
          <a:bodyPr>
            <a:normAutofit fontScale="90000"/>
          </a:bodyPr>
          <a:lstStyle/>
          <a:p>
            <a:r>
              <a:rPr lang="es-MX" dirty="0"/>
              <a:t>LA CRISIS HACE CRECER EL </a:t>
            </a:r>
            <a:r>
              <a:rPr lang="es-MX" b="1" dirty="0">
                <a:solidFill>
                  <a:srgbClr val="0000CC"/>
                </a:solidFill>
              </a:rPr>
              <a:t>DESEMPLEO</a:t>
            </a:r>
            <a:r>
              <a:rPr lang="es-MX" dirty="0"/>
              <a:t> URBANO</a:t>
            </a:r>
            <a:endParaRPr lang="es-EC" dirty="0"/>
          </a:p>
        </p:txBody>
      </p:sp>
      <p:pic>
        <p:nvPicPr>
          <p:cNvPr id="6" name="Marcador de contenido 3">
            <a:extLst>
              <a:ext uri="{FF2B5EF4-FFF2-40B4-BE49-F238E27FC236}">
                <a16:creationId xmlns:a16="http://schemas.microsoft.com/office/drawing/2014/main" id="{0B431CCD-87D4-4ABF-B805-D7214CDD265A}"/>
              </a:ext>
            </a:extLst>
          </p:cNvPr>
          <p:cNvPicPr>
            <a:picLocks noGrp="1" noChangeAspect="1"/>
          </p:cNvPicPr>
          <p:nvPr>
            <p:ph idx="1"/>
          </p:nvPr>
        </p:nvPicPr>
        <p:blipFill rotWithShape="1">
          <a:blip r:embed="rId2"/>
          <a:srcRect l="23072" t="31915" r="23820" b="26596"/>
          <a:stretch/>
        </p:blipFill>
        <p:spPr>
          <a:xfrm>
            <a:off x="904876" y="2252694"/>
            <a:ext cx="5055657" cy="3942294"/>
          </a:xfrm>
          <a:prstGeom prst="rect">
            <a:avLst/>
          </a:prstGeom>
        </p:spPr>
      </p:pic>
      <p:pic>
        <p:nvPicPr>
          <p:cNvPr id="8" name="Imagen 7">
            <a:extLst>
              <a:ext uri="{FF2B5EF4-FFF2-40B4-BE49-F238E27FC236}">
                <a16:creationId xmlns:a16="http://schemas.microsoft.com/office/drawing/2014/main" id="{66186127-84FE-41DE-BFE3-85B718254B77}"/>
              </a:ext>
            </a:extLst>
          </p:cNvPr>
          <p:cNvPicPr>
            <a:picLocks noChangeAspect="1"/>
          </p:cNvPicPr>
          <p:nvPr/>
        </p:nvPicPr>
        <p:blipFill rotWithShape="1">
          <a:blip r:embed="rId3"/>
          <a:srcRect l="41172" t="18472" r="25078" b="19722"/>
          <a:stretch/>
        </p:blipFill>
        <p:spPr>
          <a:xfrm>
            <a:off x="6586537" y="2252694"/>
            <a:ext cx="4700587" cy="3942294"/>
          </a:xfrm>
          <a:prstGeom prst="rect">
            <a:avLst/>
          </a:prstGeom>
        </p:spPr>
      </p:pic>
    </p:spTree>
    <p:extLst>
      <p:ext uri="{BB962C8B-B14F-4D97-AF65-F5344CB8AC3E}">
        <p14:creationId xmlns:p14="http://schemas.microsoft.com/office/powerpoint/2010/main" val="1962489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7C7105-17C7-46BA-9420-CFE4B78D43EA}"/>
              </a:ext>
            </a:extLst>
          </p:cNvPr>
          <p:cNvSpPr>
            <a:spLocks noGrp="1"/>
          </p:cNvSpPr>
          <p:nvPr>
            <p:ph type="title"/>
          </p:nvPr>
        </p:nvSpPr>
        <p:spPr/>
        <p:txBody>
          <a:bodyPr/>
          <a:lstStyle/>
          <a:p>
            <a:r>
              <a:rPr lang="es-MX" b="1" dirty="0"/>
              <a:t>Composición de la población:</a:t>
            </a:r>
            <a:endParaRPr lang="es-EC" b="1" dirty="0"/>
          </a:p>
        </p:txBody>
      </p:sp>
      <p:sp>
        <p:nvSpPr>
          <p:cNvPr id="3" name="Marcador de contenido 2">
            <a:extLst>
              <a:ext uri="{FF2B5EF4-FFF2-40B4-BE49-F238E27FC236}">
                <a16:creationId xmlns:a16="http://schemas.microsoft.com/office/drawing/2014/main" id="{A7F66530-5FAD-41E3-9CDC-FB51D93F7876}"/>
              </a:ext>
            </a:extLst>
          </p:cNvPr>
          <p:cNvSpPr>
            <a:spLocks noGrp="1"/>
          </p:cNvSpPr>
          <p:nvPr>
            <p:ph idx="1"/>
          </p:nvPr>
        </p:nvSpPr>
        <p:spPr/>
        <p:txBody>
          <a:bodyPr/>
          <a:lstStyle/>
          <a:p>
            <a:r>
              <a:rPr lang="es-MX" dirty="0"/>
              <a:t>Total Nacional En junio de 2021, a nivel nacional: </a:t>
            </a:r>
          </a:p>
          <a:p>
            <a:r>
              <a:rPr lang="es-MX" dirty="0"/>
              <a:t>La población en edad de trabajar (PET) fue de 12,7 millones de personas. </a:t>
            </a:r>
          </a:p>
          <a:p>
            <a:r>
              <a:rPr lang="es-MX" dirty="0"/>
              <a:t>La población económicamente activa (PEA) fue de 8,3 millones de personas. </a:t>
            </a:r>
          </a:p>
          <a:p>
            <a:r>
              <a:rPr lang="es-MX" dirty="0"/>
              <a:t>La población económicamente inactiva (PEI) fue de 4,3 millones de personas.</a:t>
            </a:r>
            <a:endParaRPr lang="es-EC" dirty="0"/>
          </a:p>
        </p:txBody>
      </p:sp>
    </p:spTree>
    <p:extLst>
      <p:ext uri="{BB962C8B-B14F-4D97-AF65-F5344CB8AC3E}">
        <p14:creationId xmlns:p14="http://schemas.microsoft.com/office/powerpoint/2010/main" val="1941264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94A20C-B55E-4DF2-B40B-AF14915013FC}"/>
              </a:ext>
            </a:extLst>
          </p:cNvPr>
          <p:cNvSpPr>
            <a:spLocks noGrp="1"/>
          </p:cNvSpPr>
          <p:nvPr>
            <p:ph type="title"/>
          </p:nvPr>
        </p:nvSpPr>
        <p:spPr>
          <a:xfrm>
            <a:off x="1295402" y="982133"/>
            <a:ext cx="9601196" cy="732368"/>
          </a:xfrm>
        </p:spPr>
        <p:txBody>
          <a:bodyPr>
            <a:normAutofit fontScale="90000"/>
          </a:bodyPr>
          <a:lstStyle/>
          <a:p>
            <a:r>
              <a:rPr lang="es-MX" dirty="0"/>
              <a:t>Población urbana</a:t>
            </a:r>
            <a:endParaRPr lang="es-EC" dirty="0"/>
          </a:p>
        </p:txBody>
      </p:sp>
      <p:sp>
        <p:nvSpPr>
          <p:cNvPr id="3" name="Marcador de contenido 2">
            <a:extLst>
              <a:ext uri="{FF2B5EF4-FFF2-40B4-BE49-F238E27FC236}">
                <a16:creationId xmlns:a16="http://schemas.microsoft.com/office/drawing/2014/main" id="{6716087D-0B6B-4C78-A21F-D1A3077B9664}"/>
              </a:ext>
            </a:extLst>
          </p:cNvPr>
          <p:cNvSpPr>
            <a:spLocks noGrp="1"/>
          </p:cNvSpPr>
          <p:nvPr>
            <p:ph idx="1"/>
          </p:nvPr>
        </p:nvSpPr>
        <p:spPr>
          <a:xfrm>
            <a:off x="1371600" y="1838325"/>
            <a:ext cx="9601200" cy="4029075"/>
          </a:xfrm>
        </p:spPr>
        <p:txBody>
          <a:bodyPr>
            <a:normAutofit fontScale="70000" lnSpcReduction="20000"/>
          </a:bodyPr>
          <a:lstStyle/>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r>
              <a:rPr lang="es-MX" dirty="0"/>
              <a:t>En junio de 2021, en el área urbana: • De la población total, el 72,6% estuvo en edad de trabajar. • El 62,7% de la población en edad de trabajar fueron económicamente activos. • De la población económicamente activa el 93,2% tuvieron empleo*.</a:t>
            </a:r>
          </a:p>
          <a:p>
            <a:endParaRPr lang="es-MX" dirty="0"/>
          </a:p>
          <a:p>
            <a:endParaRPr lang="es-EC" dirty="0"/>
          </a:p>
        </p:txBody>
      </p:sp>
      <p:pic>
        <p:nvPicPr>
          <p:cNvPr id="5" name="Imagen 4">
            <a:extLst>
              <a:ext uri="{FF2B5EF4-FFF2-40B4-BE49-F238E27FC236}">
                <a16:creationId xmlns:a16="http://schemas.microsoft.com/office/drawing/2014/main" id="{F9447CF3-C267-4836-9A69-EFBE1DD06832}"/>
              </a:ext>
            </a:extLst>
          </p:cNvPr>
          <p:cNvPicPr>
            <a:picLocks noChangeAspect="1"/>
          </p:cNvPicPr>
          <p:nvPr/>
        </p:nvPicPr>
        <p:blipFill rotWithShape="1">
          <a:blip r:embed="rId2"/>
          <a:srcRect l="18125" t="44722" r="17734" b="19166"/>
          <a:stretch/>
        </p:blipFill>
        <p:spPr>
          <a:xfrm>
            <a:off x="1643062" y="1562100"/>
            <a:ext cx="8905875" cy="3267075"/>
          </a:xfrm>
          <a:prstGeom prst="rect">
            <a:avLst/>
          </a:prstGeom>
        </p:spPr>
      </p:pic>
    </p:spTree>
    <p:extLst>
      <p:ext uri="{BB962C8B-B14F-4D97-AF65-F5344CB8AC3E}">
        <p14:creationId xmlns:p14="http://schemas.microsoft.com/office/powerpoint/2010/main" val="2423472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3146FF8E-7C18-4078-83CE-491385BCD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4533" y="609600"/>
            <a:ext cx="10126134" cy="584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870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76BC2F-F579-4F44-83B9-F2D012C4FA6D}"/>
              </a:ext>
            </a:extLst>
          </p:cNvPr>
          <p:cNvSpPr>
            <a:spLocks noGrp="1"/>
          </p:cNvSpPr>
          <p:nvPr>
            <p:ph type="title"/>
          </p:nvPr>
        </p:nvSpPr>
        <p:spPr>
          <a:xfrm>
            <a:off x="1295398" y="793746"/>
            <a:ext cx="9601196" cy="677335"/>
          </a:xfrm>
        </p:spPr>
        <p:txBody>
          <a:bodyPr>
            <a:normAutofit fontScale="90000"/>
          </a:bodyPr>
          <a:lstStyle/>
          <a:p>
            <a:r>
              <a:rPr lang="es-MX" b="1" dirty="0"/>
              <a:t>Población Rural</a:t>
            </a:r>
            <a:endParaRPr lang="es-EC" b="1" dirty="0"/>
          </a:p>
        </p:txBody>
      </p:sp>
      <p:sp>
        <p:nvSpPr>
          <p:cNvPr id="3" name="Marcador de contenido 2">
            <a:extLst>
              <a:ext uri="{FF2B5EF4-FFF2-40B4-BE49-F238E27FC236}">
                <a16:creationId xmlns:a16="http://schemas.microsoft.com/office/drawing/2014/main" id="{1834E057-B542-4A71-A419-BDE1DB12C3B2}"/>
              </a:ext>
            </a:extLst>
          </p:cNvPr>
          <p:cNvSpPr>
            <a:spLocks noGrp="1"/>
          </p:cNvSpPr>
          <p:nvPr>
            <p:ph idx="1"/>
          </p:nvPr>
        </p:nvSpPr>
        <p:spPr>
          <a:xfrm>
            <a:off x="1430866" y="5293788"/>
            <a:ext cx="9601200" cy="770466"/>
          </a:xfrm>
        </p:spPr>
        <p:txBody>
          <a:bodyPr>
            <a:normAutofit fontScale="62500" lnSpcReduction="20000"/>
          </a:bodyPr>
          <a:lstStyle/>
          <a:p>
            <a:r>
              <a:rPr lang="es-MX" dirty="0"/>
              <a:t>En junio de 2021, a nivel rural: • De la población total, el 67,7% estuvo en edad de trabajar. • El 72,9% de la población en edad de trabajar fueron económicamente activos. • De la población económicamente activa, el 98,1% tuvieron empleo*. </a:t>
            </a:r>
          </a:p>
          <a:p>
            <a:endParaRPr lang="es-MX" dirty="0"/>
          </a:p>
          <a:p>
            <a:endParaRPr lang="es-EC" dirty="0"/>
          </a:p>
        </p:txBody>
      </p:sp>
      <p:pic>
        <p:nvPicPr>
          <p:cNvPr id="5" name="Imagen 4">
            <a:extLst>
              <a:ext uri="{FF2B5EF4-FFF2-40B4-BE49-F238E27FC236}">
                <a16:creationId xmlns:a16="http://schemas.microsoft.com/office/drawing/2014/main" id="{664CE397-FAE4-4FD5-8D66-6EE60CE9CEBC}"/>
              </a:ext>
            </a:extLst>
          </p:cNvPr>
          <p:cNvPicPr>
            <a:picLocks noChangeAspect="1"/>
          </p:cNvPicPr>
          <p:nvPr/>
        </p:nvPicPr>
        <p:blipFill rotWithShape="1">
          <a:blip r:embed="rId2"/>
          <a:srcRect l="17579" t="45833" r="17890" b="19306"/>
          <a:stretch/>
        </p:blipFill>
        <p:spPr>
          <a:xfrm>
            <a:off x="965468" y="1658407"/>
            <a:ext cx="10531995" cy="3448054"/>
          </a:xfrm>
          <a:prstGeom prst="rect">
            <a:avLst/>
          </a:prstGeom>
        </p:spPr>
      </p:pic>
    </p:spTree>
    <p:extLst>
      <p:ext uri="{BB962C8B-B14F-4D97-AF65-F5344CB8AC3E}">
        <p14:creationId xmlns:p14="http://schemas.microsoft.com/office/powerpoint/2010/main" val="3619647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4E8AFD-DE5D-44C0-BD5B-C3E3AFAB12AB}"/>
              </a:ext>
            </a:extLst>
          </p:cNvPr>
          <p:cNvSpPr>
            <a:spLocks noGrp="1"/>
          </p:cNvSpPr>
          <p:nvPr>
            <p:ph type="title"/>
          </p:nvPr>
        </p:nvSpPr>
        <p:spPr>
          <a:xfrm>
            <a:off x="1295402" y="982132"/>
            <a:ext cx="9601196" cy="406401"/>
          </a:xfrm>
        </p:spPr>
        <p:txBody>
          <a:bodyPr>
            <a:normAutofit fontScale="90000"/>
          </a:bodyPr>
          <a:lstStyle/>
          <a:p>
            <a:r>
              <a:rPr lang="es-MX" b="1" dirty="0"/>
              <a:t>Tasa de desempleo</a:t>
            </a:r>
            <a:endParaRPr lang="es-EC" b="1" dirty="0"/>
          </a:p>
        </p:txBody>
      </p:sp>
      <p:pic>
        <p:nvPicPr>
          <p:cNvPr id="6" name="Marcador de contenido 3">
            <a:extLst>
              <a:ext uri="{FF2B5EF4-FFF2-40B4-BE49-F238E27FC236}">
                <a16:creationId xmlns:a16="http://schemas.microsoft.com/office/drawing/2014/main" id="{B9E0A67F-CD1B-4CFC-AF9E-330C504D5F61}"/>
              </a:ext>
            </a:extLst>
          </p:cNvPr>
          <p:cNvPicPr>
            <a:picLocks noGrp="1" noChangeAspect="1"/>
          </p:cNvPicPr>
          <p:nvPr>
            <p:ph idx="1"/>
          </p:nvPr>
        </p:nvPicPr>
        <p:blipFill rotWithShape="1">
          <a:blip r:embed="rId2"/>
          <a:srcRect l="12301" t="31916" r="13797" b="14095"/>
          <a:stretch/>
        </p:blipFill>
        <p:spPr>
          <a:xfrm>
            <a:off x="815229" y="1388533"/>
            <a:ext cx="10886763" cy="4789119"/>
          </a:xfrm>
          <a:prstGeom prst="rect">
            <a:avLst/>
          </a:prstGeom>
        </p:spPr>
      </p:pic>
    </p:spTree>
    <p:extLst>
      <p:ext uri="{BB962C8B-B14F-4D97-AF65-F5344CB8AC3E}">
        <p14:creationId xmlns:p14="http://schemas.microsoft.com/office/powerpoint/2010/main" val="40942761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02440-856D-4E6A-95D8-9A181F939411}"/>
              </a:ext>
            </a:extLst>
          </p:cNvPr>
          <p:cNvSpPr>
            <a:spLocks noGrp="1"/>
          </p:cNvSpPr>
          <p:nvPr>
            <p:ph type="title"/>
          </p:nvPr>
        </p:nvSpPr>
        <p:spPr>
          <a:xfrm>
            <a:off x="1295402" y="728132"/>
            <a:ext cx="9601196" cy="575735"/>
          </a:xfrm>
        </p:spPr>
        <p:txBody>
          <a:bodyPr>
            <a:normAutofit fontScale="90000"/>
          </a:bodyPr>
          <a:lstStyle/>
          <a:p>
            <a:r>
              <a:rPr lang="es-MX" b="1" dirty="0"/>
              <a:t>Tasa de empleo bruto</a:t>
            </a:r>
            <a:endParaRPr lang="es-EC" b="1" dirty="0"/>
          </a:p>
        </p:txBody>
      </p:sp>
      <p:pic>
        <p:nvPicPr>
          <p:cNvPr id="6" name="Marcador de contenido 3">
            <a:extLst>
              <a:ext uri="{FF2B5EF4-FFF2-40B4-BE49-F238E27FC236}">
                <a16:creationId xmlns:a16="http://schemas.microsoft.com/office/drawing/2014/main" id="{53C8029E-B0EC-4162-9F5B-25481378BFA2}"/>
              </a:ext>
            </a:extLst>
          </p:cNvPr>
          <p:cNvPicPr>
            <a:picLocks noGrp="1" noChangeAspect="1"/>
          </p:cNvPicPr>
          <p:nvPr>
            <p:ph idx="1"/>
          </p:nvPr>
        </p:nvPicPr>
        <p:blipFill rotWithShape="1">
          <a:blip r:embed="rId2"/>
          <a:srcRect l="10206" t="34575" r="13198" b="12500"/>
          <a:stretch/>
        </p:blipFill>
        <p:spPr>
          <a:xfrm>
            <a:off x="608130" y="1303867"/>
            <a:ext cx="10975740" cy="4933950"/>
          </a:xfrm>
          <a:prstGeom prst="rect">
            <a:avLst/>
          </a:prstGeom>
        </p:spPr>
      </p:pic>
    </p:spTree>
    <p:extLst>
      <p:ext uri="{BB962C8B-B14F-4D97-AF65-F5344CB8AC3E}">
        <p14:creationId xmlns:p14="http://schemas.microsoft.com/office/powerpoint/2010/main" val="1264876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0DCEBC-046E-4F79-911A-5CFD9E4BF766}"/>
              </a:ext>
            </a:extLst>
          </p:cNvPr>
          <p:cNvSpPr>
            <a:spLocks noGrp="1"/>
          </p:cNvSpPr>
          <p:nvPr>
            <p:ph type="ctrTitle"/>
          </p:nvPr>
        </p:nvSpPr>
        <p:spPr>
          <a:xfrm>
            <a:off x="1915126" y="1733266"/>
            <a:ext cx="8361229" cy="2949281"/>
          </a:xfrm>
        </p:spPr>
        <p:txBody>
          <a:bodyPr/>
          <a:lstStyle/>
          <a:p>
            <a:r>
              <a:rPr lang="es-MX" b="1" dirty="0"/>
              <a:t>INDICADORES SOCIALES DEL ECUADOR</a:t>
            </a:r>
            <a:endParaRPr lang="es-EC" b="1" dirty="0"/>
          </a:p>
        </p:txBody>
      </p:sp>
      <p:sp>
        <p:nvSpPr>
          <p:cNvPr id="3" name="Subtítulo 2">
            <a:extLst>
              <a:ext uri="{FF2B5EF4-FFF2-40B4-BE49-F238E27FC236}">
                <a16:creationId xmlns:a16="http://schemas.microsoft.com/office/drawing/2014/main" id="{A0131256-9AA2-46D2-81DC-F60752BD8907}"/>
              </a:ext>
            </a:extLst>
          </p:cNvPr>
          <p:cNvSpPr>
            <a:spLocks noGrp="1"/>
          </p:cNvSpPr>
          <p:nvPr>
            <p:ph type="subTitle" idx="1"/>
          </p:nvPr>
        </p:nvSpPr>
        <p:spPr>
          <a:xfrm>
            <a:off x="2679905" y="4909028"/>
            <a:ext cx="6831673" cy="726155"/>
          </a:xfrm>
        </p:spPr>
        <p:txBody>
          <a:bodyPr>
            <a:normAutofit/>
          </a:bodyPr>
          <a:lstStyle/>
          <a:p>
            <a:r>
              <a:rPr lang="es-MX" sz="3200" b="1" dirty="0"/>
              <a:t>INDICADORES SOCIALES</a:t>
            </a:r>
            <a:endParaRPr lang="es-EC" sz="3200" b="1" dirty="0"/>
          </a:p>
        </p:txBody>
      </p:sp>
    </p:spTree>
    <p:extLst>
      <p:ext uri="{BB962C8B-B14F-4D97-AF65-F5344CB8AC3E}">
        <p14:creationId xmlns:p14="http://schemas.microsoft.com/office/powerpoint/2010/main" val="1821768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950D8C-5C9F-491C-80D9-334163774241}"/>
              </a:ext>
            </a:extLst>
          </p:cNvPr>
          <p:cNvSpPr>
            <a:spLocks noGrp="1"/>
          </p:cNvSpPr>
          <p:nvPr>
            <p:ph type="title"/>
          </p:nvPr>
        </p:nvSpPr>
        <p:spPr/>
        <p:txBody>
          <a:bodyPr>
            <a:noAutofit/>
          </a:bodyPr>
          <a:lstStyle/>
          <a:p>
            <a:pPr algn="ctr"/>
            <a:br>
              <a:rPr lang="es-MX" sz="3200" b="1" dirty="0"/>
            </a:br>
            <a:r>
              <a:rPr lang="es-MX" sz="3200" b="1" dirty="0"/>
              <a:t>SECRETARIA DEL PLAN DE DESARROLLO</a:t>
            </a:r>
            <a:endParaRPr lang="es-EC" sz="2800" dirty="0"/>
          </a:p>
        </p:txBody>
      </p:sp>
      <p:sp>
        <p:nvSpPr>
          <p:cNvPr id="3" name="Marcador de contenido 2">
            <a:extLst>
              <a:ext uri="{FF2B5EF4-FFF2-40B4-BE49-F238E27FC236}">
                <a16:creationId xmlns:a16="http://schemas.microsoft.com/office/drawing/2014/main" id="{DD93E330-4310-4D1C-BA7F-5208A5A99B31}"/>
              </a:ext>
            </a:extLst>
          </p:cNvPr>
          <p:cNvSpPr>
            <a:spLocks noGrp="1"/>
          </p:cNvSpPr>
          <p:nvPr>
            <p:ph idx="1"/>
          </p:nvPr>
        </p:nvSpPr>
        <p:spPr/>
        <p:txBody>
          <a:bodyPr/>
          <a:lstStyle/>
          <a:p>
            <a:r>
              <a:rPr lang="es-EC" b="1" dirty="0"/>
              <a:t>Sistema Integrado de Indicadores Sociales del Ecuador – SIISE</a:t>
            </a:r>
          </a:p>
          <a:p>
            <a:r>
              <a:rPr lang="es-MX" dirty="0"/>
              <a:t>https://www.todaunavida.gob.ec/sistema-integrado-de-indicadores-sociales-del-ecuador-siise-2/</a:t>
            </a:r>
            <a:br>
              <a:rPr lang="es-MX" dirty="0"/>
            </a:br>
            <a:endParaRPr lang="es-EC" dirty="0"/>
          </a:p>
          <a:p>
            <a:endParaRPr lang="es-EC" dirty="0"/>
          </a:p>
        </p:txBody>
      </p:sp>
    </p:spTree>
    <p:extLst>
      <p:ext uri="{BB962C8B-B14F-4D97-AF65-F5344CB8AC3E}">
        <p14:creationId xmlns:p14="http://schemas.microsoft.com/office/powerpoint/2010/main" val="8400363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EC072D-6752-472C-B5CB-F806E975B39E}"/>
              </a:ext>
            </a:extLst>
          </p:cNvPr>
          <p:cNvSpPr>
            <a:spLocks noGrp="1"/>
          </p:cNvSpPr>
          <p:nvPr>
            <p:ph type="title"/>
          </p:nvPr>
        </p:nvSpPr>
        <p:spPr/>
        <p:txBody>
          <a:bodyPr>
            <a:normAutofit fontScale="90000"/>
          </a:bodyPr>
          <a:lstStyle/>
          <a:p>
            <a:r>
              <a:rPr lang="es-MX" b="1" dirty="0"/>
              <a:t>¿Qué es el Sistema Integrado de Indicadores Sociales del Ecuador – SIISE? </a:t>
            </a:r>
            <a:br>
              <a:rPr lang="es-EC" dirty="0"/>
            </a:br>
            <a:endParaRPr lang="es-EC" dirty="0"/>
          </a:p>
        </p:txBody>
      </p:sp>
      <p:sp>
        <p:nvSpPr>
          <p:cNvPr id="3" name="Marcador de contenido 2">
            <a:extLst>
              <a:ext uri="{FF2B5EF4-FFF2-40B4-BE49-F238E27FC236}">
                <a16:creationId xmlns:a16="http://schemas.microsoft.com/office/drawing/2014/main" id="{FD095418-A276-4D01-8D7D-FBD560EC1FA0}"/>
              </a:ext>
            </a:extLst>
          </p:cNvPr>
          <p:cNvSpPr>
            <a:spLocks noGrp="1"/>
          </p:cNvSpPr>
          <p:nvPr>
            <p:ph idx="1"/>
          </p:nvPr>
        </p:nvSpPr>
        <p:spPr/>
        <p:txBody>
          <a:bodyPr>
            <a:normAutofit fontScale="92500" lnSpcReduction="20000"/>
          </a:bodyPr>
          <a:lstStyle/>
          <a:p>
            <a:r>
              <a:rPr lang="es-MX" dirty="0"/>
              <a:t>Es un sistema que provee y difunde información estadística disponible en el país como un conjunto integrado de indicadores sociales que se presentan de manera innovadora, transparente y amigable para el usuario; tiene como finalidad difundir permanentemente información para el diseño, evaluación de políticas sociales, toma de decisiones y elaboración de estudios e investigaciones sobre las condiciones de vida de la población ecuatoriana.</a:t>
            </a:r>
          </a:p>
          <a:p>
            <a:r>
              <a:rPr lang="es-MX" dirty="0"/>
              <a:t>La información de cada indicador se muestra  a través de series cronológicas que trazan la evolución de las condiciones de vida; además esta información se presenta tabulada y con una definición conceptual.  El sistema cuenta con alrededor de 1.500 indicadores; la información más relevante del sector social se la encuentra disponible en una aplicación para dispositivos móviles con acceso a internet.</a:t>
            </a:r>
          </a:p>
        </p:txBody>
      </p:sp>
    </p:spTree>
    <p:extLst>
      <p:ext uri="{BB962C8B-B14F-4D97-AF65-F5344CB8AC3E}">
        <p14:creationId xmlns:p14="http://schemas.microsoft.com/office/powerpoint/2010/main" val="2972619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138F91-EA92-482F-9E55-35D2454D9333}"/>
              </a:ext>
            </a:extLst>
          </p:cNvPr>
          <p:cNvSpPr>
            <a:spLocks noGrp="1"/>
          </p:cNvSpPr>
          <p:nvPr>
            <p:ph type="title"/>
          </p:nvPr>
        </p:nvSpPr>
        <p:spPr/>
        <p:txBody>
          <a:bodyPr/>
          <a:lstStyle/>
          <a:p>
            <a:r>
              <a:rPr lang="es-MX" b="1" dirty="0"/>
              <a:t>¿Qué son los indicadores sociales?</a:t>
            </a:r>
            <a:endParaRPr lang="es-EC" b="1" dirty="0"/>
          </a:p>
        </p:txBody>
      </p:sp>
      <p:sp>
        <p:nvSpPr>
          <p:cNvPr id="3" name="Marcador de contenido 2">
            <a:extLst>
              <a:ext uri="{FF2B5EF4-FFF2-40B4-BE49-F238E27FC236}">
                <a16:creationId xmlns:a16="http://schemas.microsoft.com/office/drawing/2014/main" id="{39ECEAA3-9930-4E02-95C9-D5C7582FC021}"/>
              </a:ext>
            </a:extLst>
          </p:cNvPr>
          <p:cNvSpPr>
            <a:spLocks noGrp="1"/>
          </p:cNvSpPr>
          <p:nvPr>
            <p:ph idx="1"/>
          </p:nvPr>
        </p:nvSpPr>
        <p:spPr/>
        <p:txBody>
          <a:bodyPr/>
          <a:lstStyle/>
          <a:p>
            <a:r>
              <a:rPr lang="es-MX" dirty="0"/>
              <a:t>Es un sistema que provee y difunde información estadística disponible en el país como un conjunto integrado de </a:t>
            </a:r>
            <a:r>
              <a:rPr lang="es-MX" b="1" dirty="0"/>
              <a:t>indicadores sociales</a:t>
            </a:r>
            <a:r>
              <a:rPr lang="es-MX" dirty="0"/>
              <a:t> que se presentan de manera innovadora, transparente y amigable para el usuario; tiene como finalidad difundir permanentemente información para el diseño, evaluación de políticas </a:t>
            </a:r>
            <a:r>
              <a:rPr lang="es-MX" b="1" dirty="0"/>
              <a:t>sociales</a:t>
            </a:r>
            <a:r>
              <a:rPr lang="es-MX" dirty="0"/>
              <a:t>, ...</a:t>
            </a:r>
            <a:endParaRPr lang="es-EC" dirty="0"/>
          </a:p>
        </p:txBody>
      </p:sp>
    </p:spTree>
    <p:extLst>
      <p:ext uri="{BB962C8B-B14F-4D97-AF65-F5344CB8AC3E}">
        <p14:creationId xmlns:p14="http://schemas.microsoft.com/office/powerpoint/2010/main" val="36728510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0BC042-B8BE-41BB-9F33-00A72CF7B768}"/>
              </a:ext>
            </a:extLst>
          </p:cNvPr>
          <p:cNvSpPr>
            <a:spLocks noGrp="1"/>
          </p:cNvSpPr>
          <p:nvPr>
            <p:ph type="title"/>
          </p:nvPr>
        </p:nvSpPr>
        <p:spPr/>
        <p:txBody>
          <a:bodyPr/>
          <a:lstStyle/>
          <a:p>
            <a:r>
              <a:rPr lang="es-MX" b="1" dirty="0"/>
              <a:t>Indicadores sociales del Ecuador</a:t>
            </a:r>
            <a:endParaRPr lang="es-EC" b="1" dirty="0"/>
          </a:p>
        </p:txBody>
      </p:sp>
      <p:pic>
        <p:nvPicPr>
          <p:cNvPr id="6" name="Marcador de contenido 3">
            <a:extLst>
              <a:ext uri="{FF2B5EF4-FFF2-40B4-BE49-F238E27FC236}">
                <a16:creationId xmlns:a16="http://schemas.microsoft.com/office/drawing/2014/main" id="{169ECA43-D138-4414-865D-25778470616E}"/>
              </a:ext>
            </a:extLst>
          </p:cNvPr>
          <p:cNvPicPr>
            <a:picLocks noGrp="1" noChangeAspect="1"/>
          </p:cNvPicPr>
          <p:nvPr>
            <p:ph idx="1"/>
          </p:nvPr>
        </p:nvPicPr>
        <p:blipFill rotWithShape="1">
          <a:blip r:embed="rId2"/>
          <a:srcRect l="20539" t="20461" r="21818" b="12737"/>
          <a:stretch/>
        </p:blipFill>
        <p:spPr>
          <a:xfrm>
            <a:off x="1085850" y="1990725"/>
            <a:ext cx="10296525" cy="4249208"/>
          </a:xfrm>
          <a:prstGeom prst="rect">
            <a:avLst/>
          </a:prstGeom>
        </p:spPr>
      </p:pic>
    </p:spTree>
    <p:extLst>
      <p:ext uri="{BB962C8B-B14F-4D97-AF65-F5344CB8AC3E}">
        <p14:creationId xmlns:p14="http://schemas.microsoft.com/office/powerpoint/2010/main" val="2613814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6EBF8E-98B5-49F6-9CC7-2E8F5C67DA46}"/>
              </a:ext>
            </a:extLst>
          </p:cNvPr>
          <p:cNvSpPr>
            <a:spLocks noGrp="1"/>
          </p:cNvSpPr>
          <p:nvPr>
            <p:ph type="title"/>
          </p:nvPr>
        </p:nvSpPr>
        <p:spPr>
          <a:xfrm>
            <a:off x="714373" y="576791"/>
            <a:ext cx="10963275" cy="866775"/>
          </a:xfrm>
        </p:spPr>
        <p:txBody>
          <a:bodyPr>
            <a:normAutofit fontScale="90000"/>
          </a:bodyPr>
          <a:lstStyle/>
          <a:p>
            <a:r>
              <a:rPr lang="es-MX" b="1" dirty="0"/>
              <a:t>Pobreza y pobreza extrema, nacional, urbana y rural</a:t>
            </a:r>
            <a:endParaRPr lang="es-EC" b="1" dirty="0"/>
          </a:p>
        </p:txBody>
      </p:sp>
      <p:pic>
        <p:nvPicPr>
          <p:cNvPr id="6" name="Marcador de contenido 3">
            <a:extLst>
              <a:ext uri="{FF2B5EF4-FFF2-40B4-BE49-F238E27FC236}">
                <a16:creationId xmlns:a16="http://schemas.microsoft.com/office/drawing/2014/main" id="{A52552B4-34D2-4F70-9F1C-ACE6485831B8}"/>
              </a:ext>
            </a:extLst>
          </p:cNvPr>
          <p:cNvPicPr>
            <a:picLocks noGrp="1" noChangeAspect="1"/>
          </p:cNvPicPr>
          <p:nvPr>
            <p:ph idx="1"/>
          </p:nvPr>
        </p:nvPicPr>
        <p:blipFill rotWithShape="1">
          <a:blip r:embed="rId2"/>
          <a:srcRect l="24717" t="23936" r="24269" b="26596"/>
          <a:stretch/>
        </p:blipFill>
        <p:spPr>
          <a:xfrm>
            <a:off x="1771649" y="1676405"/>
            <a:ext cx="8848725" cy="4470395"/>
          </a:xfrm>
          <a:prstGeom prst="rect">
            <a:avLst/>
          </a:prstGeom>
        </p:spPr>
      </p:pic>
    </p:spTree>
    <p:extLst>
      <p:ext uri="{BB962C8B-B14F-4D97-AF65-F5344CB8AC3E}">
        <p14:creationId xmlns:p14="http://schemas.microsoft.com/office/powerpoint/2010/main" val="23742017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53F381-FA0B-4B0A-B4F9-03077A273892}"/>
              </a:ext>
            </a:extLst>
          </p:cNvPr>
          <p:cNvSpPr>
            <a:spLocks noGrp="1"/>
          </p:cNvSpPr>
          <p:nvPr>
            <p:ph type="title"/>
          </p:nvPr>
        </p:nvSpPr>
        <p:spPr/>
        <p:txBody>
          <a:bodyPr/>
          <a:lstStyle/>
          <a:p>
            <a:r>
              <a:rPr lang="es-MX" b="1" dirty="0"/>
              <a:t>Canasta Familiar</a:t>
            </a:r>
            <a:endParaRPr lang="es-EC" b="1" dirty="0"/>
          </a:p>
        </p:txBody>
      </p:sp>
      <p:sp>
        <p:nvSpPr>
          <p:cNvPr id="3" name="Marcador de contenido 2">
            <a:extLst>
              <a:ext uri="{FF2B5EF4-FFF2-40B4-BE49-F238E27FC236}">
                <a16:creationId xmlns:a16="http://schemas.microsoft.com/office/drawing/2014/main" id="{9AC6DC1C-E661-4FFD-928F-E6D27ED01318}"/>
              </a:ext>
            </a:extLst>
          </p:cNvPr>
          <p:cNvSpPr>
            <a:spLocks noGrp="1"/>
          </p:cNvSpPr>
          <p:nvPr>
            <p:ph idx="1"/>
          </p:nvPr>
        </p:nvSpPr>
        <p:spPr/>
        <p:txBody>
          <a:bodyPr/>
          <a:lstStyle/>
          <a:p>
            <a:r>
              <a:rPr lang="es-MX" dirty="0"/>
              <a:t>La Canasta Familiar Básica (CFB) es un conjunto de bienes y servicios que son imprescindibles para satisfacer las necesidades básicas del </a:t>
            </a:r>
            <a:r>
              <a:rPr lang="es-MX" i="1" u="sng" dirty="0"/>
              <a:t>hogar tipo compuesto por  4 miembros </a:t>
            </a:r>
            <a:r>
              <a:rPr lang="es-MX" dirty="0"/>
              <a:t>con 1,6 perceptores de ingresos, que ganan la remuneración básica unificada. Calcular el costo de esta canasta es necesario para el análisis de la relación entre remuneraciones e inflación.</a:t>
            </a:r>
          </a:p>
          <a:p>
            <a:r>
              <a:rPr lang="es-EC" dirty="0">
                <a:hlinkClick r:id="rId2"/>
              </a:rPr>
              <a:t>https://www.ecuadorencifras.gob.ec/documentos/web-inec/Inflacion/canastas/Canastas_2021/Junio-2021/1.%20Informe_Ejecutivo_Canastas_Analiticas_jun_2021.pdf</a:t>
            </a:r>
            <a:endParaRPr lang="es-EC" dirty="0"/>
          </a:p>
          <a:p>
            <a:endParaRPr lang="es-EC" dirty="0"/>
          </a:p>
        </p:txBody>
      </p:sp>
    </p:spTree>
    <p:extLst>
      <p:ext uri="{BB962C8B-B14F-4D97-AF65-F5344CB8AC3E}">
        <p14:creationId xmlns:p14="http://schemas.microsoft.com/office/powerpoint/2010/main" val="2588610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Título">
            <a:extLst>
              <a:ext uri="{FF2B5EF4-FFF2-40B4-BE49-F238E27FC236}">
                <a16:creationId xmlns:a16="http://schemas.microsoft.com/office/drawing/2014/main" id="{6653E38D-9187-4EF7-A9A8-8E38D3476377}"/>
              </a:ext>
            </a:extLst>
          </p:cNvPr>
          <p:cNvSpPr>
            <a:spLocks noGrp="1" noChangeArrowheads="1"/>
          </p:cNvSpPr>
          <p:nvPr>
            <p:ph type="title"/>
          </p:nvPr>
        </p:nvSpPr>
        <p:spPr>
          <a:xfrm>
            <a:off x="1295402" y="643465"/>
            <a:ext cx="9601196" cy="677335"/>
          </a:xfrm>
        </p:spPr>
        <p:txBody>
          <a:bodyPr>
            <a:normAutofit fontScale="90000"/>
          </a:bodyPr>
          <a:lstStyle/>
          <a:p>
            <a:r>
              <a:rPr lang="es-EC" altLang="es-EC" b="1" i="1" dirty="0">
                <a:solidFill>
                  <a:srgbClr val="FFC000"/>
                </a:solidFill>
              </a:rPr>
              <a:t>ECUADOR</a:t>
            </a:r>
            <a:endParaRPr lang="es-MX" altLang="es-EC" b="1" i="1" dirty="0">
              <a:solidFill>
                <a:srgbClr val="FFC000"/>
              </a:solidFill>
            </a:endParaRPr>
          </a:p>
        </p:txBody>
      </p:sp>
      <p:pic>
        <p:nvPicPr>
          <p:cNvPr id="7171" name="Picture 3" descr="C:\Users\Martha Angelica\Desktop\mapa-zonas.jpg">
            <a:extLst>
              <a:ext uri="{FF2B5EF4-FFF2-40B4-BE49-F238E27FC236}">
                <a16:creationId xmlns:a16="http://schemas.microsoft.com/office/drawing/2014/main" id="{C37CE881-631F-47AD-A0C1-109F0B9864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31950" y="1444098"/>
            <a:ext cx="8928100" cy="477043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4790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7FD901-1EC1-4920-BC24-6833D0B9ECF6}"/>
              </a:ext>
            </a:extLst>
          </p:cNvPr>
          <p:cNvSpPr>
            <a:spLocks noGrp="1"/>
          </p:cNvSpPr>
          <p:nvPr>
            <p:ph type="title"/>
          </p:nvPr>
        </p:nvSpPr>
        <p:spPr>
          <a:xfrm>
            <a:off x="1295400" y="524933"/>
            <a:ext cx="9601200" cy="714375"/>
          </a:xfrm>
        </p:spPr>
        <p:txBody>
          <a:bodyPr>
            <a:normAutofit fontScale="90000"/>
          </a:bodyPr>
          <a:lstStyle/>
          <a:p>
            <a:r>
              <a:rPr lang="es-MX" b="1" dirty="0"/>
              <a:t>Indicadores básicos</a:t>
            </a:r>
            <a:br>
              <a:rPr lang="es-MX" b="1" dirty="0"/>
            </a:br>
            <a:r>
              <a:rPr lang="es-MX" sz="2000" b="1" dirty="0"/>
              <a:t>https://www.ecuadorencifras.gob.ec/estadisticas/</a:t>
            </a:r>
            <a:endParaRPr lang="es-EC" sz="2000" b="1" dirty="0"/>
          </a:p>
        </p:txBody>
      </p:sp>
      <p:pic>
        <p:nvPicPr>
          <p:cNvPr id="6" name="Marcador de contenido 3">
            <a:extLst>
              <a:ext uri="{FF2B5EF4-FFF2-40B4-BE49-F238E27FC236}">
                <a16:creationId xmlns:a16="http://schemas.microsoft.com/office/drawing/2014/main" id="{E1D175B2-4612-4121-9B88-B6442C40CEB3}"/>
              </a:ext>
            </a:extLst>
          </p:cNvPr>
          <p:cNvPicPr>
            <a:picLocks noGrp="1" noChangeAspect="1"/>
          </p:cNvPicPr>
          <p:nvPr>
            <p:ph idx="1"/>
          </p:nvPr>
        </p:nvPicPr>
        <p:blipFill rotWithShape="1">
          <a:blip r:embed="rId2"/>
          <a:srcRect l="59874" t="23405" r="3175" b="38830"/>
          <a:stretch/>
        </p:blipFill>
        <p:spPr>
          <a:xfrm>
            <a:off x="965200" y="1552884"/>
            <a:ext cx="10706100" cy="4780183"/>
          </a:xfrm>
          <a:prstGeom prst="rect">
            <a:avLst/>
          </a:prstGeom>
        </p:spPr>
      </p:pic>
    </p:spTree>
    <p:extLst>
      <p:ext uri="{BB962C8B-B14F-4D97-AF65-F5344CB8AC3E}">
        <p14:creationId xmlns:p14="http://schemas.microsoft.com/office/powerpoint/2010/main" val="15882986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4A39E9-07EC-4BEA-97BA-1C697405EAA3}"/>
              </a:ext>
            </a:extLst>
          </p:cNvPr>
          <p:cNvSpPr>
            <a:spLocks noGrp="1"/>
          </p:cNvSpPr>
          <p:nvPr>
            <p:ph type="title"/>
          </p:nvPr>
        </p:nvSpPr>
        <p:spPr/>
        <p:txBody>
          <a:bodyPr>
            <a:normAutofit fontScale="90000"/>
          </a:bodyPr>
          <a:lstStyle/>
          <a:p>
            <a:r>
              <a:rPr lang="es-MX" b="1" dirty="0"/>
              <a:t>Restricción porcentual de la canasta familiar básica</a:t>
            </a:r>
            <a:endParaRPr lang="es-EC" b="1" dirty="0"/>
          </a:p>
        </p:txBody>
      </p:sp>
      <p:pic>
        <p:nvPicPr>
          <p:cNvPr id="6" name="Marcador de contenido 3">
            <a:extLst>
              <a:ext uri="{FF2B5EF4-FFF2-40B4-BE49-F238E27FC236}">
                <a16:creationId xmlns:a16="http://schemas.microsoft.com/office/drawing/2014/main" id="{4D7172AC-34F6-4BCD-9FA3-E4DC91B2BE0A}"/>
              </a:ext>
            </a:extLst>
          </p:cNvPr>
          <p:cNvPicPr>
            <a:picLocks noGrp="1" noChangeAspect="1"/>
          </p:cNvPicPr>
          <p:nvPr>
            <p:ph idx="1"/>
          </p:nvPr>
        </p:nvPicPr>
        <p:blipFill rotWithShape="1">
          <a:blip r:embed="rId2"/>
          <a:srcRect l="22773" t="28723" r="23521" b="25266"/>
          <a:stretch/>
        </p:blipFill>
        <p:spPr>
          <a:xfrm>
            <a:off x="2456322" y="2286000"/>
            <a:ext cx="7431755" cy="3581400"/>
          </a:xfrm>
          <a:prstGeom prst="rect">
            <a:avLst/>
          </a:prstGeom>
        </p:spPr>
      </p:pic>
    </p:spTree>
    <p:extLst>
      <p:ext uri="{BB962C8B-B14F-4D97-AF65-F5344CB8AC3E}">
        <p14:creationId xmlns:p14="http://schemas.microsoft.com/office/powerpoint/2010/main" val="590686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0745F1-1007-4728-8052-EA804FB6F57E}"/>
              </a:ext>
            </a:extLst>
          </p:cNvPr>
          <p:cNvSpPr>
            <a:spLocks noGrp="1"/>
          </p:cNvSpPr>
          <p:nvPr>
            <p:ph type="title"/>
          </p:nvPr>
        </p:nvSpPr>
        <p:spPr/>
        <p:txBody>
          <a:bodyPr/>
          <a:lstStyle/>
          <a:p>
            <a:r>
              <a:rPr lang="es-MX" dirty="0"/>
              <a:t>Pobreza por ingresos</a:t>
            </a:r>
            <a:endParaRPr lang="es-EC" dirty="0"/>
          </a:p>
        </p:txBody>
      </p:sp>
      <p:pic>
        <p:nvPicPr>
          <p:cNvPr id="6" name="Marcador de contenido 3">
            <a:extLst>
              <a:ext uri="{FF2B5EF4-FFF2-40B4-BE49-F238E27FC236}">
                <a16:creationId xmlns:a16="http://schemas.microsoft.com/office/drawing/2014/main" id="{BB14AD6A-99F0-439B-BBE8-2F20FB387C46}"/>
              </a:ext>
            </a:extLst>
          </p:cNvPr>
          <p:cNvPicPr>
            <a:picLocks noGrp="1" noChangeAspect="1"/>
          </p:cNvPicPr>
          <p:nvPr>
            <p:ph idx="1"/>
          </p:nvPr>
        </p:nvPicPr>
        <p:blipFill rotWithShape="1">
          <a:blip r:embed="rId2"/>
          <a:srcRect l="22623" t="31915" r="22773" b="23936"/>
          <a:stretch/>
        </p:blipFill>
        <p:spPr>
          <a:xfrm>
            <a:off x="656523" y="1895475"/>
            <a:ext cx="10897302" cy="4333877"/>
          </a:xfrm>
          <a:prstGeom prst="rect">
            <a:avLst/>
          </a:prstGeom>
        </p:spPr>
      </p:pic>
    </p:spTree>
    <p:extLst>
      <p:ext uri="{BB962C8B-B14F-4D97-AF65-F5344CB8AC3E}">
        <p14:creationId xmlns:p14="http://schemas.microsoft.com/office/powerpoint/2010/main" val="35458382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111130-D3DA-4048-A915-4C9BB81A4CD4}"/>
              </a:ext>
            </a:extLst>
          </p:cNvPr>
          <p:cNvSpPr>
            <a:spLocks noGrp="1"/>
          </p:cNvSpPr>
          <p:nvPr>
            <p:ph type="title"/>
          </p:nvPr>
        </p:nvSpPr>
        <p:spPr/>
        <p:txBody>
          <a:bodyPr/>
          <a:lstStyle/>
          <a:p>
            <a:endParaRPr lang="es-EC"/>
          </a:p>
        </p:txBody>
      </p:sp>
      <p:pic>
        <p:nvPicPr>
          <p:cNvPr id="8" name="Imagen 7">
            <a:extLst>
              <a:ext uri="{FF2B5EF4-FFF2-40B4-BE49-F238E27FC236}">
                <a16:creationId xmlns:a16="http://schemas.microsoft.com/office/drawing/2014/main" id="{B7EBD697-BAA7-4E87-8351-8ECB367DD623}"/>
              </a:ext>
            </a:extLst>
          </p:cNvPr>
          <p:cNvPicPr>
            <a:picLocks noChangeAspect="1"/>
          </p:cNvPicPr>
          <p:nvPr/>
        </p:nvPicPr>
        <p:blipFill rotWithShape="1">
          <a:blip r:embed="rId2"/>
          <a:srcRect l="23672" t="24722" r="42578" b="16389"/>
          <a:stretch/>
        </p:blipFill>
        <p:spPr>
          <a:xfrm>
            <a:off x="6652763" y="761999"/>
            <a:ext cx="5424938" cy="5324475"/>
          </a:xfrm>
          <a:prstGeom prst="rect">
            <a:avLst/>
          </a:prstGeom>
        </p:spPr>
      </p:pic>
      <p:sp>
        <p:nvSpPr>
          <p:cNvPr id="9" name="Marcador de contenido 8">
            <a:extLst>
              <a:ext uri="{FF2B5EF4-FFF2-40B4-BE49-F238E27FC236}">
                <a16:creationId xmlns:a16="http://schemas.microsoft.com/office/drawing/2014/main" id="{13882610-618C-4907-AF37-9414910D2238}"/>
              </a:ext>
            </a:extLst>
          </p:cNvPr>
          <p:cNvSpPr>
            <a:spLocks noGrp="1"/>
          </p:cNvSpPr>
          <p:nvPr>
            <p:ph idx="1"/>
          </p:nvPr>
        </p:nvSpPr>
        <p:spPr/>
        <p:txBody>
          <a:bodyPr/>
          <a:lstStyle/>
          <a:p>
            <a:endParaRPr lang="es-EC" dirty="0"/>
          </a:p>
        </p:txBody>
      </p:sp>
      <p:pic>
        <p:nvPicPr>
          <p:cNvPr id="10" name="Marcador de contenido 3">
            <a:extLst>
              <a:ext uri="{FF2B5EF4-FFF2-40B4-BE49-F238E27FC236}">
                <a16:creationId xmlns:a16="http://schemas.microsoft.com/office/drawing/2014/main" id="{BCE5C8CA-33A3-4584-ABD0-E45CEB2DA8A1}"/>
              </a:ext>
            </a:extLst>
          </p:cNvPr>
          <p:cNvPicPr>
            <a:picLocks noChangeAspect="1"/>
          </p:cNvPicPr>
          <p:nvPr/>
        </p:nvPicPr>
        <p:blipFill rotWithShape="1">
          <a:blip r:embed="rId3"/>
          <a:srcRect l="23371" t="19682" r="42371" b="21058"/>
          <a:stretch/>
        </p:blipFill>
        <p:spPr>
          <a:xfrm>
            <a:off x="781049" y="704850"/>
            <a:ext cx="5695951" cy="5542199"/>
          </a:xfrm>
          <a:prstGeom prst="rect">
            <a:avLst/>
          </a:prstGeom>
        </p:spPr>
      </p:pic>
    </p:spTree>
    <p:extLst>
      <p:ext uri="{BB962C8B-B14F-4D97-AF65-F5344CB8AC3E}">
        <p14:creationId xmlns:p14="http://schemas.microsoft.com/office/powerpoint/2010/main" val="20217085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556EDA-466E-4566-BE4F-E57F949D60FC}"/>
              </a:ext>
            </a:extLst>
          </p:cNvPr>
          <p:cNvSpPr>
            <a:spLocks noGrp="1"/>
          </p:cNvSpPr>
          <p:nvPr>
            <p:ph type="title"/>
          </p:nvPr>
        </p:nvSpPr>
        <p:spPr/>
        <p:txBody>
          <a:bodyPr/>
          <a:lstStyle/>
          <a:p>
            <a:r>
              <a:rPr lang="es-MX" dirty="0"/>
              <a:t>Índice Gini</a:t>
            </a:r>
            <a:endParaRPr lang="es-EC" dirty="0"/>
          </a:p>
        </p:txBody>
      </p:sp>
      <p:pic>
        <p:nvPicPr>
          <p:cNvPr id="6" name="Marcador de contenido 3">
            <a:extLst>
              <a:ext uri="{FF2B5EF4-FFF2-40B4-BE49-F238E27FC236}">
                <a16:creationId xmlns:a16="http://schemas.microsoft.com/office/drawing/2014/main" id="{80597913-1EBB-4EB3-BBCF-2F2CF6216844}"/>
              </a:ext>
            </a:extLst>
          </p:cNvPr>
          <p:cNvPicPr>
            <a:picLocks noGrp="1" noChangeAspect="1"/>
          </p:cNvPicPr>
          <p:nvPr>
            <p:ph idx="1"/>
          </p:nvPr>
        </p:nvPicPr>
        <p:blipFill rotWithShape="1">
          <a:blip r:embed="rId2"/>
          <a:srcRect l="22025" t="22075" r="51197" b="22341"/>
          <a:stretch/>
        </p:blipFill>
        <p:spPr>
          <a:xfrm>
            <a:off x="3995671" y="2285999"/>
            <a:ext cx="4200658" cy="4072839"/>
          </a:xfrm>
          <a:prstGeom prst="rect">
            <a:avLst/>
          </a:prstGeom>
        </p:spPr>
      </p:pic>
    </p:spTree>
    <p:extLst>
      <p:ext uri="{BB962C8B-B14F-4D97-AF65-F5344CB8AC3E}">
        <p14:creationId xmlns:p14="http://schemas.microsoft.com/office/powerpoint/2010/main" val="35415050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9C1E7E-0B7B-4F94-B14D-DA325E259632}"/>
              </a:ext>
            </a:extLst>
          </p:cNvPr>
          <p:cNvSpPr>
            <a:spLocks noGrp="1"/>
          </p:cNvSpPr>
          <p:nvPr>
            <p:ph type="title"/>
          </p:nvPr>
        </p:nvSpPr>
        <p:spPr/>
        <p:txBody>
          <a:bodyPr/>
          <a:lstStyle/>
          <a:p>
            <a:r>
              <a:rPr lang="es-MX" dirty="0">
                <a:solidFill>
                  <a:srgbClr val="0000CC"/>
                </a:solidFill>
              </a:rPr>
              <a:t>Migración</a:t>
            </a:r>
            <a:endParaRPr lang="es-EC" dirty="0">
              <a:solidFill>
                <a:srgbClr val="0000CC"/>
              </a:solidFill>
            </a:endParaRPr>
          </a:p>
        </p:txBody>
      </p:sp>
      <p:sp>
        <p:nvSpPr>
          <p:cNvPr id="3" name="Marcador de contenido 2">
            <a:extLst>
              <a:ext uri="{FF2B5EF4-FFF2-40B4-BE49-F238E27FC236}">
                <a16:creationId xmlns:a16="http://schemas.microsoft.com/office/drawing/2014/main" id="{53F29F62-2FFA-4524-8374-C6E6E295F8C7}"/>
              </a:ext>
            </a:extLst>
          </p:cNvPr>
          <p:cNvSpPr>
            <a:spLocks noGrp="1"/>
          </p:cNvSpPr>
          <p:nvPr>
            <p:ph idx="1"/>
          </p:nvPr>
        </p:nvSpPr>
        <p:spPr/>
        <p:txBody>
          <a:bodyPr/>
          <a:lstStyle/>
          <a:p>
            <a:r>
              <a:rPr lang="es-EC" dirty="0">
                <a:hlinkClick r:id="rId2"/>
              </a:rPr>
              <a:t>https://www.ecuadorencifras.gob.ec/poblacion-y-migracion/</a:t>
            </a:r>
            <a:endParaRPr lang="es-EC" dirty="0"/>
          </a:p>
          <a:p>
            <a:endParaRPr lang="es-EC" dirty="0"/>
          </a:p>
          <a:p>
            <a:endParaRPr lang="es-EC" dirty="0"/>
          </a:p>
        </p:txBody>
      </p:sp>
      <p:pic>
        <p:nvPicPr>
          <p:cNvPr id="5" name="Imagen 4">
            <a:extLst>
              <a:ext uri="{FF2B5EF4-FFF2-40B4-BE49-F238E27FC236}">
                <a16:creationId xmlns:a16="http://schemas.microsoft.com/office/drawing/2014/main" id="{FD95F722-375A-4495-BC0A-551220EC876B}"/>
              </a:ext>
            </a:extLst>
          </p:cNvPr>
          <p:cNvPicPr>
            <a:picLocks noChangeAspect="1"/>
          </p:cNvPicPr>
          <p:nvPr/>
        </p:nvPicPr>
        <p:blipFill rotWithShape="1">
          <a:blip r:embed="rId3"/>
          <a:srcRect l="35860" t="49028" r="16797" b="25277"/>
          <a:stretch/>
        </p:blipFill>
        <p:spPr>
          <a:xfrm>
            <a:off x="1371599" y="3021169"/>
            <a:ext cx="10010775" cy="3056095"/>
          </a:xfrm>
          <a:prstGeom prst="rect">
            <a:avLst/>
          </a:prstGeom>
        </p:spPr>
      </p:pic>
    </p:spTree>
    <p:extLst>
      <p:ext uri="{BB962C8B-B14F-4D97-AF65-F5344CB8AC3E}">
        <p14:creationId xmlns:p14="http://schemas.microsoft.com/office/powerpoint/2010/main" val="23254215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64D359-9406-4901-BC67-316C76AB38C5}"/>
              </a:ext>
            </a:extLst>
          </p:cNvPr>
          <p:cNvSpPr>
            <a:spLocks noGrp="1"/>
          </p:cNvSpPr>
          <p:nvPr>
            <p:ph type="title"/>
          </p:nvPr>
        </p:nvSpPr>
        <p:spPr>
          <a:xfrm>
            <a:off x="1295400" y="718457"/>
            <a:ext cx="9601200" cy="738867"/>
          </a:xfrm>
        </p:spPr>
        <p:txBody>
          <a:bodyPr>
            <a:normAutofit fontScale="90000"/>
          </a:bodyPr>
          <a:lstStyle/>
          <a:p>
            <a:r>
              <a:rPr lang="es-MX" b="1" dirty="0"/>
              <a:t>Índice de desarrollo humano y sus componentes</a:t>
            </a:r>
            <a:endParaRPr lang="es-EC" b="1" dirty="0"/>
          </a:p>
        </p:txBody>
      </p:sp>
      <p:pic>
        <p:nvPicPr>
          <p:cNvPr id="7" name="Marcador de contenido 4">
            <a:extLst>
              <a:ext uri="{FF2B5EF4-FFF2-40B4-BE49-F238E27FC236}">
                <a16:creationId xmlns:a16="http://schemas.microsoft.com/office/drawing/2014/main" id="{F5671A07-8A5B-43CB-BC9F-E49F57843650}"/>
              </a:ext>
            </a:extLst>
          </p:cNvPr>
          <p:cNvPicPr>
            <a:picLocks noGrp="1" noChangeAspect="1"/>
          </p:cNvPicPr>
          <p:nvPr>
            <p:ph idx="1"/>
          </p:nvPr>
        </p:nvPicPr>
        <p:blipFill rotWithShape="1">
          <a:blip r:embed="rId2"/>
          <a:srcRect l="41024" t="26596" r="23371" b="38830"/>
          <a:stretch/>
        </p:blipFill>
        <p:spPr>
          <a:xfrm>
            <a:off x="974271" y="1852737"/>
            <a:ext cx="9601200" cy="4286805"/>
          </a:xfrm>
          <a:prstGeom prst="rect">
            <a:avLst/>
          </a:prstGeom>
        </p:spPr>
      </p:pic>
    </p:spTree>
    <p:extLst>
      <p:ext uri="{BB962C8B-B14F-4D97-AF65-F5344CB8AC3E}">
        <p14:creationId xmlns:p14="http://schemas.microsoft.com/office/powerpoint/2010/main" val="23672397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0DCEBC-046E-4F79-911A-5CFD9E4BF766}"/>
              </a:ext>
            </a:extLst>
          </p:cNvPr>
          <p:cNvSpPr>
            <a:spLocks noGrp="1"/>
          </p:cNvSpPr>
          <p:nvPr>
            <p:ph type="ctrTitle"/>
          </p:nvPr>
        </p:nvSpPr>
        <p:spPr>
          <a:xfrm>
            <a:off x="1915126" y="1733266"/>
            <a:ext cx="8361229" cy="2949281"/>
          </a:xfrm>
        </p:spPr>
        <p:txBody>
          <a:bodyPr/>
          <a:lstStyle/>
          <a:p>
            <a:r>
              <a:rPr lang="es-MX" b="1" dirty="0"/>
              <a:t>SITUACIÓN AMBIENTAL DEL ECUADOR</a:t>
            </a:r>
            <a:endParaRPr lang="es-EC" b="1" dirty="0"/>
          </a:p>
        </p:txBody>
      </p:sp>
      <p:sp>
        <p:nvSpPr>
          <p:cNvPr id="3" name="Subtítulo 2">
            <a:extLst>
              <a:ext uri="{FF2B5EF4-FFF2-40B4-BE49-F238E27FC236}">
                <a16:creationId xmlns:a16="http://schemas.microsoft.com/office/drawing/2014/main" id="{A0131256-9AA2-46D2-81DC-F60752BD8907}"/>
              </a:ext>
            </a:extLst>
          </p:cNvPr>
          <p:cNvSpPr>
            <a:spLocks noGrp="1"/>
          </p:cNvSpPr>
          <p:nvPr>
            <p:ph type="subTitle" idx="1"/>
          </p:nvPr>
        </p:nvSpPr>
        <p:spPr>
          <a:xfrm>
            <a:off x="2679905" y="4909028"/>
            <a:ext cx="6831673" cy="726155"/>
          </a:xfrm>
        </p:spPr>
        <p:txBody>
          <a:bodyPr>
            <a:normAutofit/>
          </a:bodyPr>
          <a:lstStyle/>
          <a:p>
            <a:r>
              <a:rPr lang="es-MX" sz="3200" b="1" dirty="0"/>
              <a:t>INDICADORES SOCIALES</a:t>
            </a:r>
            <a:endParaRPr lang="es-EC" sz="3200" b="1" dirty="0"/>
          </a:p>
        </p:txBody>
      </p:sp>
    </p:spTree>
    <p:extLst>
      <p:ext uri="{BB962C8B-B14F-4D97-AF65-F5344CB8AC3E}">
        <p14:creationId xmlns:p14="http://schemas.microsoft.com/office/powerpoint/2010/main" val="476826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4DD70-D53B-4CF9-A5D5-EB95BCF9C2AF}"/>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6A34B2C9-4EFA-4DBE-80B1-AB272C904955}"/>
              </a:ext>
            </a:extLst>
          </p:cNvPr>
          <p:cNvSpPr>
            <a:spLocks noGrp="1"/>
          </p:cNvSpPr>
          <p:nvPr>
            <p:ph idx="1"/>
          </p:nvPr>
        </p:nvSpPr>
        <p:spPr/>
        <p:txBody>
          <a:bodyPr/>
          <a:lstStyle/>
          <a:p>
            <a:r>
              <a:rPr lang="es-MX" dirty="0"/>
              <a:t>En el </a:t>
            </a:r>
            <a:r>
              <a:rPr lang="es-MX" b="1" dirty="0"/>
              <a:t>Ecuador</a:t>
            </a:r>
            <a:r>
              <a:rPr lang="es-MX" dirty="0"/>
              <a:t>, como en los llamados países en desarrollo la </a:t>
            </a:r>
            <a:r>
              <a:rPr lang="es-MX" b="1" dirty="0"/>
              <a:t>situación ambiental</a:t>
            </a:r>
            <a:r>
              <a:rPr lang="es-MX" dirty="0"/>
              <a:t> se considera alarmante, los indicadores, así lo demuestran:</a:t>
            </a:r>
          </a:p>
          <a:p>
            <a:r>
              <a:rPr lang="es-MX" dirty="0"/>
              <a:t> - Alta tasa de deforestación y erosión de los suelos.</a:t>
            </a:r>
          </a:p>
          <a:p>
            <a:r>
              <a:rPr lang="es-MX" dirty="0"/>
              <a:t> - Pérdida de biodiversidad y recursos genéticos. </a:t>
            </a:r>
          </a:p>
          <a:p>
            <a:r>
              <a:rPr lang="es-MX" dirty="0"/>
              <a:t>- Creciente contaminación del aire, agua y suelo.</a:t>
            </a:r>
            <a:endParaRPr lang="es-EC" dirty="0"/>
          </a:p>
        </p:txBody>
      </p:sp>
    </p:spTree>
    <p:extLst>
      <p:ext uri="{BB962C8B-B14F-4D97-AF65-F5344CB8AC3E}">
        <p14:creationId xmlns:p14="http://schemas.microsoft.com/office/powerpoint/2010/main" val="29155439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B7C589-28DB-4FD2-9127-FFC342D267CC}"/>
              </a:ext>
            </a:extLst>
          </p:cNvPr>
          <p:cNvSpPr>
            <a:spLocks noGrp="1"/>
          </p:cNvSpPr>
          <p:nvPr>
            <p:ph type="title"/>
          </p:nvPr>
        </p:nvSpPr>
        <p:spPr/>
        <p:txBody>
          <a:bodyPr>
            <a:noAutofit/>
          </a:bodyPr>
          <a:lstStyle/>
          <a:p>
            <a:r>
              <a:rPr lang="es-EC" sz="3200" b="1" dirty="0"/>
              <a:t>Indicadores Ambientales para el Desarrollo Sostenible</a:t>
            </a:r>
            <a:br>
              <a:rPr lang="es-EC" sz="3200" dirty="0"/>
            </a:br>
            <a:r>
              <a:rPr lang="es-EC" sz="2000" dirty="0"/>
              <a:t> </a:t>
            </a:r>
            <a:r>
              <a:rPr lang="es-EC" sz="2000" u="sng" dirty="0">
                <a:hlinkClick r:id="rId2"/>
              </a:rPr>
              <a:t>http://energia.ugto.mx/index.php/desarrollo-sustentable/15-indicadores/21-indicadores-ambientales</a:t>
            </a:r>
            <a:br>
              <a:rPr lang="es-EC" sz="2000" dirty="0"/>
            </a:br>
            <a:endParaRPr lang="es-EC" sz="2000" dirty="0"/>
          </a:p>
        </p:txBody>
      </p:sp>
      <p:sp>
        <p:nvSpPr>
          <p:cNvPr id="3" name="Marcador de contenido 2">
            <a:extLst>
              <a:ext uri="{FF2B5EF4-FFF2-40B4-BE49-F238E27FC236}">
                <a16:creationId xmlns:a16="http://schemas.microsoft.com/office/drawing/2014/main" id="{93C8D6C1-8A9B-46A1-A267-F84706F6B25E}"/>
              </a:ext>
            </a:extLst>
          </p:cNvPr>
          <p:cNvSpPr>
            <a:spLocks noGrp="1"/>
          </p:cNvSpPr>
          <p:nvPr>
            <p:ph idx="1"/>
          </p:nvPr>
        </p:nvSpPr>
        <p:spPr>
          <a:xfrm>
            <a:off x="1371599" y="1896533"/>
            <a:ext cx="10430933" cy="4741334"/>
          </a:xfrm>
        </p:spPr>
        <p:txBody>
          <a:bodyPr>
            <a:noAutofit/>
          </a:bodyPr>
          <a:lstStyle/>
          <a:p>
            <a:pPr marL="0" indent="0">
              <a:spcBef>
                <a:spcPts val="0"/>
              </a:spcBef>
              <a:spcAft>
                <a:spcPts val="0"/>
              </a:spcAft>
              <a:buNone/>
            </a:pPr>
            <a:r>
              <a:rPr lang="es-EC" b="1" dirty="0"/>
              <a:t>Desechos</a:t>
            </a:r>
          </a:p>
          <a:p>
            <a:pPr>
              <a:spcBef>
                <a:spcPts val="0"/>
              </a:spcBef>
              <a:spcAft>
                <a:spcPts val="0"/>
              </a:spcAft>
            </a:pPr>
            <a:r>
              <a:rPr lang="es-MX" dirty="0"/>
              <a:t>Generación de Residuos Sólidos Urbanos</a:t>
            </a:r>
          </a:p>
          <a:p>
            <a:pPr>
              <a:spcBef>
                <a:spcPts val="0"/>
              </a:spcBef>
              <a:spcAft>
                <a:spcPts val="0"/>
              </a:spcAft>
            </a:pPr>
            <a:r>
              <a:rPr lang="es-EC" dirty="0"/>
              <a:t>Disposición Final de Residuos Sólidos Urbanos</a:t>
            </a:r>
          </a:p>
          <a:p>
            <a:pPr>
              <a:spcBef>
                <a:spcPts val="0"/>
              </a:spcBef>
              <a:spcAft>
                <a:spcPts val="0"/>
              </a:spcAft>
            </a:pPr>
            <a:r>
              <a:rPr lang="es-EC" dirty="0"/>
              <a:t>Recolección Per Cápita de Residuos Sólidos Urbanos y Población Beneficiada</a:t>
            </a:r>
          </a:p>
          <a:p>
            <a:pPr>
              <a:spcBef>
                <a:spcPts val="0"/>
              </a:spcBef>
              <a:spcAft>
                <a:spcPts val="0"/>
              </a:spcAft>
            </a:pPr>
            <a:r>
              <a:rPr lang="es-EC" dirty="0"/>
              <a:t>Generación de Residuos Peligrosos</a:t>
            </a:r>
          </a:p>
          <a:p>
            <a:pPr marL="0" indent="0">
              <a:spcBef>
                <a:spcPts val="0"/>
              </a:spcBef>
              <a:spcAft>
                <a:spcPts val="0"/>
              </a:spcAft>
              <a:buNone/>
            </a:pPr>
            <a:r>
              <a:rPr lang="es-EC" b="1" dirty="0"/>
              <a:t>Agua</a:t>
            </a:r>
          </a:p>
          <a:p>
            <a:pPr>
              <a:spcBef>
                <a:spcPts val="0"/>
              </a:spcBef>
              <a:spcAft>
                <a:spcPts val="0"/>
              </a:spcAft>
            </a:pPr>
            <a:r>
              <a:rPr lang="es-EC" dirty="0"/>
              <a:t>Extracción Anual de Agua Subterránea y Superficial</a:t>
            </a:r>
          </a:p>
          <a:p>
            <a:pPr>
              <a:spcBef>
                <a:spcPts val="0"/>
              </a:spcBef>
              <a:spcAft>
                <a:spcPts val="0"/>
              </a:spcAft>
            </a:pPr>
            <a:r>
              <a:rPr lang="es-EC" dirty="0"/>
              <a:t>Consumo Doméstico de Agua por Habitante</a:t>
            </a:r>
          </a:p>
          <a:p>
            <a:pPr>
              <a:spcBef>
                <a:spcPts val="0"/>
              </a:spcBef>
              <a:spcAft>
                <a:spcPts val="0"/>
              </a:spcAft>
            </a:pPr>
            <a:r>
              <a:rPr lang="es-EC" dirty="0"/>
              <a:t>Porcentaje de la Población con Servicio de Agua Potable</a:t>
            </a:r>
          </a:p>
          <a:p>
            <a:pPr>
              <a:spcBef>
                <a:spcPts val="0"/>
              </a:spcBef>
              <a:spcAft>
                <a:spcPts val="0"/>
              </a:spcAft>
            </a:pPr>
            <a:r>
              <a:rPr lang="es-EC" dirty="0"/>
              <a:t>Agua Suministrada y Desinfectada por Entidad Federativa</a:t>
            </a:r>
          </a:p>
          <a:p>
            <a:pPr>
              <a:spcBef>
                <a:spcPts val="0"/>
              </a:spcBef>
              <a:spcAft>
                <a:spcPts val="0"/>
              </a:spcAft>
            </a:pPr>
            <a:r>
              <a:rPr lang="es-EC" dirty="0"/>
              <a:t>Plantas de tratamiento de aguas residuales en operación</a:t>
            </a:r>
          </a:p>
          <a:p>
            <a:pPr>
              <a:spcBef>
                <a:spcPts val="0"/>
              </a:spcBef>
              <a:spcAft>
                <a:spcPts val="0"/>
              </a:spcAft>
            </a:pPr>
            <a:endParaRPr lang="es-EC" dirty="0"/>
          </a:p>
          <a:p>
            <a:pPr>
              <a:spcBef>
                <a:spcPts val="0"/>
              </a:spcBef>
              <a:spcAft>
                <a:spcPts val="0"/>
              </a:spcAft>
            </a:pPr>
            <a:endParaRPr lang="es-EC" dirty="0"/>
          </a:p>
        </p:txBody>
      </p:sp>
    </p:spTree>
    <p:extLst>
      <p:ext uri="{BB962C8B-B14F-4D97-AF65-F5344CB8AC3E}">
        <p14:creationId xmlns:p14="http://schemas.microsoft.com/office/powerpoint/2010/main" val="370929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ítulo 1">
            <a:extLst>
              <a:ext uri="{FF2B5EF4-FFF2-40B4-BE49-F238E27FC236}">
                <a16:creationId xmlns:a16="http://schemas.microsoft.com/office/drawing/2014/main" id="{5EC112AB-7402-4DAC-997B-8B19092AD346}"/>
              </a:ext>
            </a:extLst>
          </p:cNvPr>
          <p:cNvSpPr>
            <a:spLocks noGrp="1" noChangeArrowheads="1"/>
          </p:cNvSpPr>
          <p:nvPr>
            <p:ph type="title"/>
          </p:nvPr>
        </p:nvSpPr>
        <p:spPr/>
        <p:txBody>
          <a:bodyPr/>
          <a:lstStyle/>
          <a:p>
            <a:endParaRPr lang="es-EC" altLang="es-EC"/>
          </a:p>
        </p:txBody>
      </p:sp>
      <p:pic>
        <p:nvPicPr>
          <p:cNvPr id="8195" name="Marcador de contenido 3">
            <a:extLst>
              <a:ext uri="{FF2B5EF4-FFF2-40B4-BE49-F238E27FC236}">
                <a16:creationId xmlns:a16="http://schemas.microsoft.com/office/drawing/2014/main" id="{4B5D2D11-38DE-4DA9-BED2-BF32A30287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245" t="12408" r="21120" b="12875"/>
          <a:stretch>
            <a:fillRect/>
          </a:stretch>
        </p:blipFill>
        <p:spPr>
          <a:xfrm>
            <a:off x="466725" y="188913"/>
            <a:ext cx="11306175" cy="6513512"/>
          </a:xfrm>
        </p:spPr>
      </p:pic>
    </p:spTree>
    <p:extLst>
      <p:ext uri="{BB962C8B-B14F-4D97-AF65-F5344CB8AC3E}">
        <p14:creationId xmlns:p14="http://schemas.microsoft.com/office/powerpoint/2010/main" val="29311457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65EDCD-8F4C-4D98-8B6C-210C7AA34F24}"/>
              </a:ext>
            </a:extLst>
          </p:cNvPr>
          <p:cNvSpPr>
            <a:spLocks noGrp="1"/>
          </p:cNvSpPr>
          <p:nvPr>
            <p:ph type="title"/>
          </p:nvPr>
        </p:nvSpPr>
        <p:spPr/>
        <p:txBody>
          <a:bodyPr>
            <a:normAutofit fontScale="90000"/>
          </a:bodyPr>
          <a:lstStyle/>
          <a:p>
            <a:r>
              <a:rPr lang="es-MX" b="1" dirty="0"/>
              <a:t>Cuáles son los 5 desafíos de Ecuador para el medioambiente en 2020</a:t>
            </a:r>
            <a:endParaRPr lang="es-EC" dirty="0"/>
          </a:p>
        </p:txBody>
      </p:sp>
      <p:sp>
        <p:nvSpPr>
          <p:cNvPr id="3" name="Marcador de contenido 2">
            <a:extLst>
              <a:ext uri="{FF2B5EF4-FFF2-40B4-BE49-F238E27FC236}">
                <a16:creationId xmlns:a16="http://schemas.microsoft.com/office/drawing/2014/main" id="{2FE13C7F-F095-424E-BBD2-AFD00641FF4B}"/>
              </a:ext>
            </a:extLst>
          </p:cNvPr>
          <p:cNvSpPr>
            <a:spLocks noGrp="1"/>
          </p:cNvSpPr>
          <p:nvPr>
            <p:ph idx="1"/>
          </p:nvPr>
        </p:nvSpPr>
        <p:spPr/>
        <p:txBody>
          <a:bodyPr/>
          <a:lstStyle/>
          <a:p>
            <a:endParaRPr lang="es-MX" b="1" dirty="0"/>
          </a:p>
          <a:p>
            <a:r>
              <a:rPr lang="es-MX" dirty="0"/>
              <a:t>Una de las principales tareas ambientales que tiene Ecuador en este año es mejorar la gestión del agua.</a:t>
            </a:r>
          </a:p>
          <a:p>
            <a:r>
              <a:rPr lang="es-MX" dirty="0"/>
              <a:t>Una de las principales tareas ambientales que tiene </a:t>
            </a:r>
            <a:r>
              <a:rPr lang="es-MX" dirty="0">
                <a:hlinkClick r:id="rId2"/>
              </a:rPr>
              <a:t>Ecuador </a:t>
            </a:r>
            <a:r>
              <a:rPr lang="es-MX" dirty="0"/>
              <a:t>en este año es mejorar la gestión del agua. Nuestro país es el más deforestado en proporción a su tamaño. También preocupan la explotación petrolera y la expansión de minería a gran escala, especialmente en territorios indígenas.</a:t>
            </a:r>
          </a:p>
          <a:p>
            <a:endParaRPr lang="es-EC" dirty="0"/>
          </a:p>
        </p:txBody>
      </p:sp>
    </p:spTree>
    <p:extLst>
      <p:ext uri="{BB962C8B-B14F-4D97-AF65-F5344CB8AC3E}">
        <p14:creationId xmlns:p14="http://schemas.microsoft.com/office/powerpoint/2010/main" val="41642634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5E9E5C-AD7B-49ED-8D2B-8AB483B4A670}"/>
              </a:ext>
            </a:extLst>
          </p:cNvPr>
          <p:cNvSpPr>
            <a:spLocks noGrp="1"/>
          </p:cNvSpPr>
          <p:nvPr>
            <p:ph type="title"/>
          </p:nvPr>
        </p:nvSpPr>
        <p:spPr>
          <a:xfrm>
            <a:off x="559558" y="876867"/>
            <a:ext cx="10908542" cy="1784445"/>
          </a:xfrm>
        </p:spPr>
        <p:txBody>
          <a:bodyPr>
            <a:normAutofit fontScale="90000"/>
          </a:bodyPr>
          <a:lstStyle/>
          <a:p>
            <a:r>
              <a:rPr lang="es-MX" b="1" dirty="0"/>
              <a:t>Este portal enumeró los cinco retos que tiene nuestro país en este año para preservar el medioambiente:</a:t>
            </a:r>
            <a:br>
              <a:rPr lang="es-MX" b="1" dirty="0"/>
            </a:br>
            <a:endParaRPr lang="es-EC" b="1" dirty="0"/>
          </a:p>
        </p:txBody>
      </p:sp>
      <p:sp>
        <p:nvSpPr>
          <p:cNvPr id="3" name="Marcador de contenido 2">
            <a:extLst>
              <a:ext uri="{FF2B5EF4-FFF2-40B4-BE49-F238E27FC236}">
                <a16:creationId xmlns:a16="http://schemas.microsoft.com/office/drawing/2014/main" id="{43B14641-6B92-4731-885A-077C9B07EC12}"/>
              </a:ext>
            </a:extLst>
          </p:cNvPr>
          <p:cNvSpPr>
            <a:spLocks noGrp="1"/>
          </p:cNvSpPr>
          <p:nvPr>
            <p:ph idx="1"/>
          </p:nvPr>
        </p:nvSpPr>
        <p:spPr>
          <a:xfrm>
            <a:off x="1213229" y="2856933"/>
            <a:ext cx="9601200" cy="3276600"/>
          </a:xfrm>
        </p:spPr>
        <p:txBody>
          <a:bodyPr/>
          <a:lstStyle/>
          <a:p>
            <a:r>
              <a:rPr lang="es-MX" b="1" dirty="0"/>
              <a:t>1. Ecuador debe salir del listado de los más deforestados</a:t>
            </a:r>
          </a:p>
          <a:p>
            <a:r>
              <a:rPr lang="es-MX" b="1" dirty="0"/>
              <a:t>2. Situación crítica en Ecuador por actividades extractivas y la gran agroindustria</a:t>
            </a:r>
          </a:p>
          <a:p>
            <a:r>
              <a:rPr lang="es-MX" b="1" dirty="0"/>
              <a:t>3. Las demandas sobre el parque Yasuní</a:t>
            </a:r>
          </a:p>
          <a:p>
            <a:r>
              <a:rPr lang="es-MX" b="1" dirty="0"/>
              <a:t>4. Es hora de que Ecuador piense en el agua</a:t>
            </a:r>
          </a:p>
          <a:p>
            <a:r>
              <a:rPr lang="es-EC" b="1" dirty="0"/>
              <a:t>5. Consultas populares para decidir sobre territorios en Ecuador</a:t>
            </a:r>
          </a:p>
          <a:p>
            <a:pPr marL="0" indent="0">
              <a:buNone/>
            </a:pPr>
            <a:endParaRPr lang="es-MX" b="1" dirty="0"/>
          </a:p>
          <a:p>
            <a:endParaRPr lang="es-MX" b="1" dirty="0"/>
          </a:p>
          <a:p>
            <a:endParaRPr lang="es-MX" b="1" dirty="0"/>
          </a:p>
          <a:p>
            <a:endParaRPr lang="es-EC" dirty="0"/>
          </a:p>
        </p:txBody>
      </p:sp>
    </p:spTree>
    <p:extLst>
      <p:ext uri="{BB962C8B-B14F-4D97-AF65-F5344CB8AC3E}">
        <p14:creationId xmlns:p14="http://schemas.microsoft.com/office/powerpoint/2010/main" val="12034241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7A0794-1183-4378-9963-CF1FFFB8E778}"/>
              </a:ext>
            </a:extLst>
          </p:cNvPr>
          <p:cNvSpPr>
            <a:spLocks noGrp="1"/>
          </p:cNvSpPr>
          <p:nvPr>
            <p:ph type="title"/>
          </p:nvPr>
        </p:nvSpPr>
        <p:spPr/>
        <p:txBody>
          <a:bodyPr>
            <a:normAutofit fontScale="90000"/>
          </a:bodyPr>
          <a:lstStyle/>
          <a:p>
            <a:r>
              <a:rPr lang="es-MX" b="1" dirty="0"/>
              <a:t>Principales Problemas ambientales del Ecuador</a:t>
            </a:r>
            <a:br>
              <a:rPr lang="es-MX" b="1" dirty="0"/>
            </a:br>
            <a:endParaRPr lang="es-EC" b="1" dirty="0"/>
          </a:p>
        </p:txBody>
      </p:sp>
      <p:sp>
        <p:nvSpPr>
          <p:cNvPr id="3" name="Marcador de contenido 2">
            <a:extLst>
              <a:ext uri="{FF2B5EF4-FFF2-40B4-BE49-F238E27FC236}">
                <a16:creationId xmlns:a16="http://schemas.microsoft.com/office/drawing/2014/main" id="{F1867EA3-8933-4C49-952C-EF5E5A7B1CBF}"/>
              </a:ext>
            </a:extLst>
          </p:cNvPr>
          <p:cNvSpPr>
            <a:spLocks noGrp="1"/>
          </p:cNvSpPr>
          <p:nvPr>
            <p:ph idx="1"/>
          </p:nvPr>
        </p:nvSpPr>
        <p:spPr/>
        <p:txBody>
          <a:bodyPr>
            <a:normAutofit fontScale="62500" lnSpcReduction="20000"/>
          </a:bodyPr>
          <a:lstStyle/>
          <a:p>
            <a:r>
              <a:rPr lang="es-MX" dirty="0"/>
              <a:t>Desordenada e irracional explotación Petrolera</a:t>
            </a:r>
          </a:p>
          <a:p>
            <a:r>
              <a:rPr lang="es-EC" dirty="0"/>
              <a:t>Irracional explotación de Madera</a:t>
            </a:r>
          </a:p>
          <a:p>
            <a:r>
              <a:rPr lang="es-EC" dirty="0"/>
              <a:t>Desordenada e irracional explotación Marino costero</a:t>
            </a:r>
          </a:p>
          <a:p>
            <a:r>
              <a:rPr lang="es-EC" dirty="0"/>
              <a:t>Explotación de Metales preciosos</a:t>
            </a:r>
          </a:p>
          <a:p>
            <a:r>
              <a:rPr lang="es-MX" dirty="0"/>
              <a:t> La erosión del suelo y la desforestación</a:t>
            </a:r>
          </a:p>
          <a:p>
            <a:r>
              <a:rPr lang="es-EC" dirty="0"/>
              <a:t>Perdida de la biodiversidad</a:t>
            </a:r>
          </a:p>
          <a:p>
            <a:r>
              <a:rPr lang="es-MX" dirty="0"/>
              <a:t>La creciente contaminación del agua, suelo, aire</a:t>
            </a:r>
          </a:p>
          <a:p>
            <a:r>
              <a:rPr lang="es-MX" dirty="0"/>
              <a:t>Generación y manejo deficiente de desechos altamente peligrosos</a:t>
            </a:r>
          </a:p>
          <a:p>
            <a:r>
              <a:rPr lang="es-MX" dirty="0"/>
              <a:t>Deterioro de las condiciones ambientales</a:t>
            </a:r>
          </a:p>
          <a:p>
            <a:r>
              <a:rPr lang="es-MX" dirty="0"/>
              <a:t>Grandes problemas de salud Nacional</a:t>
            </a:r>
            <a:endParaRPr lang="es-EC" dirty="0"/>
          </a:p>
        </p:txBody>
      </p:sp>
      <p:pic>
        <p:nvPicPr>
          <p:cNvPr id="4" name="Imagen 3">
            <a:extLst>
              <a:ext uri="{FF2B5EF4-FFF2-40B4-BE49-F238E27FC236}">
                <a16:creationId xmlns:a16="http://schemas.microsoft.com/office/drawing/2014/main" id="{BC364010-7099-41C3-9715-B6BFC6F54588}"/>
              </a:ext>
            </a:extLst>
          </p:cNvPr>
          <p:cNvPicPr>
            <a:picLocks noChangeAspect="1"/>
          </p:cNvPicPr>
          <p:nvPr/>
        </p:nvPicPr>
        <p:blipFill>
          <a:blip r:embed="rId2"/>
          <a:stretch>
            <a:fillRect/>
          </a:stretch>
        </p:blipFill>
        <p:spPr>
          <a:xfrm>
            <a:off x="7716837" y="2188103"/>
            <a:ext cx="3679297" cy="3679297"/>
          </a:xfrm>
          <a:prstGeom prst="rect">
            <a:avLst/>
          </a:prstGeom>
        </p:spPr>
      </p:pic>
    </p:spTree>
    <p:extLst>
      <p:ext uri="{BB962C8B-B14F-4D97-AF65-F5344CB8AC3E}">
        <p14:creationId xmlns:p14="http://schemas.microsoft.com/office/powerpoint/2010/main" val="30162749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183872-187A-461C-A264-147BD8EE0353}"/>
              </a:ext>
            </a:extLst>
          </p:cNvPr>
          <p:cNvSpPr>
            <a:spLocks noGrp="1"/>
          </p:cNvSpPr>
          <p:nvPr>
            <p:ph type="title"/>
          </p:nvPr>
        </p:nvSpPr>
        <p:spPr/>
        <p:txBody>
          <a:bodyPr/>
          <a:lstStyle/>
          <a:p>
            <a:r>
              <a:rPr lang="es-MX" dirty="0"/>
              <a:t>Contaminación</a:t>
            </a:r>
            <a:endParaRPr lang="es-EC" dirty="0"/>
          </a:p>
        </p:txBody>
      </p:sp>
      <p:sp>
        <p:nvSpPr>
          <p:cNvPr id="3" name="Marcador de contenido 2">
            <a:extLst>
              <a:ext uri="{FF2B5EF4-FFF2-40B4-BE49-F238E27FC236}">
                <a16:creationId xmlns:a16="http://schemas.microsoft.com/office/drawing/2014/main" id="{DE3329C8-97BD-4884-8FB2-73174994BB1F}"/>
              </a:ext>
            </a:extLst>
          </p:cNvPr>
          <p:cNvSpPr>
            <a:spLocks noGrp="1"/>
          </p:cNvSpPr>
          <p:nvPr>
            <p:ph idx="1"/>
          </p:nvPr>
        </p:nvSpPr>
        <p:spPr>
          <a:xfrm>
            <a:off x="1371600" y="2286000"/>
            <a:ext cx="4419600" cy="3581400"/>
          </a:xfrm>
        </p:spPr>
        <p:txBody>
          <a:bodyPr>
            <a:normAutofit fontScale="92500"/>
          </a:bodyPr>
          <a:lstStyle/>
          <a:p>
            <a:r>
              <a:rPr lang="es-MX" dirty="0"/>
              <a:t> Las ciudades ecuatorianas siguen creciendo y a la par los sistemas de producción de energía, las industrias y el transporte, los cuales son los causantes mayoritarios de la contaminación del aire. La contaminación de nuestro país proviene de diversas fuentes. El siguiente gráfico muestra los porcentajes de aporte de cada una. </a:t>
            </a:r>
            <a:endParaRPr lang="es-EC" dirty="0"/>
          </a:p>
        </p:txBody>
      </p:sp>
      <p:pic>
        <p:nvPicPr>
          <p:cNvPr id="5" name="Imagen 4">
            <a:extLst>
              <a:ext uri="{FF2B5EF4-FFF2-40B4-BE49-F238E27FC236}">
                <a16:creationId xmlns:a16="http://schemas.microsoft.com/office/drawing/2014/main" id="{F90B74FC-B9D1-4A4E-A40D-CA7597EA8B88}"/>
              </a:ext>
            </a:extLst>
          </p:cNvPr>
          <p:cNvPicPr>
            <a:picLocks noChangeAspect="1"/>
          </p:cNvPicPr>
          <p:nvPr/>
        </p:nvPicPr>
        <p:blipFill rotWithShape="1">
          <a:blip r:embed="rId2"/>
          <a:srcRect l="22187" t="46111" r="36875" b="18056"/>
          <a:stretch/>
        </p:blipFill>
        <p:spPr>
          <a:xfrm>
            <a:off x="6400802" y="2486781"/>
            <a:ext cx="4991100" cy="3072190"/>
          </a:xfrm>
          <a:prstGeom prst="rect">
            <a:avLst/>
          </a:prstGeom>
        </p:spPr>
      </p:pic>
    </p:spTree>
    <p:extLst>
      <p:ext uri="{BB962C8B-B14F-4D97-AF65-F5344CB8AC3E}">
        <p14:creationId xmlns:p14="http://schemas.microsoft.com/office/powerpoint/2010/main" val="38094684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339946-CBFE-4EBF-B5AA-F9DB1FEEC70C}"/>
              </a:ext>
            </a:extLst>
          </p:cNvPr>
          <p:cNvSpPr>
            <a:spLocks noGrp="1"/>
          </p:cNvSpPr>
          <p:nvPr>
            <p:ph type="title"/>
          </p:nvPr>
        </p:nvSpPr>
        <p:spPr/>
        <p:txBody>
          <a:bodyPr/>
          <a:lstStyle/>
          <a:p>
            <a:r>
              <a:rPr lang="es-EC" b="1" dirty="0"/>
              <a:t>Agua</a:t>
            </a:r>
          </a:p>
        </p:txBody>
      </p:sp>
      <p:sp>
        <p:nvSpPr>
          <p:cNvPr id="3" name="Marcador de contenido 2">
            <a:extLst>
              <a:ext uri="{FF2B5EF4-FFF2-40B4-BE49-F238E27FC236}">
                <a16:creationId xmlns:a16="http://schemas.microsoft.com/office/drawing/2014/main" id="{1A7283B1-87DF-4A85-AEB6-0F95A6AD9775}"/>
              </a:ext>
            </a:extLst>
          </p:cNvPr>
          <p:cNvSpPr>
            <a:spLocks noGrp="1"/>
          </p:cNvSpPr>
          <p:nvPr>
            <p:ph idx="1"/>
          </p:nvPr>
        </p:nvSpPr>
        <p:spPr>
          <a:xfrm>
            <a:off x="1371599" y="2286000"/>
            <a:ext cx="4638675" cy="3581400"/>
          </a:xfrm>
        </p:spPr>
        <p:txBody>
          <a:bodyPr>
            <a:normAutofit lnSpcReduction="10000"/>
          </a:bodyPr>
          <a:lstStyle/>
          <a:p>
            <a:r>
              <a:rPr lang="es-MX" dirty="0"/>
              <a:t>Uno de los principales problemas ambientales que enfrenta el Ecuador es la contaminación del agua, ya que los desechos generados por las actividades humanas, sean estos líquidos o sólidos las contaminan disminuyendo su capacidad para purificarse de forma natural y terminan contaminándola.</a:t>
            </a:r>
            <a:endParaRPr lang="es-EC" dirty="0"/>
          </a:p>
        </p:txBody>
      </p:sp>
      <p:pic>
        <p:nvPicPr>
          <p:cNvPr id="5" name="Imagen 4">
            <a:extLst>
              <a:ext uri="{FF2B5EF4-FFF2-40B4-BE49-F238E27FC236}">
                <a16:creationId xmlns:a16="http://schemas.microsoft.com/office/drawing/2014/main" id="{A9663A06-90C4-4D9F-A5A3-D9609EE3CAEF}"/>
              </a:ext>
            </a:extLst>
          </p:cNvPr>
          <p:cNvPicPr>
            <a:picLocks noChangeAspect="1"/>
          </p:cNvPicPr>
          <p:nvPr/>
        </p:nvPicPr>
        <p:blipFill rotWithShape="1">
          <a:blip r:embed="rId2"/>
          <a:srcRect l="28594" t="47778" r="45547" b="17778"/>
          <a:stretch/>
        </p:blipFill>
        <p:spPr>
          <a:xfrm>
            <a:off x="6629400" y="1782295"/>
            <a:ext cx="4638675" cy="3475506"/>
          </a:xfrm>
          <a:prstGeom prst="rect">
            <a:avLst/>
          </a:prstGeom>
        </p:spPr>
      </p:pic>
    </p:spTree>
    <p:extLst>
      <p:ext uri="{BB962C8B-B14F-4D97-AF65-F5344CB8AC3E}">
        <p14:creationId xmlns:p14="http://schemas.microsoft.com/office/powerpoint/2010/main" val="36072915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F8070F-9B17-42DF-8D51-2623649BFDE6}"/>
              </a:ext>
            </a:extLst>
          </p:cNvPr>
          <p:cNvSpPr>
            <a:spLocks noGrp="1"/>
          </p:cNvSpPr>
          <p:nvPr>
            <p:ph type="title"/>
          </p:nvPr>
        </p:nvSpPr>
        <p:spPr/>
        <p:txBody>
          <a:bodyPr/>
          <a:lstStyle/>
          <a:p>
            <a:r>
              <a:rPr lang="es-EC" b="1" dirty="0"/>
              <a:t>Suelo</a:t>
            </a:r>
          </a:p>
        </p:txBody>
      </p:sp>
      <p:sp>
        <p:nvSpPr>
          <p:cNvPr id="3" name="Marcador de contenido 2">
            <a:extLst>
              <a:ext uri="{FF2B5EF4-FFF2-40B4-BE49-F238E27FC236}">
                <a16:creationId xmlns:a16="http://schemas.microsoft.com/office/drawing/2014/main" id="{127D94C5-2B84-4CC5-9D0D-AD329256F2A1}"/>
              </a:ext>
            </a:extLst>
          </p:cNvPr>
          <p:cNvSpPr>
            <a:spLocks noGrp="1"/>
          </p:cNvSpPr>
          <p:nvPr>
            <p:ph idx="1"/>
          </p:nvPr>
        </p:nvSpPr>
        <p:spPr>
          <a:xfrm>
            <a:off x="1371600" y="2286000"/>
            <a:ext cx="4048125" cy="3581400"/>
          </a:xfrm>
        </p:spPr>
        <p:txBody>
          <a:bodyPr>
            <a:normAutofit fontScale="85000" lnSpcReduction="10000"/>
          </a:bodyPr>
          <a:lstStyle/>
          <a:p>
            <a:r>
              <a:rPr lang="es-MX" dirty="0"/>
              <a:t>A medida que ha pasado el tiempo el suelo ha venido empobreciendo poco a poco por la falta de nutrientes producto de la deforestación cambiando sus características físico/químicas por el uso de inapropiadas técnicas agrícolas con intervención de plaguicidas, fertilizantes inorgánicos y por otros factores como los desechos sólidos, derrames de petróleo, extracción de oro etc.</a:t>
            </a:r>
            <a:endParaRPr lang="es-EC" dirty="0"/>
          </a:p>
        </p:txBody>
      </p:sp>
      <p:pic>
        <p:nvPicPr>
          <p:cNvPr id="5" name="Imagen 4">
            <a:extLst>
              <a:ext uri="{FF2B5EF4-FFF2-40B4-BE49-F238E27FC236}">
                <a16:creationId xmlns:a16="http://schemas.microsoft.com/office/drawing/2014/main" id="{4D40643D-4DAB-423C-B4E8-E0B12D74F48E}"/>
              </a:ext>
            </a:extLst>
          </p:cNvPr>
          <p:cNvPicPr>
            <a:picLocks noChangeAspect="1"/>
          </p:cNvPicPr>
          <p:nvPr/>
        </p:nvPicPr>
        <p:blipFill rotWithShape="1">
          <a:blip r:embed="rId2"/>
          <a:srcRect l="24375" t="40555" r="41875" b="18612"/>
          <a:stretch/>
        </p:blipFill>
        <p:spPr>
          <a:xfrm>
            <a:off x="6386610" y="1895475"/>
            <a:ext cx="5262465" cy="3581400"/>
          </a:xfrm>
          <a:prstGeom prst="rect">
            <a:avLst/>
          </a:prstGeom>
        </p:spPr>
      </p:pic>
    </p:spTree>
    <p:extLst>
      <p:ext uri="{BB962C8B-B14F-4D97-AF65-F5344CB8AC3E}">
        <p14:creationId xmlns:p14="http://schemas.microsoft.com/office/powerpoint/2010/main" val="24787562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37958D-CA87-439B-B05C-38D052939481}"/>
              </a:ext>
            </a:extLst>
          </p:cNvPr>
          <p:cNvSpPr>
            <a:spLocks noGrp="1"/>
          </p:cNvSpPr>
          <p:nvPr>
            <p:ph type="title"/>
          </p:nvPr>
        </p:nvSpPr>
        <p:spPr/>
        <p:txBody>
          <a:bodyPr/>
          <a:lstStyle/>
          <a:p>
            <a:r>
              <a:rPr lang="es-EC" b="1" dirty="0"/>
              <a:t>Aire</a:t>
            </a:r>
          </a:p>
        </p:txBody>
      </p:sp>
      <p:sp>
        <p:nvSpPr>
          <p:cNvPr id="3" name="Marcador de contenido 2">
            <a:extLst>
              <a:ext uri="{FF2B5EF4-FFF2-40B4-BE49-F238E27FC236}">
                <a16:creationId xmlns:a16="http://schemas.microsoft.com/office/drawing/2014/main" id="{A331D86E-D065-4E17-AFC1-DAFE134D1652}"/>
              </a:ext>
            </a:extLst>
          </p:cNvPr>
          <p:cNvSpPr>
            <a:spLocks noGrp="1"/>
          </p:cNvSpPr>
          <p:nvPr>
            <p:ph idx="1"/>
          </p:nvPr>
        </p:nvSpPr>
        <p:spPr>
          <a:xfrm>
            <a:off x="1371600" y="2286000"/>
            <a:ext cx="4314825" cy="3581400"/>
          </a:xfrm>
        </p:spPr>
        <p:txBody>
          <a:bodyPr>
            <a:normAutofit lnSpcReduction="10000"/>
          </a:bodyPr>
          <a:lstStyle/>
          <a:p>
            <a:r>
              <a:rPr lang="es-MX" dirty="0"/>
              <a:t>El aire también ha cambiado sus características físicas y/o químicas naturales debido a la contaminación causada por las emisiones industriales, el transporte, mal uso de desechos sólidos, incendios forestales, uso de plaguicidas y fertilizantes, incineración de desechos, consumo de cigarrillos etc.</a:t>
            </a:r>
            <a:endParaRPr lang="es-EC" dirty="0"/>
          </a:p>
        </p:txBody>
      </p:sp>
      <p:pic>
        <p:nvPicPr>
          <p:cNvPr id="5" name="Imagen 4">
            <a:extLst>
              <a:ext uri="{FF2B5EF4-FFF2-40B4-BE49-F238E27FC236}">
                <a16:creationId xmlns:a16="http://schemas.microsoft.com/office/drawing/2014/main" id="{003D322A-E589-4CE6-830B-C4DDD49D36E5}"/>
              </a:ext>
            </a:extLst>
          </p:cNvPr>
          <p:cNvPicPr>
            <a:picLocks noChangeAspect="1"/>
          </p:cNvPicPr>
          <p:nvPr/>
        </p:nvPicPr>
        <p:blipFill rotWithShape="1">
          <a:blip r:embed="rId2"/>
          <a:srcRect l="18281" t="41389" r="44375" b="14444"/>
          <a:stretch/>
        </p:blipFill>
        <p:spPr>
          <a:xfrm>
            <a:off x="6191250" y="2171699"/>
            <a:ext cx="5391150" cy="3586581"/>
          </a:xfrm>
          <a:prstGeom prst="rect">
            <a:avLst/>
          </a:prstGeom>
        </p:spPr>
      </p:pic>
    </p:spTree>
    <p:extLst>
      <p:ext uri="{BB962C8B-B14F-4D97-AF65-F5344CB8AC3E}">
        <p14:creationId xmlns:p14="http://schemas.microsoft.com/office/powerpoint/2010/main" val="954517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6246DF45-BB23-4A13-BA1D-971192CF7D19}"/>
              </a:ext>
            </a:extLst>
          </p:cNvPr>
          <p:cNvSpPr>
            <a:spLocks noGrp="1"/>
          </p:cNvSpPr>
          <p:nvPr>
            <p:ph type="ctrTitle"/>
          </p:nvPr>
        </p:nvSpPr>
        <p:spPr>
          <a:xfrm>
            <a:off x="2683933" y="2442636"/>
            <a:ext cx="6815669" cy="1515533"/>
          </a:xfrm>
        </p:spPr>
        <p:txBody>
          <a:bodyPr/>
          <a:lstStyle/>
          <a:p>
            <a:r>
              <a:rPr lang="es-MX" b="1" dirty="0"/>
              <a:t>CONTEXTO CULTURAL DEL ECUADOR</a:t>
            </a:r>
            <a:endParaRPr lang="es-EC" b="1" dirty="0"/>
          </a:p>
        </p:txBody>
      </p:sp>
      <p:sp>
        <p:nvSpPr>
          <p:cNvPr id="7" name="Subtítulo 6">
            <a:extLst>
              <a:ext uri="{FF2B5EF4-FFF2-40B4-BE49-F238E27FC236}">
                <a16:creationId xmlns:a16="http://schemas.microsoft.com/office/drawing/2014/main" id="{73FB7E79-0530-4B3C-81E1-4E01DD4DA07A}"/>
              </a:ext>
            </a:extLst>
          </p:cNvPr>
          <p:cNvSpPr>
            <a:spLocks noGrp="1"/>
          </p:cNvSpPr>
          <p:nvPr>
            <p:ph type="subTitle" idx="1"/>
          </p:nvPr>
        </p:nvSpPr>
        <p:spPr/>
        <p:txBody>
          <a:bodyPr/>
          <a:lstStyle/>
          <a:p>
            <a:endParaRPr lang="es-EC"/>
          </a:p>
        </p:txBody>
      </p:sp>
    </p:spTree>
    <p:extLst>
      <p:ext uri="{BB962C8B-B14F-4D97-AF65-F5344CB8AC3E}">
        <p14:creationId xmlns:p14="http://schemas.microsoft.com/office/powerpoint/2010/main" val="9080670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135A5C-C234-4DEF-B317-EF7BC30F8072}"/>
              </a:ext>
            </a:extLst>
          </p:cNvPr>
          <p:cNvSpPr>
            <a:spLocks noGrp="1"/>
          </p:cNvSpPr>
          <p:nvPr>
            <p:ph type="title"/>
          </p:nvPr>
        </p:nvSpPr>
        <p:spPr>
          <a:xfrm>
            <a:off x="1295402" y="982132"/>
            <a:ext cx="9601196" cy="774097"/>
          </a:xfrm>
        </p:spPr>
        <p:txBody>
          <a:bodyPr/>
          <a:lstStyle/>
          <a:p>
            <a:r>
              <a:rPr lang="es-MX" dirty="0"/>
              <a:t>Indicadores culturales</a:t>
            </a:r>
            <a:endParaRPr lang="es-EC" dirty="0"/>
          </a:p>
        </p:txBody>
      </p:sp>
      <p:pic>
        <p:nvPicPr>
          <p:cNvPr id="6" name="Marcador de contenido 3">
            <a:extLst>
              <a:ext uri="{FF2B5EF4-FFF2-40B4-BE49-F238E27FC236}">
                <a16:creationId xmlns:a16="http://schemas.microsoft.com/office/drawing/2014/main" id="{5443E186-810E-4D7C-AC95-5A88ADCB1E66}"/>
              </a:ext>
            </a:extLst>
          </p:cNvPr>
          <p:cNvPicPr>
            <a:picLocks noGrp="1" noChangeAspect="1"/>
          </p:cNvPicPr>
          <p:nvPr>
            <p:ph idx="1"/>
          </p:nvPr>
        </p:nvPicPr>
        <p:blipFill rotWithShape="1">
          <a:blip r:embed="rId2"/>
          <a:srcRect l="10356" t="21011" r="8710" b="18085"/>
          <a:stretch/>
        </p:blipFill>
        <p:spPr>
          <a:xfrm>
            <a:off x="733425" y="1988458"/>
            <a:ext cx="10725150" cy="4267200"/>
          </a:xfrm>
          <a:prstGeom prst="rect">
            <a:avLst/>
          </a:prstGeom>
        </p:spPr>
      </p:pic>
    </p:spTree>
    <p:extLst>
      <p:ext uri="{BB962C8B-B14F-4D97-AF65-F5344CB8AC3E}">
        <p14:creationId xmlns:p14="http://schemas.microsoft.com/office/powerpoint/2010/main" val="26087097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115C97C-D9BA-471F-9E95-A0CFAB37DFA3}"/>
              </a:ext>
            </a:extLst>
          </p:cNvPr>
          <p:cNvSpPr>
            <a:spLocks noGrp="1"/>
          </p:cNvSpPr>
          <p:nvPr>
            <p:ph type="title"/>
          </p:nvPr>
        </p:nvSpPr>
        <p:spPr/>
        <p:txBody>
          <a:bodyPr/>
          <a:lstStyle/>
          <a:p>
            <a:r>
              <a:rPr lang="es-EC" dirty="0"/>
              <a:t>ECONOMIA</a:t>
            </a:r>
          </a:p>
        </p:txBody>
      </p:sp>
      <p:sp>
        <p:nvSpPr>
          <p:cNvPr id="5" name="Marcador de contenido 4">
            <a:extLst>
              <a:ext uri="{FF2B5EF4-FFF2-40B4-BE49-F238E27FC236}">
                <a16:creationId xmlns:a16="http://schemas.microsoft.com/office/drawing/2014/main" id="{51A4855E-DAD8-4D18-B43E-55C3F73A0322}"/>
              </a:ext>
            </a:extLst>
          </p:cNvPr>
          <p:cNvSpPr>
            <a:spLocks noGrp="1"/>
          </p:cNvSpPr>
          <p:nvPr>
            <p:ph sz="half" idx="1"/>
          </p:nvPr>
        </p:nvSpPr>
        <p:spPr/>
        <p:txBody>
          <a:bodyPr>
            <a:normAutofit fontScale="92500"/>
          </a:bodyPr>
          <a:lstStyle/>
          <a:p>
            <a:r>
              <a:rPr lang="es-MX" b="1" dirty="0"/>
              <a:t>La Dimensión Economía </a:t>
            </a:r>
            <a:r>
              <a:rPr lang="es-MX" dirty="0"/>
              <a:t>analiza la contribución del sector cultural al desarrollo económico mediante la evaluación del aporte de las actividades culturales al PIB, el papel de la cultura como proveedor de empleo, y cómo los bienes y servicios culturales están valorados a través de las transacciones comerciales.</a:t>
            </a:r>
            <a:endParaRPr lang="es-EC" dirty="0"/>
          </a:p>
        </p:txBody>
      </p:sp>
      <p:pic>
        <p:nvPicPr>
          <p:cNvPr id="9" name="Marcador de contenido 6">
            <a:extLst>
              <a:ext uri="{FF2B5EF4-FFF2-40B4-BE49-F238E27FC236}">
                <a16:creationId xmlns:a16="http://schemas.microsoft.com/office/drawing/2014/main" id="{3163D23C-3E01-4139-AC22-E9BF46C55064}"/>
              </a:ext>
            </a:extLst>
          </p:cNvPr>
          <p:cNvPicPr>
            <a:picLocks noGrp="1" noChangeAspect="1"/>
          </p:cNvPicPr>
          <p:nvPr>
            <p:ph sz="half" idx="2"/>
          </p:nvPr>
        </p:nvPicPr>
        <p:blipFill rotWithShape="1">
          <a:blip r:embed="rId2"/>
          <a:srcRect l="57173" t="45051" r="9850" b="21068"/>
          <a:stretch/>
        </p:blipFill>
        <p:spPr>
          <a:xfrm>
            <a:off x="6210300" y="2105025"/>
            <a:ext cx="5438775" cy="4067175"/>
          </a:xfrm>
          <a:prstGeom prst="rect">
            <a:avLst/>
          </a:prstGeom>
        </p:spPr>
      </p:pic>
    </p:spTree>
    <p:extLst>
      <p:ext uri="{BB962C8B-B14F-4D97-AF65-F5344CB8AC3E}">
        <p14:creationId xmlns:p14="http://schemas.microsoft.com/office/powerpoint/2010/main" val="1447777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CDAFC8-FCCA-4BD9-890E-34201F043E3A}"/>
              </a:ext>
            </a:extLst>
          </p:cNvPr>
          <p:cNvSpPr>
            <a:spLocks noGrp="1"/>
          </p:cNvSpPr>
          <p:nvPr>
            <p:ph type="title"/>
          </p:nvPr>
        </p:nvSpPr>
        <p:spPr/>
        <p:txBody>
          <a:bodyPr/>
          <a:lstStyle/>
          <a:p>
            <a:endParaRPr lang="es-EC"/>
          </a:p>
        </p:txBody>
      </p:sp>
      <p:pic>
        <p:nvPicPr>
          <p:cNvPr id="6" name="Marcador de contenido 3">
            <a:extLst>
              <a:ext uri="{FF2B5EF4-FFF2-40B4-BE49-F238E27FC236}">
                <a16:creationId xmlns:a16="http://schemas.microsoft.com/office/drawing/2014/main" id="{A8994F13-DEB9-4721-81A2-E6FE7DEE05A9}"/>
              </a:ext>
            </a:extLst>
          </p:cNvPr>
          <p:cNvPicPr>
            <a:picLocks noGrp="1" noChangeAspect="1"/>
          </p:cNvPicPr>
          <p:nvPr>
            <p:ph idx="1"/>
          </p:nvPr>
        </p:nvPicPr>
        <p:blipFill rotWithShape="1">
          <a:blip r:embed="rId2"/>
          <a:srcRect l="30402" t="34575" r="25765" b="11967"/>
          <a:stretch/>
        </p:blipFill>
        <p:spPr>
          <a:xfrm>
            <a:off x="1229309" y="685799"/>
            <a:ext cx="10248315" cy="6109169"/>
          </a:xfrm>
          <a:prstGeom prst="rect">
            <a:avLst/>
          </a:prstGeom>
        </p:spPr>
      </p:pic>
    </p:spTree>
    <p:extLst>
      <p:ext uri="{BB962C8B-B14F-4D97-AF65-F5344CB8AC3E}">
        <p14:creationId xmlns:p14="http://schemas.microsoft.com/office/powerpoint/2010/main" val="1883912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752540-5B9B-43D8-B46E-9F4875427AD3}"/>
              </a:ext>
            </a:extLst>
          </p:cNvPr>
          <p:cNvSpPr>
            <a:spLocks noGrp="1"/>
          </p:cNvSpPr>
          <p:nvPr>
            <p:ph type="title"/>
          </p:nvPr>
        </p:nvSpPr>
        <p:spPr/>
        <p:txBody>
          <a:bodyPr/>
          <a:lstStyle/>
          <a:p>
            <a:r>
              <a:rPr lang="es-EC" dirty="0"/>
              <a:t>EDUCACIÓN </a:t>
            </a:r>
          </a:p>
        </p:txBody>
      </p:sp>
      <p:sp>
        <p:nvSpPr>
          <p:cNvPr id="3" name="Marcador de contenido 2">
            <a:extLst>
              <a:ext uri="{FF2B5EF4-FFF2-40B4-BE49-F238E27FC236}">
                <a16:creationId xmlns:a16="http://schemas.microsoft.com/office/drawing/2014/main" id="{48AC04BB-A376-4FB0-8C22-8EDAAEE13956}"/>
              </a:ext>
            </a:extLst>
          </p:cNvPr>
          <p:cNvSpPr>
            <a:spLocks noGrp="1"/>
          </p:cNvSpPr>
          <p:nvPr>
            <p:ph sz="half" idx="1"/>
          </p:nvPr>
        </p:nvSpPr>
        <p:spPr>
          <a:xfrm>
            <a:off x="1298448" y="2560320"/>
            <a:ext cx="4304066" cy="3310128"/>
          </a:xfrm>
        </p:spPr>
        <p:txBody>
          <a:bodyPr>
            <a:normAutofit fontScale="85000" lnSpcReduction="10000"/>
          </a:bodyPr>
          <a:lstStyle/>
          <a:p>
            <a:r>
              <a:rPr lang="es-MX" dirty="0"/>
              <a:t>La educación no sólo ofrece a los individuos las habilidades y los conocimientos necesarios para convertirse en ciudadanos empoderados, sino que es un derecho fundamental cultural reconocido. La educación desempeña un papel clave en el desarrollo de sociedades cultas capaces de idear estrategias innovadoras para afrontar los retos del futuro</a:t>
            </a:r>
            <a:endParaRPr lang="es-EC" dirty="0"/>
          </a:p>
        </p:txBody>
      </p:sp>
      <p:pic>
        <p:nvPicPr>
          <p:cNvPr id="7" name="Marcador de contenido 4">
            <a:extLst>
              <a:ext uri="{FF2B5EF4-FFF2-40B4-BE49-F238E27FC236}">
                <a16:creationId xmlns:a16="http://schemas.microsoft.com/office/drawing/2014/main" id="{66198D1C-870B-47EA-8442-A63D78C01FD0}"/>
              </a:ext>
            </a:extLst>
          </p:cNvPr>
          <p:cNvPicPr>
            <a:picLocks noGrp="1" noChangeAspect="1"/>
          </p:cNvPicPr>
          <p:nvPr>
            <p:ph sz="half" idx="2"/>
          </p:nvPr>
        </p:nvPicPr>
        <p:blipFill rotWithShape="1">
          <a:blip r:embed="rId2"/>
          <a:srcRect l="56745" t="40614" r="9208" b="15358"/>
          <a:stretch/>
        </p:blipFill>
        <p:spPr>
          <a:xfrm>
            <a:off x="5602514" y="1953433"/>
            <a:ext cx="5827485" cy="4069996"/>
          </a:xfrm>
          <a:prstGeom prst="rect">
            <a:avLst/>
          </a:prstGeom>
        </p:spPr>
      </p:pic>
    </p:spTree>
    <p:extLst>
      <p:ext uri="{BB962C8B-B14F-4D97-AF65-F5344CB8AC3E}">
        <p14:creationId xmlns:p14="http://schemas.microsoft.com/office/powerpoint/2010/main" val="29949203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3725F9-B234-439A-AB4F-D85E16AEB896}"/>
              </a:ext>
            </a:extLst>
          </p:cNvPr>
          <p:cNvSpPr>
            <a:spLocks noGrp="1"/>
          </p:cNvSpPr>
          <p:nvPr>
            <p:ph type="title"/>
          </p:nvPr>
        </p:nvSpPr>
        <p:spPr>
          <a:xfrm>
            <a:off x="1216154" y="884639"/>
            <a:ext cx="9601196" cy="656168"/>
          </a:xfrm>
        </p:spPr>
        <p:txBody>
          <a:bodyPr>
            <a:normAutofit fontScale="90000"/>
          </a:bodyPr>
          <a:lstStyle/>
          <a:p>
            <a:r>
              <a:rPr lang="es-EC" b="1" dirty="0"/>
              <a:t>GOBERNANZA</a:t>
            </a:r>
          </a:p>
        </p:txBody>
      </p:sp>
      <p:sp>
        <p:nvSpPr>
          <p:cNvPr id="3" name="Marcador de contenido 2">
            <a:extLst>
              <a:ext uri="{FF2B5EF4-FFF2-40B4-BE49-F238E27FC236}">
                <a16:creationId xmlns:a16="http://schemas.microsoft.com/office/drawing/2014/main" id="{DDC0D1FE-1CC5-42F9-8C62-D321AB11DC7F}"/>
              </a:ext>
            </a:extLst>
          </p:cNvPr>
          <p:cNvSpPr>
            <a:spLocks noGrp="1"/>
          </p:cNvSpPr>
          <p:nvPr>
            <p:ph sz="half" idx="1"/>
          </p:nvPr>
        </p:nvSpPr>
        <p:spPr>
          <a:xfrm>
            <a:off x="1298448" y="2560320"/>
            <a:ext cx="3781552" cy="3310128"/>
          </a:xfrm>
        </p:spPr>
        <p:txBody>
          <a:bodyPr>
            <a:normAutofit fontScale="92500" lnSpcReduction="10000"/>
          </a:bodyPr>
          <a:lstStyle/>
          <a:p>
            <a:r>
              <a:rPr lang="es-MX" dirty="0"/>
              <a:t>La </a:t>
            </a:r>
            <a:r>
              <a:rPr lang="es-MX" b="1" dirty="0"/>
              <a:t>gobernanza cultural </a:t>
            </a:r>
            <a:r>
              <a:rPr lang="es-MX" dirty="0"/>
              <a:t>abarca </a:t>
            </a:r>
            <a:r>
              <a:rPr lang="es-MX" i="1" dirty="0">
                <a:highlight>
                  <a:srgbClr val="FFFF00"/>
                </a:highlight>
              </a:rPr>
              <a:t>los marcos normativos, las políticas públicas, las infraestructuras, la capacidad institucional y los procesos </a:t>
            </a:r>
            <a:r>
              <a:rPr lang="es-MX" dirty="0"/>
              <a:t>destinados a fomentar el desarrollo cultural inclusivo, la estructuración de sectores culturales dinámicos y la promoción de la diversidad</a:t>
            </a:r>
            <a:endParaRPr lang="es-EC" dirty="0"/>
          </a:p>
        </p:txBody>
      </p:sp>
      <p:pic>
        <p:nvPicPr>
          <p:cNvPr id="7" name="Marcador de contenido 4">
            <a:extLst>
              <a:ext uri="{FF2B5EF4-FFF2-40B4-BE49-F238E27FC236}">
                <a16:creationId xmlns:a16="http://schemas.microsoft.com/office/drawing/2014/main" id="{63CC8DA5-D8B7-4356-A5D7-6EF95AFB1D20}"/>
              </a:ext>
            </a:extLst>
          </p:cNvPr>
          <p:cNvPicPr>
            <a:picLocks noGrp="1" noChangeAspect="1"/>
          </p:cNvPicPr>
          <p:nvPr>
            <p:ph sz="half" idx="2"/>
          </p:nvPr>
        </p:nvPicPr>
        <p:blipFill rotWithShape="1">
          <a:blip r:embed="rId2"/>
          <a:srcRect l="57388" t="43528" r="9850" b="11932"/>
          <a:stretch/>
        </p:blipFill>
        <p:spPr>
          <a:xfrm>
            <a:off x="5080000" y="1638300"/>
            <a:ext cx="6857331" cy="4657725"/>
          </a:xfrm>
          <a:prstGeom prst="rect">
            <a:avLst/>
          </a:prstGeom>
        </p:spPr>
      </p:pic>
    </p:spTree>
    <p:extLst>
      <p:ext uri="{BB962C8B-B14F-4D97-AF65-F5344CB8AC3E}">
        <p14:creationId xmlns:p14="http://schemas.microsoft.com/office/powerpoint/2010/main" val="2188926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E57B79-FD80-4F24-879A-8D5606C0A231}"/>
              </a:ext>
            </a:extLst>
          </p:cNvPr>
          <p:cNvSpPr>
            <a:spLocks noGrp="1"/>
          </p:cNvSpPr>
          <p:nvPr>
            <p:ph type="title"/>
          </p:nvPr>
        </p:nvSpPr>
        <p:spPr>
          <a:xfrm>
            <a:off x="1295402" y="982132"/>
            <a:ext cx="9601196" cy="951443"/>
          </a:xfrm>
        </p:spPr>
        <p:txBody>
          <a:bodyPr/>
          <a:lstStyle/>
          <a:p>
            <a:r>
              <a:rPr lang="es-EC" b="1" dirty="0"/>
              <a:t>PARTICIPACION SOCIAL</a:t>
            </a:r>
          </a:p>
        </p:txBody>
      </p:sp>
      <p:sp>
        <p:nvSpPr>
          <p:cNvPr id="3" name="Marcador de contenido 2">
            <a:extLst>
              <a:ext uri="{FF2B5EF4-FFF2-40B4-BE49-F238E27FC236}">
                <a16:creationId xmlns:a16="http://schemas.microsoft.com/office/drawing/2014/main" id="{F1838047-DC9B-49E6-B96F-268BB095D249}"/>
              </a:ext>
            </a:extLst>
          </p:cNvPr>
          <p:cNvSpPr>
            <a:spLocks noGrp="1"/>
          </p:cNvSpPr>
          <p:nvPr>
            <p:ph sz="half" idx="1"/>
          </p:nvPr>
        </p:nvSpPr>
        <p:spPr>
          <a:xfrm>
            <a:off x="1162050" y="2514600"/>
            <a:ext cx="3845379" cy="3586164"/>
          </a:xfrm>
        </p:spPr>
        <p:txBody>
          <a:bodyPr>
            <a:normAutofit fontScale="77500" lnSpcReduction="20000"/>
          </a:bodyPr>
          <a:lstStyle/>
          <a:p>
            <a:r>
              <a:rPr lang="es-MX" dirty="0"/>
              <a:t>La cultura juega un papel fundamental en el desarrollo y mejora de la calidad de vida y bienestar de los individuos y de las comunidades en general. Las prácticas culturales, el patrimonio y las expresiones son vehículos fundamentales para la creación, transmisión y reinterpretación de los valores, actitudes y convicciones a través de los cuales los individuos y las comunidades transmiten el significado que le dan a sus vidas y su propio desarrollo.</a:t>
            </a:r>
            <a:endParaRPr lang="es-EC" dirty="0"/>
          </a:p>
        </p:txBody>
      </p:sp>
      <p:pic>
        <p:nvPicPr>
          <p:cNvPr id="7" name="Marcador de contenido 4">
            <a:extLst>
              <a:ext uri="{FF2B5EF4-FFF2-40B4-BE49-F238E27FC236}">
                <a16:creationId xmlns:a16="http://schemas.microsoft.com/office/drawing/2014/main" id="{B5DDB938-29F7-4446-9865-41E24AC57206}"/>
              </a:ext>
            </a:extLst>
          </p:cNvPr>
          <p:cNvPicPr>
            <a:picLocks noGrp="1" noChangeAspect="1"/>
          </p:cNvPicPr>
          <p:nvPr>
            <p:ph sz="half" idx="2"/>
          </p:nvPr>
        </p:nvPicPr>
        <p:blipFill rotWithShape="1">
          <a:blip r:embed="rId2"/>
          <a:srcRect l="56746" t="51904" r="9635" b="11551"/>
          <a:stretch/>
        </p:blipFill>
        <p:spPr>
          <a:xfrm>
            <a:off x="4940754" y="2205039"/>
            <a:ext cx="6981416" cy="3895725"/>
          </a:xfrm>
          <a:prstGeom prst="rect">
            <a:avLst/>
          </a:prstGeom>
        </p:spPr>
      </p:pic>
    </p:spTree>
    <p:extLst>
      <p:ext uri="{BB962C8B-B14F-4D97-AF65-F5344CB8AC3E}">
        <p14:creationId xmlns:p14="http://schemas.microsoft.com/office/powerpoint/2010/main" val="39319294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1CA5DC-6480-4240-A8DB-330012803541}"/>
              </a:ext>
            </a:extLst>
          </p:cNvPr>
          <p:cNvSpPr>
            <a:spLocks noGrp="1"/>
          </p:cNvSpPr>
          <p:nvPr>
            <p:ph type="title"/>
          </p:nvPr>
        </p:nvSpPr>
        <p:spPr/>
        <p:txBody>
          <a:bodyPr/>
          <a:lstStyle/>
          <a:p>
            <a:r>
              <a:rPr lang="es-EC" b="1" dirty="0"/>
              <a:t>IGUALDAD DE GÉNERO </a:t>
            </a:r>
          </a:p>
        </p:txBody>
      </p:sp>
      <p:sp>
        <p:nvSpPr>
          <p:cNvPr id="3" name="Marcador de contenido 2">
            <a:extLst>
              <a:ext uri="{FF2B5EF4-FFF2-40B4-BE49-F238E27FC236}">
                <a16:creationId xmlns:a16="http://schemas.microsoft.com/office/drawing/2014/main" id="{5D9BD69F-FD9E-45FC-9372-6E6180439115}"/>
              </a:ext>
            </a:extLst>
          </p:cNvPr>
          <p:cNvSpPr>
            <a:spLocks noGrp="1"/>
          </p:cNvSpPr>
          <p:nvPr>
            <p:ph sz="half" idx="1"/>
          </p:nvPr>
        </p:nvSpPr>
        <p:spPr>
          <a:xfrm>
            <a:off x="1298448" y="2560320"/>
            <a:ext cx="4115381" cy="3310128"/>
          </a:xfrm>
        </p:spPr>
        <p:txBody>
          <a:bodyPr>
            <a:normAutofit fontScale="70000" lnSpcReduction="20000"/>
          </a:bodyPr>
          <a:lstStyle/>
          <a:p>
            <a:r>
              <a:rPr lang="es-MX" dirty="0"/>
              <a:t>La igualdad de género no sólo está reconocida internacionalmente pilar del desarrollo sostenible, la igualdad de género puede ir de la mano con el respeto a la diversidad cultural y los derechos culturales cuando está integrada dentro de un marco de derechos humanos que favorezca la inclusión y la igualdad de acceso a derechos y oportunidades. Las políticas específicas e intervenciones en favor de la igualdad de género influyen fuertemente en las actitudes y percepciones de los roles de género y mejoran los niveles de igualdad de género en la práctica</a:t>
            </a:r>
            <a:endParaRPr lang="es-EC" dirty="0"/>
          </a:p>
        </p:txBody>
      </p:sp>
      <p:pic>
        <p:nvPicPr>
          <p:cNvPr id="7" name="Marcador de contenido 4">
            <a:extLst>
              <a:ext uri="{FF2B5EF4-FFF2-40B4-BE49-F238E27FC236}">
                <a16:creationId xmlns:a16="http://schemas.microsoft.com/office/drawing/2014/main" id="{0BA62BAA-FA35-45BD-8F58-46A326773EB6}"/>
              </a:ext>
            </a:extLst>
          </p:cNvPr>
          <p:cNvPicPr>
            <a:picLocks noGrp="1" noChangeAspect="1"/>
          </p:cNvPicPr>
          <p:nvPr>
            <p:ph sz="half" idx="2"/>
          </p:nvPr>
        </p:nvPicPr>
        <p:blipFill rotWithShape="1">
          <a:blip r:embed="rId2"/>
          <a:srcRect l="56746" t="40614" r="9635" b="31728"/>
          <a:stretch/>
        </p:blipFill>
        <p:spPr>
          <a:xfrm>
            <a:off x="5413829" y="2285999"/>
            <a:ext cx="5994401" cy="3882572"/>
          </a:xfrm>
          <a:prstGeom prst="rect">
            <a:avLst/>
          </a:prstGeom>
        </p:spPr>
      </p:pic>
    </p:spTree>
    <p:extLst>
      <p:ext uri="{BB962C8B-B14F-4D97-AF65-F5344CB8AC3E}">
        <p14:creationId xmlns:p14="http://schemas.microsoft.com/office/powerpoint/2010/main" val="29869261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06C22A-03E5-4990-B3AF-64D114471F75}"/>
              </a:ext>
            </a:extLst>
          </p:cNvPr>
          <p:cNvSpPr>
            <a:spLocks noGrp="1"/>
          </p:cNvSpPr>
          <p:nvPr>
            <p:ph type="title"/>
          </p:nvPr>
        </p:nvSpPr>
        <p:spPr/>
        <p:txBody>
          <a:bodyPr/>
          <a:lstStyle/>
          <a:p>
            <a:r>
              <a:rPr lang="es-EC" b="1" dirty="0"/>
              <a:t>COMUNICACION</a:t>
            </a:r>
          </a:p>
        </p:txBody>
      </p:sp>
      <p:sp>
        <p:nvSpPr>
          <p:cNvPr id="3" name="Marcador de contenido 2">
            <a:extLst>
              <a:ext uri="{FF2B5EF4-FFF2-40B4-BE49-F238E27FC236}">
                <a16:creationId xmlns:a16="http://schemas.microsoft.com/office/drawing/2014/main" id="{62E2816C-B1A3-49F1-B0D4-4B36462E0FD8}"/>
              </a:ext>
            </a:extLst>
          </p:cNvPr>
          <p:cNvSpPr>
            <a:spLocks noGrp="1"/>
          </p:cNvSpPr>
          <p:nvPr>
            <p:ph sz="half" idx="1"/>
          </p:nvPr>
        </p:nvSpPr>
        <p:spPr>
          <a:xfrm>
            <a:off x="1371600" y="2285999"/>
            <a:ext cx="3638550" cy="3581401"/>
          </a:xfrm>
        </p:spPr>
        <p:txBody>
          <a:bodyPr>
            <a:normAutofit fontScale="92500" lnSpcReduction="10000"/>
          </a:bodyPr>
          <a:lstStyle/>
          <a:p>
            <a:r>
              <a:rPr lang="es-MX" dirty="0"/>
              <a:t>La comunicación es el intercambio de ideas, conocimientos, mensajes e información. La cultura y la comunicación están estrechamente interrelacionados. La cultura requiere diversas formas de comunicación para prosperar, crear, ser </a:t>
            </a:r>
            <a:r>
              <a:rPr lang="es-MX" dirty="0" err="1"/>
              <a:t>re-creada</a:t>
            </a:r>
            <a:r>
              <a:rPr lang="es-MX" dirty="0"/>
              <a:t> y compartida</a:t>
            </a:r>
            <a:endParaRPr lang="es-EC" dirty="0"/>
          </a:p>
        </p:txBody>
      </p:sp>
      <p:pic>
        <p:nvPicPr>
          <p:cNvPr id="7" name="Marcador de contenido 4">
            <a:extLst>
              <a:ext uri="{FF2B5EF4-FFF2-40B4-BE49-F238E27FC236}">
                <a16:creationId xmlns:a16="http://schemas.microsoft.com/office/drawing/2014/main" id="{F702AC75-EA4C-474D-ABBD-C0AC1844B9E0}"/>
              </a:ext>
            </a:extLst>
          </p:cNvPr>
          <p:cNvPicPr>
            <a:picLocks noGrp="1" noChangeAspect="1"/>
          </p:cNvPicPr>
          <p:nvPr>
            <p:ph sz="half" idx="2"/>
          </p:nvPr>
        </p:nvPicPr>
        <p:blipFill rotWithShape="1">
          <a:blip r:embed="rId2"/>
          <a:srcRect l="57173" t="40614" r="9850" b="25636"/>
          <a:stretch/>
        </p:blipFill>
        <p:spPr>
          <a:xfrm>
            <a:off x="4873289" y="2187667"/>
            <a:ext cx="6688160" cy="3850276"/>
          </a:xfrm>
          <a:prstGeom prst="rect">
            <a:avLst/>
          </a:prstGeom>
        </p:spPr>
      </p:pic>
    </p:spTree>
    <p:extLst>
      <p:ext uri="{BB962C8B-B14F-4D97-AF65-F5344CB8AC3E}">
        <p14:creationId xmlns:p14="http://schemas.microsoft.com/office/powerpoint/2010/main" val="34175645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BF9F0D-FE1A-4D26-9508-5DFA5F7B4B8F}"/>
              </a:ext>
            </a:extLst>
          </p:cNvPr>
          <p:cNvSpPr>
            <a:spLocks noGrp="1"/>
          </p:cNvSpPr>
          <p:nvPr>
            <p:ph type="title"/>
          </p:nvPr>
        </p:nvSpPr>
        <p:spPr/>
        <p:txBody>
          <a:bodyPr/>
          <a:lstStyle/>
          <a:p>
            <a:r>
              <a:rPr lang="es-EC" dirty="0"/>
              <a:t>PATRIMONIO</a:t>
            </a:r>
          </a:p>
        </p:txBody>
      </p:sp>
      <p:sp>
        <p:nvSpPr>
          <p:cNvPr id="3" name="Marcador de contenido 2">
            <a:extLst>
              <a:ext uri="{FF2B5EF4-FFF2-40B4-BE49-F238E27FC236}">
                <a16:creationId xmlns:a16="http://schemas.microsoft.com/office/drawing/2014/main" id="{A3859415-825B-4DB9-B1D5-F5F37B664589}"/>
              </a:ext>
            </a:extLst>
          </p:cNvPr>
          <p:cNvSpPr>
            <a:spLocks noGrp="1"/>
          </p:cNvSpPr>
          <p:nvPr>
            <p:ph sz="half" idx="1"/>
          </p:nvPr>
        </p:nvSpPr>
        <p:spPr>
          <a:xfrm>
            <a:off x="1298448" y="2560320"/>
            <a:ext cx="4115381" cy="3310128"/>
          </a:xfrm>
        </p:spPr>
        <p:txBody>
          <a:bodyPr>
            <a:normAutofit fontScale="92500" lnSpcReduction="20000"/>
          </a:bodyPr>
          <a:lstStyle/>
          <a:p>
            <a:r>
              <a:rPr lang="es-MX" dirty="0"/>
              <a:t>El patrimonio contribuye a la revalorización continua de culturas e identidades, y es un importante vehículo para la transmisión de conocimientos, habilidades y experiencias entre generaciones. También proporciona inspiración para la creatividad contemporánea y promueve el acceso y disfrute de la diversidad cultural.</a:t>
            </a:r>
            <a:endParaRPr lang="es-EC" dirty="0"/>
          </a:p>
        </p:txBody>
      </p:sp>
      <p:pic>
        <p:nvPicPr>
          <p:cNvPr id="7" name="Marcador de contenido 4">
            <a:extLst>
              <a:ext uri="{FF2B5EF4-FFF2-40B4-BE49-F238E27FC236}">
                <a16:creationId xmlns:a16="http://schemas.microsoft.com/office/drawing/2014/main" id="{D066B181-A85E-4ED6-B28E-60C20D7CCF06}"/>
              </a:ext>
            </a:extLst>
          </p:cNvPr>
          <p:cNvPicPr>
            <a:picLocks noGrp="1" noChangeAspect="1"/>
          </p:cNvPicPr>
          <p:nvPr>
            <p:ph sz="half" idx="2"/>
          </p:nvPr>
        </p:nvPicPr>
        <p:blipFill rotWithShape="1">
          <a:blip r:embed="rId2"/>
          <a:srcRect l="56959" t="34773" r="9208" b="43528"/>
          <a:stretch/>
        </p:blipFill>
        <p:spPr>
          <a:xfrm>
            <a:off x="5263451" y="2533650"/>
            <a:ext cx="6376100" cy="3446236"/>
          </a:xfrm>
          <a:prstGeom prst="rect">
            <a:avLst/>
          </a:prstGeom>
        </p:spPr>
      </p:pic>
    </p:spTree>
    <p:extLst>
      <p:ext uri="{BB962C8B-B14F-4D97-AF65-F5344CB8AC3E}">
        <p14:creationId xmlns:p14="http://schemas.microsoft.com/office/powerpoint/2010/main" val="26453916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6246DF45-BB23-4A13-BA1D-971192CF7D19}"/>
              </a:ext>
            </a:extLst>
          </p:cNvPr>
          <p:cNvSpPr>
            <a:spLocks noGrp="1"/>
          </p:cNvSpPr>
          <p:nvPr>
            <p:ph type="ctrTitle"/>
          </p:nvPr>
        </p:nvSpPr>
        <p:spPr>
          <a:xfrm>
            <a:off x="2692398" y="2307859"/>
            <a:ext cx="6815669" cy="1515533"/>
          </a:xfrm>
        </p:spPr>
        <p:txBody>
          <a:bodyPr/>
          <a:lstStyle/>
          <a:p>
            <a:r>
              <a:rPr lang="es-MX" b="1" dirty="0"/>
              <a:t>SITUACIÓN DEMOGRÁFICA DEL ECUADOR</a:t>
            </a:r>
            <a:endParaRPr lang="es-EC" b="1" dirty="0"/>
          </a:p>
        </p:txBody>
      </p:sp>
      <p:sp>
        <p:nvSpPr>
          <p:cNvPr id="7" name="Subtítulo 6">
            <a:extLst>
              <a:ext uri="{FF2B5EF4-FFF2-40B4-BE49-F238E27FC236}">
                <a16:creationId xmlns:a16="http://schemas.microsoft.com/office/drawing/2014/main" id="{73FB7E79-0530-4B3C-81E1-4E01DD4DA07A}"/>
              </a:ext>
            </a:extLst>
          </p:cNvPr>
          <p:cNvSpPr>
            <a:spLocks noGrp="1"/>
          </p:cNvSpPr>
          <p:nvPr>
            <p:ph type="subTitle" idx="1"/>
          </p:nvPr>
        </p:nvSpPr>
        <p:spPr/>
        <p:txBody>
          <a:bodyPr/>
          <a:lstStyle/>
          <a:p>
            <a:endParaRPr lang="es-EC"/>
          </a:p>
        </p:txBody>
      </p:sp>
    </p:spTree>
    <p:extLst>
      <p:ext uri="{BB962C8B-B14F-4D97-AF65-F5344CB8AC3E}">
        <p14:creationId xmlns:p14="http://schemas.microsoft.com/office/powerpoint/2010/main" val="32921837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7C7105-17C7-46BA-9420-CFE4B78D43EA}"/>
              </a:ext>
            </a:extLst>
          </p:cNvPr>
          <p:cNvSpPr>
            <a:spLocks noGrp="1"/>
          </p:cNvSpPr>
          <p:nvPr>
            <p:ph type="title"/>
          </p:nvPr>
        </p:nvSpPr>
        <p:spPr/>
        <p:txBody>
          <a:bodyPr/>
          <a:lstStyle/>
          <a:p>
            <a:r>
              <a:rPr lang="es-MX" b="1" dirty="0"/>
              <a:t>SITUACIÓN DEMOGRÁFICA</a:t>
            </a:r>
            <a:endParaRPr lang="es-EC" b="1" dirty="0"/>
          </a:p>
        </p:txBody>
      </p:sp>
      <p:sp>
        <p:nvSpPr>
          <p:cNvPr id="3" name="Marcador de contenido 2">
            <a:extLst>
              <a:ext uri="{FF2B5EF4-FFF2-40B4-BE49-F238E27FC236}">
                <a16:creationId xmlns:a16="http://schemas.microsoft.com/office/drawing/2014/main" id="{A7F66530-5FAD-41E3-9CDC-FB51D93F7876}"/>
              </a:ext>
            </a:extLst>
          </p:cNvPr>
          <p:cNvSpPr>
            <a:spLocks noGrp="1"/>
          </p:cNvSpPr>
          <p:nvPr>
            <p:ph idx="1"/>
          </p:nvPr>
        </p:nvSpPr>
        <p:spPr/>
        <p:txBody>
          <a:bodyPr/>
          <a:lstStyle/>
          <a:p>
            <a:pPr marL="0" indent="0">
              <a:buNone/>
            </a:pPr>
            <a:r>
              <a:rPr lang="es-MX" b="1" dirty="0"/>
              <a:t>Composición de la población:</a:t>
            </a:r>
          </a:p>
          <a:p>
            <a:r>
              <a:rPr lang="es-MX" dirty="0"/>
              <a:t>Total Nacional En junio de 2021, a nivel nacional: </a:t>
            </a:r>
          </a:p>
          <a:p>
            <a:r>
              <a:rPr lang="es-MX" dirty="0"/>
              <a:t>La población en edad de trabajar (PET) fue de 12,7 millones de personas. </a:t>
            </a:r>
          </a:p>
          <a:p>
            <a:r>
              <a:rPr lang="es-MX" dirty="0"/>
              <a:t>La población económicamente activa (PEA) fue de 8,3 millones de personas. </a:t>
            </a:r>
          </a:p>
          <a:p>
            <a:r>
              <a:rPr lang="es-MX" dirty="0"/>
              <a:t>La población económicamente inactiva (PEI) fue de 4,3 millones de personas.</a:t>
            </a:r>
            <a:endParaRPr lang="es-EC" dirty="0"/>
          </a:p>
        </p:txBody>
      </p:sp>
    </p:spTree>
    <p:extLst>
      <p:ext uri="{BB962C8B-B14F-4D97-AF65-F5344CB8AC3E}">
        <p14:creationId xmlns:p14="http://schemas.microsoft.com/office/powerpoint/2010/main" val="20471520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45AB59-B1B7-4433-8036-C82A97D2F9A8}"/>
              </a:ext>
            </a:extLst>
          </p:cNvPr>
          <p:cNvSpPr>
            <a:spLocks noGrp="1"/>
          </p:cNvSpPr>
          <p:nvPr>
            <p:ph type="title"/>
          </p:nvPr>
        </p:nvSpPr>
        <p:spPr>
          <a:xfrm>
            <a:off x="1371600" y="685800"/>
            <a:ext cx="10572750" cy="952500"/>
          </a:xfrm>
        </p:spPr>
        <p:txBody>
          <a:bodyPr>
            <a:normAutofit fontScale="90000"/>
          </a:bodyPr>
          <a:lstStyle/>
          <a:p>
            <a:r>
              <a:rPr lang="es-MX" b="1" dirty="0"/>
              <a:t>Proyección de la población nacional 2012 – 2050 en Ecuador</a:t>
            </a:r>
            <a:endParaRPr lang="es-EC" b="1" dirty="0"/>
          </a:p>
        </p:txBody>
      </p:sp>
      <p:pic>
        <p:nvPicPr>
          <p:cNvPr id="6" name="Marcador de contenido 3">
            <a:extLst>
              <a:ext uri="{FF2B5EF4-FFF2-40B4-BE49-F238E27FC236}">
                <a16:creationId xmlns:a16="http://schemas.microsoft.com/office/drawing/2014/main" id="{6E54B98F-79AA-4F58-AF77-F8419C4435A0}"/>
              </a:ext>
            </a:extLst>
          </p:cNvPr>
          <p:cNvPicPr>
            <a:picLocks noGrp="1" noChangeAspect="1"/>
          </p:cNvPicPr>
          <p:nvPr>
            <p:ph idx="1"/>
          </p:nvPr>
        </p:nvPicPr>
        <p:blipFill rotWithShape="1">
          <a:blip r:embed="rId2"/>
          <a:srcRect l="25316" t="25267" r="25615" b="19148"/>
          <a:stretch/>
        </p:blipFill>
        <p:spPr>
          <a:xfrm>
            <a:off x="986971" y="1870075"/>
            <a:ext cx="10367237" cy="4302125"/>
          </a:xfrm>
          <a:prstGeom prst="rect">
            <a:avLst/>
          </a:prstGeom>
        </p:spPr>
      </p:pic>
    </p:spTree>
    <p:extLst>
      <p:ext uri="{BB962C8B-B14F-4D97-AF65-F5344CB8AC3E}">
        <p14:creationId xmlns:p14="http://schemas.microsoft.com/office/powerpoint/2010/main" val="19494535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D02944-2DEE-4130-8092-080E711EF24D}"/>
              </a:ext>
            </a:extLst>
          </p:cNvPr>
          <p:cNvSpPr>
            <a:spLocks noGrp="1"/>
          </p:cNvSpPr>
          <p:nvPr>
            <p:ph type="title"/>
          </p:nvPr>
        </p:nvSpPr>
        <p:spPr>
          <a:xfrm>
            <a:off x="864054" y="656799"/>
            <a:ext cx="9601200" cy="800100"/>
          </a:xfrm>
        </p:spPr>
        <p:txBody>
          <a:bodyPr>
            <a:normAutofit fontScale="90000"/>
          </a:bodyPr>
          <a:lstStyle/>
          <a:p>
            <a:pPr algn="ctr"/>
            <a:r>
              <a:rPr lang="es-MX" sz="3200" b="1" dirty="0"/>
              <a:t>PIRAMIDE POBLACIONAL DEL ECUADOR</a:t>
            </a:r>
            <a:br>
              <a:rPr lang="es-MX" sz="3200" dirty="0"/>
            </a:br>
            <a:br>
              <a:rPr lang="es-MX" sz="2200" dirty="0"/>
            </a:br>
            <a:r>
              <a:rPr lang="es-MX" sz="2200" dirty="0"/>
              <a:t>https://www.populationpyramid.net/es/ecuador/2020/</a:t>
            </a:r>
            <a:endParaRPr lang="es-EC" sz="2200" dirty="0"/>
          </a:p>
        </p:txBody>
      </p:sp>
      <p:pic>
        <p:nvPicPr>
          <p:cNvPr id="6" name="Marcador de contenido 3">
            <a:extLst>
              <a:ext uri="{FF2B5EF4-FFF2-40B4-BE49-F238E27FC236}">
                <a16:creationId xmlns:a16="http://schemas.microsoft.com/office/drawing/2014/main" id="{90C31407-D237-42C8-804F-6BCE4CCC56C6}"/>
              </a:ext>
            </a:extLst>
          </p:cNvPr>
          <p:cNvPicPr>
            <a:picLocks noGrp="1" noChangeAspect="1"/>
          </p:cNvPicPr>
          <p:nvPr>
            <p:ph idx="1"/>
          </p:nvPr>
        </p:nvPicPr>
        <p:blipFill rotWithShape="1">
          <a:blip r:embed="rId2"/>
          <a:srcRect l="1978" t="13830" r="17687" b="11702"/>
          <a:stretch/>
        </p:blipFill>
        <p:spPr>
          <a:xfrm>
            <a:off x="864054" y="1623786"/>
            <a:ext cx="10687050" cy="4428670"/>
          </a:xfrm>
          <a:prstGeom prst="rect">
            <a:avLst/>
          </a:prstGeom>
        </p:spPr>
      </p:pic>
    </p:spTree>
    <p:extLst>
      <p:ext uri="{BB962C8B-B14F-4D97-AF65-F5344CB8AC3E}">
        <p14:creationId xmlns:p14="http://schemas.microsoft.com/office/powerpoint/2010/main" val="1430913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43E383-6844-4528-830E-33E5472726EE}"/>
              </a:ext>
            </a:extLst>
          </p:cNvPr>
          <p:cNvSpPr>
            <a:spLocks noGrp="1"/>
          </p:cNvSpPr>
          <p:nvPr>
            <p:ph type="title"/>
          </p:nvPr>
        </p:nvSpPr>
        <p:spPr>
          <a:xfrm>
            <a:off x="1176869" y="567268"/>
            <a:ext cx="9601196" cy="1303867"/>
          </a:xfrm>
        </p:spPr>
        <p:txBody>
          <a:bodyPr>
            <a:normAutofit fontScale="90000"/>
          </a:bodyPr>
          <a:lstStyle/>
          <a:p>
            <a:pPr algn="ctr"/>
            <a:r>
              <a:rPr lang="es-MX" b="1" dirty="0"/>
              <a:t>Indicadores del Ecuador</a:t>
            </a:r>
            <a:br>
              <a:rPr lang="es-MX" b="1" dirty="0"/>
            </a:br>
            <a:r>
              <a:rPr lang="es-MX" b="1" dirty="0"/>
              <a:t>INEC</a:t>
            </a:r>
            <a:endParaRPr lang="es-EC" dirty="0"/>
          </a:p>
        </p:txBody>
      </p:sp>
      <p:pic>
        <p:nvPicPr>
          <p:cNvPr id="4" name="Marcador de contenido 3">
            <a:extLst>
              <a:ext uri="{FF2B5EF4-FFF2-40B4-BE49-F238E27FC236}">
                <a16:creationId xmlns:a16="http://schemas.microsoft.com/office/drawing/2014/main" id="{8F54BBF6-FCF6-4464-B751-2944F6517CE9}"/>
              </a:ext>
            </a:extLst>
          </p:cNvPr>
          <p:cNvPicPr>
            <a:picLocks noGrp="1" noChangeAspect="1"/>
          </p:cNvPicPr>
          <p:nvPr>
            <p:ph idx="1"/>
          </p:nvPr>
        </p:nvPicPr>
        <p:blipFill rotWithShape="1">
          <a:blip r:embed="rId2"/>
          <a:srcRect l="10056" t="6117" r="11553" b="39362"/>
          <a:stretch/>
        </p:blipFill>
        <p:spPr>
          <a:xfrm>
            <a:off x="824914" y="1871135"/>
            <a:ext cx="10542172" cy="4419597"/>
          </a:xfrm>
          <a:prstGeom prst="rect">
            <a:avLst/>
          </a:prstGeom>
        </p:spPr>
      </p:pic>
    </p:spTree>
    <p:extLst>
      <p:ext uri="{BB962C8B-B14F-4D97-AF65-F5344CB8AC3E}">
        <p14:creationId xmlns:p14="http://schemas.microsoft.com/office/powerpoint/2010/main" val="1275480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6246DF45-BB23-4A13-BA1D-971192CF7D19}"/>
              </a:ext>
            </a:extLst>
          </p:cNvPr>
          <p:cNvSpPr>
            <a:spLocks noGrp="1"/>
          </p:cNvSpPr>
          <p:nvPr>
            <p:ph type="ctrTitle"/>
          </p:nvPr>
        </p:nvSpPr>
        <p:spPr>
          <a:xfrm>
            <a:off x="2692398" y="2307859"/>
            <a:ext cx="6815669" cy="1515533"/>
          </a:xfrm>
        </p:spPr>
        <p:txBody>
          <a:bodyPr/>
          <a:lstStyle/>
          <a:p>
            <a:r>
              <a:rPr lang="es-MX" b="1" dirty="0"/>
              <a:t>PERFIL EPIDEMIOLÓGICO DEL ECUADOR</a:t>
            </a:r>
            <a:endParaRPr lang="es-EC" b="1" dirty="0"/>
          </a:p>
        </p:txBody>
      </p:sp>
      <p:sp>
        <p:nvSpPr>
          <p:cNvPr id="7" name="Subtítulo 6">
            <a:extLst>
              <a:ext uri="{FF2B5EF4-FFF2-40B4-BE49-F238E27FC236}">
                <a16:creationId xmlns:a16="http://schemas.microsoft.com/office/drawing/2014/main" id="{73FB7E79-0530-4B3C-81E1-4E01DD4DA07A}"/>
              </a:ext>
            </a:extLst>
          </p:cNvPr>
          <p:cNvSpPr>
            <a:spLocks noGrp="1"/>
          </p:cNvSpPr>
          <p:nvPr>
            <p:ph type="subTitle" idx="1"/>
          </p:nvPr>
        </p:nvSpPr>
        <p:spPr/>
        <p:txBody>
          <a:bodyPr/>
          <a:lstStyle/>
          <a:p>
            <a:endParaRPr lang="es-EC"/>
          </a:p>
        </p:txBody>
      </p:sp>
    </p:spTree>
    <p:extLst>
      <p:ext uri="{BB962C8B-B14F-4D97-AF65-F5344CB8AC3E}">
        <p14:creationId xmlns:p14="http://schemas.microsoft.com/office/powerpoint/2010/main" val="6580114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9DC7E5-8673-4F91-A218-5E44A76EE185}"/>
              </a:ext>
            </a:extLst>
          </p:cNvPr>
          <p:cNvSpPr>
            <a:spLocks noGrp="1"/>
          </p:cNvSpPr>
          <p:nvPr>
            <p:ph type="title"/>
          </p:nvPr>
        </p:nvSpPr>
        <p:spPr>
          <a:xfrm>
            <a:off x="1121231" y="706362"/>
            <a:ext cx="9601196" cy="730554"/>
          </a:xfrm>
        </p:spPr>
        <p:txBody>
          <a:bodyPr>
            <a:normAutofit fontScale="90000"/>
          </a:bodyPr>
          <a:lstStyle/>
          <a:p>
            <a:r>
              <a:rPr lang="es-MX" dirty="0"/>
              <a:t>ESPERANZA DE VIDA</a:t>
            </a:r>
            <a:endParaRPr lang="es-EC" dirty="0"/>
          </a:p>
        </p:txBody>
      </p:sp>
      <p:pic>
        <p:nvPicPr>
          <p:cNvPr id="6" name="Marcador de contenido 3">
            <a:extLst>
              <a:ext uri="{FF2B5EF4-FFF2-40B4-BE49-F238E27FC236}">
                <a16:creationId xmlns:a16="http://schemas.microsoft.com/office/drawing/2014/main" id="{42ADD00B-4CC4-4E99-9EBE-57A059C1996F}"/>
              </a:ext>
            </a:extLst>
          </p:cNvPr>
          <p:cNvPicPr>
            <a:picLocks noGrp="1" noChangeAspect="1"/>
          </p:cNvPicPr>
          <p:nvPr>
            <p:ph idx="1"/>
          </p:nvPr>
        </p:nvPicPr>
        <p:blipFill rotWithShape="1">
          <a:blip r:embed="rId2"/>
          <a:srcRect l="25166" t="27393" r="26214" b="14096"/>
          <a:stretch/>
        </p:blipFill>
        <p:spPr>
          <a:xfrm>
            <a:off x="1087891" y="1525687"/>
            <a:ext cx="10117138" cy="4788027"/>
          </a:xfrm>
          <a:prstGeom prst="rect">
            <a:avLst/>
          </a:prstGeom>
        </p:spPr>
      </p:pic>
    </p:spTree>
    <p:extLst>
      <p:ext uri="{BB962C8B-B14F-4D97-AF65-F5344CB8AC3E}">
        <p14:creationId xmlns:p14="http://schemas.microsoft.com/office/powerpoint/2010/main" val="34128023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D7D1C9-E1E1-477F-AAE0-65F0A927C75B}"/>
              </a:ext>
            </a:extLst>
          </p:cNvPr>
          <p:cNvSpPr>
            <a:spLocks noGrp="1"/>
          </p:cNvSpPr>
          <p:nvPr>
            <p:ph type="title"/>
          </p:nvPr>
        </p:nvSpPr>
        <p:spPr>
          <a:xfrm>
            <a:off x="1295402" y="982133"/>
            <a:ext cx="9601196" cy="425754"/>
          </a:xfrm>
        </p:spPr>
        <p:txBody>
          <a:bodyPr>
            <a:normAutofit fontScale="90000"/>
          </a:bodyPr>
          <a:lstStyle/>
          <a:p>
            <a:r>
              <a:rPr lang="es-MX" dirty="0"/>
              <a:t>Nacidos vivos</a:t>
            </a:r>
            <a:endParaRPr lang="es-EC" dirty="0"/>
          </a:p>
        </p:txBody>
      </p:sp>
      <p:pic>
        <p:nvPicPr>
          <p:cNvPr id="6" name="Marcador de contenido 3">
            <a:extLst>
              <a:ext uri="{FF2B5EF4-FFF2-40B4-BE49-F238E27FC236}">
                <a16:creationId xmlns:a16="http://schemas.microsoft.com/office/drawing/2014/main" id="{5344A853-A578-46F9-B4A6-BE1E34648D3A}"/>
              </a:ext>
            </a:extLst>
          </p:cNvPr>
          <p:cNvPicPr>
            <a:picLocks noGrp="1" noChangeAspect="1"/>
          </p:cNvPicPr>
          <p:nvPr>
            <p:ph idx="1"/>
          </p:nvPr>
        </p:nvPicPr>
        <p:blipFill rotWithShape="1">
          <a:blip r:embed="rId2"/>
          <a:srcRect l="8711" t="18351" r="10056" b="10372"/>
          <a:stretch/>
        </p:blipFill>
        <p:spPr>
          <a:xfrm>
            <a:off x="1145264" y="1550307"/>
            <a:ext cx="9901472" cy="4444094"/>
          </a:xfrm>
          <a:prstGeom prst="rect">
            <a:avLst/>
          </a:prstGeom>
        </p:spPr>
      </p:pic>
    </p:spTree>
    <p:extLst>
      <p:ext uri="{BB962C8B-B14F-4D97-AF65-F5344CB8AC3E}">
        <p14:creationId xmlns:p14="http://schemas.microsoft.com/office/powerpoint/2010/main" val="38368407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CA1976-AC57-4490-A81B-F2130629BC58}"/>
              </a:ext>
            </a:extLst>
          </p:cNvPr>
          <p:cNvSpPr>
            <a:spLocks noGrp="1"/>
          </p:cNvSpPr>
          <p:nvPr>
            <p:ph type="title"/>
          </p:nvPr>
        </p:nvSpPr>
        <p:spPr>
          <a:xfrm>
            <a:off x="1295402" y="982132"/>
            <a:ext cx="9601196" cy="585411"/>
          </a:xfrm>
        </p:spPr>
        <p:txBody>
          <a:bodyPr>
            <a:normAutofit fontScale="90000"/>
          </a:bodyPr>
          <a:lstStyle/>
          <a:p>
            <a:r>
              <a:rPr lang="es-MX" dirty="0"/>
              <a:t>Tasa de natalidad</a:t>
            </a:r>
            <a:endParaRPr lang="es-EC" dirty="0"/>
          </a:p>
        </p:txBody>
      </p:sp>
      <p:pic>
        <p:nvPicPr>
          <p:cNvPr id="6" name="Marcador de contenido 3">
            <a:extLst>
              <a:ext uri="{FF2B5EF4-FFF2-40B4-BE49-F238E27FC236}">
                <a16:creationId xmlns:a16="http://schemas.microsoft.com/office/drawing/2014/main" id="{FBC929BE-3BF7-43DB-BA01-FB9DF4864DA9}"/>
              </a:ext>
            </a:extLst>
          </p:cNvPr>
          <p:cNvPicPr>
            <a:picLocks noGrp="1" noChangeAspect="1"/>
          </p:cNvPicPr>
          <p:nvPr>
            <p:ph idx="1"/>
          </p:nvPr>
        </p:nvPicPr>
        <p:blipFill rotWithShape="1">
          <a:blip r:embed="rId2"/>
          <a:srcRect l="13348" t="26064" r="14993" b="14361"/>
          <a:stretch/>
        </p:blipFill>
        <p:spPr>
          <a:xfrm>
            <a:off x="922413" y="1567543"/>
            <a:ext cx="10347173" cy="4513943"/>
          </a:xfrm>
          <a:prstGeom prst="rect">
            <a:avLst/>
          </a:prstGeom>
        </p:spPr>
      </p:pic>
    </p:spTree>
    <p:extLst>
      <p:ext uri="{BB962C8B-B14F-4D97-AF65-F5344CB8AC3E}">
        <p14:creationId xmlns:p14="http://schemas.microsoft.com/office/powerpoint/2010/main" val="3932846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D14E5A-65A0-46C8-A69E-D9A877452588}"/>
              </a:ext>
            </a:extLst>
          </p:cNvPr>
          <p:cNvSpPr>
            <a:spLocks noGrp="1"/>
          </p:cNvSpPr>
          <p:nvPr>
            <p:ph type="title"/>
          </p:nvPr>
        </p:nvSpPr>
        <p:spPr/>
        <p:txBody>
          <a:bodyPr/>
          <a:lstStyle/>
          <a:p>
            <a:endParaRPr lang="es-EC"/>
          </a:p>
        </p:txBody>
      </p:sp>
      <p:pic>
        <p:nvPicPr>
          <p:cNvPr id="6" name="Marcador de contenido 3">
            <a:extLst>
              <a:ext uri="{FF2B5EF4-FFF2-40B4-BE49-F238E27FC236}">
                <a16:creationId xmlns:a16="http://schemas.microsoft.com/office/drawing/2014/main" id="{93FF71D0-C37D-4F83-8AB9-B9E01B932DD9}"/>
              </a:ext>
            </a:extLst>
          </p:cNvPr>
          <p:cNvPicPr>
            <a:picLocks noGrp="1" noChangeAspect="1"/>
          </p:cNvPicPr>
          <p:nvPr>
            <p:ph idx="1"/>
          </p:nvPr>
        </p:nvPicPr>
        <p:blipFill rotWithShape="1">
          <a:blip r:embed="rId2"/>
          <a:srcRect l="13198" t="21277" r="12450" b="14096"/>
          <a:stretch/>
        </p:blipFill>
        <p:spPr>
          <a:xfrm>
            <a:off x="653093" y="682848"/>
            <a:ext cx="10885814" cy="5659896"/>
          </a:xfrm>
          <a:prstGeom prst="rect">
            <a:avLst/>
          </a:prstGeom>
        </p:spPr>
      </p:pic>
    </p:spTree>
    <p:extLst>
      <p:ext uri="{BB962C8B-B14F-4D97-AF65-F5344CB8AC3E}">
        <p14:creationId xmlns:p14="http://schemas.microsoft.com/office/powerpoint/2010/main" val="27449491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39948C-A6A4-4B1A-81F8-6C43DD200209}"/>
              </a:ext>
            </a:extLst>
          </p:cNvPr>
          <p:cNvSpPr>
            <a:spLocks noGrp="1"/>
          </p:cNvSpPr>
          <p:nvPr>
            <p:ph type="title"/>
          </p:nvPr>
        </p:nvSpPr>
        <p:spPr/>
        <p:txBody>
          <a:bodyPr/>
          <a:lstStyle/>
          <a:p>
            <a:endParaRPr lang="es-EC"/>
          </a:p>
        </p:txBody>
      </p:sp>
      <p:pic>
        <p:nvPicPr>
          <p:cNvPr id="6" name="Marcador de contenido 3">
            <a:extLst>
              <a:ext uri="{FF2B5EF4-FFF2-40B4-BE49-F238E27FC236}">
                <a16:creationId xmlns:a16="http://schemas.microsoft.com/office/drawing/2014/main" id="{B8269763-1C8C-4E43-802C-AC7CEBAC072B}"/>
              </a:ext>
            </a:extLst>
          </p:cNvPr>
          <p:cNvPicPr>
            <a:picLocks noGrp="1" noChangeAspect="1"/>
          </p:cNvPicPr>
          <p:nvPr>
            <p:ph idx="1"/>
          </p:nvPr>
        </p:nvPicPr>
        <p:blipFill rotWithShape="1">
          <a:blip r:embed="rId2"/>
          <a:srcRect l="13048" t="21543" r="14544" b="13564"/>
          <a:stretch/>
        </p:blipFill>
        <p:spPr>
          <a:xfrm>
            <a:off x="679332" y="698350"/>
            <a:ext cx="10833335" cy="5461300"/>
          </a:xfrm>
          <a:prstGeom prst="rect">
            <a:avLst/>
          </a:prstGeom>
        </p:spPr>
      </p:pic>
    </p:spTree>
    <p:extLst>
      <p:ext uri="{BB962C8B-B14F-4D97-AF65-F5344CB8AC3E}">
        <p14:creationId xmlns:p14="http://schemas.microsoft.com/office/powerpoint/2010/main" val="25995776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993D31-2001-4B74-A280-B1C632471FD3}"/>
              </a:ext>
            </a:extLst>
          </p:cNvPr>
          <p:cNvSpPr>
            <a:spLocks noGrp="1"/>
          </p:cNvSpPr>
          <p:nvPr>
            <p:ph type="title"/>
          </p:nvPr>
        </p:nvSpPr>
        <p:spPr/>
        <p:txBody>
          <a:bodyPr/>
          <a:lstStyle/>
          <a:p>
            <a:endParaRPr lang="es-EC"/>
          </a:p>
        </p:txBody>
      </p:sp>
      <p:pic>
        <p:nvPicPr>
          <p:cNvPr id="6" name="Marcador de contenido 3">
            <a:extLst>
              <a:ext uri="{FF2B5EF4-FFF2-40B4-BE49-F238E27FC236}">
                <a16:creationId xmlns:a16="http://schemas.microsoft.com/office/drawing/2014/main" id="{3C1AC689-D55E-4CC6-B05A-BF00507491E9}"/>
              </a:ext>
            </a:extLst>
          </p:cNvPr>
          <p:cNvPicPr>
            <a:picLocks noGrp="1" noChangeAspect="1"/>
          </p:cNvPicPr>
          <p:nvPr>
            <p:ph idx="1"/>
          </p:nvPr>
        </p:nvPicPr>
        <p:blipFill rotWithShape="1">
          <a:blip r:embed="rId2"/>
          <a:srcRect l="12301" t="23138" r="11253" b="10638"/>
          <a:stretch/>
        </p:blipFill>
        <p:spPr>
          <a:xfrm>
            <a:off x="898938" y="817765"/>
            <a:ext cx="10717479" cy="5222469"/>
          </a:xfrm>
          <a:prstGeom prst="rect">
            <a:avLst/>
          </a:prstGeom>
        </p:spPr>
      </p:pic>
    </p:spTree>
    <p:extLst>
      <p:ext uri="{BB962C8B-B14F-4D97-AF65-F5344CB8AC3E}">
        <p14:creationId xmlns:p14="http://schemas.microsoft.com/office/powerpoint/2010/main" val="28710717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6DB93F-0C7F-4913-A2C1-78709AEBE0BE}"/>
              </a:ext>
            </a:extLst>
          </p:cNvPr>
          <p:cNvSpPr>
            <a:spLocks noGrp="1"/>
          </p:cNvSpPr>
          <p:nvPr>
            <p:ph type="title"/>
          </p:nvPr>
        </p:nvSpPr>
        <p:spPr/>
        <p:txBody>
          <a:bodyPr/>
          <a:lstStyle/>
          <a:p>
            <a:endParaRPr lang="es-EC"/>
          </a:p>
        </p:txBody>
      </p:sp>
      <p:pic>
        <p:nvPicPr>
          <p:cNvPr id="6" name="Marcador de contenido 3">
            <a:extLst>
              <a:ext uri="{FF2B5EF4-FFF2-40B4-BE49-F238E27FC236}">
                <a16:creationId xmlns:a16="http://schemas.microsoft.com/office/drawing/2014/main" id="{159D3088-3144-4470-9404-590C6D2C1551}"/>
              </a:ext>
            </a:extLst>
          </p:cNvPr>
          <p:cNvPicPr>
            <a:picLocks noGrp="1" noChangeAspect="1"/>
          </p:cNvPicPr>
          <p:nvPr>
            <p:ph idx="1"/>
          </p:nvPr>
        </p:nvPicPr>
        <p:blipFill rotWithShape="1">
          <a:blip r:embed="rId2"/>
          <a:srcRect l="11702" t="21543" r="12450" b="14628"/>
          <a:stretch/>
        </p:blipFill>
        <p:spPr>
          <a:xfrm>
            <a:off x="1090272" y="982132"/>
            <a:ext cx="10625932" cy="5029948"/>
          </a:xfrm>
          <a:prstGeom prst="rect">
            <a:avLst/>
          </a:prstGeom>
        </p:spPr>
      </p:pic>
    </p:spTree>
    <p:extLst>
      <p:ext uri="{BB962C8B-B14F-4D97-AF65-F5344CB8AC3E}">
        <p14:creationId xmlns:p14="http://schemas.microsoft.com/office/powerpoint/2010/main" val="26114242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EEAB01-D791-48CE-92BD-1D5BD5A1E64D}"/>
              </a:ext>
            </a:extLst>
          </p:cNvPr>
          <p:cNvSpPr>
            <a:spLocks noGrp="1"/>
          </p:cNvSpPr>
          <p:nvPr>
            <p:ph type="title"/>
          </p:nvPr>
        </p:nvSpPr>
        <p:spPr/>
        <p:txBody>
          <a:bodyPr/>
          <a:lstStyle/>
          <a:p>
            <a:endParaRPr lang="es-EC"/>
          </a:p>
        </p:txBody>
      </p:sp>
      <p:pic>
        <p:nvPicPr>
          <p:cNvPr id="6" name="Marcador de contenido 3">
            <a:extLst>
              <a:ext uri="{FF2B5EF4-FFF2-40B4-BE49-F238E27FC236}">
                <a16:creationId xmlns:a16="http://schemas.microsoft.com/office/drawing/2014/main" id="{AE31D736-E24D-43AA-BA0B-982777FCE216}"/>
              </a:ext>
            </a:extLst>
          </p:cNvPr>
          <p:cNvPicPr>
            <a:picLocks noGrp="1" noChangeAspect="1"/>
          </p:cNvPicPr>
          <p:nvPr>
            <p:ph idx="1"/>
          </p:nvPr>
        </p:nvPicPr>
        <p:blipFill rotWithShape="1">
          <a:blip r:embed="rId2"/>
          <a:srcRect l="12900" t="19946" r="13048" b="19149"/>
          <a:stretch/>
        </p:blipFill>
        <p:spPr>
          <a:xfrm>
            <a:off x="713862" y="982132"/>
            <a:ext cx="10986920" cy="5082936"/>
          </a:xfrm>
          <a:prstGeom prst="rect">
            <a:avLst/>
          </a:prstGeom>
        </p:spPr>
      </p:pic>
    </p:spTree>
    <p:extLst>
      <p:ext uri="{BB962C8B-B14F-4D97-AF65-F5344CB8AC3E}">
        <p14:creationId xmlns:p14="http://schemas.microsoft.com/office/powerpoint/2010/main" val="13373557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0A2AFF-54F8-4312-BED9-5B42F48BCB1F}"/>
              </a:ext>
            </a:extLst>
          </p:cNvPr>
          <p:cNvSpPr>
            <a:spLocks noGrp="1"/>
          </p:cNvSpPr>
          <p:nvPr>
            <p:ph type="title"/>
          </p:nvPr>
        </p:nvSpPr>
        <p:spPr/>
        <p:txBody>
          <a:bodyPr/>
          <a:lstStyle/>
          <a:p>
            <a:r>
              <a:rPr lang="es-MX" dirty="0"/>
              <a:t>Mortalidad</a:t>
            </a:r>
            <a:endParaRPr lang="es-EC" dirty="0"/>
          </a:p>
        </p:txBody>
      </p:sp>
      <p:pic>
        <p:nvPicPr>
          <p:cNvPr id="6" name="Marcador de contenido 3">
            <a:extLst>
              <a:ext uri="{FF2B5EF4-FFF2-40B4-BE49-F238E27FC236}">
                <a16:creationId xmlns:a16="http://schemas.microsoft.com/office/drawing/2014/main" id="{4CBFC850-DEC3-4F4D-BDB0-0E4DD20AB918}"/>
              </a:ext>
            </a:extLst>
          </p:cNvPr>
          <p:cNvPicPr>
            <a:picLocks noGrp="1" noChangeAspect="1"/>
          </p:cNvPicPr>
          <p:nvPr>
            <p:ph idx="1"/>
          </p:nvPr>
        </p:nvPicPr>
        <p:blipFill rotWithShape="1">
          <a:blip r:embed="rId2"/>
          <a:srcRect l="48803" t="31915" r="26662" b="22606"/>
          <a:stretch/>
        </p:blipFill>
        <p:spPr>
          <a:xfrm>
            <a:off x="1132347" y="1900979"/>
            <a:ext cx="4451582" cy="4382877"/>
          </a:xfrm>
          <a:prstGeom prst="rect">
            <a:avLst/>
          </a:prstGeom>
        </p:spPr>
      </p:pic>
      <p:pic>
        <p:nvPicPr>
          <p:cNvPr id="7" name="Marcador de contenido 3">
            <a:extLst>
              <a:ext uri="{FF2B5EF4-FFF2-40B4-BE49-F238E27FC236}">
                <a16:creationId xmlns:a16="http://schemas.microsoft.com/office/drawing/2014/main" id="{6AA7656E-F45D-4517-B1E5-6C96C4987897}"/>
              </a:ext>
            </a:extLst>
          </p:cNvPr>
          <p:cNvPicPr>
            <a:picLocks noChangeAspect="1"/>
          </p:cNvPicPr>
          <p:nvPr/>
        </p:nvPicPr>
        <p:blipFill rotWithShape="1">
          <a:blip r:embed="rId3"/>
          <a:srcRect l="24866" t="20212" r="51197" b="44681"/>
          <a:stretch/>
        </p:blipFill>
        <p:spPr>
          <a:xfrm>
            <a:off x="6096000" y="1944914"/>
            <a:ext cx="5312669" cy="4338942"/>
          </a:xfrm>
          <a:prstGeom prst="rect">
            <a:avLst/>
          </a:prstGeom>
        </p:spPr>
      </p:pic>
    </p:spTree>
    <p:extLst>
      <p:ext uri="{BB962C8B-B14F-4D97-AF65-F5344CB8AC3E}">
        <p14:creationId xmlns:p14="http://schemas.microsoft.com/office/powerpoint/2010/main" val="299087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6246DF45-BB23-4A13-BA1D-971192CF7D19}"/>
              </a:ext>
            </a:extLst>
          </p:cNvPr>
          <p:cNvSpPr>
            <a:spLocks noGrp="1"/>
          </p:cNvSpPr>
          <p:nvPr>
            <p:ph type="ctrTitle"/>
          </p:nvPr>
        </p:nvSpPr>
        <p:spPr/>
        <p:txBody>
          <a:bodyPr/>
          <a:lstStyle/>
          <a:p>
            <a:r>
              <a:rPr lang="es-MX" b="1" dirty="0"/>
              <a:t>CONTEXTO POLITICO</a:t>
            </a:r>
            <a:endParaRPr lang="es-EC" b="1" dirty="0"/>
          </a:p>
        </p:txBody>
      </p:sp>
      <p:sp>
        <p:nvSpPr>
          <p:cNvPr id="7" name="Subtítulo 6">
            <a:extLst>
              <a:ext uri="{FF2B5EF4-FFF2-40B4-BE49-F238E27FC236}">
                <a16:creationId xmlns:a16="http://schemas.microsoft.com/office/drawing/2014/main" id="{73FB7E79-0530-4B3C-81E1-4E01DD4DA07A}"/>
              </a:ext>
            </a:extLst>
          </p:cNvPr>
          <p:cNvSpPr>
            <a:spLocks noGrp="1"/>
          </p:cNvSpPr>
          <p:nvPr>
            <p:ph type="subTitle" idx="1"/>
          </p:nvPr>
        </p:nvSpPr>
        <p:spPr/>
        <p:txBody>
          <a:bodyPr/>
          <a:lstStyle/>
          <a:p>
            <a:endParaRPr lang="es-EC"/>
          </a:p>
        </p:txBody>
      </p:sp>
    </p:spTree>
    <p:extLst>
      <p:ext uri="{BB962C8B-B14F-4D97-AF65-F5344CB8AC3E}">
        <p14:creationId xmlns:p14="http://schemas.microsoft.com/office/powerpoint/2010/main" val="25736053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1594A3-4DEE-4776-8587-5EA594F384BC}"/>
              </a:ext>
            </a:extLst>
          </p:cNvPr>
          <p:cNvSpPr>
            <a:spLocks noGrp="1"/>
          </p:cNvSpPr>
          <p:nvPr>
            <p:ph type="title"/>
          </p:nvPr>
        </p:nvSpPr>
        <p:spPr/>
        <p:txBody>
          <a:bodyPr/>
          <a:lstStyle/>
          <a:p>
            <a:endParaRPr lang="es-EC"/>
          </a:p>
        </p:txBody>
      </p:sp>
      <p:pic>
        <p:nvPicPr>
          <p:cNvPr id="6" name="Marcador de contenido 3">
            <a:extLst>
              <a:ext uri="{FF2B5EF4-FFF2-40B4-BE49-F238E27FC236}">
                <a16:creationId xmlns:a16="http://schemas.microsoft.com/office/drawing/2014/main" id="{726DEF2F-7CFA-4C2A-BACD-53097A704740}"/>
              </a:ext>
            </a:extLst>
          </p:cNvPr>
          <p:cNvPicPr>
            <a:picLocks noGrp="1" noChangeAspect="1"/>
          </p:cNvPicPr>
          <p:nvPr>
            <p:ph idx="1"/>
          </p:nvPr>
        </p:nvPicPr>
        <p:blipFill rotWithShape="1">
          <a:blip r:embed="rId2"/>
          <a:srcRect l="48803" t="24468" r="27111" b="20479"/>
          <a:stretch/>
        </p:blipFill>
        <p:spPr>
          <a:xfrm>
            <a:off x="855965" y="2061028"/>
            <a:ext cx="5059059" cy="4237717"/>
          </a:xfrm>
          <a:prstGeom prst="rect">
            <a:avLst/>
          </a:prstGeom>
        </p:spPr>
      </p:pic>
      <p:pic>
        <p:nvPicPr>
          <p:cNvPr id="7" name="Marcador de contenido 3">
            <a:extLst>
              <a:ext uri="{FF2B5EF4-FFF2-40B4-BE49-F238E27FC236}">
                <a16:creationId xmlns:a16="http://schemas.microsoft.com/office/drawing/2014/main" id="{5AFBCD89-A8E3-47CF-BEA9-68F95B6A267E}"/>
              </a:ext>
            </a:extLst>
          </p:cNvPr>
          <p:cNvPicPr>
            <a:picLocks noChangeAspect="1"/>
          </p:cNvPicPr>
          <p:nvPr/>
        </p:nvPicPr>
        <p:blipFill rotWithShape="1">
          <a:blip r:embed="rId3"/>
          <a:srcRect l="25167" t="36702" r="51196" b="21809"/>
          <a:stretch/>
        </p:blipFill>
        <p:spPr>
          <a:xfrm>
            <a:off x="6096000" y="2061028"/>
            <a:ext cx="5495924" cy="4237717"/>
          </a:xfrm>
          <a:prstGeom prst="rect">
            <a:avLst/>
          </a:prstGeom>
        </p:spPr>
      </p:pic>
    </p:spTree>
    <p:extLst>
      <p:ext uri="{BB962C8B-B14F-4D97-AF65-F5344CB8AC3E}">
        <p14:creationId xmlns:p14="http://schemas.microsoft.com/office/powerpoint/2010/main" val="9496487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579E89-1AEA-4B6D-8DC7-CAA53957EB7C}"/>
              </a:ext>
            </a:extLst>
          </p:cNvPr>
          <p:cNvSpPr>
            <a:spLocks noGrp="1"/>
          </p:cNvSpPr>
          <p:nvPr>
            <p:ph type="title"/>
          </p:nvPr>
        </p:nvSpPr>
        <p:spPr>
          <a:xfrm>
            <a:off x="1371600" y="685800"/>
            <a:ext cx="9601200" cy="809625"/>
          </a:xfrm>
        </p:spPr>
        <p:txBody>
          <a:bodyPr/>
          <a:lstStyle/>
          <a:p>
            <a:endParaRPr lang="es-EC" dirty="0"/>
          </a:p>
        </p:txBody>
      </p:sp>
      <p:pic>
        <p:nvPicPr>
          <p:cNvPr id="6" name="Marcador de contenido 3">
            <a:extLst>
              <a:ext uri="{FF2B5EF4-FFF2-40B4-BE49-F238E27FC236}">
                <a16:creationId xmlns:a16="http://schemas.microsoft.com/office/drawing/2014/main" id="{605E7A1C-AD56-4E4D-9CA8-2163CF0BC392}"/>
              </a:ext>
            </a:extLst>
          </p:cNvPr>
          <p:cNvPicPr>
            <a:picLocks noGrp="1" noChangeAspect="1"/>
          </p:cNvPicPr>
          <p:nvPr>
            <p:ph idx="1"/>
          </p:nvPr>
        </p:nvPicPr>
        <p:blipFill rotWithShape="1">
          <a:blip r:embed="rId2"/>
          <a:srcRect l="24717" t="23138" r="51197" b="23138"/>
          <a:stretch/>
        </p:blipFill>
        <p:spPr>
          <a:xfrm>
            <a:off x="1076325" y="1838779"/>
            <a:ext cx="4236165" cy="4333421"/>
          </a:xfrm>
          <a:prstGeom prst="rect">
            <a:avLst/>
          </a:prstGeom>
        </p:spPr>
      </p:pic>
      <p:sp>
        <p:nvSpPr>
          <p:cNvPr id="7" name="Rectángulo 6">
            <a:extLst>
              <a:ext uri="{FF2B5EF4-FFF2-40B4-BE49-F238E27FC236}">
                <a16:creationId xmlns:a16="http://schemas.microsoft.com/office/drawing/2014/main" id="{B7CF0CB9-3D64-4BAC-9596-B902D5AA95C5}"/>
              </a:ext>
            </a:extLst>
          </p:cNvPr>
          <p:cNvSpPr/>
          <p:nvPr/>
        </p:nvSpPr>
        <p:spPr>
          <a:xfrm>
            <a:off x="7600950" y="1658034"/>
            <a:ext cx="3514725" cy="646331"/>
          </a:xfrm>
          <a:prstGeom prst="rect">
            <a:avLst/>
          </a:prstGeom>
        </p:spPr>
        <p:txBody>
          <a:bodyPr wrap="square">
            <a:spAutoFit/>
          </a:bodyPr>
          <a:lstStyle/>
          <a:p>
            <a:r>
              <a:rPr lang="es-MX" dirty="0"/>
              <a:t>Figura 6. Tasa de mortalidad de la niñez, periodo 2007 – 2020</a:t>
            </a:r>
            <a:endParaRPr lang="es-EC" dirty="0"/>
          </a:p>
        </p:txBody>
      </p:sp>
      <p:pic>
        <p:nvPicPr>
          <p:cNvPr id="9" name="Imagen 8">
            <a:extLst>
              <a:ext uri="{FF2B5EF4-FFF2-40B4-BE49-F238E27FC236}">
                <a16:creationId xmlns:a16="http://schemas.microsoft.com/office/drawing/2014/main" id="{07005ADE-C32B-4F05-94C3-208472E96137}"/>
              </a:ext>
            </a:extLst>
          </p:cNvPr>
          <p:cNvPicPr>
            <a:picLocks noChangeAspect="1"/>
          </p:cNvPicPr>
          <p:nvPr/>
        </p:nvPicPr>
        <p:blipFill rotWithShape="1">
          <a:blip r:embed="rId3"/>
          <a:srcRect l="49666" t="37037" r="28126" b="32407"/>
          <a:stretch/>
        </p:blipFill>
        <p:spPr>
          <a:xfrm>
            <a:off x="6666455" y="2466974"/>
            <a:ext cx="4449220" cy="3790951"/>
          </a:xfrm>
          <a:prstGeom prst="rect">
            <a:avLst/>
          </a:prstGeom>
        </p:spPr>
      </p:pic>
    </p:spTree>
    <p:extLst>
      <p:ext uri="{BB962C8B-B14F-4D97-AF65-F5344CB8AC3E}">
        <p14:creationId xmlns:p14="http://schemas.microsoft.com/office/powerpoint/2010/main" val="28097025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C85D9D-4888-4AD3-A8E6-36D5C8B3CC0B}"/>
              </a:ext>
            </a:extLst>
          </p:cNvPr>
          <p:cNvSpPr>
            <a:spLocks noGrp="1"/>
          </p:cNvSpPr>
          <p:nvPr>
            <p:ph type="title"/>
          </p:nvPr>
        </p:nvSpPr>
        <p:spPr/>
        <p:txBody>
          <a:bodyPr/>
          <a:lstStyle/>
          <a:p>
            <a:endParaRPr lang="es-EC"/>
          </a:p>
        </p:txBody>
      </p:sp>
      <p:pic>
        <p:nvPicPr>
          <p:cNvPr id="10" name="Marcador de contenido 7">
            <a:extLst>
              <a:ext uri="{FF2B5EF4-FFF2-40B4-BE49-F238E27FC236}">
                <a16:creationId xmlns:a16="http://schemas.microsoft.com/office/drawing/2014/main" id="{F101ACB2-DF07-49F6-ABB7-50C070F76356}"/>
              </a:ext>
            </a:extLst>
          </p:cNvPr>
          <p:cNvPicPr>
            <a:picLocks noGrp="1" noChangeAspect="1"/>
          </p:cNvPicPr>
          <p:nvPr>
            <p:ph idx="1"/>
          </p:nvPr>
        </p:nvPicPr>
        <p:blipFill rotWithShape="1">
          <a:blip r:embed="rId2"/>
          <a:srcRect l="48803" t="30053" r="20379" b="19415"/>
          <a:stretch/>
        </p:blipFill>
        <p:spPr>
          <a:xfrm>
            <a:off x="819151" y="1132114"/>
            <a:ext cx="5977886" cy="5007429"/>
          </a:xfrm>
          <a:prstGeom prst="rect">
            <a:avLst/>
          </a:prstGeom>
        </p:spPr>
      </p:pic>
      <p:pic>
        <p:nvPicPr>
          <p:cNvPr id="12" name="Imagen 11">
            <a:extLst>
              <a:ext uri="{FF2B5EF4-FFF2-40B4-BE49-F238E27FC236}">
                <a16:creationId xmlns:a16="http://schemas.microsoft.com/office/drawing/2014/main" id="{4AF923B5-39C5-470D-9A9D-2DA787853096}"/>
              </a:ext>
            </a:extLst>
          </p:cNvPr>
          <p:cNvPicPr>
            <a:picLocks noChangeAspect="1"/>
          </p:cNvPicPr>
          <p:nvPr/>
        </p:nvPicPr>
        <p:blipFill rotWithShape="1">
          <a:blip r:embed="rId3"/>
          <a:srcRect l="25391" t="28611" r="51015" b="38889"/>
          <a:stretch/>
        </p:blipFill>
        <p:spPr>
          <a:xfrm>
            <a:off x="6848961" y="1623179"/>
            <a:ext cx="4523888" cy="3810000"/>
          </a:xfrm>
          <a:prstGeom prst="rect">
            <a:avLst/>
          </a:prstGeom>
        </p:spPr>
      </p:pic>
    </p:spTree>
    <p:extLst>
      <p:ext uri="{BB962C8B-B14F-4D97-AF65-F5344CB8AC3E}">
        <p14:creationId xmlns:p14="http://schemas.microsoft.com/office/powerpoint/2010/main" val="20334686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31A27C-894D-409A-B737-D49AB28AA5DF}"/>
              </a:ext>
            </a:extLst>
          </p:cNvPr>
          <p:cNvSpPr>
            <a:spLocks noGrp="1"/>
          </p:cNvSpPr>
          <p:nvPr>
            <p:ph type="title"/>
          </p:nvPr>
        </p:nvSpPr>
        <p:spPr/>
        <p:txBody>
          <a:bodyPr/>
          <a:lstStyle/>
          <a:p>
            <a:endParaRPr lang="es-EC"/>
          </a:p>
        </p:txBody>
      </p:sp>
      <p:pic>
        <p:nvPicPr>
          <p:cNvPr id="10" name="Marcador de contenido 7">
            <a:extLst>
              <a:ext uri="{FF2B5EF4-FFF2-40B4-BE49-F238E27FC236}">
                <a16:creationId xmlns:a16="http://schemas.microsoft.com/office/drawing/2014/main" id="{4419546F-A367-446E-AFB0-044823F113E1}"/>
              </a:ext>
            </a:extLst>
          </p:cNvPr>
          <p:cNvPicPr>
            <a:picLocks noGrp="1" noChangeAspect="1"/>
          </p:cNvPicPr>
          <p:nvPr>
            <p:ph idx="1"/>
          </p:nvPr>
        </p:nvPicPr>
        <p:blipFill rotWithShape="1">
          <a:blip r:embed="rId2"/>
          <a:srcRect l="24568" t="27393" r="50149" b="17288"/>
          <a:stretch/>
        </p:blipFill>
        <p:spPr>
          <a:xfrm>
            <a:off x="1135744" y="849194"/>
            <a:ext cx="4651186" cy="5462622"/>
          </a:xfrm>
          <a:prstGeom prst="rect">
            <a:avLst/>
          </a:prstGeom>
        </p:spPr>
      </p:pic>
      <p:pic>
        <p:nvPicPr>
          <p:cNvPr id="12" name="Imagen 11">
            <a:extLst>
              <a:ext uri="{FF2B5EF4-FFF2-40B4-BE49-F238E27FC236}">
                <a16:creationId xmlns:a16="http://schemas.microsoft.com/office/drawing/2014/main" id="{BF34161E-79AE-445D-8F1E-CAE06D8D6396}"/>
              </a:ext>
            </a:extLst>
          </p:cNvPr>
          <p:cNvPicPr>
            <a:picLocks noChangeAspect="1"/>
          </p:cNvPicPr>
          <p:nvPr/>
        </p:nvPicPr>
        <p:blipFill rotWithShape="1">
          <a:blip r:embed="rId3"/>
          <a:srcRect l="50703" t="40694" r="30781" b="12361"/>
          <a:stretch/>
        </p:blipFill>
        <p:spPr>
          <a:xfrm>
            <a:off x="5786930" y="1634065"/>
            <a:ext cx="2898588" cy="4133850"/>
          </a:xfrm>
          <a:prstGeom prst="rect">
            <a:avLst/>
          </a:prstGeom>
        </p:spPr>
      </p:pic>
      <p:pic>
        <p:nvPicPr>
          <p:cNvPr id="14" name="Imagen 13">
            <a:extLst>
              <a:ext uri="{FF2B5EF4-FFF2-40B4-BE49-F238E27FC236}">
                <a16:creationId xmlns:a16="http://schemas.microsoft.com/office/drawing/2014/main" id="{0B30278C-9230-4FB3-BDC3-8E41B36F8260}"/>
              </a:ext>
            </a:extLst>
          </p:cNvPr>
          <p:cNvPicPr>
            <a:picLocks noChangeAspect="1"/>
          </p:cNvPicPr>
          <p:nvPr/>
        </p:nvPicPr>
        <p:blipFill rotWithShape="1">
          <a:blip r:embed="rId4"/>
          <a:srcRect l="25703" t="21529" r="51875" b="22777"/>
          <a:stretch/>
        </p:blipFill>
        <p:spPr>
          <a:xfrm>
            <a:off x="8911620" y="1513580"/>
            <a:ext cx="2733676" cy="4133850"/>
          </a:xfrm>
          <a:prstGeom prst="rect">
            <a:avLst/>
          </a:prstGeom>
        </p:spPr>
      </p:pic>
    </p:spTree>
    <p:extLst>
      <p:ext uri="{BB962C8B-B14F-4D97-AF65-F5344CB8AC3E}">
        <p14:creationId xmlns:p14="http://schemas.microsoft.com/office/powerpoint/2010/main" val="8255026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03BBF3-8C94-4A83-82DF-C9B6B96D48AF}"/>
              </a:ext>
            </a:extLst>
          </p:cNvPr>
          <p:cNvSpPr>
            <a:spLocks noGrp="1"/>
          </p:cNvSpPr>
          <p:nvPr>
            <p:ph type="title"/>
          </p:nvPr>
        </p:nvSpPr>
        <p:spPr/>
        <p:txBody>
          <a:bodyPr/>
          <a:lstStyle/>
          <a:p>
            <a:endParaRPr lang="es-EC"/>
          </a:p>
        </p:txBody>
      </p:sp>
      <p:pic>
        <p:nvPicPr>
          <p:cNvPr id="6" name="Marcador de contenido 3">
            <a:extLst>
              <a:ext uri="{FF2B5EF4-FFF2-40B4-BE49-F238E27FC236}">
                <a16:creationId xmlns:a16="http://schemas.microsoft.com/office/drawing/2014/main" id="{28EE5D65-7077-44A2-A46C-551D64E3C8C4}"/>
              </a:ext>
            </a:extLst>
          </p:cNvPr>
          <p:cNvPicPr>
            <a:picLocks noGrp="1" noChangeAspect="1"/>
          </p:cNvPicPr>
          <p:nvPr>
            <p:ph idx="1"/>
          </p:nvPr>
        </p:nvPicPr>
        <p:blipFill rotWithShape="1">
          <a:blip r:embed="rId2"/>
          <a:srcRect l="24717" t="43351" r="51197" b="15160"/>
          <a:stretch/>
        </p:blipFill>
        <p:spPr>
          <a:xfrm>
            <a:off x="849908" y="823912"/>
            <a:ext cx="4610100" cy="5210175"/>
          </a:xfrm>
          <a:prstGeom prst="rect">
            <a:avLst/>
          </a:prstGeom>
        </p:spPr>
      </p:pic>
      <p:pic>
        <p:nvPicPr>
          <p:cNvPr id="8" name="Imagen 7">
            <a:extLst>
              <a:ext uri="{FF2B5EF4-FFF2-40B4-BE49-F238E27FC236}">
                <a16:creationId xmlns:a16="http://schemas.microsoft.com/office/drawing/2014/main" id="{314DC5DD-E0AB-44CD-9F4E-7FDB1B3A90B1}"/>
              </a:ext>
            </a:extLst>
          </p:cNvPr>
          <p:cNvPicPr>
            <a:picLocks noChangeAspect="1"/>
          </p:cNvPicPr>
          <p:nvPr/>
        </p:nvPicPr>
        <p:blipFill rotWithShape="1">
          <a:blip r:embed="rId3"/>
          <a:srcRect l="50703" t="37500" r="28906" b="22500"/>
          <a:stretch/>
        </p:blipFill>
        <p:spPr>
          <a:xfrm>
            <a:off x="5460008" y="1152523"/>
            <a:ext cx="3262910" cy="4552951"/>
          </a:xfrm>
          <a:prstGeom prst="rect">
            <a:avLst/>
          </a:prstGeom>
        </p:spPr>
      </p:pic>
      <p:pic>
        <p:nvPicPr>
          <p:cNvPr id="11" name="Imagen 10">
            <a:extLst>
              <a:ext uri="{FF2B5EF4-FFF2-40B4-BE49-F238E27FC236}">
                <a16:creationId xmlns:a16="http://schemas.microsoft.com/office/drawing/2014/main" id="{52F7B8A7-4F52-4290-9A92-67F22A430C33}"/>
              </a:ext>
            </a:extLst>
          </p:cNvPr>
          <p:cNvPicPr>
            <a:picLocks noChangeAspect="1"/>
          </p:cNvPicPr>
          <p:nvPr/>
        </p:nvPicPr>
        <p:blipFill rotWithShape="1">
          <a:blip r:embed="rId4"/>
          <a:srcRect l="25781" t="25417" r="52657" b="28472"/>
          <a:stretch/>
        </p:blipFill>
        <p:spPr>
          <a:xfrm>
            <a:off x="8729310" y="1152522"/>
            <a:ext cx="2914650" cy="4552951"/>
          </a:xfrm>
          <a:prstGeom prst="rect">
            <a:avLst/>
          </a:prstGeom>
        </p:spPr>
      </p:pic>
    </p:spTree>
    <p:extLst>
      <p:ext uri="{BB962C8B-B14F-4D97-AF65-F5344CB8AC3E}">
        <p14:creationId xmlns:p14="http://schemas.microsoft.com/office/powerpoint/2010/main" val="31159508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72D5A5-A80B-4974-BF96-AD1886FBF3E2}"/>
              </a:ext>
            </a:extLst>
          </p:cNvPr>
          <p:cNvSpPr>
            <a:spLocks noGrp="1"/>
          </p:cNvSpPr>
          <p:nvPr>
            <p:ph type="title"/>
          </p:nvPr>
        </p:nvSpPr>
        <p:spPr/>
        <p:txBody>
          <a:bodyPr/>
          <a:lstStyle/>
          <a:p>
            <a:endParaRPr lang="es-EC"/>
          </a:p>
        </p:txBody>
      </p:sp>
      <p:pic>
        <p:nvPicPr>
          <p:cNvPr id="4" name="Marcador de contenido 3">
            <a:extLst>
              <a:ext uri="{FF2B5EF4-FFF2-40B4-BE49-F238E27FC236}">
                <a16:creationId xmlns:a16="http://schemas.microsoft.com/office/drawing/2014/main" id="{1737AD2D-9A7C-4FB8-9428-653A6A3C987C}"/>
              </a:ext>
            </a:extLst>
          </p:cNvPr>
          <p:cNvPicPr>
            <a:picLocks noGrp="1" noChangeAspect="1"/>
          </p:cNvPicPr>
          <p:nvPr>
            <p:ph idx="1"/>
          </p:nvPr>
        </p:nvPicPr>
        <p:blipFill>
          <a:blip r:embed="rId2"/>
          <a:stretch>
            <a:fillRect/>
          </a:stretch>
        </p:blipFill>
        <p:spPr>
          <a:xfrm>
            <a:off x="1048278" y="771525"/>
            <a:ext cx="10515071" cy="5678686"/>
          </a:xfrm>
          <a:prstGeom prst="rect">
            <a:avLst/>
          </a:prstGeom>
        </p:spPr>
      </p:pic>
    </p:spTree>
    <p:extLst>
      <p:ext uri="{BB962C8B-B14F-4D97-AF65-F5344CB8AC3E}">
        <p14:creationId xmlns:p14="http://schemas.microsoft.com/office/powerpoint/2010/main" val="39930780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60E579-D65C-474F-9BC0-5CED3FDA2740}"/>
              </a:ext>
            </a:extLst>
          </p:cNvPr>
          <p:cNvSpPr>
            <a:spLocks noGrp="1"/>
          </p:cNvSpPr>
          <p:nvPr>
            <p:ph type="title"/>
          </p:nvPr>
        </p:nvSpPr>
        <p:spPr/>
        <p:txBody>
          <a:bodyPr/>
          <a:lstStyle/>
          <a:p>
            <a:endParaRPr lang="es-EC"/>
          </a:p>
        </p:txBody>
      </p:sp>
      <p:pic>
        <p:nvPicPr>
          <p:cNvPr id="1026" name="Picture 2" descr="Imagen">
            <a:extLst>
              <a:ext uri="{FF2B5EF4-FFF2-40B4-BE49-F238E27FC236}">
                <a16:creationId xmlns:a16="http://schemas.microsoft.com/office/drawing/2014/main" id="{52D21745-2601-49AC-806E-236FCC8C22D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4875" y="474662"/>
            <a:ext cx="10643658" cy="590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6112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E880ED20-6A7A-4969-BA02-F1E60B1C15AF}"/>
              </a:ext>
            </a:extLst>
          </p:cNvPr>
          <p:cNvPicPr>
            <a:picLocks noGrp="1" noChangeAspect="1"/>
          </p:cNvPicPr>
          <p:nvPr>
            <p:ph idx="4294967295"/>
          </p:nvPr>
        </p:nvPicPr>
        <p:blipFill>
          <a:blip r:embed="rId2"/>
          <a:stretch>
            <a:fillRect/>
          </a:stretch>
        </p:blipFill>
        <p:spPr>
          <a:xfrm>
            <a:off x="1964267" y="555360"/>
            <a:ext cx="7399867" cy="5747280"/>
          </a:xfrm>
          <a:prstGeom prst="rect">
            <a:avLst/>
          </a:prstGeom>
        </p:spPr>
      </p:pic>
    </p:spTree>
    <p:extLst>
      <p:ext uri="{BB962C8B-B14F-4D97-AF65-F5344CB8AC3E}">
        <p14:creationId xmlns:p14="http://schemas.microsoft.com/office/powerpoint/2010/main" val="42820455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22B2CA-0CAA-4110-A828-4BEA5E6350C5}"/>
              </a:ext>
            </a:extLst>
          </p:cNvPr>
          <p:cNvSpPr>
            <a:spLocks noGrp="1"/>
          </p:cNvSpPr>
          <p:nvPr>
            <p:ph type="title"/>
          </p:nvPr>
        </p:nvSpPr>
        <p:spPr/>
        <p:txBody>
          <a:bodyPr/>
          <a:lstStyle/>
          <a:p>
            <a:r>
              <a:rPr lang="es-MX" dirty="0"/>
              <a:t>BIBLIOGRAFIA</a:t>
            </a:r>
            <a:endParaRPr lang="es-EC" dirty="0"/>
          </a:p>
        </p:txBody>
      </p:sp>
      <p:sp>
        <p:nvSpPr>
          <p:cNvPr id="3" name="Marcador de contenido 2">
            <a:extLst>
              <a:ext uri="{FF2B5EF4-FFF2-40B4-BE49-F238E27FC236}">
                <a16:creationId xmlns:a16="http://schemas.microsoft.com/office/drawing/2014/main" id="{9E6D5B6F-BD15-4843-9157-D3D660CAC6E7}"/>
              </a:ext>
            </a:extLst>
          </p:cNvPr>
          <p:cNvSpPr>
            <a:spLocks noGrp="1"/>
          </p:cNvSpPr>
          <p:nvPr>
            <p:ph idx="1"/>
          </p:nvPr>
        </p:nvSpPr>
        <p:spPr/>
        <p:txBody>
          <a:bodyPr/>
          <a:lstStyle/>
          <a:p>
            <a:r>
              <a:rPr lang="es-MX" dirty="0"/>
              <a:t>UNESCO: </a:t>
            </a:r>
            <a:r>
              <a:rPr lang="es-MX" dirty="0">
                <a:hlinkClick r:id="rId2"/>
              </a:rPr>
              <a:t>https://en.unesco.org/creativity/sites/creativity/files/cdis/resumen_analitico_ecuador_0_1.pdf</a:t>
            </a:r>
            <a:endParaRPr lang="es-MX" dirty="0"/>
          </a:p>
          <a:p>
            <a:r>
              <a:rPr lang="es-MX" dirty="0"/>
              <a:t>INEC: </a:t>
            </a:r>
            <a:r>
              <a:rPr lang="es-MX" dirty="0">
                <a:hlinkClick r:id="rId3"/>
              </a:rPr>
              <a:t>https://www.ecuadorencifras.gob.ec/estadisticas/</a:t>
            </a:r>
            <a:endParaRPr lang="es-MX" dirty="0"/>
          </a:p>
          <a:p>
            <a:endParaRPr lang="es-EC" dirty="0"/>
          </a:p>
        </p:txBody>
      </p:sp>
    </p:spTree>
    <p:extLst>
      <p:ext uri="{BB962C8B-B14F-4D97-AF65-F5344CB8AC3E}">
        <p14:creationId xmlns:p14="http://schemas.microsoft.com/office/powerpoint/2010/main" val="20955587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EBBADFE-8A18-45D0-93AF-3413CCA44962}"/>
              </a:ext>
            </a:extLst>
          </p:cNvPr>
          <p:cNvSpPr>
            <a:spLocks noGrp="1"/>
          </p:cNvSpPr>
          <p:nvPr>
            <p:ph type="title"/>
          </p:nvPr>
        </p:nvSpPr>
        <p:spPr/>
        <p:txBody>
          <a:bodyPr/>
          <a:lstStyle/>
          <a:p>
            <a:r>
              <a:rPr lang="es-MX"/>
              <a:t>GRACIAS</a:t>
            </a:r>
            <a:endParaRPr lang="es-EC"/>
          </a:p>
        </p:txBody>
      </p:sp>
      <p:sp>
        <p:nvSpPr>
          <p:cNvPr id="5" name="Marcador de texto 4">
            <a:extLst>
              <a:ext uri="{FF2B5EF4-FFF2-40B4-BE49-F238E27FC236}">
                <a16:creationId xmlns:a16="http://schemas.microsoft.com/office/drawing/2014/main" id="{B452C09E-D5F6-4155-A28E-34D65C82E98C}"/>
              </a:ext>
            </a:extLst>
          </p:cNvPr>
          <p:cNvSpPr>
            <a:spLocks noGrp="1"/>
          </p:cNvSpPr>
          <p:nvPr>
            <p:ph type="body" idx="1"/>
          </p:nvPr>
        </p:nvSpPr>
        <p:spPr/>
        <p:txBody>
          <a:bodyPr/>
          <a:lstStyle/>
          <a:p>
            <a:endParaRPr lang="es-EC"/>
          </a:p>
        </p:txBody>
      </p:sp>
    </p:spTree>
    <p:extLst>
      <p:ext uri="{BB962C8B-B14F-4D97-AF65-F5344CB8AC3E}">
        <p14:creationId xmlns:p14="http://schemas.microsoft.com/office/powerpoint/2010/main" val="303717709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docProps/app.xml><?xml version="1.0" encoding="utf-8"?>
<Properties xmlns="http://schemas.openxmlformats.org/officeDocument/2006/extended-properties" xmlns:vt="http://schemas.openxmlformats.org/officeDocument/2006/docPropsVTypes">
  <Template>Organic</Template>
  <TotalTime>228</TotalTime>
  <Words>3820</Words>
  <Application>Microsoft Office PowerPoint</Application>
  <PresentationFormat>Panorámica</PresentationFormat>
  <Paragraphs>284</Paragraphs>
  <Slides>99</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99</vt:i4>
      </vt:variant>
    </vt:vector>
  </HeadingPairs>
  <TitlesOfParts>
    <vt:vector size="102" baseType="lpstr">
      <vt:lpstr>Arial</vt:lpstr>
      <vt:lpstr>Garamond</vt:lpstr>
      <vt:lpstr>Orgánico</vt:lpstr>
      <vt:lpstr>SITUACIÓN SOCIAL, ECONÓMICA, POLITICA, AMBIENTAL, CULTURAL, DEMOGRÁFICA Y EPIDEMIOLÓGICA DEL ECUADOR</vt:lpstr>
      <vt:lpstr>ECUADOR</vt:lpstr>
      <vt:lpstr>Presentación de PowerPoint</vt:lpstr>
      <vt:lpstr>Presentación de PowerPoint</vt:lpstr>
      <vt:lpstr>ECUADOR</vt:lpstr>
      <vt:lpstr>Presentación de PowerPoint</vt:lpstr>
      <vt:lpstr>Presentación de PowerPoint</vt:lpstr>
      <vt:lpstr>Indicadores del Ecuador INEC</vt:lpstr>
      <vt:lpstr>CONTEXTO POLITICO</vt:lpstr>
      <vt:lpstr>Indicadores políticos</vt:lpstr>
      <vt:lpstr>Un Barómetro de enero del 2019</vt:lpstr>
      <vt:lpstr>Un Barómetro de enero del 2019</vt:lpstr>
      <vt:lpstr>INDICADORES PARA MEDIR EL ENTORNO POLITICO</vt:lpstr>
      <vt:lpstr>Contexto político: políticas públicas</vt:lpstr>
      <vt:lpstr>Entorno político</vt:lpstr>
      <vt:lpstr>INDICADORES POLITICOS DEL DESARROLLO</vt:lpstr>
      <vt:lpstr>Indicadores políticos</vt:lpstr>
      <vt:lpstr>Un Barómetro de enero del 2019</vt:lpstr>
      <vt:lpstr>Un Barómetro de enero del 2019</vt:lpstr>
      <vt:lpstr>INDICADORES PARA MEDIR EL ENTORNO POLITICO</vt:lpstr>
      <vt:lpstr>Contexto político: políticas públicas</vt:lpstr>
      <vt:lpstr>Entorno político</vt:lpstr>
      <vt:lpstr>INDICADORES POLITICOS DEL DESARROLLO</vt:lpstr>
      <vt:lpstr>INDICADORES ECONÓMICOS</vt:lpstr>
      <vt:lpstr>Indicadores Económicos para el Desarrollo Sostenible</vt:lpstr>
      <vt:lpstr>Presentación de PowerPoint</vt:lpstr>
      <vt:lpstr>Presentación de PowerPoint</vt:lpstr>
      <vt:lpstr>¿Qué son los indicadores económicos?</vt:lpstr>
      <vt:lpstr>Presentación de PowerPoint</vt:lpstr>
      <vt:lpstr>Tipos Indicadores económicos: Adelantados</vt:lpstr>
      <vt:lpstr>Tipos Indicadores económicos: Coincidentes</vt:lpstr>
      <vt:lpstr>Tipos Indicadores económicos: Retardados</vt:lpstr>
      <vt:lpstr>Deuda pública total con el PIB 2019</vt:lpstr>
      <vt:lpstr>Recaudación anual por los principales impuestos</vt:lpstr>
      <vt:lpstr>Remesas recibidas y enviadas</vt:lpstr>
      <vt:lpstr>Composición de la población:</vt:lpstr>
      <vt:lpstr>LA CRISIS HACE CRECER EL DESEMPLEO URBANO</vt:lpstr>
      <vt:lpstr>Composición de la población:</vt:lpstr>
      <vt:lpstr>Población urbana</vt:lpstr>
      <vt:lpstr>Población Rural</vt:lpstr>
      <vt:lpstr>Tasa de desempleo</vt:lpstr>
      <vt:lpstr>Tasa de empleo bruto</vt:lpstr>
      <vt:lpstr>INDICADORES SOCIALES DEL ECUADOR</vt:lpstr>
      <vt:lpstr> SECRETARIA DEL PLAN DE DESARROLLO</vt:lpstr>
      <vt:lpstr>¿Qué es el Sistema Integrado de Indicadores Sociales del Ecuador – SIISE?  </vt:lpstr>
      <vt:lpstr>¿Qué son los indicadores sociales?</vt:lpstr>
      <vt:lpstr>Indicadores sociales del Ecuador</vt:lpstr>
      <vt:lpstr>Pobreza y pobreza extrema, nacional, urbana y rural</vt:lpstr>
      <vt:lpstr>Canasta Familiar</vt:lpstr>
      <vt:lpstr>Indicadores básicos https://www.ecuadorencifras.gob.ec/estadisticas/</vt:lpstr>
      <vt:lpstr>Restricción porcentual de la canasta familiar básica</vt:lpstr>
      <vt:lpstr>Pobreza por ingresos</vt:lpstr>
      <vt:lpstr>Presentación de PowerPoint</vt:lpstr>
      <vt:lpstr>Índice Gini</vt:lpstr>
      <vt:lpstr>Migración</vt:lpstr>
      <vt:lpstr>Índice de desarrollo humano y sus componentes</vt:lpstr>
      <vt:lpstr>SITUACIÓN AMBIENTAL DEL ECUADOR</vt:lpstr>
      <vt:lpstr>Presentación de PowerPoint</vt:lpstr>
      <vt:lpstr>Indicadores Ambientales para el Desarrollo Sostenible  http://energia.ugto.mx/index.php/desarrollo-sustentable/15-indicadores/21-indicadores-ambientales </vt:lpstr>
      <vt:lpstr>Cuáles son los 5 desafíos de Ecuador para el medioambiente en 2020</vt:lpstr>
      <vt:lpstr>Este portal enumeró los cinco retos que tiene nuestro país en este año para preservar el medioambiente: </vt:lpstr>
      <vt:lpstr>Principales Problemas ambientales del Ecuador </vt:lpstr>
      <vt:lpstr>Contaminación</vt:lpstr>
      <vt:lpstr>Agua</vt:lpstr>
      <vt:lpstr>Suelo</vt:lpstr>
      <vt:lpstr>Aire</vt:lpstr>
      <vt:lpstr>CONTEXTO CULTURAL DEL ECUADOR</vt:lpstr>
      <vt:lpstr>Indicadores culturales</vt:lpstr>
      <vt:lpstr>ECONOMIA</vt:lpstr>
      <vt:lpstr>EDUCACIÓN </vt:lpstr>
      <vt:lpstr>GOBERNANZA</vt:lpstr>
      <vt:lpstr>PARTICIPACION SOCIAL</vt:lpstr>
      <vt:lpstr>IGUALDAD DE GÉNERO </vt:lpstr>
      <vt:lpstr>COMUNICACION</vt:lpstr>
      <vt:lpstr>PATRIMONIO</vt:lpstr>
      <vt:lpstr>SITUACIÓN DEMOGRÁFICA DEL ECUADOR</vt:lpstr>
      <vt:lpstr>SITUACIÓN DEMOGRÁFICA</vt:lpstr>
      <vt:lpstr>Proyección de la población nacional 2012 – 2050 en Ecuador</vt:lpstr>
      <vt:lpstr>PIRAMIDE POBLACIONAL DEL ECUADOR  https://www.populationpyramid.net/es/ecuador/2020/</vt:lpstr>
      <vt:lpstr>PERFIL EPIDEMIOLÓGICO DEL ECUADOR</vt:lpstr>
      <vt:lpstr>ESPERANZA DE VIDA</vt:lpstr>
      <vt:lpstr>Nacidos vivos</vt:lpstr>
      <vt:lpstr>Tasa de natalidad</vt:lpstr>
      <vt:lpstr>Presentación de PowerPoint</vt:lpstr>
      <vt:lpstr>Presentación de PowerPoint</vt:lpstr>
      <vt:lpstr>Presentación de PowerPoint</vt:lpstr>
      <vt:lpstr>Presentación de PowerPoint</vt:lpstr>
      <vt:lpstr>Presentación de PowerPoint</vt:lpstr>
      <vt:lpstr>Mortalidad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BIBLIOGRAFIA</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WinUser</dc:creator>
  <cp:lastModifiedBy>WinUser</cp:lastModifiedBy>
  <cp:revision>27</cp:revision>
  <dcterms:created xsi:type="dcterms:W3CDTF">2021-09-12T09:36:28Z</dcterms:created>
  <dcterms:modified xsi:type="dcterms:W3CDTF">2022-02-11T11:26:34Z</dcterms:modified>
</cp:coreProperties>
</file>