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0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FD3A4-5D9B-4583-9DEE-CDF7270B5F68}" type="datetimeFigureOut">
              <a:rPr lang="es-EC" smtClean="0"/>
              <a:t>17/05/2020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2AA3E-CAD7-4D10-8DB5-94ED40BB3A8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5926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698E-89CA-4AA3-B498-C0EEA5B51FC6}" type="datetimeFigureOut">
              <a:rPr lang="es-EC" smtClean="0"/>
              <a:t>17/05/2020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3783D15-4AF3-4175-AA24-E8ED8882A0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1738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698E-89CA-4AA3-B498-C0EEA5B51FC6}" type="datetimeFigureOut">
              <a:rPr lang="es-EC" smtClean="0"/>
              <a:t>17/05/2020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3783D15-4AF3-4175-AA24-E8ED8882A0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67501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698E-89CA-4AA3-B498-C0EEA5B51FC6}" type="datetimeFigureOut">
              <a:rPr lang="es-EC" smtClean="0"/>
              <a:t>17/05/2020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3783D15-4AF3-4175-AA24-E8ED8882A042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5482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698E-89CA-4AA3-B498-C0EEA5B51FC6}" type="datetimeFigureOut">
              <a:rPr lang="es-EC" smtClean="0"/>
              <a:t>17/05/2020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3783D15-4AF3-4175-AA24-E8ED8882A0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94526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698E-89CA-4AA3-B498-C0EEA5B51FC6}" type="datetimeFigureOut">
              <a:rPr lang="es-EC" smtClean="0"/>
              <a:t>17/05/2020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3783D15-4AF3-4175-AA24-E8ED8882A042}" type="slidenum">
              <a:rPr lang="es-EC" smtClean="0"/>
              <a:t>‹Nº›</a:t>
            </a:fld>
            <a:endParaRPr lang="es-EC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9144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698E-89CA-4AA3-B498-C0EEA5B51FC6}" type="datetimeFigureOut">
              <a:rPr lang="es-EC" smtClean="0"/>
              <a:t>17/05/2020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3783D15-4AF3-4175-AA24-E8ED8882A0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81753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698E-89CA-4AA3-B498-C0EEA5B51FC6}" type="datetimeFigureOut">
              <a:rPr lang="es-EC" smtClean="0"/>
              <a:t>17/05/2020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3D15-4AF3-4175-AA24-E8ED8882A0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47249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698E-89CA-4AA3-B498-C0EEA5B51FC6}" type="datetimeFigureOut">
              <a:rPr lang="es-EC" smtClean="0"/>
              <a:t>17/05/2020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3D15-4AF3-4175-AA24-E8ED8882A0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19505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698E-89CA-4AA3-B498-C0EEA5B51FC6}" type="datetimeFigureOut">
              <a:rPr lang="es-EC" smtClean="0"/>
              <a:t>17/05/2020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3D15-4AF3-4175-AA24-E8ED8882A0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93374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698E-89CA-4AA3-B498-C0EEA5B51FC6}" type="datetimeFigureOut">
              <a:rPr lang="es-EC" smtClean="0"/>
              <a:t>17/05/2020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3783D15-4AF3-4175-AA24-E8ED8882A0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06580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698E-89CA-4AA3-B498-C0EEA5B51FC6}" type="datetimeFigureOut">
              <a:rPr lang="es-EC" smtClean="0"/>
              <a:t>17/05/2020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3783D15-4AF3-4175-AA24-E8ED8882A0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4607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698E-89CA-4AA3-B498-C0EEA5B51FC6}" type="datetimeFigureOut">
              <a:rPr lang="es-EC" smtClean="0"/>
              <a:t>17/05/2020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3783D15-4AF3-4175-AA24-E8ED8882A0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67609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698E-89CA-4AA3-B498-C0EEA5B51FC6}" type="datetimeFigureOut">
              <a:rPr lang="es-EC" smtClean="0"/>
              <a:t>17/05/2020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3D15-4AF3-4175-AA24-E8ED8882A0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93389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698E-89CA-4AA3-B498-C0EEA5B51FC6}" type="datetimeFigureOut">
              <a:rPr lang="es-EC" smtClean="0"/>
              <a:t>17/05/2020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3D15-4AF3-4175-AA24-E8ED8882A0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45359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698E-89CA-4AA3-B498-C0EEA5B51FC6}" type="datetimeFigureOut">
              <a:rPr lang="es-EC" smtClean="0"/>
              <a:t>17/05/2020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3D15-4AF3-4175-AA24-E8ED8882A0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2359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698E-89CA-4AA3-B498-C0EEA5B51FC6}" type="datetimeFigureOut">
              <a:rPr lang="es-EC" smtClean="0"/>
              <a:t>17/05/2020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3783D15-4AF3-4175-AA24-E8ED8882A0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90383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C698E-89CA-4AA3-B498-C0EEA5B51FC6}" type="datetimeFigureOut">
              <a:rPr lang="es-EC" smtClean="0"/>
              <a:t>17/05/2020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3783D15-4AF3-4175-AA24-E8ED8882A0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0188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31C3F5-0FCD-401F-B647-D78052B9D5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/>
              <a:t>LA CÉLULA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273759-3C4C-414D-9DB9-6318CFF7FE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C" dirty="0"/>
              <a:t>DRA. ROSA VELEZ MSC </a:t>
            </a:r>
          </a:p>
        </p:txBody>
      </p:sp>
    </p:spTree>
    <p:extLst>
      <p:ext uri="{BB962C8B-B14F-4D97-AF65-F5344CB8AC3E}">
        <p14:creationId xmlns:p14="http://schemas.microsoft.com/office/powerpoint/2010/main" val="334992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32A5EA-E230-4ED4-BD8E-8FBA256E0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err="1"/>
              <a:t>CELULA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FA2468-7798-47E8-813E-B8C47D2A5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b="1" dirty="0">
                <a:solidFill>
                  <a:srgbClr val="7030A0"/>
                </a:solidFill>
              </a:rPr>
              <a:t>Contractilidad. </a:t>
            </a:r>
            <a:r>
              <a:rPr lang="es-EC" dirty="0"/>
              <a:t>Se designa así la capacidad de la célula de acortarse en una dirección determinada como reacción ante un estímulo. La contractilidad es una característica especial de las células musculares. </a:t>
            </a:r>
          </a:p>
          <a:p>
            <a:r>
              <a:rPr lang="es-EC" b="1" dirty="0">
                <a:solidFill>
                  <a:srgbClr val="7030A0"/>
                </a:solidFill>
              </a:rPr>
              <a:t>Reproducción</a:t>
            </a:r>
            <a:r>
              <a:rPr lang="es-EC" dirty="0"/>
              <a:t>. Las células poseen la capacidad células de renovarse por crecimiento y división. </a:t>
            </a:r>
          </a:p>
          <a:p>
            <a:r>
              <a:rPr lang="es-EC" dirty="0"/>
              <a:t>El ­ crecimiento celular presupone la síntesis de mayor cantidad de sustancia celular, mientras que mediante la división celular se generan células nuevas por partición de las ya existentes.</a:t>
            </a:r>
          </a:p>
        </p:txBody>
      </p:sp>
    </p:spTree>
    <p:extLst>
      <p:ext uri="{BB962C8B-B14F-4D97-AF65-F5344CB8AC3E}">
        <p14:creationId xmlns:p14="http://schemas.microsoft.com/office/powerpoint/2010/main" val="2385969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09A6CC-B4D6-4553-8F2E-E82431FC0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CÉLULA</a:t>
            </a:r>
            <a:br>
              <a:rPr lang="es-EC" dirty="0"/>
            </a:br>
            <a:r>
              <a:rPr lang="es-EC" dirty="0"/>
              <a:t>Componentes químicos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A2AD40-0E62-4303-869D-4B6DF2193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Pueden clasificarse en inorgánicos (agua y sales) y orgánicos (proteínas, hidratos de carbono, </a:t>
            </a:r>
            <a:r>
              <a:rPr lang="es-EC" dirty="0" err="1"/>
              <a:t>Iípidos</a:t>
            </a:r>
            <a:r>
              <a:rPr lang="es-EC" dirty="0"/>
              <a:t> y ácidos nucleicos). </a:t>
            </a:r>
          </a:p>
          <a:p>
            <a:r>
              <a:rPr lang="es-EC" dirty="0"/>
              <a:t>La mayor parte de la célula está compuesta por agua (70-80%), mientras que casi la totalidad del resto está formado por compuestos orgánicos (sólo alrededor del 1 % es material inorgánico). </a:t>
            </a:r>
          </a:p>
          <a:p>
            <a:r>
              <a:rPr lang="es-EC" b="1" dirty="0">
                <a:solidFill>
                  <a:srgbClr val="7030A0"/>
                </a:solidFill>
              </a:rPr>
              <a:t>AGUA : </a:t>
            </a:r>
            <a:r>
              <a:rPr lang="es-EC" dirty="0"/>
              <a:t>Los compuestos solubles en agua, por ejemplo las sustancias polares, también se denominan </a:t>
            </a:r>
            <a:r>
              <a:rPr lang="es-EC" b="1" dirty="0">
                <a:solidFill>
                  <a:srgbClr val="7030A0"/>
                </a:solidFill>
              </a:rPr>
              <a:t>hidrófilos .</a:t>
            </a:r>
          </a:p>
          <a:p>
            <a:r>
              <a:rPr lang="es-EC" b="1" dirty="0">
                <a:solidFill>
                  <a:srgbClr val="7030A0"/>
                </a:solidFill>
              </a:rPr>
              <a:t> </a:t>
            </a:r>
            <a:r>
              <a:rPr lang="es-EC" dirty="0">
                <a:solidFill>
                  <a:schemeClr val="tx1"/>
                </a:solidFill>
              </a:rPr>
              <a:t>Mientras que las sustancias no polares insolubles se denominan </a:t>
            </a:r>
            <a:r>
              <a:rPr lang="es-EC" b="1" dirty="0">
                <a:solidFill>
                  <a:srgbClr val="7030A0"/>
                </a:solidFill>
              </a:rPr>
              <a:t>hidrófobas </a:t>
            </a:r>
          </a:p>
          <a:p>
            <a:r>
              <a:rPr lang="es-EC" dirty="0">
                <a:solidFill>
                  <a:schemeClr val="tx1"/>
                </a:solidFill>
              </a:rPr>
              <a:t>Estas relaciones entre agua y moléculas polares y no polares tienen gran importancia para la estructura de las células, en especial para las propiedades de la membrana. </a:t>
            </a:r>
          </a:p>
        </p:txBody>
      </p:sp>
    </p:spTree>
    <p:extLst>
      <p:ext uri="{BB962C8B-B14F-4D97-AF65-F5344CB8AC3E}">
        <p14:creationId xmlns:p14="http://schemas.microsoft.com/office/powerpoint/2010/main" val="299925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6F37A-EA7A-4F32-9F9B-4F9D6F3DE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err="1"/>
              <a:t>CELULA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96162B-2096-43FD-898C-295886FDA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b="1" dirty="0">
                <a:solidFill>
                  <a:srgbClr val="7030A0"/>
                </a:solidFill>
              </a:rPr>
              <a:t>Sales. </a:t>
            </a:r>
            <a:r>
              <a:rPr lang="es-EC" dirty="0"/>
              <a:t>Los iones de las sales minerales tienen gran importancia en el mantenimiento de la presión osmótica dentro de la célula.</a:t>
            </a:r>
          </a:p>
          <a:p>
            <a:r>
              <a:rPr lang="es-EC" dirty="0"/>
              <a:t> Las concentraciones iónicas intracelulares difieren de las del líquido extracelular. Es especialmente característico que la célula posea una elevada concentración de K+ y Mg++, mientras que </a:t>
            </a:r>
            <a:r>
              <a:rPr lang="es-EC" dirty="0" err="1"/>
              <a:t>Na</a:t>
            </a:r>
            <a:r>
              <a:rPr lang="es-EC" dirty="0"/>
              <a:t>+, Ca++y Cl-aparecen sobre todo en el líquido extracelular. </a:t>
            </a:r>
          </a:p>
          <a:p>
            <a:r>
              <a:rPr lang="es-EC" dirty="0"/>
              <a:t>La mayor concentración de aniones celulares corresponde al fosfato.</a:t>
            </a:r>
          </a:p>
          <a:p>
            <a:r>
              <a:rPr lang="es-EC" dirty="0"/>
              <a:t> Ciertos iones inorgánicos son cofactores imprescindibles de procesos enzimáticos, por ejemplo los iones de calcio. </a:t>
            </a:r>
          </a:p>
        </p:txBody>
      </p:sp>
    </p:spTree>
    <p:extLst>
      <p:ext uri="{BB962C8B-B14F-4D97-AF65-F5344CB8AC3E}">
        <p14:creationId xmlns:p14="http://schemas.microsoft.com/office/powerpoint/2010/main" val="1220569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8498DC-FF73-40BB-8AD1-54D865DFD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err="1"/>
              <a:t>CELULA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50BC3A-AFCB-498A-B8BD-EA0AF600A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b="1" dirty="0">
                <a:solidFill>
                  <a:srgbClr val="7030A0"/>
                </a:solidFill>
              </a:rPr>
              <a:t>Proteínas. </a:t>
            </a:r>
            <a:r>
              <a:rPr lang="es-EC" dirty="0"/>
              <a:t>Las proteínas tienen importancia fundamental en la estructura y la función de las células y del organismo como unidad. </a:t>
            </a:r>
          </a:p>
          <a:p>
            <a:r>
              <a:rPr lang="es-EC" dirty="0"/>
              <a:t>Forman parte de las moléculas estructurales celulares y contribuyen a la fuerza de tracción (como fibras de colágeno) en estructuras extracelulares, por ejemplo del tejido conectivo y los huesos.</a:t>
            </a:r>
          </a:p>
          <a:p>
            <a:r>
              <a:rPr lang="es-EC" dirty="0"/>
              <a:t> Algunas proteínas se secretan en la forma de enzimas digestivas o anticuerpos; otras actúan como sustancias señal, por ejemplo hormonas.</a:t>
            </a:r>
          </a:p>
          <a:p>
            <a:r>
              <a:rPr lang="es-EC" dirty="0"/>
              <a:t>Las proteínas tienen especial importancia en el </a:t>
            </a:r>
            <a:r>
              <a:rPr lang="es-EC" b="1" dirty="0">
                <a:solidFill>
                  <a:srgbClr val="7030A0"/>
                </a:solidFill>
              </a:rPr>
              <a:t>metabolismo celular</a:t>
            </a:r>
            <a:r>
              <a:rPr lang="es-EC" dirty="0"/>
              <a:t> que comprende todas las reacciones químicas de la célula. </a:t>
            </a:r>
            <a:endParaRPr lang="es-EC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008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D50E4A-2682-4514-84E5-4361BF0A3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err="1"/>
              <a:t>CELULA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A57E36-2971-47F5-872E-A8332EDB7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/>
              <a:t>Algunas reacciones metabólicas son degradativas, por ejemplo la degradación de las proteínas, y se </a:t>
            </a:r>
            <a:r>
              <a:rPr lang="es-EC" b="1" dirty="0">
                <a:solidFill>
                  <a:srgbClr val="7030A0"/>
                </a:solidFill>
              </a:rPr>
              <a:t>denominan catabólicas</a:t>
            </a:r>
            <a:r>
              <a:rPr lang="es-EC" dirty="0"/>
              <a:t>.</a:t>
            </a:r>
          </a:p>
          <a:p>
            <a:r>
              <a:rPr lang="es-EC" dirty="0"/>
              <a:t>En otras, se produce la formación o síntesis de membranas, por ejemplo, y se </a:t>
            </a:r>
            <a:r>
              <a:rPr lang="es-EC" b="1" dirty="0">
                <a:solidFill>
                  <a:srgbClr val="7030A0"/>
                </a:solidFill>
              </a:rPr>
              <a:t>denominan anabólicas </a:t>
            </a:r>
          </a:p>
          <a:p>
            <a:r>
              <a:rPr lang="es-EC" dirty="0"/>
              <a:t>Casi todas las reacciones químicas involucradas en el metabolismo celular son catalizadas por </a:t>
            </a:r>
            <a:r>
              <a:rPr lang="es-EC" b="1" dirty="0">
                <a:solidFill>
                  <a:srgbClr val="7030A0"/>
                </a:solidFill>
              </a:rPr>
              <a:t>enzimas</a:t>
            </a:r>
            <a:r>
              <a:rPr lang="es-EC" dirty="0"/>
              <a:t> ya que casi todas las enzimas conocidas son proteínas. </a:t>
            </a:r>
          </a:p>
          <a:p>
            <a:r>
              <a:rPr lang="es-EC" dirty="0"/>
              <a:t>Las enzimas pueden aparecer en solución (en el citosol o dentro de los orgánulos) o estar ubicadas sobre las membranas, donde catalizan las reacciones que se producen en la superficie límite entre las membranas y el medio circundante. </a:t>
            </a:r>
          </a:p>
        </p:txBody>
      </p:sp>
    </p:spTree>
    <p:extLst>
      <p:ext uri="{BB962C8B-B14F-4D97-AF65-F5344CB8AC3E}">
        <p14:creationId xmlns:p14="http://schemas.microsoft.com/office/powerpoint/2010/main" val="707302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723276-BBC5-48F6-A952-336BF018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379019"/>
            <a:ext cx="8911687" cy="1280890"/>
          </a:xfrm>
        </p:spPr>
        <p:txBody>
          <a:bodyPr/>
          <a:lstStyle/>
          <a:p>
            <a:r>
              <a:rPr lang="es-EC" dirty="0" err="1"/>
              <a:t>CELULA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379376-A55D-4799-8E25-8C8A02EE5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799" y="1259058"/>
            <a:ext cx="10185009" cy="3917853"/>
          </a:xfrm>
        </p:spPr>
        <p:txBody>
          <a:bodyPr>
            <a:normAutofit lnSpcReduction="10000"/>
          </a:bodyPr>
          <a:lstStyle/>
          <a:p>
            <a:r>
              <a:rPr lang="es-EC" dirty="0"/>
              <a:t>Todas las proteínas ( macromoléculas ) de todas las especies, desde las bacterias hasta el ser humano, están formadas por los mismos </a:t>
            </a:r>
            <a:r>
              <a:rPr lang="es-EC" b="1" dirty="0">
                <a:solidFill>
                  <a:srgbClr val="7030A0"/>
                </a:solidFill>
              </a:rPr>
              <a:t>20 aminoácidos diferentes. </a:t>
            </a:r>
          </a:p>
          <a:p>
            <a:r>
              <a:rPr lang="es-EC" dirty="0"/>
              <a:t>Los organismos animales no pueden sintetizar todos los aminoácidos a partir de las sustancias fundamentales, por lo que necesitan incorporarlos como proteínas a través de la alimentación.</a:t>
            </a:r>
          </a:p>
          <a:p>
            <a:r>
              <a:rPr lang="es-EC" b="1" dirty="0">
                <a:solidFill>
                  <a:srgbClr val="7030A0"/>
                </a:solidFill>
              </a:rPr>
              <a:t>Todos los aminoácidos </a:t>
            </a:r>
            <a:r>
              <a:rPr lang="es-EC" dirty="0"/>
              <a:t>se caracterizan por contener un grupo amino (NH2) y un grupo carboxilo (</a:t>
            </a:r>
            <a:r>
              <a:rPr lang="es-EC" dirty="0" err="1"/>
              <a:t>COOH</a:t>
            </a:r>
            <a:r>
              <a:rPr lang="es-EC" dirty="0"/>
              <a:t>), por lo que las proteínas poseen nitrógeno (todas contienen carbono, hidrógeno, oxígeno y nitrógeno; algunas también poseen azufre, fósforo y hierro). </a:t>
            </a:r>
          </a:p>
          <a:p>
            <a:r>
              <a:rPr lang="es-EC" dirty="0"/>
              <a:t>Cada aminoácido también presenta una </a:t>
            </a:r>
            <a:r>
              <a:rPr lang="es-EC" b="1" dirty="0">
                <a:solidFill>
                  <a:srgbClr val="7030A0"/>
                </a:solidFill>
              </a:rPr>
              <a:t>cadena lateral designada R </a:t>
            </a:r>
            <a:r>
              <a:rPr lang="es-EC" dirty="0"/>
              <a:t>, que varía de un aminoácido a otro y es específica para cada uno.</a:t>
            </a:r>
          </a:p>
          <a:p>
            <a:r>
              <a:rPr lang="es-EC" dirty="0"/>
              <a:t>Estos aminoácidos a pH neutro  poseen  un carácter bipolar y se unen entre si por </a:t>
            </a:r>
            <a:r>
              <a:rPr lang="es-EC" b="1" dirty="0">
                <a:solidFill>
                  <a:srgbClr val="7030A0"/>
                </a:solidFill>
              </a:rPr>
              <a:t>enlaces peptídicos ( dipéptido, tripéptidos </a:t>
            </a:r>
            <a:r>
              <a:rPr lang="es-EC" b="1" dirty="0" err="1">
                <a:solidFill>
                  <a:srgbClr val="7030A0"/>
                </a:solidFill>
              </a:rPr>
              <a:t>etc</a:t>
            </a:r>
            <a:r>
              <a:rPr lang="es-EC" b="1" dirty="0">
                <a:solidFill>
                  <a:srgbClr val="7030A0"/>
                </a:solidFill>
              </a:rPr>
              <a:t>)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C6EC1ED-E7A8-471B-9754-5CE0E3FB11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24" t="54170" r="29499" b="30438"/>
          <a:stretch/>
        </p:blipFill>
        <p:spPr>
          <a:xfrm>
            <a:off x="2589212" y="5176912"/>
            <a:ext cx="7609865" cy="147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32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B1382-2B6A-4056-B13A-F1DD26DE4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err="1"/>
              <a:t>CELULA</a:t>
            </a:r>
            <a:r>
              <a:rPr lang="es-EC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2EA2BD-7482-47D9-B086-FA768B41A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0326" y="1378634"/>
            <a:ext cx="9774286" cy="5275384"/>
          </a:xfrm>
        </p:spPr>
        <p:txBody>
          <a:bodyPr>
            <a:normAutofit/>
          </a:bodyPr>
          <a:lstStyle/>
          <a:p>
            <a:r>
              <a:rPr lang="es-EC" dirty="0"/>
              <a:t>La secuencia de aminoácidos también determina la </a:t>
            </a:r>
            <a:r>
              <a:rPr lang="es-EC" b="1" dirty="0">
                <a:solidFill>
                  <a:srgbClr val="7030A0"/>
                </a:solidFill>
              </a:rPr>
              <a:t>estructura primaria </a:t>
            </a:r>
            <a:r>
              <a:rPr lang="es-EC" dirty="0"/>
              <a:t>de la proteína y establece la forma tridimensional o conformación.</a:t>
            </a:r>
          </a:p>
          <a:p>
            <a:r>
              <a:rPr lang="es-EC" dirty="0"/>
              <a:t>Es característico que las proteínas presenten una estructura tridimensional o conformación bien definida, fundamental para la función.</a:t>
            </a:r>
          </a:p>
          <a:p>
            <a:r>
              <a:rPr lang="es-EC" dirty="0"/>
              <a:t> Es característico que las proteínas presenten una estructura tridimensional o conformación bien definida, fundamental para la función , las proteínas que están en forma aleatoria no tienen actividad biológica. </a:t>
            </a:r>
          </a:p>
          <a:p>
            <a:r>
              <a:rPr lang="es-EC" dirty="0"/>
              <a:t>Los cambios de un AA en la secuencia de las proteínas provoca que la función biológica se altere  Ej. Células falciformes o drepanocitosis poseen un cambios de un AA en la secuencia de HB provocando que los glóbulos rojos que son redondos se conviertan en una hoz, y de esta manera disminuyendo la captación de O2 ( hipoxia celular) y anemia. </a:t>
            </a:r>
          </a:p>
          <a:p>
            <a:r>
              <a:rPr lang="es-EC" dirty="0"/>
              <a:t>La conformación tridimensional se divide a su vez en </a:t>
            </a:r>
            <a:r>
              <a:rPr lang="es-EC" b="1" dirty="0">
                <a:solidFill>
                  <a:srgbClr val="7030A0"/>
                </a:solidFill>
              </a:rPr>
              <a:t>estructura secundaria, </a:t>
            </a:r>
            <a:r>
              <a:rPr lang="es-EC" dirty="0"/>
              <a:t>terciaria y cuaternaria, que se forman debido al plegamiento de la cadena polipeptídica y puede presentar forma de espiral, denominada hélice alfa ( queratina) , o de lámina, designada lámina beta (fibroína). 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53055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898079-081F-4617-AC6B-4290266737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829EC8-5B3D-469E-942E-5E6E569E5C9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55D72A3F-A083-4502-838A-2C32C980026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61D7482-33CD-414C-BDFB-82071588F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769" y="290502"/>
            <a:ext cx="4797921" cy="305343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F3C513A-C41A-4734-AF44-1EFC101A3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393" y="3508528"/>
            <a:ext cx="4890921" cy="290633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2EB3BC-B117-471A-9660-0EF244FAE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498" y="1209821"/>
            <a:ext cx="5122652" cy="5470823"/>
          </a:xfrm>
        </p:spPr>
        <p:txBody>
          <a:bodyPr>
            <a:normAutofit/>
          </a:bodyPr>
          <a:lstStyle/>
          <a:p>
            <a:r>
              <a:rPr lang="es-EC" dirty="0"/>
              <a:t>La mayoría de las proteínas presentan </a:t>
            </a:r>
            <a:r>
              <a:rPr lang="es-EC" b="1" dirty="0">
                <a:solidFill>
                  <a:srgbClr val="7030A0"/>
                </a:solidFill>
              </a:rPr>
              <a:t>estructura terciaria</a:t>
            </a:r>
            <a:r>
              <a:rPr lang="es-EC" dirty="0"/>
              <a:t> debido a que la cadena polipeptídica contiene plegamientos que determinan una estructura compacta globular (redondeada). Por tanto estas proteínas se denominan </a:t>
            </a:r>
            <a:r>
              <a:rPr lang="es-EC" dirty="0">
                <a:solidFill>
                  <a:srgbClr val="7030A0"/>
                </a:solidFill>
              </a:rPr>
              <a:t>proteínas globulares </a:t>
            </a:r>
            <a:r>
              <a:rPr lang="es-EC" dirty="0"/>
              <a:t>y por lo general presentan sitios característicos, o dominios, en los cuales el plegamiento local es especialmente compacto. </a:t>
            </a:r>
          </a:p>
          <a:p>
            <a:r>
              <a:rPr lang="es-EC" dirty="0"/>
              <a:t>La </a:t>
            </a:r>
            <a:r>
              <a:rPr lang="es-EC" b="1" dirty="0">
                <a:solidFill>
                  <a:srgbClr val="7030A0"/>
                </a:solidFill>
              </a:rPr>
              <a:t>estructura cuaternaria </a:t>
            </a:r>
            <a:r>
              <a:rPr lang="es-EC" dirty="0"/>
              <a:t>se forma debido a que algunas proteínas están compuestas por varias cadenas polipeptídicas que se pliegan en conjunto. Cada cadena polipeptídica se denomina subunidad y toda la proteína es </a:t>
            </a:r>
            <a:r>
              <a:rPr lang="es-EC" dirty="0" err="1"/>
              <a:t>multisubunitaria</a:t>
            </a:r>
            <a:r>
              <a:rPr lang="es-EC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476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D3E16E-604D-492D-9E64-D4A8F296E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342757"/>
            <a:ext cx="8911687" cy="1280890"/>
          </a:xfrm>
        </p:spPr>
        <p:txBody>
          <a:bodyPr/>
          <a:lstStyle/>
          <a:p>
            <a:r>
              <a:rPr lang="es-EC" dirty="0" err="1"/>
              <a:t>CELULA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F42051-E067-4E19-8C5D-D2DFE5422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3" y="1308295"/>
            <a:ext cx="9816489" cy="5050302"/>
          </a:xfrm>
        </p:spPr>
        <p:txBody>
          <a:bodyPr>
            <a:normAutofit lnSpcReduction="10000"/>
          </a:bodyPr>
          <a:lstStyle/>
          <a:p>
            <a:r>
              <a:rPr lang="es-EC" b="1" dirty="0">
                <a:solidFill>
                  <a:srgbClr val="7030A0"/>
                </a:solidFill>
              </a:rPr>
              <a:t>LÍPIDOS : </a:t>
            </a:r>
            <a:r>
              <a:rPr lang="es-EC" dirty="0">
                <a:solidFill>
                  <a:schemeClr val="tx1"/>
                </a:solidFill>
              </a:rPr>
              <a:t>se encuentran en las células como reserva energética y como componente estructural, en la forma de membranas</a:t>
            </a:r>
          </a:p>
          <a:p>
            <a:r>
              <a:rPr lang="es-EC" b="1" dirty="0">
                <a:solidFill>
                  <a:srgbClr val="7030A0"/>
                </a:solidFill>
              </a:rPr>
              <a:t>Triacilgliceroles</a:t>
            </a:r>
            <a:r>
              <a:rPr lang="es-EC" dirty="0">
                <a:solidFill>
                  <a:schemeClr val="tx1"/>
                </a:solidFill>
              </a:rPr>
              <a:t>. También se denominan triglicéridos y su función principal es de depósito de energía concentrada, dado que se acumulan en las células como gotas de tamaño variable</a:t>
            </a:r>
          </a:p>
          <a:p>
            <a:r>
              <a:rPr lang="es-EC" b="1" dirty="0">
                <a:solidFill>
                  <a:srgbClr val="7030A0"/>
                </a:solidFill>
              </a:rPr>
              <a:t>Fosfolípidos. </a:t>
            </a:r>
            <a:r>
              <a:rPr lang="es-EC" dirty="0">
                <a:solidFill>
                  <a:schemeClr val="tx1"/>
                </a:solidFill>
              </a:rPr>
              <a:t>Estos compuestos son importantes componentes de la membrana celular, dado que presentan la notable propiedad de tener un extremo hidrófobo , que rechaza el agua, y un extremo hidrófilo, que la atrae. En consecuencia, son parcialmente solubles en agua y en grasas, característica denominada </a:t>
            </a:r>
            <a:r>
              <a:rPr lang="es-EC" dirty="0" err="1">
                <a:solidFill>
                  <a:schemeClr val="tx1"/>
                </a:solidFill>
              </a:rPr>
              <a:t>anfipatía</a:t>
            </a:r>
            <a:r>
              <a:rPr lang="es-EC" dirty="0">
                <a:solidFill>
                  <a:schemeClr val="tx1"/>
                </a:solidFill>
              </a:rPr>
              <a:t> (</a:t>
            </a:r>
            <a:r>
              <a:rPr lang="es-EC" dirty="0" err="1">
                <a:solidFill>
                  <a:schemeClr val="tx1"/>
                </a:solidFill>
              </a:rPr>
              <a:t>anfifilia</a:t>
            </a:r>
            <a:r>
              <a:rPr lang="es-EC" dirty="0">
                <a:solidFill>
                  <a:schemeClr val="tx1"/>
                </a:solidFill>
              </a:rPr>
              <a:t>)</a:t>
            </a:r>
          </a:p>
          <a:p>
            <a:r>
              <a:rPr lang="es-EC" b="1" dirty="0">
                <a:solidFill>
                  <a:srgbClr val="7030A0"/>
                </a:solidFill>
              </a:rPr>
              <a:t>Esteroides : </a:t>
            </a:r>
            <a:r>
              <a:rPr lang="es-EC" b="1" dirty="0">
                <a:solidFill>
                  <a:schemeClr val="tx1"/>
                </a:solidFill>
              </a:rPr>
              <a:t>colesterol</a:t>
            </a:r>
            <a:r>
              <a:rPr lang="es-EC" dirty="0">
                <a:solidFill>
                  <a:schemeClr val="tx1"/>
                </a:solidFill>
              </a:rPr>
              <a:t>, que compone las membranas celulares y también interviene en la formación de distintas hormonas, entre ellas, las sexuales</a:t>
            </a:r>
          </a:p>
          <a:p>
            <a:r>
              <a:rPr lang="es-EC" b="1" dirty="0">
                <a:solidFill>
                  <a:srgbClr val="7030A0"/>
                </a:solidFill>
              </a:rPr>
              <a:t>Glucolípidos :  </a:t>
            </a:r>
            <a:r>
              <a:rPr lang="es-EC" dirty="0">
                <a:solidFill>
                  <a:schemeClr val="tx1"/>
                </a:solidFill>
              </a:rPr>
              <a:t>intervienen en la estructura de las membranas celulares</a:t>
            </a:r>
          </a:p>
          <a:p>
            <a:r>
              <a:rPr lang="es-EC" b="1" dirty="0">
                <a:solidFill>
                  <a:srgbClr val="7030A0"/>
                </a:solidFill>
              </a:rPr>
              <a:t>Hidratos de carbono  </a:t>
            </a:r>
            <a:r>
              <a:rPr lang="es-EC" dirty="0">
                <a:solidFill>
                  <a:schemeClr val="tx1"/>
                </a:solidFill>
              </a:rPr>
              <a:t>tienen función de fuente de energía y de componente estructural de la célula. Se clasifican en monosacáridos, disacáridos y polisacáridos, </a:t>
            </a:r>
          </a:p>
        </p:txBody>
      </p:sp>
    </p:spTree>
    <p:extLst>
      <p:ext uri="{BB962C8B-B14F-4D97-AF65-F5344CB8AC3E}">
        <p14:creationId xmlns:p14="http://schemas.microsoft.com/office/powerpoint/2010/main" val="2973055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410BAA-296C-401A-BB5E-4ED6184E0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CÉLULA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C8D462-6226-415D-9094-B2A03DEB6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6074" y="1674055"/>
            <a:ext cx="7748538" cy="4237167"/>
          </a:xfrm>
        </p:spPr>
        <p:txBody>
          <a:bodyPr/>
          <a:lstStyle/>
          <a:p>
            <a:r>
              <a:rPr lang="es-EC" dirty="0"/>
              <a:t> La célula es la mínima porción de </a:t>
            </a:r>
            <a:r>
              <a:rPr lang="es-EC" b="1" dirty="0">
                <a:solidFill>
                  <a:srgbClr val="7030A0"/>
                </a:solidFill>
              </a:rPr>
              <a:t>protoplasma</a:t>
            </a:r>
            <a:r>
              <a:rPr lang="es-EC" dirty="0"/>
              <a:t> que posee existencia inde­pendiente.</a:t>
            </a:r>
          </a:p>
          <a:p>
            <a:endParaRPr lang="es-EC" dirty="0"/>
          </a:p>
          <a:p>
            <a:r>
              <a:rPr lang="es-EC" dirty="0"/>
              <a:t> Los organismos animales más simples, los protozoos, están formados por una única célula.</a:t>
            </a:r>
          </a:p>
          <a:p>
            <a:r>
              <a:rPr lang="es-EC" dirty="0"/>
              <a:t>Todos los demás animales pertenecen a los organismos multicelula­res o metazoos; los metazoos aparecieron con posterioridad a los protozoos en la historia de la evolución y pueden ser considerados como un "estado" de células individuales.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6B8E0F9-F186-4DDA-A78B-7069C77F40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38" t="37122" r="55923" b="15880"/>
          <a:stretch/>
        </p:blipFill>
        <p:spPr>
          <a:xfrm>
            <a:off x="687388" y="1731499"/>
            <a:ext cx="3052689" cy="322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67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48B61D-E04E-4593-AFE8-01F05FB8F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212" y="306333"/>
            <a:ext cx="8911687" cy="1198910"/>
          </a:xfrm>
        </p:spPr>
        <p:txBody>
          <a:bodyPr/>
          <a:lstStyle/>
          <a:p>
            <a:r>
              <a:rPr lang="es-EC" dirty="0" err="1"/>
              <a:t>CELULA</a:t>
            </a:r>
            <a:r>
              <a:rPr lang="es-EC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8820DD-48D1-4C2F-82C3-4ED6602E7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2344" y="1505243"/>
            <a:ext cx="7692267" cy="5046424"/>
          </a:xfrm>
        </p:spPr>
        <p:txBody>
          <a:bodyPr>
            <a:normAutofit fontScale="92500" lnSpcReduction="20000"/>
          </a:bodyPr>
          <a:lstStyle/>
          <a:p>
            <a:r>
              <a:rPr lang="es-EC" b="1" dirty="0">
                <a:solidFill>
                  <a:srgbClr val="7030A0"/>
                </a:solidFill>
              </a:rPr>
              <a:t>La sustancia viva de la célula o protoplasma </a:t>
            </a:r>
            <a:r>
              <a:rPr lang="es-EC" dirty="0"/>
              <a:t>incluye el núcleo, compuesto por nucleoplasma, y el protoplasma circundante o citoplasma</a:t>
            </a:r>
          </a:p>
          <a:p>
            <a:r>
              <a:rPr lang="es-EC" dirty="0"/>
              <a:t>Toda la célula está rodeada por una membrana muy delgada de protoplasma especializado, </a:t>
            </a:r>
            <a:r>
              <a:rPr lang="es-EC" b="1" dirty="0">
                <a:solidFill>
                  <a:srgbClr val="7030A0"/>
                </a:solidFill>
              </a:rPr>
              <a:t>la membrana celular </a:t>
            </a:r>
            <a:r>
              <a:rPr lang="es-EC" dirty="0"/>
              <a:t>o </a:t>
            </a:r>
            <a:r>
              <a:rPr lang="es-EC" dirty="0" err="1"/>
              <a:t>plasmalema</a:t>
            </a:r>
            <a:r>
              <a:rPr lang="es-EC" dirty="0"/>
              <a:t> , que determina los límites de la célula como unidad estructural. </a:t>
            </a:r>
          </a:p>
          <a:p>
            <a:r>
              <a:rPr lang="es-EC" dirty="0"/>
              <a:t>El</a:t>
            </a:r>
            <a:r>
              <a:rPr lang="es-EC" b="1" dirty="0">
                <a:solidFill>
                  <a:srgbClr val="7030A0"/>
                </a:solidFill>
              </a:rPr>
              <a:t> nucleoplasma </a:t>
            </a:r>
            <a:r>
              <a:rPr lang="es-EC" dirty="0"/>
              <a:t>se mantiene separado del citoplasma por medio de una membrana de protoplasma es­pecializado, la </a:t>
            </a:r>
            <a:r>
              <a:rPr lang="es-EC" b="1" dirty="0">
                <a:solidFill>
                  <a:srgbClr val="7030A0"/>
                </a:solidFill>
              </a:rPr>
              <a:t>membrana nuclear </a:t>
            </a:r>
            <a:r>
              <a:rPr lang="es-EC" dirty="0"/>
              <a:t>o </a:t>
            </a:r>
            <a:r>
              <a:rPr lang="es-EC" dirty="0" err="1"/>
              <a:t>nucleolema</a:t>
            </a:r>
            <a:r>
              <a:rPr lang="es-EC" dirty="0"/>
              <a:t>. </a:t>
            </a:r>
          </a:p>
          <a:p>
            <a:r>
              <a:rPr lang="es-EC" dirty="0"/>
              <a:t>El núcleo y el citoplasma contienen varias estructuras identificables con el microscopio óptico, denominadas </a:t>
            </a:r>
            <a:r>
              <a:rPr lang="es-EC" b="1" dirty="0">
                <a:solidFill>
                  <a:srgbClr val="7030A0"/>
                </a:solidFill>
              </a:rPr>
              <a:t>orgánulos e inclusiones.</a:t>
            </a:r>
          </a:p>
          <a:p>
            <a:r>
              <a:rPr lang="es-EC" dirty="0"/>
              <a:t>Son unidades de protoplasma especializado, a cargo de funciones celulares específicas. Ejemplos :</a:t>
            </a:r>
          </a:p>
          <a:p>
            <a:r>
              <a:rPr lang="es-EC" dirty="0"/>
              <a:t> Las mitocondrias (pro­ducción de energía), </a:t>
            </a:r>
          </a:p>
          <a:p>
            <a:r>
              <a:rPr lang="es-EC" dirty="0"/>
              <a:t>El </a:t>
            </a:r>
            <a:r>
              <a:rPr lang="es-EC" dirty="0" err="1"/>
              <a:t>ergastoplasma</a:t>
            </a:r>
            <a:r>
              <a:rPr lang="es-EC" dirty="0"/>
              <a:t> (síntesis de proteínas) y</a:t>
            </a:r>
          </a:p>
          <a:p>
            <a:r>
              <a:rPr lang="es-EC" dirty="0"/>
              <a:t> El aparato de Golgi (depósito de sustancias de secreción),</a:t>
            </a:r>
          </a:p>
          <a:p>
            <a:r>
              <a:rPr lang="es-EC" dirty="0"/>
              <a:t> El nucléolo (cuerpo nuclear) es un orgánulo nuclear </a:t>
            </a:r>
          </a:p>
        </p:txBody>
      </p:sp>
    </p:spTree>
    <p:extLst>
      <p:ext uri="{BB962C8B-B14F-4D97-AF65-F5344CB8AC3E}">
        <p14:creationId xmlns:p14="http://schemas.microsoft.com/office/powerpoint/2010/main" val="3647595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3B1371-AE96-4228-94D9-90DFD8A6F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9D4CFB-7F17-4FC0-8366-4E2F96681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71ED18D-49AC-4108-AEFF-F14B5715F7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47" t="26810" r="29643" b="18080"/>
          <a:stretch/>
        </p:blipFill>
        <p:spPr>
          <a:xfrm>
            <a:off x="2167544" y="624110"/>
            <a:ext cx="9733724" cy="579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4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7A0FB3-F219-4476-9367-A987D76C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40456"/>
          </a:xfrm>
        </p:spPr>
        <p:txBody>
          <a:bodyPr/>
          <a:lstStyle/>
          <a:p>
            <a:r>
              <a:rPr lang="es-EC" dirty="0"/>
              <a:t>CÉLULA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C9AEE9-8ADD-4D90-8B1C-8CBC48BDE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64565"/>
            <a:ext cx="8915400" cy="5181377"/>
          </a:xfrm>
        </p:spPr>
        <p:txBody>
          <a:bodyPr>
            <a:normAutofit fontScale="92500" lnSpcReduction="10000"/>
          </a:bodyPr>
          <a:lstStyle/>
          <a:p>
            <a:r>
              <a:rPr lang="es-EC" dirty="0"/>
              <a:t>Las inclusiones son componentes celulares prescindibles, y a menudo temporarios, que pueden ser sintetizados por la propia célula o ser captados del medio circundante, por ejemplo, los depósitos de sustancias nutritivas y pigmentos. El resto del citoplasma, que rodea los orgánulos y las inclusiones, aparece poco estructurado con el microscopio óptico y se denomina citosol</a:t>
            </a:r>
          </a:p>
          <a:p>
            <a:r>
              <a:rPr lang="es-EC" b="1" dirty="0">
                <a:solidFill>
                  <a:srgbClr val="7030A0"/>
                </a:solidFill>
              </a:rPr>
              <a:t>Forma y tamaño de las células </a:t>
            </a:r>
            <a:r>
              <a:rPr lang="es-EC" dirty="0"/>
              <a:t>Los mamíferos están formados por gran cantidad de distintos tipos celulares identificables con el microscopio, cada uno con funciones específicas.</a:t>
            </a:r>
          </a:p>
          <a:p>
            <a:r>
              <a:rPr lang="es-EC" b="1" dirty="0">
                <a:solidFill>
                  <a:srgbClr val="7030A0"/>
                </a:solidFill>
              </a:rPr>
              <a:t>Forma. </a:t>
            </a:r>
            <a:r>
              <a:rPr lang="es-EC" dirty="0"/>
              <a:t>La relación entre forma y función se observa con mayor claridad en las células nerviosas, que poseen largas prolongaciones (en algunos casos, con longitud superior a un metro) a través de las cuales logran establecer contacto con células muy alejadas, a las que afectan a pesar de la apreciable distancia que las separa.</a:t>
            </a:r>
          </a:p>
          <a:p>
            <a:r>
              <a:rPr lang="es-EC" dirty="0"/>
              <a:t>Otro ejemplo son las células musculares, muy alargadas, que cuando se contraen permiten un notable acortamiento longitudinal </a:t>
            </a:r>
          </a:p>
          <a:p>
            <a:r>
              <a:rPr lang="es-EC" dirty="0"/>
              <a:t>Si están en masas constantes son poliédricos, y si están rodeadas de líquidos son redondas. </a:t>
            </a:r>
          </a:p>
          <a:p>
            <a:r>
              <a:rPr lang="es-EC" dirty="0"/>
              <a:t> Algunas células no presentan una forma constante, sino que la modifican con frecuencia, por ejemplo algunos de los leucocitos</a:t>
            </a:r>
          </a:p>
        </p:txBody>
      </p:sp>
    </p:spTree>
    <p:extLst>
      <p:ext uri="{BB962C8B-B14F-4D97-AF65-F5344CB8AC3E}">
        <p14:creationId xmlns:p14="http://schemas.microsoft.com/office/powerpoint/2010/main" val="3348138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F2EA9E-A3DB-4F8E-A731-1315399E0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9753DB-B49B-4C84-AC2D-851FB8572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A42BA6D-893C-405B-9E6C-D490EFE152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48" t="16280" r="44762" b="18080"/>
          <a:stretch/>
        </p:blipFill>
        <p:spPr>
          <a:xfrm>
            <a:off x="3010126" y="624110"/>
            <a:ext cx="7527245" cy="597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31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80352-B9CD-4287-A488-F2CC87AB8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err="1"/>
              <a:t>CELULA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12BBD6-3BA9-46A9-8C82-A12A78841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b="1" dirty="0">
                <a:solidFill>
                  <a:srgbClr val="7030A0"/>
                </a:solidFill>
              </a:rPr>
              <a:t>Tamaño. </a:t>
            </a:r>
            <a:r>
              <a:rPr lang="es-EC" dirty="0"/>
              <a:t>Es muy variable.</a:t>
            </a:r>
          </a:p>
          <a:p>
            <a:r>
              <a:rPr lang="es-EC" dirty="0"/>
              <a:t> En promedio, el tamaño de la mayoría de las células varía entre 10-60  </a:t>
            </a:r>
            <a:r>
              <a:rPr lang="es-EC" dirty="0" err="1"/>
              <a:t>um</a:t>
            </a:r>
            <a:r>
              <a:rPr lang="es-EC" dirty="0"/>
              <a:t> (1 </a:t>
            </a:r>
            <a:r>
              <a:rPr lang="es-EC" dirty="0" err="1"/>
              <a:t>um</a:t>
            </a:r>
            <a:r>
              <a:rPr lang="es-EC" dirty="0"/>
              <a:t> = 1/1000 mm), si bien las más pequeñas (eucariotas) tienen un diámetro de 4 </a:t>
            </a:r>
            <a:r>
              <a:rPr lang="es-EC" dirty="0" err="1"/>
              <a:t>um</a:t>
            </a:r>
            <a:r>
              <a:rPr lang="es-EC" dirty="0"/>
              <a:t>. </a:t>
            </a:r>
          </a:p>
          <a:p>
            <a:r>
              <a:rPr lang="es-EC" dirty="0"/>
              <a:t>Dependiendo de la especie unas son mas grandes que otras( anfibios son grandes y mamíferos pequeñas )</a:t>
            </a:r>
          </a:p>
          <a:p>
            <a:r>
              <a:rPr lang="es-EC" dirty="0"/>
              <a:t>No hay relación entre el tamaño del animal con el tamaño de las células </a:t>
            </a:r>
          </a:p>
        </p:txBody>
      </p:sp>
    </p:spTree>
    <p:extLst>
      <p:ext uri="{BB962C8B-B14F-4D97-AF65-F5344CB8AC3E}">
        <p14:creationId xmlns:p14="http://schemas.microsoft.com/office/powerpoint/2010/main" val="153604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FE15D8-BA8C-4520-9BA1-4B4C45C91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err="1"/>
              <a:t>CELULA</a:t>
            </a:r>
            <a:r>
              <a:rPr lang="es-EC" dirty="0"/>
              <a:t> </a:t>
            </a:r>
            <a:br>
              <a:rPr lang="es-EC" dirty="0"/>
            </a:br>
            <a:r>
              <a:rPr lang="es-EC" dirty="0"/>
              <a:t>Funciones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2B8AB7-98D4-450F-8207-EBA4790B7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C" dirty="0"/>
              <a:t> Las células poseen propiedades fundamentales denominadas vitales (lat. vita, vida) porque precisamente son expresión de que las células son cosas vivas, no inanimadas.</a:t>
            </a:r>
          </a:p>
          <a:p>
            <a:r>
              <a:rPr lang="es-EC" dirty="0"/>
              <a:t>A continuación se mediante la división celular se generan células verán brevemente algunas de estas propiedades nuevas por partición de las ya existentes. </a:t>
            </a:r>
          </a:p>
          <a:p>
            <a:r>
              <a:rPr lang="es-EC" b="1" dirty="0">
                <a:solidFill>
                  <a:srgbClr val="7030A0"/>
                </a:solidFill>
              </a:rPr>
              <a:t>Absorción</a:t>
            </a:r>
            <a:r>
              <a:rPr lang="es-EC" dirty="0"/>
              <a:t>. Representa la capacidad celular de captar sustancias del medio circundante.</a:t>
            </a:r>
          </a:p>
          <a:p>
            <a:r>
              <a:rPr lang="es-EC" b="1" dirty="0">
                <a:solidFill>
                  <a:srgbClr val="7030A0"/>
                </a:solidFill>
              </a:rPr>
              <a:t>Secreción. </a:t>
            </a:r>
            <a:r>
              <a:rPr lang="es-EC" dirty="0"/>
              <a:t>Ciertas células están capacitadas para transformar las moléculas absorbidas en un producto específico, que luego es eliminado en forma de secreción</a:t>
            </a:r>
          </a:p>
          <a:p>
            <a:r>
              <a:rPr lang="es-EC" b="1" dirty="0">
                <a:solidFill>
                  <a:srgbClr val="7030A0"/>
                </a:solidFill>
              </a:rPr>
              <a:t>Excreción</a:t>
            </a:r>
            <a:r>
              <a:rPr lang="es-EC" dirty="0"/>
              <a:t>. Las células pueden eliminar los productos de desecho formados por sus procesos.</a:t>
            </a:r>
          </a:p>
          <a:p>
            <a:r>
              <a:rPr lang="es-EC" dirty="0"/>
              <a:t> </a:t>
            </a:r>
            <a:r>
              <a:rPr lang="es-EC" b="1" dirty="0">
                <a:solidFill>
                  <a:srgbClr val="7030A0"/>
                </a:solidFill>
              </a:rPr>
              <a:t>Respiración. </a:t>
            </a:r>
            <a:r>
              <a:rPr lang="es-EC" dirty="0"/>
              <a:t>Las células producen energía mediante la utilización del oxígeno absorbido en la oxidación de las sustancias nutritivas. Esta degradación de los alimentos, que consume oxígeno, se denomina </a:t>
            </a:r>
            <a:r>
              <a:rPr lang="es-EC" b="1" dirty="0">
                <a:solidFill>
                  <a:srgbClr val="7030A0"/>
                </a:solidFill>
              </a:rPr>
              <a:t>respiración celular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68954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7BB924-FEE6-47A0-9FDD-BD81CAB4C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err="1"/>
              <a:t>CELULA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ABAC4B-6DB5-4FF7-8034-3224FE4B5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b="1" dirty="0">
                <a:solidFill>
                  <a:srgbClr val="7030A0"/>
                </a:solidFill>
              </a:rPr>
              <a:t>Irritabilidad. </a:t>
            </a:r>
            <a:r>
              <a:rPr lang="es-EC" dirty="0"/>
              <a:t>Es la capacidad de una célula de reaccionar ante un estímulo, por ejemplo la luz, o una acción mecánica o química. Todas las células son irritables, pero esta propiedad está más acentuada en las células nerviosas. </a:t>
            </a:r>
          </a:p>
          <a:p>
            <a:r>
              <a:rPr lang="es-EC" b="1" dirty="0">
                <a:solidFill>
                  <a:srgbClr val="7030A0"/>
                </a:solidFill>
              </a:rPr>
              <a:t>Conductividad. </a:t>
            </a:r>
            <a:r>
              <a:rPr lang="es-EC" dirty="0"/>
              <a:t>Una de las posibles reaccio­nes ante un estímulo irritante es la formación de una onda excitatoria o impulso, que se extiende desde el punto de irritación hacia toda la superficie de la célula. </a:t>
            </a:r>
          </a:p>
          <a:p>
            <a:r>
              <a:rPr lang="es-EC" dirty="0">
                <a:solidFill>
                  <a:srgbClr val="7030A0"/>
                </a:solidFill>
              </a:rPr>
              <a:t>La capacidad de transmitir un impul­so se denomina conductividad. </a:t>
            </a:r>
            <a:r>
              <a:rPr lang="es-EC" dirty="0"/>
              <a:t>La irritabilidad y  la conductividad son las principales propiedades de las células nerviosas. </a:t>
            </a:r>
          </a:p>
        </p:txBody>
      </p:sp>
    </p:spTree>
    <p:extLst>
      <p:ext uri="{BB962C8B-B14F-4D97-AF65-F5344CB8AC3E}">
        <p14:creationId xmlns:p14="http://schemas.microsoft.com/office/powerpoint/2010/main" val="2163079688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192</TotalTime>
  <Words>1869</Words>
  <Application>Microsoft Office PowerPoint</Application>
  <PresentationFormat>Panorámica</PresentationFormat>
  <Paragraphs>86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Wingdings 3</vt:lpstr>
      <vt:lpstr>Espiral</vt:lpstr>
      <vt:lpstr>LA CÉLULA </vt:lpstr>
      <vt:lpstr>CÉLULA </vt:lpstr>
      <vt:lpstr>CELULA </vt:lpstr>
      <vt:lpstr>Presentación de PowerPoint</vt:lpstr>
      <vt:lpstr>CÉLULA </vt:lpstr>
      <vt:lpstr>Presentación de PowerPoint</vt:lpstr>
      <vt:lpstr>CELULA</vt:lpstr>
      <vt:lpstr>CELULA  Funciones </vt:lpstr>
      <vt:lpstr>CELULA</vt:lpstr>
      <vt:lpstr>CELULA</vt:lpstr>
      <vt:lpstr>CÉLULA Componentes químicos </vt:lpstr>
      <vt:lpstr>CELULA</vt:lpstr>
      <vt:lpstr>CELULA</vt:lpstr>
      <vt:lpstr>CELULA</vt:lpstr>
      <vt:lpstr>CELULA</vt:lpstr>
      <vt:lpstr>CELULA </vt:lpstr>
      <vt:lpstr>Presentación de PowerPoint</vt:lpstr>
      <vt:lpstr>CELULA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CELULA </dc:title>
  <dc:creator>ROSA VELEZ</dc:creator>
  <cp:lastModifiedBy>ROSA VELEZ</cp:lastModifiedBy>
  <cp:revision>87</cp:revision>
  <dcterms:created xsi:type="dcterms:W3CDTF">2018-04-09T09:03:55Z</dcterms:created>
  <dcterms:modified xsi:type="dcterms:W3CDTF">2020-05-17T22:10:36Z</dcterms:modified>
</cp:coreProperties>
</file>