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4"/>
  </p:sldMasterIdLst>
  <p:notesMasterIdLst>
    <p:notesMasterId r:id="rId41"/>
  </p:notesMasterIdLst>
  <p:handoutMasterIdLst>
    <p:handoutMasterId r:id="rId42"/>
  </p:handoutMasterIdLst>
  <p:sldIdLst>
    <p:sldId id="268" r:id="rId5"/>
    <p:sldId id="261" r:id="rId6"/>
    <p:sldId id="300" r:id="rId7"/>
    <p:sldId id="259" r:id="rId8"/>
    <p:sldId id="269" r:id="rId9"/>
    <p:sldId id="270" r:id="rId10"/>
    <p:sldId id="271" r:id="rId11"/>
    <p:sldId id="272" r:id="rId12"/>
    <p:sldId id="273" r:id="rId13"/>
    <p:sldId id="274" r:id="rId14"/>
    <p:sldId id="275" r:id="rId15"/>
    <p:sldId id="276" r:id="rId16"/>
    <p:sldId id="277" r:id="rId17"/>
    <p:sldId id="278" r:id="rId18"/>
    <p:sldId id="279" r:id="rId19"/>
    <p:sldId id="281" r:id="rId20"/>
    <p:sldId id="282" r:id="rId21"/>
    <p:sldId id="283" r:id="rId22"/>
    <p:sldId id="284" r:id="rId23"/>
    <p:sldId id="280"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267" r:id="rId40"/>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80"/>
  </p:normalViewPr>
  <p:slideViewPr>
    <p:cSldViewPr snapToGrid="0" snapToObjects="1">
      <p:cViewPr varScale="1">
        <p:scale>
          <a:sx n="73" d="100"/>
          <a:sy n="73" d="100"/>
        </p:scale>
        <p:origin x="618" y="72"/>
      </p:cViewPr>
      <p:guideLst/>
    </p:cSldViewPr>
  </p:slideViewPr>
  <p:notesTextViewPr>
    <p:cViewPr>
      <p:scale>
        <a:sx n="1" d="1"/>
        <a:sy n="1" d="1"/>
      </p:scale>
      <p:origin x="0" y="0"/>
    </p:cViewPr>
  </p:notesTextViewPr>
  <p:notesViewPr>
    <p:cSldViewPr snapToGrid="0" snapToObjects="1">
      <p:cViewPr varScale="1">
        <p:scale>
          <a:sx n="89" d="100"/>
          <a:sy n="89" d="100"/>
        </p:scale>
        <p:origin x="303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416CFB3-C14B-49CD-98C3-11D097D5E2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F29E176A-0D50-4C92-9039-E405CAC61B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83A98F-C29B-49AD-907E-985CCD2FD3E8}" type="datetimeFigureOut">
              <a:rPr lang="es-ES" smtClean="0"/>
              <a:t>17/06/2024</a:t>
            </a:fld>
            <a:endParaRPr lang="es-ES"/>
          </a:p>
        </p:txBody>
      </p:sp>
      <p:sp>
        <p:nvSpPr>
          <p:cNvPr id="4" name="Marcador de pie de página 3">
            <a:extLst>
              <a:ext uri="{FF2B5EF4-FFF2-40B4-BE49-F238E27FC236}">
                <a16:creationId xmlns:a16="http://schemas.microsoft.com/office/drawing/2014/main" id="{15D4C4A9-52E8-4AFA-AB29-873320832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957D54D0-712A-4805-B831-0B7F0D1C8B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5E28BC-8308-47DB-B674-21A9A344032C}" type="slidenum">
              <a:rPr lang="es-ES" smtClean="0"/>
              <a:t>‹Nº›</a:t>
            </a:fld>
            <a:endParaRPr lang="es-ES"/>
          </a:p>
        </p:txBody>
      </p:sp>
    </p:spTree>
    <p:extLst>
      <p:ext uri="{BB962C8B-B14F-4D97-AF65-F5344CB8AC3E}">
        <p14:creationId xmlns:p14="http://schemas.microsoft.com/office/powerpoint/2010/main" val="316631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FD6D5-AD92-4BCC-9FA0-B62445789749}" type="datetimeFigureOut">
              <a:rPr lang="es-ES" noProof="0" smtClean="0"/>
              <a:t>17/06/2024</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8C6BF-2692-4097-8EE9-E7DEDCC05BD5}" type="slidenum">
              <a:rPr lang="es-ES" noProof="0" smtClean="0"/>
              <a:t>‹Nº›</a:t>
            </a:fld>
            <a:endParaRPr lang="es-ES" noProof="0"/>
          </a:p>
        </p:txBody>
      </p:sp>
    </p:spTree>
    <p:extLst>
      <p:ext uri="{BB962C8B-B14F-4D97-AF65-F5344CB8AC3E}">
        <p14:creationId xmlns:p14="http://schemas.microsoft.com/office/powerpoint/2010/main" val="192725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a:t>
            </a:fld>
            <a:endParaRPr lang="es-ES"/>
          </a:p>
        </p:txBody>
      </p:sp>
    </p:spTree>
    <p:extLst>
      <p:ext uri="{BB962C8B-B14F-4D97-AF65-F5344CB8AC3E}">
        <p14:creationId xmlns:p14="http://schemas.microsoft.com/office/powerpoint/2010/main" val="351569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2</a:t>
            </a:fld>
            <a:endParaRPr lang="es-ES"/>
          </a:p>
        </p:txBody>
      </p:sp>
    </p:spTree>
    <p:extLst>
      <p:ext uri="{BB962C8B-B14F-4D97-AF65-F5344CB8AC3E}">
        <p14:creationId xmlns:p14="http://schemas.microsoft.com/office/powerpoint/2010/main" val="225896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4</a:t>
            </a:fld>
            <a:endParaRPr lang="es-ES"/>
          </a:p>
        </p:txBody>
      </p:sp>
    </p:spTree>
    <p:extLst>
      <p:ext uri="{BB962C8B-B14F-4D97-AF65-F5344CB8AC3E}">
        <p14:creationId xmlns:p14="http://schemas.microsoft.com/office/powerpoint/2010/main" val="130858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5</a:t>
            </a:fld>
            <a:endParaRPr lang="es-ES"/>
          </a:p>
        </p:txBody>
      </p:sp>
    </p:spTree>
    <p:extLst>
      <p:ext uri="{BB962C8B-B14F-4D97-AF65-F5344CB8AC3E}">
        <p14:creationId xmlns:p14="http://schemas.microsoft.com/office/powerpoint/2010/main" val="368857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36</a:t>
            </a:fld>
            <a:endParaRPr lang="es-ES"/>
          </a:p>
        </p:txBody>
      </p:sp>
    </p:spTree>
    <p:extLst>
      <p:ext uri="{BB962C8B-B14F-4D97-AF65-F5344CB8AC3E}">
        <p14:creationId xmlns:p14="http://schemas.microsoft.com/office/powerpoint/2010/main" val="409343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89213" y="2514600"/>
            <a:ext cx="8915399" cy="2262781"/>
          </a:xfrm>
        </p:spPr>
        <p:txBody>
          <a:bodyPr rtlCol="0" anchor="b">
            <a:normAutofit/>
          </a:bodyPr>
          <a:lstStyle>
            <a:lvl1pPr>
              <a:defRPr sz="5400"/>
            </a:lvl1pPr>
          </a:lstStyle>
          <a:p>
            <a:pPr rtl="0"/>
            <a:r>
              <a:rPr lang="es-ES" noProof="0"/>
              <a:t>Haga clic para modificar el estilo del título principal</a:t>
            </a:r>
          </a:p>
        </p:txBody>
      </p:sp>
      <p:sp>
        <p:nvSpPr>
          <p:cNvPr id="3" name="Subtítulo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4" name="Marcador de fecha 3"/>
          <p:cNvSpPr>
            <a:spLocks noGrp="1"/>
          </p:cNvSpPr>
          <p:nvPr>
            <p:ph type="dt" sz="half" idx="10"/>
          </p:nvPr>
        </p:nvSpPr>
        <p:spPr/>
        <p:txBody>
          <a:bodyPr rtlCol="0"/>
          <a:lstStyle/>
          <a:p>
            <a:pPr rtl="0"/>
            <a:fld id="{54410490-006E-4B05-A48E-17D995342ABD}" type="datetime1">
              <a:rPr lang="es-ES" noProof="0" smtClean="0"/>
              <a:t>17/06/2024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7" name="Forma libre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4529540"/>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609600"/>
            <a:ext cx="8915399" cy="3117040"/>
          </a:xfrm>
        </p:spPr>
        <p:txBody>
          <a:bodyPr rtlCol="0" anchor="ctr">
            <a:normAutofit/>
          </a:bodyPr>
          <a:lstStyle>
            <a:lvl1pPr algn="l">
              <a:defRPr sz="48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4AC96BC-E724-418A-B191-AA051050F973}" type="datetime1">
              <a:rPr lang="es-ES" noProof="0" smtClean="0"/>
              <a:t>17/06/2024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13" name="Marcador de texto 9"/>
          <p:cNvSpPr>
            <a:spLocks noGrp="1"/>
          </p:cNvSpPr>
          <p:nvPr>
            <p:ph type="body" sz="quarter" idx="13" hasCustomPrompt="1"/>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CBAE9D6-D269-4492-8C22-D86B00273C1C}" type="datetime1">
              <a:rPr lang="es-ES" noProof="0" smtClean="0"/>
              <a:t>17/06/2024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
        <p:nvSpPr>
          <p:cNvPr id="14" name="Cuadro de texto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5" name="Cuadro de texto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2438400"/>
            <a:ext cx="8915400" cy="2724845"/>
          </a:xfrm>
        </p:spPr>
        <p:txBody>
          <a:bodyPr rtlCol="0" anchor="b">
            <a:normAutofit/>
          </a:bodyPr>
          <a:lstStyle>
            <a:lvl1pPr algn="l">
              <a:defRPr sz="4800" b="0"/>
            </a:lvl1pPr>
          </a:lstStyle>
          <a:p>
            <a:pPr rtl="0"/>
            <a:r>
              <a:rPr lang="es-ES" noProof="0"/>
              <a:t>Haga clic para modificar el estilo del título principal</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01254EA3-94E0-403A-869E-595B0DA79EDE}" type="datetime1">
              <a:rPr lang="es-ES" noProof="0" smtClean="0"/>
              <a:t>17/06/2024</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 tarjeta de nombre">
    <p:spTree>
      <p:nvGrpSpPr>
        <p:cNvPr id="1" name=""/>
        <p:cNvGrpSpPr/>
        <p:nvPr/>
      </p:nvGrpSpPr>
      <p:grpSpPr>
        <a:xfrm>
          <a:off x="0" y="0"/>
          <a:ext cx="0" cy="0"/>
          <a:chOff x="0" y="0"/>
          <a:chExt cx="0" cy="0"/>
        </a:xfrm>
      </p:grpSpPr>
      <p:sp>
        <p:nvSpPr>
          <p:cNvPr id="1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EC98483B-75A0-433F-B8FA-BA33782AB1DF}" type="datetime1">
              <a:rPr lang="es-ES" noProof="0" smtClean="0"/>
              <a:t>17/06/2024</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
        <p:nvSpPr>
          <p:cNvPr id="17" name="Cuadro de texto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8" name="Cuadro de texto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es-ES" noProof="0"/>
              <a:t>Haga clic para modificar el estilo de título del patrón</a:t>
            </a:r>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A3009512-D3C1-4E07-B993-96A862BC338C}" type="datetime1">
              <a:rPr lang="es-ES" noProof="0" smtClean="0"/>
              <a:t>17/06/2024</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A334F5FD-9B8D-4245-8319-A1FAC5F4EEDF}" type="datetime1">
              <a:rPr lang="es-ES" noProof="0" smtClean="0"/>
              <a:t>17/06/2024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9294812" y="627405"/>
            <a:ext cx="2207601" cy="5283817"/>
          </a:xfrm>
        </p:spPr>
        <p:txBody>
          <a:bodyPr vert="eaVert" rtlCol="0" anchor="ctr"/>
          <a:lstStyle/>
          <a:p>
            <a:pPr rtl="0"/>
            <a:r>
              <a:rPr lang="es-ES" noProof="0"/>
              <a:t>Haga clic para modificar el estilo del título principal</a:t>
            </a:r>
          </a:p>
        </p:txBody>
      </p:sp>
      <p:sp>
        <p:nvSpPr>
          <p:cNvPr id="3" name="Marcador de posición de texto vertical 2"/>
          <p:cNvSpPr>
            <a:spLocks noGrp="1"/>
          </p:cNvSpPr>
          <p:nvPr>
            <p:ph type="body" orient="vert" idx="1" hasCustomPrompt="1"/>
          </p:nvPr>
        </p:nvSpPr>
        <p:spPr>
          <a:xfrm>
            <a:off x="2589212" y="627405"/>
            <a:ext cx="6477000" cy="5283817"/>
          </a:xfrm>
        </p:spPr>
        <p:txBody>
          <a:bodyPr vert="eaVert"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FDEAE515-F4D8-4121-8C01-CB99E9FAE84F}" type="datetime1">
              <a:rPr lang="es-ES" noProof="0" smtClean="0"/>
              <a:t>17/06/2024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92925" y="624110"/>
            <a:ext cx="8911687" cy="1280890"/>
          </a:xfrm>
        </p:spPr>
        <p:txBody>
          <a:bodyPr rtlCol="0"/>
          <a:lstStyle/>
          <a:p>
            <a:pPr rtl="0"/>
            <a:r>
              <a:rPr lang="es-ES" noProof="0"/>
              <a:t>Haga clic para modificar el estilo del título principal</a:t>
            </a:r>
          </a:p>
        </p:txBody>
      </p:sp>
      <p:sp>
        <p:nvSpPr>
          <p:cNvPr id="3" name="Marcador de posición de contenido 2"/>
          <p:cNvSpPr>
            <a:spLocks noGrp="1"/>
          </p:cNvSpPr>
          <p:nvPr>
            <p:ph idx="1" hasCustomPrompt="1"/>
          </p:nvPr>
        </p:nvSpPr>
        <p:spPr>
          <a:xfrm>
            <a:off x="2589212" y="2133600"/>
            <a:ext cx="8915400" cy="3777622"/>
          </a:xfrm>
        </p:spPr>
        <p:txBody>
          <a:bodyPr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06684FA3-08A7-4A65-9B7B-41CDD35CB114}" type="datetime1">
              <a:rPr lang="es-ES" noProof="0" smtClean="0"/>
              <a:t>17/06/2024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2058750"/>
            <a:ext cx="8915399" cy="1468800"/>
          </a:xfrm>
        </p:spPr>
        <p:txBody>
          <a:bodyPr rtlCol="0" anchor="b"/>
          <a:lstStyle>
            <a:lvl1pPr algn="l">
              <a:defRPr sz="40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B898EF8D-3541-42B2-80AF-9963F6836CDB}" type="datetime1">
              <a:rPr lang="es-ES" noProof="0" smtClean="0"/>
              <a:t>17/06/2024</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contenido 2"/>
          <p:cNvSpPr>
            <a:spLocks noGrp="1"/>
          </p:cNvSpPr>
          <p:nvPr>
            <p:ph sz="half" idx="1" hasCustomPrompt="1"/>
          </p:nvPr>
        </p:nvSpPr>
        <p:spPr>
          <a:xfrm>
            <a:off x="2589212" y="2133600"/>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7190747" y="2126222"/>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E1D03123-761E-4606-B91B-D08A04F76BA5}" type="datetime1">
              <a:rPr lang="es-ES" noProof="0" smtClean="0"/>
              <a:t>17/06/2024</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0"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2589212" y="2548966"/>
            <a:ext cx="4342893"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7166957" y="2545738"/>
            <a:ext cx="4338674"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307803F1-CDB2-47CD-951F-5DCB28963BBF}" type="datetime1">
              <a:rPr lang="es-ES" noProof="0" smtClean="0"/>
              <a:t>17/06/2024</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12"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8934A506-8FF1-48DA-AC47-56B136F214DB}" type="datetime1">
              <a:rPr lang="es-ES" noProof="0" smtClean="0"/>
              <a:t>17/06/2024</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7"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B03CF8DD-1A35-4605-8A98-72B2E4351552}" type="datetime1">
              <a:rPr lang="es-ES" noProof="0" smtClean="0"/>
              <a:t>17/06/2024</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6"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8"/>
            <a:ext cx="3505199" cy="976312"/>
          </a:xfrm>
        </p:spPr>
        <p:txBody>
          <a:bodyPr rtlCol="0" anchor="b"/>
          <a:lstStyle>
            <a:lvl1pPr algn="l">
              <a:defRPr sz="2000" b="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6323012" y="446088"/>
            <a:ext cx="5181600" cy="5414963"/>
          </a:xfrm>
        </p:spPr>
        <p:txBody>
          <a:bodyPr rtlCol="0" anchor="ctr">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2DB67413-A30F-44E3-A04D-4954ACEE68A6}" type="datetime1">
              <a:rPr lang="es-ES" noProof="0" smtClean="0"/>
              <a:t>17/06/2024</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4800600"/>
            <a:ext cx="8915400" cy="566738"/>
          </a:xfrm>
        </p:spPr>
        <p:txBody>
          <a:bodyPr rtlCol="0" anchor="b">
            <a:normAutofit/>
          </a:bodyPr>
          <a:lstStyle>
            <a:lvl1pPr algn="l">
              <a:defRPr sz="2400" b="0"/>
            </a:lvl1pPr>
          </a:lstStyle>
          <a:p>
            <a:pPr rtl="0"/>
            <a:r>
              <a:rPr lang="es-ES" noProof="0"/>
              <a:t>Haga clic para modificar el estilo del título principal</a:t>
            </a:r>
          </a:p>
        </p:txBody>
      </p:sp>
      <p:sp>
        <p:nvSpPr>
          <p:cNvPr id="3" name="Marcador de posición de imagen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D1E8CA96-60F9-48C9-9136-09F3490838B5}" type="datetime1">
              <a:rPr lang="es-ES" noProof="0" smtClean="0"/>
              <a:t>17/06/2024</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upo 22"/>
          <p:cNvGrpSpPr/>
          <p:nvPr/>
        </p:nvGrpSpPr>
        <p:grpSpPr>
          <a:xfrm>
            <a:off x="1" y="228600"/>
            <a:ext cx="2851516" cy="6638628"/>
            <a:chOff x="2487613" y="285750"/>
            <a:chExt cx="2428875" cy="5654676"/>
          </a:xfrm>
          <a:solidFill>
            <a:schemeClr val="accent1">
              <a:lumMod val="75000"/>
              <a:alpha val="40000"/>
            </a:schemeClr>
          </a:solidFill>
        </p:grpSpPr>
        <p:sp>
          <p:nvSpPr>
            <p:cNvPr id="24" name="Forma libre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orma libre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orma libre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orma libre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orma libre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orma libre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orma libre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orma libre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orma libre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orma libre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orma libre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orma libre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upo 9"/>
          <p:cNvGrpSpPr/>
          <p:nvPr/>
        </p:nvGrpSpPr>
        <p:grpSpPr>
          <a:xfrm>
            <a:off x="27221" y="-30"/>
            <a:ext cx="2356674" cy="6853283"/>
            <a:chOff x="6627813" y="195452"/>
            <a:chExt cx="1952625" cy="5678299"/>
          </a:xfrm>
          <a:solidFill>
            <a:schemeClr val="accent1"/>
          </a:solidFill>
        </p:grpSpPr>
        <p:sp>
          <p:nvSpPr>
            <p:cNvPr id="11" name="Forma libre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orma libre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orma libre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orma libre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orma libre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orma libre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orma libre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orma libre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orma libre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orma libre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orma libre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orma libre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ángulo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Marcador de posición de título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es-ES" noProof="0"/>
              <a:t>Haga clic para modificar el estilo del título principal</a:t>
            </a:r>
          </a:p>
        </p:txBody>
      </p:sp>
      <p:sp>
        <p:nvSpPr>
          <p:cNvPr id="3" name="Marcador de posición de texto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035A204E-EDFC-419D-A14D-D3DD07B12160}" type="datetime1">
              <a:rPr lang="es-ES" noProof="0" smtClean="0"/>
              <a:t>17/06/2024</a:t>
            </a:fld>
            <a:endParaRPr lang="es-ES" noProof="0"/>
          </a:p>
        </p:txBody>
      </p:sp>
      <p:sp>
        <p:nvSpPr>
          <p:cNvPr id="5" name="Marcador de posición de pie de página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puntos claro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Título 1">
            <a:extLst>
              <a:ext uri="{FF2B5EF4-FFF2-40B4-BE49-F238E27FC236}">
                <a16:creationId xmlns:a16="http://schemas.microsoft.com/office/drawing/2014/main" id="{F266081D-517B-5D43-A7B4-E67DDEDC0B31}"/>
              </a:ext>
            </a:extLst>
          </p:cNvPr>
          <p:cNvSpPr>
            <a:spLocks noGrp="1"/>
          </p:cNvSpPr>
          <p:nvPr>
            <p:ph type="ctrTitle"/>
          </p:nvPr>
        </p:nvSpPr>
        <p:spPr>
          <a:xfrm>
            <a:off x="2589213" y="2514600"/>
            <a:ext cx="8915399" cy="2262781"/>
          </a:xfrm>
        </p:spPr>
        <p:txBody>
          <a:bodyPr rtlCol="0">
            <a:normAutofit/>
          </a:bodyPr>
          <a:lstStyle/>
          <a:p>
            <a:pPr rtl="0"/>
            <a:r>
              <a:rPr lang="es-ES" dirty="0"/>
              <a:t>INSTRUMENTOS DE PLANEACIÓN </a:t>
            </a:r>
          </a:p>
        </p:txBody>
      </p:sp>
      <p:sp>
        <p:nvSpPr>
          <p:cNvPr id="13" name="Subtítulo 12">
            <a:extLst>
              <a:ext uri="{FF2B5EF4-FFF2-40B4-BE49-F238E27FC236}">
                <a16:creationId xmlns:a16="http://schemas.microsoft.com/office/drawing/2014/main" id="{F05262DB-6398-4AF9-96A3-041CFB112303}"/>
              </a:ext>
            </a:extLst>
          </p:cNvPr>
          <p:cNvSpPr>
            <a:spLocks noGrp="1"/>
          </p:cNvSpPr>
          <p:nvPr>
            <p:ph type="subTitle" idx="1"/>
          </p:nvPr>
        </p:nvSpPr>
        <p:spPr>
          <a:xfrm>
            <a:off x="2589213" y="4777379"/>
            <a:ext cx="8915399" cy="1126283"/>
          </a:xfrm>
        </p:spPr>
        <p:txBody>
          <a:bodyPr rtlCol="0">
            <a:normAutofit/>
          </a:bodyPr>
          <a:lstStyle/>
          <a:p>
            <a:pPr rtl="0"/>
            <a:r>
              <a:rPr lang="es-ES" dirty="0"/>
              <a:t>LIC ELISA CURAY</a:t>
            </a:r>
          </a:p>
          <a:p>
            <a:pPr rtl="0"/>
            <a:r>
              <a:rPr lang="es-ES" dirty="0"/>
              <a:t>DOCENTE UNACH</a:t>
            </a:r>
          </a:p>
        </p:txBody>
      </p:sp>
      <p:grpSp>
        <p:nvGrpSpPr>
          <p:cNvPr id="20" name="Grupo 19">
            <a:extLst>
              <a:ext uri="{FF2B5EF4-FFF2-40B4-BE49-F238E27FC236}">
                <a16:creationId xmlns:a16="http://schemas.microsoft.com/office/drawing/2014/main"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Forma libre 11">
              <a:extLst>
                <a:ext uri="{FF2B5EF4-FFF2-40B4-BE49-F238E27FC236}">
                  <a16:creationId xmlns:a16="http://schemas.microsoft.com/office/drawing/2014/main"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orma libre 12">
              <a:extLst>
                <a:ext uri="{FF2B5EF4-FFF2-40B4-BE49-F238E27FC236}">
                  <a16:creationId xmlns:a16="http://schemas.microsoft.com/office/drawing/2014/main"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orma libre 13">
              <a:extLst>
                <a:ext uri="{FF2B5EF4-FFF2-40B4-BE49-F238E27FC236}">
                  <a16:creationId xmlns:a16="http://schemas.microsoft.com/office/drawing/2014/main"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orma libre 14">
              <a:extLst>
                <a:ext uri="{FF2B5EF4-FFF2-40B4-BE49-F238E27FC236}">
                  <a16:creationId xmlns:a16="http://schemas.microsoft.com/office/drawing/2014/main"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orma libre 15">
              <a:extLst>
                <a:ext uri="{FF2B5EF4-FFF2-40B4-BE49-F238E27FC236}">
                  <a16:creationId xmlns:a16="http://schemas.microsoft.com/office/drawing/2014/main"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orma libre 16">
              <a:extLst>
                <a:ext uri="{FF2B5EF4-FFF2-40B4-BE49-F238E27FC236}">
                  <a16:creationId xmlns:a16="http://schemas.microsoft.com/office/drawing/2014/main"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orma libre 17">
              <a:extLst>
                <a:ext uri="{FF2B5EF4-FFF2-40B4-BE49-F238E27FC236}">
                  <a16:creationId xmlns:a16="http://schemas.microsoft.com/office/drawing/2014/main"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orma libre 18">
              <a:extLst>
                <a:ext uri="{FF2B5EF4-FFF2-40B4-BE49-F238E27FC236}">
                  <a16:creationId xmlns:a16="http://schemas.microsoft.com/office/drawing/2014/main"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orma libre 19">
              <a:extLst>
                <a:ext uri="{FF2B5EF4-FFF2-40B4-BE49-F238E27FC236}">
                  <a16:creationId xmlns:a16="http://schemas.microsoft.com/office/drawing/2014/main"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orma libre 20">
              <a:extLst>
                <a:ext uri="{FF2B5EF4-FFF2-40B4-BE49-F238E27FC236}">
                  <a16:creationId xmlns:a16="http://schemas.microsoft.com/office/drawing/2014/main"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orma libre 21">
              <a:extLst>
                <a:ext uri="{FF2B5EF4-FFF2-40B4-BE49-F238E27FC236}">
                  <a16:creationId xmlns:a16="http://schemas.microsoft.com/office/drawing/2014/main"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orma libre 22">
              <a:extLst>
                <a:ext uri="{FF2B5EF4-FFF2-40B4-BE49-F238E27FC236}">
                  <a16:creationId xmlns:a16="http://schemas.microsoft.com/office/drawing/2014/main"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upo 33">
            <a:extLst>
              <a:ext uri="{FF2B5EF4-FFF2-40B4-BE49-F238E27FC236}">
                <a16:creationId xmlns:a16="http://schemas.microsoft.com/office/drawing/2014/main"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Forma libre 27">
              <a:extLst>
                <a:ext uri="{FF2B5EF4-FFF2-40B4-BE49-F238E27FC236}">
                  <a16:creationId xmlns:a16="http://schemas.microsoft.com/office/drawing/2014/main"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orma libre 28">
              <a:extLst>
                <a:ext uri="{FF2B5EF4-FFF2-40B4-BE49-F238E27FC236}">
                  <a16:creationId xmlns:a16="http://schemas.microsoft.com/office/drawing/2014/main"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orma libre 29">
              <a:extLst>
                <a:ext uri="{FF2B5EF4-FFF2-40B4-BE49-F238E27FC236}">
                  <a16:creationId xmlns:a16="http://schemas.microsoft.com/office/drawing/2014/main"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orma libre 30">
              <a:extLst>
                <a:ext uri="{FF2B5EF4-FFF2-40B4-BE49-F238E27FC236}">
                  <a16:creationId xmlns:a16="http://schemas.microsoft.com/office/drawing/2014/main"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orma libre 31">
              <a:extLst>
                <a:ext uri="{FF2B5EF4-FFF2-40B4-BE49-F238E27FC236}">
                  <a16:creationId xmlns:a16="http://schemas.microsoft.com/office/drawing/2014/main"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orma libre 32">
              <a:extLst>
                <a:ext uri="{FF2B5EF4-FFF2-40B4-BE49-F238E27FC236}">
                  <a16:creationId xmlns:a16="http://schemas.microsoft.com/office/drawing/2014/main"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orma libre 33">
              <a:extLst>
                <a:ext uri="{FF2B5EF4-FFF2-40B4-BE49-F238E27FC236}">
                  <a16:creationId xmlns:a16="http://schemas.microsoft.com/office/drawing/2014/main"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orma libre 34">
              <a:extLst>
                <a:ext uri="{FF2B5EF4-FFF2-40B4-BE49-F238E27FC236}">
                  <a16:creationId xmlns:a16="http://schemas.microsoft.com/office/drawing/2014/main"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orma libre 35">
              <a:extLst>
                <a:ext uri="{FF2B5EF4-FFF2-40B4-BE49-F238E27FC236}">
                  <a16:creationId xmlns:a16="http://schemas.microsoft.com/office/drawing/2014/main"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orma libre 36">
              <a:extLst>
                <a:ext uri="{FF2B5EF4-FFF2-40B4-BE49-F238E27FC236}">
                  <a16:creationId xmlns:a16="http://schemas.microsoft.com/office/drawing/2014/main"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orma libre 37">
              <a:extLst>
                <a:ext uri="{FF2B5EF4-FFF2-40B4-BE49-F238E27FC236}">
                  <a16:creationId xmlns:a16="http://schemas.microsoft.com/office/drawing/2014/main"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orma libre 38">
              <a:extLst>
                <a:ext uri="{FF2B5EF4-FFF2-40B4-BE49-F238E27FC236}">
                  <a16:creationId xmlns:a16="http://schemas.microsoft.com/office/drawing/2014/main"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ángulo 47">
            <a:extLst>
              <a:ext uri="{FF2B5EF4-FFF2-40B4-BE49-F238E27FC236}">
                <a16:creationId xmlns:a16="http://schemas.microsoft.com/office/drawing/2014/main"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orma libre 69">
            <a:extLst>
              <a:ext uri="{FF2B5EF4-FFF2-40B4-BE49-F238E27FC236}">
                <a16:creationId xmlns:a16="http://schemas.microsoft.com/office/drawing/2014/main"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12941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438EDAC-D9F5-72F7-C8A5-CB7FC2014E7D}"/>
              </a:ext>
            </a:extLst>
          </p:cNvPr>
          <p:cNvSpPr>
            <a:spLocks noGrp="1"/>
          </p:cNvSpPr>
          <p:nvPr>
            <p:ph idx="1"/>
          </p:nvPr>
        </p:nvSpPr>
        <p:spPr>
          <a:xfrm>
            <a:off x="1867437" y="360608"/>
            <a:ext cx="9826580" cy="5950040"/>
          </a:xfrm>
        </p:spPr>
        <p:txBody>
          <a:bodyPr>
            <a:noAutofit/>
          </a:bodyPr>
          <a:lstStyle/>
          <a:p>
            <a:pPr marL="0" indent="0" algn="l">
              <a:buNone/>
            </a:pPr>
            <a:endParaRPr lang="es-MX" sz="2800" b="1" i="0" u="none" strike="noStrike" baseline="0" dirty="0">
              <a:solidFill>
                <a:schemeClr val="tx1"/>
              </a:solidFill>
              <a:latin typeface="BerkeleyStd-Bold"/>
            </a:endParaRPr>
          </a:p>
          <a:p>
            <a:pPr marL="0" indent="0" algn="l">
              <a:buNone/>
            </a:pPr>
            <a:r>
              <a:rPr lang="es-MX" sz="2800" b="1" i="0" u="none" strike="noStrike" baseline="0" dirty="0">
                <a:solidFill>
                  <a:schemeClr val="tx1"/>
                </a:solidFill>
                <a:latin typeface="BerkeleyStd-Bold"/>
              </a:rPr>
              <a:t>Probable. </a:t>
            </a:r>
            <a:r>
              <a:rPr lang="es-MX" sz="2800" b="0" i="0" u="none" strike="noStrike" baseline="0" dirty="0">
                <a:solidFill>
                  <a:schemeClr val="tx1"/>
                </a:solidFill>
                <a:latin typeface="BerkeleyStd-Medium"/>
              </a:rPr>
              <a:t>Es el tiempo considerado normal al ejecutar un evento.</a:t>
            </a:r>
          </a:p>
          <a:p>
            <a:pPr marL="0" indent="0" algn="l">
              <a:buNone/>
            </a:pPr>
            <a:r>
              <a:rPr lang="es-MX" sz="2800" b="1" i="0" u="none" strike="noStrike" baseline="0" dirty="0">
                <a:solidFill>
                  <a:schemeClr val="tx1"/>
                </a:solidFill>
                <a:latin typeface="BerkeleyStd-Bold"/>
              </a:rPr>
              <a:t>Pésimo. </a:t>
            </a:r>
            <a:r>
              <a:rPr lang="es-MX" sz="2800" b="0" i="0" u="none" strike="noStrike" baseline="0" dirty="0">
                <a:solidFill>
                  <a:schemeClr val="tx1"/>
                </a:solidFill>
                <a:latin typeface="BerkeleyStd-Medium"/>
              </a:rPr>
              <a:t>Es el máximo tiempo que puede ocuparse en el desarrollo de un evento.</a:t>
            </a:r>
          </a:p>
          <a:p>
            <a:pPr marL="0" indent="0" algn="l">
              <a:buNone/>
            </a:pPr>
            <a:r>
              <a:rPr lang="es-EC" sz="2800" b="0" i="0" u="none" strike="noStrike" baseline="0" dirty="0">
                <a:solidFill>
                  <a:schemeClr val="tx1"/>
                </a:solidFill>
                <a:latin typeface="BerkeleyStd-Medium"/>
              </a:rPr>
              <a:t>La fórmula empleada es: T </a:t>
            </a:r>
            <a:r>
              <a:rPr lang="es-EC" sz="2800" b="0" i="0" u="none" strike="noStrike" baseline="0" dirty="0">
                <a:solidFill>
                  <a:schemeClr val="tx1"/>
                </a:solidFill>
                <a:latin typeface="MathematicalPiLTStd"/>
              </a:rPr>
              <a:t>= </a:t>
            </a:r>
            <a:r>
              <a:rPr lang="es-EC" sz="2800" b="0" i="0" u="none" strike="noStrike" baseline="0" dirty="0">
                <a:solidFill>
                  <a:schemeClr val="tx1"/>
                </a:solidFill>
                <a:latin typeface="BerkeleyStd-Medium"/>
              </a:rPr>
              <a:t>TO </a:t>
            </a:r>
            <a:r>
              <a:rPr lang="es-EC" sz="2800" b="0" i="0" u="none" strike="noStrike" baseline="0" dirty="0">
                <a:solidFill>
                  <a:schemeClr val="tx1"/>
                </a:solidFill>
                <a:latin typeface="MathematicalPiLTStd"/>
              </a:rPr>
              <a:t>+ </a:t>
            </a:r>
            <a:r>
              <a:rPr lang="es-EC" sz="2800" b="0" i="0" u="none" strike="noStrike" baseline="0" dirty="0">
                <a:solidFill>
                  <a:schemeClr val="tx1"/>
                </a:solidFill>
                <a:latin typeface="BerkeleyStd-Medium"/>
              </a:rPr>
              <a:t>4 TM </a:t>
            </a:r>
            <a:r>
              <a:rPr lang="es-EC" sz="2800" b="0" i="0" u="none" strike="noStrike" baseline="0" dirty="0">
                <a:solidFill>
                  <a:schemeClr val="tx1"/>
                </a:solidFill>
                <a:latin typeface="MathematicalPiLTStd"/>
              </a:rPr>
              <a:t>+ </a:t>
            </a:r>
            <a:r>
              <a:rPr lang="es-EC" sz="2800" b="0" i="0" u="none" strike="noStrike" baseline="0" dirty="0">
                <a:solidFill>
                  <a:schemeClr val="tx1"/>
                </a:solidFill>
                <a:latin typeface="BerkeleyStd-Medium"/>
              </a:rPr>
              <a:t>TP/6</a:t>
            </a:r>
          </a:p>
          <a:p>
            <a:pPr marL="0" indent="0" algn="l">
              <a:buNone/>
            </a:pPr>
            <a:r>
              <a:rPr lang="es-EC" sz="2800" b="0" i="0" u="none" strike="noStrike" baseline="0" dirty="0">
                <a:solidFill>
                  <a:schemeClr val="tx1"/>
                </a:solidFill>
                <a:latin typeface="BerkeleyStd-Medium"/>
              </a:rPr>
              <a:t>En donde:</a:t>
            </a:r>
          </a:p>
          <a:p>
            <a:pPr marL="0" indent="0" algn="l">
              <a:buNone/>
            </a:pPr>
            <a:r>
              <a:rPr lang="es-MX" sz="2800" b="1" i="0" u="none" strike="noStrike" baseline="0" dirty="0">
                <a:solidFill>
                  <a:schemeClr val="accent2">
                    <a:lumMod val="60000"/>
                    <a:lumOff val="40000"/>
                  </a:schemeClr>
                </a:solidFill>
                <a:latin typeface="BerkeleyStd-Bold"/>
              </a:rPr>
              <a:t>T </a:t>
            </a:r>
            <a:r>
              <a:rPr lang="es-MX" sz="2800" b="0" i="0" u="none" strike="noStrike" baseline="0" dirty="0">
                <a:solidFill>
                  <a:schemeClr val="accent2">
                    <a:lumMod val="60000"/>
                    <a:lumOff val="40000"/>
                  </a:schemeClr>
                </a:solidFill>
                <a:latin typeface="BerkeleyStd-Medium"/>
              </a:rPr>
              <a:t>es igual a tiempo</a:t>
            </a:r>
          </a:p>
          <a:p>
            <a:pPr marL="0" indent="0" algn="l">
              <a:buNone/>
            </a:pPr>
            <a:r>
              <a:rPr lang="es-MX" sz="2800" b="1" i="0" u="none" strike="noStrike" baseline="0" dirty="0">
                <a:solidFill>
                  <a:schemeClr val="accent2">
                    <a:lumMod val="60000"/>
                    <a:lumOff val="40000"/>
                  </a:schemeClr>
                </a:solidFill>
                <a:latin typeface="BerkeleyStd-Bold"/>
              </a:rPr>
              <a:t>TO </a:t>
            </a:r>
            <a:r>
              <a:rPr lang="es-MX" sz="2800" b="0" i="0" u="none" strike="noStrike" baseline="0" dirty="0">
                <a:solidFill>
                  <a:schemeClr val="accent2">
                    <a:lumMod val="60000"/>
                    <a:lumOff val="40000"/>
                  </a:schemeClr>
                </a:solidFill>
                <a:latin typeface="BerkeleyStd-Medium"/>
              </a:rPr>
              <a:t>es igual a tiempo óptimo</a:t>
            </a:r>
          </a:p>
          <a:p>
            <a:pPr marL="0" indent="0" algn="l">
              <a:buNone/>
            </a:pPr>
            <a:r>
              <a:rPr lang="es-MX" sz="2800" b="1" i="0" u="none" strike="noStrike" baseline="0" dirty="0">
                <a:solidFill>
                  <a:schemeClr val="accent2">
                    <a:lumMod val="60000"/>
                    <a:lumOff val="40000"/>
                  </a:schemeClr>
                </a:solidFill>
                <a:latin typeface="BerkeleyStd-Bold"/>
              </a:rPr>
              <a:t>TM </a:t>
            </a:r>
            <a:r>
              <a:rPr lang="es-MX" sz="2800" b="0" i="0" u="none" strike="noStrike" baseline="0" dirty="0">
                <a:solidFill>
                  <a:schemeClr val="accent2">
                    <a:lumMod val="60000"/>
                    <a:lumOff val="40000"/>
                  </a:schemeClr>
                </a:solidFill>
                <a:latin typeface="BerkeleyStd-Medium"/>
              </a:rPr>
              <a:t>es igual a tiempo medio</a:t>
            </a:r>
          </a:p>
          <a:p>
            <a:pPr marL="0" indent="0" algn="l">
              <a:buNone/>
            </a:pPr>
            <a:r>
              <a:rPr lang="es-MX" sz="2800" b="1" i="0" u="none" strike="noStrike" baseline="0" dirty="0">
                <a:solidFill>
                  <a:schemeClr val="accent2">
                    <a:lumMod val="60000"/>
                    <a:lumOff val="40000"/>
                  </a:schemeClr>
                </a:solidFill>
                <a:latin typeface="BerkeleyStd-Bold"/>
              </a:rPr>
              <a:t>TP </a:t>
            </a:r>
            <a:r>
              <a:rPr lang="es-MX" sz="2800" b="0" i="0" u="none" strike="noStrike" baseline="0" dirty="0">
                <a:solidFill>
                  <a:schemeClr val="accent2">
                    <a:lumMod val="60000"/>
                    <a:lumOff val="40000"/>
                  </a:schemeClr>
                </a:solidFill>
                <a:latin typeface="BerkeleyStd-Medium"/>
              </a:rPr>
              <a:t>es igual a tiempo pésimo</a:t>
            </a:r>
            <a:endParaRPr lang="es-EC" sz="2800" dirty="0">
              <a:solidFill>
                <a:schemeClr val="accent2">
                  <a:lumMod val="60000"/>
                  <a:lumOff val="40000"/>
                </a:schemeClr>
              </a:solidFill>
            </a:endParaRPr>
          </a:p>
        </p:txBody>
      </p:sp>
    </p:spTree>
    <p:extLst>
      <p:ext uri="{BB962C8B-B14F-4D97-AF65-F5344CB8AC3E}">
        <p14:creationId xmlns:p14="http://schemas.microsoft.com/office/powerpoint/2010/main" val="2540630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4A37927-1E94-F434-39B8-D6E04A64E4DD}"/>
              </a:ext>
            </a:extLst>
          </p:cNvPr>
          <p:cNvSpPr>
            <a:spLocks noGrp="1"/>
          </p:cNvSpPr>
          <p:nvPr>
            <p:ph idx="1"/>
          </p:nvPr>
        </p:nvSpPr>
        <p:spPr>
          <a:xfrm>
            <a:off x="2589212" y="721217"/>
            <a:ext cx="8915400" cy="5190005"/>
          </a:xfrm>
        </p:spPr>
        <p:txBody>
          <a:bodyPr>
            <a:normAutofit/>
          </a:bodyPr>
          <a:lstStyle/>
          <a:p>
            <a:pPr marL="0" indent="0" algn="just">
              <a:buNone/>
            </a:pPr>
            <a:endParaRPr lang="es-MX" sz="3600" b="0" i="0" u="none" strike="noStrike" baseline="0" dirty="0">
              <a:latin typeface="BerkeleyStd-Medium"/>
            </a:endParaRPr>
          </a:p>
          <a:p>
            <a:pPr marL="0" indent="0" algn="just">
              <a:buNone/>
            </a:pPr>
            <a:r>
              <a:rPr lang="es-MX" sz="3600" b="0" i="0" u="none" strike="noStrike" baseline="0" dirty="0">
                <a:latin typeface="BerkeleyStd-Medium"/>
              </a:rPr>
              <a:t>Si no es tan importante el cálculo estadístico del tiempo para la ejecución de un evento, </a:t>
            </a:r>
            <a:r>
              <a:rPr lang="es-MX" sz="3600" b="0" i="0" u="none" strike="noStrike" baseline="0" dirty="0" smtClean="0">
                <a:latin typeface="BerkeleyStd-Medium"/>
              </a:rPr>
              <a:t>se</a:t>
            </a:r>
            <a:r>
              <a:rPr lang="es-MX" sz="3600" b="0" i="0" u="none" strike="noStrike" dirty="0" smtClean="0">
                <a:latin typeface="BerkeleyStd-Medium"/>
              </a:rPr>
              <a:t> </a:t>
            </a:r>
            <a:r>
              <a:rPr lang="es-MX" sz="3600" b="0" i="0" u="none" strike="noStrike" baseline="0" dirty="0" smtClean="0">
                <a:latin typeface="BerkeleyStd-Medium"/>
              </a:rPr>
              <a:t>elige </a:t>
            </a:r>
            <a:r>
              <a:rPr lang="es-MX" sz="3600" b="0" i="0" u="none" strike="noStrike" baseline="0" dirty="0">
                <a:latin typeface="BerkeleyStd-Medium"/>
              </a:rPr>
              <a:t>el CPM. </a:t>
            </a:r>
            <a:endParaRPr lang="es-MX" sz="3600" b="0" i="0" u="none" strike="noStrike" baseline="0" dirty="0" smtClean="0">
              <a:latin typeface="BerkeleyStd-Medium"/>
            </a:endParaRPr>
          </a:p>
          <a:p>
            <a:pPr marL="0" indent="0" algn="just">
              <a:buNone/>
            </a:pPr>
            <a:r>
              <a:rPr lang="es-MX" sz="3600" b="0" i="0" u="none" strike="noStrike" baseline="0" dirty="0" smtClean="0">
                <a:latin typeface="BerkeleyStd-Medium"/>
              </a:rPr>
              <a:t>Y </a:t>
            </a:r>
            <a:r>
              <a:rPr lang="es-MX" sz="3600" b="0" i="0" u="none" strike="noStrike" baseline="0" dirty="0">
                <a:latin typeface="BerkeleyStd-Medium"/>
              </a:rPr>
              <a:t>se establece un tiempo promedio para las actividades necesarias en el desarrollo </a:t>
            </a:r>
            <a:r>
              <a:rPr lang="es-EC" sz="3600" b="0" i="0" u="none" strike="noStrike" baseline="0" dirty="0">
                <a:latin typeface="BerkeleyStd-Medium"/>
              </a:rPr>
              <a:t>de un evento.</a:t>
            </a:r>
            <a:endParaRPr lang="es-EC" sz="3600" dirty="0"/>
          </a:p>
        </p:txBody>
      </p:sp>
    </p:spTree>
    <p:extLst>
      <p:ext uri="{BB962C8B-B14F-4D97-AF65-F5344CB8AC3E}">
        <p14:creationId xmlns:p14="http://schemas.microsoft.com/office/powerpoint/2010/main" val="4249267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09C8948-D73A-0D18-8F5D-5AA464E9F6A1}"/>
              </a:ext>
            </a:extLst>
          </p:cNvPr>
          <p:cNvSpPr>
            <a:spLocks noGrp="1"/>
          </p:cNvSpPr>
          <p:nvPr>
            <p:ph idx="1"/>
          </p:nvPr>
        </p:nvSpPr>
        <p:spPr>
          <a:xfrm>
            <a:off x="2125014" y="824248"/>
            <a:ext cx="9379598" cy="5086974"/>
          </a:xfrm>
        </p:spPr>
        <p:txBody>
          <a:bodyPr>
            <a:normAutofit/>
          </a:bodyPr>
          <a:lstStyle/>
          <a:p>
            <a:pPr algn="l"/>
            <a:r>
              <a:rPr lang="es-EC" sz="4000" b="0" i="0" u="none" strike="noStrike" baseline="0" dirty="0">
                <a:solidFill>
                  <a:srgbClr val="FF00FF"/>
                </a:solidFill>
                <a:latin typeface="DaxPro-Regular"/>
              </a:rPr>
              <a:t>Jerarquizar actividades</a:t>
            </a:r>
          </a:p>
          <a:p>
            <a:pPr marL="0" indent="0" algn="l">
              <a:buNone/>
            </a:pPr>
            <a:endParaRPr lang="es-MX" sz="3200" b="0" i="0" u="none" strike="noStrike" baseline="0" dirty="0">
              <a:solidFill>
                <a:schemeClr val="tx1"/>
              </a:solidFill>
              <a:latin typeface="BerkeleyStd-Medium"/>
            </a:endParaRPr>
          </a:p>
          <a:p>
            <a:pPr marL="0" indent="0" algn="l">
              <a:buNone/>
            </a:pPr>
            <a:r>
              <a:rPr lang="es-MX" sz="3200" b="0" i="0" u="none" strike="noStrike" baseline="0" dirty="0">
                <a:solidFill>
                  <a:schemeClr val="tx1"/>
                </a:solidFill>
                <a:latin typeface="BerkeleyStd-Medium"/>
              </a:rPr>
              <a:t>Hay actividades que son previas al diseño del plan y a los eventos, otras actividades pueden ejecutarse simultáneamente y hay otras que son posteriores consiste en establecer prioridades, para lo cual se sugiere utilizar </a:t>
            </a:r>
            <a:r>
              <a:rPr lang="es-MX" sz="3200" b="0" i="0" u="none" strike="noStrike" baseline="0" dirty="0">
                <a:latin typeface="BerkeleyStd-Medium"/>
              </a:rPr>
              <a:t>un formato que concentre los datos referentes</a:t>
            </a:r>
            <a:endParaRPr lang="es-EC" sz="3200" dirty="0"/>
          </a:p>
        </p:txBody>
      </p:sp>
    </p:spTree>
    <p:extLst>
      <p:ext uri="{BB962C8B-B14F-4D97-AF65-F5344CB8AC3E}">
        <p14:creationId xmlns:p14="http://schemas.microsoft.com/office/powerpoint/2010/main" val="2977271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847C5E-E4E9-AFC6-B399-F1B0E68A7E9C}"/>
              </a:ext>
            </a:extLst>
          </p:cNvPr>
          <p:cNvSpPr>
            <a:spLocks noGrp="1"/>
          </p:cNvSpPr>
          <p:nvPr>
            <p:ph idx="1"/>
          </p:nvPr>
        </p:nvSpPr>
        <p:spPr>
          <a:xfrm>
            <a:off x="1764406" y="759853"/>
            <a:ext cx="9740206" cy="5563673"/>
          </a:xfrm>
        </p:spPr>
        <p:txBody>
          <a:bodyPr/>
          <a:lstStyle/>
          <a:p>
            <a:pPr marL="0" indent="0">
              <a:buNone/>
            </a:pPr>
            <a:r>
              <a:rPr lang="es-EC" sz="4400" b="0" i="0" u="none" strike="noStrike" baseline="0" dirty="0">
                <a:solidFill>
                  <a:srgbClr val="FF00FF"/>
                </a:solidFill>
                <a:latin typeface="DaxPro-Regular"/>
              </a:rPr>
              <a:t>Elaborar la red</a:t>
            </a:r>
          </a:p>
          <a:p>
            <a:pPr marL="0" indent="0">
              <a:buNone/>
            </a:pPr>
            <a:r>
              <a:rPr lang="es-MX" sz="3600" b="0" i="0" u="none" strike="noStrike" baseline="0" dirty="0">
                <a:latin typeface="BerkeleyStd-Medium"/>
              </a:rPr>
              <a:t>Sumar los tiempos más prolongados entre los eventos</a:t>
            </a:r>
            <a:endParaRPr lang="es-EC" sz="3600" dirty="0">
              <a:solidFill>
                <a:srgbClr val="FF00FF"/>
              </a:solidFill>
              <a:latin typeface="DaxPro-Regular"/>
            </a:endParaRPr>
          </a:p>
          <a:p>
            <a:pPr marL="0" indent="0" algn="l">
              <a:buNone/>
            </a:pPr>
            <a:r>
              <a:rPr lang="es-MX" sz="3600" b="0" i="0" u="none" strike="noStrike" baseline="0" dirty="0">
                <a:latin typeface="BerkeleyStd-Medium"/>
              </a:rPr>
              <a:t>Determinar la holgura que existe para ciertas actividades que se traducen en tiempo </a:t>
            </a:r>
            <a:r>
              <a:rPr lang="es-EC" sz="3600" b="0" i="0" u="none" strike="noStrike" baseline="0" dirty="0">
                <a:latin typeface="BerkeleyStd-Medium"/>
              </a:rPr>
              <a:t>libre del responsable.</a:t>
            </a:r>
          </a:p>
          <a:p>
            <a:pPr marL="0" indent="0" algn="l">
              <a:buNone/>
            </a:pPr>
            <a:r>
              <a:rPr lang="es-MX" sz="3600" b="0" i="0" u="none" strike="noStrike" baseline="0" dirty="0">
                <a:latin typeface="BerkeleyStd-Medium"/>
              </a:rPr>
              <a:t>Hay un ejemplo se tiene el evento 1 con 8 horas, </a:t>
            </a:r>
            <a:r>
              <a:rPr lang="es-MX" sz="3600" dirty="0">
                <a:latin typeface="BerkeleyStd-Medium"/>
              </a:rPr>
              <a:t>otro </a:t>
            </a:r>
            <a:r>
              <a:rPr lang="es-MX" sz="3600" b="0" i="0" u="none" strike="noStrike" baseline="0" dirty="0">
                <a:latin typeface="BerkeleyStd-Medium"/>
              </a:rPr>
              <a:t>con 4, otro con 2 </a:t>
            </a:r>
            <a:r>
              <a:rPr lang="es-MX" sz="3600" dirty="0">
                <a:latin typeface="BerkeleyStd-Medium"/>
              </a:rPr>
              <a:t> y deben sumar </a:t>
            </a:r>
            <a:r>
              <a:rPr lang="es-MX" sz="3600" b="0" i="0" u="none" strike="noStrike" baseline="0" dirty="0">
                <a:latin typeface="BerkeleyStd-Medium"/>
              </a:rPr>
              <a:t>un total de 20 horas.</a:t>
            </a:r>
            <a:endParaRPr lang="es-EC" sz="3600" dirty="0"/>
          </a:p>
        </p:txBody>
      </p:sp>
    </p:spTree>
    <p:extLst>
      <p:ext uri="{BB962C8B-B14F-4D97-AF65-F5344CB8AC3E}">
        <p14:creationId xmlns:p14="http://schemas.microsoft.com/office/powerpoint/2010/main" val="3189753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A6F0074-58A1-86DC-BA89-5BE7909D4D3A}"/>
              </a:ext>
            </a:extLst>
          </p:cNvPr>
          <p:cNvGraphicFramePr>
            <a:graphicFrameLocks noGrp="1"/>
          </p:cNvGraphicFramePr>
          <p:nvPr>
            <p:ph idx="1"/>
            <p:extLst>
              <p:ext uri="{D42A27DB-BD31-4B8C-83A1-F6EECF244321}">
                <p14:modId xmlns:p14="http://schemas.microsoft.com/office/powerpoint/2010/main" val="1275519146"/>
              </p:ext>
            </p:extLst>
          </p:nvPr>
        </p:nvGraphicFramePr>
        <p:xfrm>
          <a:off x="1738648" y="2133600"/>
          <a:ext cx="7953992" cy="2225040"/>
        </p:xfrm>
        <a:graphic>
          <a:graphicData uri="http://schemas.openxmlformats.org/drawingml/2006/table">
            <a:tbl>
              <a:tblPr firstRow="1" bandRow="1">
                <a:tableStyleId>{5C22544A-7EE6-4342-B048-85BDC9FD1C3A}</a:tableStyleId>
              </a:tblPr>
              <a:tblGrid>
                <a:gridCol w="1159098">
                  <a:extLst>
                    <a:ext uri="{9D8B030D-6E8A-4147-A177-3AD203B41FA5}">
                      <a16:colId xmlns:a16="http://schemas.microsoft.com/office/drawing/2014/main" val="3088909733"/>
                    </a:ext>
                  </a:extLst>
                </a:gridCol>
                <a:gridCol w="2859110">
                  <a:extLst>
                    <a:ext uri="{9D8B030D-6E8A-4147-A177-3AD203B41FA5}">
                      <a16:colId xmlns:a16="http://schemas.microsoft.com/office/drawing/2014/main" val="1253854854"/>
                    </a:ext>
                  </a:extLst>
                </a:gridCol>
                <a:gridCol w="2485623">
                  <a:extLst>
                    <a:ext uri="{9D8B030D-6E8A-4147-A177-3AD203B41FA5}">
                      <a16:colId xmlns:a16="http://schemas.microsoft.com/office/drawing/2014/main" val="490531606"/>
                    </a:ext>
                  </a:extLst>
                </a:gridCol>
                <a:gridCol w="1450161">
                  <a:extLst>
                    <a:ext uri="{9D8B030D-6E8A-4147-A177-3AD203B41FA5}">
                      <a16:colId xmlns:a16="http://schemas.microsoft.com/office/drawing/2014/main" val="2174527447"/>
                    </a:ext>
                  </a:extLst>
                </a:gridCol>
              </a:tblGrid>
              <a:tr h="370840">
                <a:tc>
                  <a:txBody>
                    <a:bodyPr/>
                    <a:lstStyle/>
                    <a:p>
                      <a:r>
                        <a:rPr lang="es-EC" sz="1800" b="1" i="0" u="none" strike="noStrike" kern="1200" baseline="0" dirty="0">
                          <a:solidFill>
                            <a:schemeClr val="lt1"/>
                          </a:solidFill>
                          <a:latin typeface="+mn-lt"/>
                          <a:ea typeface="+mn-ea"/>
                          <a:cs typeface="+mn-cs"/>
                        </a:rPr>
                        <a:t>Número</a:t>
                      </a:r>
                      <a:endParaRPr lang="es-EC" dirty="0"/>
                    </a:p>
                  </a:txBody>
                  <a:tcPr/>
                </a:tc>
                <a:tc>
                  <a:txBody>
                    <a:bodyPr/>
                    <a:lstStyle/>
                    <a:p>
                      <a:r>
                        <a:rPr lang="es-EC" sz="1800" b="1" i="0" u="none" strike="noStrike" kern="1200" baseline="0" dirty="0">
                          <a:solidFill>
                            <a:schemeClr val="lt1"/>
                          </a:solidFill>
                          <a:latin typeface="+mn-lt"/>
                          <a:ea typeface="+mn-ea"/>
                          <a:cs typeface="+mn-cs"/>
                        </a:rPr>
                        <a:t>Actividad</a:t>
                      </a:r>
                      <a:endParaRPr lang="es-EC" dirty="0"/>
                    </a:p>
                  </a:txBody>
                  <a:tcPr/>
                </a:tc>
                <a:tc>
                  <a:txBody>
                    <a:bodyPr/>
                    <a:lstStyle/>
                    <a:p>
                      <a:r>
                        <a:rPr lang="es-EC" sz="1800" b="1" i="0" u="none" strike="noStrike" kern="1200" baseline="0" dirty="0">
                          <a:solidFill>
                            <a:schemeClr val="lt1"/>
                          </a:solidFill>
                          <a:latin typeface="+mn-lt"/>
                          <a:ea typeface="+mn-ea"/>
                          <a:cs typeface="+mn-cs"/>
                        </a:rPr>
                        <a:t>Responsable</a:t>
                      </a:r>
                      <a:endParaRPr lang="es-EC" dirty="0"/>
                    </a:p>
                  </a:txBody>
                  <a:tcPr/>
                </a:tc>
                <a:tc>
                  <a:txBody>
                    <a:bodyPr/>
                    <a:lstStyle/>
                    <a:p>
                      <a:r>
                        <a:rPr lang="es-EC" sz="1800" b="1" i="0" u="none" strike="noStrike" kern="1200" baseline="0" dirty="0">
                          <a:solidFill>
                            <a:schemeClr val="lt1"/>
                          </a:solidFill>
                          <a:latin typeface="+mn-lt"/>
                          <a:ea typeface="+mn-ea"/>
                          <a:cs typeface="+mn-cs"/>
                        </a:rPr>
                        <a:t>Tiempo</a:t>
                      </a:r>
                      <a:endParaRPr lang="es-EC" dirty="0"/>
                    </a:p>
                  </a:txBody>
                  <a:tcPr/>
                </a:tc>
                <a:extLst>
                  <a:ext uri="{0D108BD9-81ED-4DB2-BD59-A6C34878D82A}">
                    <a16:rowId xmlns:a16="http://schemas.microsoft.com/office/drawing/2014/main" val="3474570380"/>
                  </a:ext>
                </a:extLst>
              </a:tr>
              <a:tr h="370840">
                <a:tc>
                  <a:txBody>
                    <a:bodyPr/>
                    <a:lstStyle/>
                    <a:p>
                      <a:r>
                        <a:rPr lang="es-MX" dirty="0"/>
                        <a:t>1</a:t>
                      </a:r>
                      <a:endParaRPr lang="es-EC" dirty="0"/>
                    </a:p>
                  </a:txBody>
                  <a:tcPr/>
                </a:tc>
                <a:tc>
                  <a:txBody>
                    <a:bodyPr/>
                    <a:lstStyle/>
                    <a:p>
                      <a:r>
                        <a:rPr lang="es-EC" sz="1800" b="0" i="0" u="none" strike="noStrike" kern="1200" baseline="0" dirty="0">
                          <a:solidFill>
                            <a:schemeClr val="dk1"/>
                          </a:solidFill>
                          <a:latin typeface="+mn-lt"/>
                          <a:ea typeface="+mn-ea"/>
                          <a:cs typeface="+mn-cs"/>
                        </a:rPr>
                        <a:t>Investigación</a:t>
                      </a:r>
                      <a:endParaRPr lang="es-EC" dirty="0"/>
                    </a:p>
                  </a:txBody>
                  <a:tcPr/>
                </a:tc>
                <a:tc>
                  <a:txBody>
                    <a:bodyPr/>
                    <a:lstStyle/>
                    <a:p>
                      <a:r>
                        <a:rPr lang="es-MX" dirty="0"/>
                        <a:t>Supervisora</a:t>
                      </a:r>
                      <a:endParaRPr lang="es-EC" dirty="0"/>
                    </a:p>
                  </a:txBody>
                  <a:tcPr/>
                </a:tc>
                <a:tc>
                  <a:txBody>
                    <a:bodyPr/>
                    <a:lstStyle/>
                    <a:p>
                      <a:r>
                        <a:rPr lang="es-MX" dirty="0"/>
                        <a:t>8 horas</a:t>
                      </a:r>
                      <a:endParaRPr lang="es-EC" dirty="0"/>
                    </a:p>
                  </a:txBody>
                  <a:tcPr/>
                </a:tc>
                <a:extLst>
                  <a:ext uri="{0D108BD9-81ED-4DB2-BD59-A6C34878D82A}">
                    <a16:rowId xmlns:a16="http://schemas.microsoft.com/office/drawing/2014/main" val="1129352669"/>
                  </a:ext>
                </a:extLst>
              </a:tr>
              <a:tr h="370840">
                <a:tc>
                  <a:txBody>
                    <a:bodyPr/>
                    <a:lstStyle/>
                    <a:p>
                      <a:r>
                        <a:rPr lang="es-MX" dirty="0"/>
                        <a:t>2</a:t>
                      </a:r>
                      <a:endParaRPr lang="es-EC" dirty="0"/>
                    </a:p>
                  </a:txBody>
                  <a:tcPr/>
                </a:tc>
                <a:tc>
                  <a:txBody>
                    <a:bodyPr/>
                    <a:lstStyle/>
                    <a:p>
                      <a:r>
                        <a:rPr lang="es-EC" sz="1800" b="0" i="0" u="none" strike="noStrike" kern="1200" baseline="0" dirty="0">
                          <a:solidFill>
                            <a:schemeClr val="dk1"/>
                          </a:solidFill>
                          <a:latin typeface="+mn-lt"/>
                          <a:ea typeface="+mn-ea"/>
                          <a:cs typeface="+mn-cs"/>
                        </a:rPr>
                        <a:t>Entrevista</a:t>
                      </a:r>
                      <a:endParaRPr lang="es-EC" dirty="0"/>
                    </a:p>
                  </a:txBody>
                  <a:tcPr/>
                </a:tc>
                <a:tc>
                  <a:txBody>
                    <a:bodyPr/>
                    <a:lstStyle/>
                    <a:p>
                      <a:r>
                        <a:rPr lang="es-EC" sz="1800" b="0" i="0" u="none" strike="noStrike" kern="1200" baseline="0" dirty="0">
                          <a:solidFill>
                            <a:schemeClr val="dk1"/>
                          </a:solidFill>
                          <a:latin typeface="+mn-lt"/>
                          <a:ea typeface="+mn-ea"/>
                          <a:cs typeface="+mn-cs"/>
                        </a:rPr>
                        <a:t>Jefe de personal</a:t>
                      </a:r>
                      <a:endParaRPr lang="es-EC" dirty="0"/>
                    </a:p>
                  </a:txBody>
                  <a:tcPr/>
                </a:tc>
                <a:tc>
                  <a:txBody>
                    <a:bodyPr/>
                    <a:lstStyle/>
                    <a:p>
                      <a:r>
                        <a:rPr lang="es-EC" sz="1800" b="0" i="0" u="none" strike="noStrike" kern="1200" baseline="0" dirty="0">
                          <a:solidFill>
                            <a:schemeClr val="dk1"/>
                          </a:solidFill>
                          <a:latin typeface="+mn-lt"/>
                          <a:ea typeface="+mn-ea"/>
                          <a:cs typeface="+mn-cs"/>
                        </a:rPr>
                        <a:t>4 horas</a:t>
                      </a:r>
                      <a:endParaRPr lang="es-EC" dirty="0"/>
                    </a:p>
                  </a:txBody>
                  <a:tcPr/>
                </a:tc>
                <a:extLst>
                  <a:ext uri="{0D108BD9-81ED-4DB2-BD59-A6C34878D82A}">
                    <a16:rowId xmlns:a16="http://schemas.microsoft.com/office/drawing/2014/main" val="65453706"/>
                  </a:ext>
                </a:extLst>
              </a:tr>
              <a:tr h="370840">
                <a:tc>
                  <a:txBody>
                    <a:bodyPr/>
                    <a:lstStyle/>
                    <a:p>
                      <a:r>
                        <a:rPr lang="es-MX" dirty="0"/>
                        <a:t>3</a:t>
                      </a:r>
                      <a:endParaRPr lang="es-EC" dirty="0"/>
                    </a:p>
                  </a:txBody>
                  <a:tcPr/>
                </a:tc>
                <a:tc>
                  <a:txBody>
                    <a:bodyPr/>
                    <a:lstStyle/>
                    <a:p>
                      <a:r>
                        <a:rPr lang="es-EC" sz="1800" b="0" i="0" u="none" strike="noStrike" kern="1200" baseline="0" dirty="0">
                          <a:solidFill>
                            <a:schemeClr val="dk1"/>
                          </a:solidFill>
                          <a:latin typeface="+mn-lt"/>
                          <a:ea typeface="+mn-ea"/>
                          <a:cs typeface="+mn-cs"/>
                        </a:rPr>
                        <a:t>Examen de selección</a:t>
                      </a:r>
                      <a:endParaRPr lang="es-EC" dirty="0"/>
                    </a:p>
                  </a:txBody>
                  <a:tcPr/>
                </a:tc>
                <a:tc>
                  <a:txBody>
                    <a:bodyPr/>
                    <a:lstStyle/>
                    <a:p>
                      <a:r>
                        <a:rPr lang="es-EC" sz="1800" b="0" i="0" u="none" strike="noStrike" kern="1200" baseline="0" dirty="0">
                          <a:solidFill>
                            <a:schemeClr val="dk1"/>
                          </a:solidFill>
                          <a:latin typeface="+mn-lt"/>
                          <a:ea typeface="+mn-ea"/>
                          <a:cs typeface="+mn-cs"/>
                        </a:rPr>
                        <a:t>Asistente</a:t>
                      </a:r>
                      <a:endParaRPr lang="es-EC" dirty="0"/>
                    </a:p>
                  </a:txBody>
                  <a:tcPr/>
                </a:tc>
                <a:tc>
                  <a:txBody>
                    <a:bodyPr/>
                    <a:lstStyle/>
                    <a:p>
                      <a:r>
                        <a:rPr lang="es-EC" sz="1800" b="0" i="0" u="none" strike="noStrike" kern="1200" baseline="0" dirty="0">
                          <a:solidFill>
                            <a:schemeClr val="dk1"/>
                          </a:solidFill>
                          <a:latin typeface="+mn-lt"/>
                          <a:ea typeface="+mn-ea"/>
                          <a:cs typeface="+mn-cs"/>
                        </a:rPr>
                        <a:t>8 horas</a:t>
                      </a:r>
                      <a:endParaRPr lang="es-EC" dirty="0"/>
                    </a:p>
                  </a:txBody>
                  <a:tcPr/>
                </a:tc>
                <a:extLst>
                  <a:ext uri="{0D108BD9-81ED-4DB2-BD59-A6C34878D82A}">
                    <a16:rowId xmlns:a16="http://schemas.microsoft.com/office/drawing/2014/main" val="1678780632"/>
                  </a:ext>
                </a:extLst>
              </a:tr>
              <a:tr h="370840">
                <a:tc>
                  <a:txBody>
                    <a:bodyPr/>
                    <a:lstStyle/>
                    <a:p>
                      <a:r>
                        <a:rPr lang="es-MX" dirty="0"/>
                        <a:t>4</a:t>
                      </a:r>
                      <a:endParaRPr lang="es-EC" dirty="0"/>
                    </a:p>
                  </a:txBody>
                  <a:tcPr/>
                </a:tc>
                <a:tc>
                  <a:txBody>
                    <a:bodyPr/>
                    <a:lstStyle/>
                    <a:p>
                      <a:r>
                        <a:rPr lang="es-EC" sz="1800" b="0" i="0" u="none" strike="noStrike" kern="1200" baseline="0" dirty="0">
                          <a:solidFill>
                            <a:schemeClr val="dk1"/>
                          </a:solidFill>
                          <a:latin typeface="+mn-lt"/>
                          <a:ea typeface="+mn-ea"/>
                          <a:cs typeface="+mn-cs"/>
                        </a:rPr>
                        <a:t>Contratación</a:t>
                      </a:r>
                      <a:endParaRPr lang="es-EC" dirty="0"/>
                    </a:p>
                  </a:txBody>
                  <a:tcPr/>
                </a:tc>
                <a:tc>
                  <a:txBody>
                    <a:bodyPr/>
                    <a:lstStyle/>
                    <a:p>
                      <a:r>
                        <a:rPr lang="es-EC" sz="1800" b="0" i="0" u="none" strike="noStrike" kern="1200" baseline="0" dirty="0">
                          <a:solidFill>
                            <a:schemeClr val="dk1"/>
                          </a:solidFill>
                          <a:latin typeface="+mn-lt"/>
                          <a:ea typeface="+mn-ea"/>
                          <a:cs typeface="+mn-cs"/>
                        </a:rPr>
                        <a:t>Jefe de personal</a:t>
                      </a:r>
                      <a:endParaRPr lang="es-EC" dirty="0"/>
                    </a:p>
                  </a:txBody>
                  <a:tcPr/>
                </a:tc>
                <a:tc>
                  <a:txBody>
                    <a:bodyPr/>
                    <a:lstStyle/>
                    <a:p>
                      <a:r>
                        <a:rPr lang="es-EC" sz="1800" b="0" i="0" u="none" strike="noStrike" kern="1200" baseline="0" dirty="0">
                          <a:solidFill>
                            <a:schemeClr val="dk1"/>
                          </a:solidFill>
                          <a:latin typeface="+mn-lt"/>
                          <a:ea typeface="+mn-ea"/>
                          <a:cs typeface="+mn-cs"/>
                        </a:rPr>
                        <a:t>2 horas</a:t>
                      </a:r>
                      <a:endParaRPr lang="es-EC" dirty="0"/>
                    </a:p>
                  </a:txBody>
                  <a:tcPr/>
                </a:tc>
                <a:extLst>
                  <a:ext uri="{0D108BD9-81ED-4DB2-BD59-A6C34878D82A}">
                    <a16:rowId xmlns:a16="http://schemas.microsoft.com/office/drawing/2014/main" val="3824364150"/>
                  </a:ext>
                </a:extLst>
              </a:tr>
              <a:tr h="370840">
                <a:tc>
                  <a:txBody>
                    <a:bodyPr/>
                    <a:lstStyle/>
                    <a:p>
                      <a:r>
                        <a:rPr lang="es-MX" dirty="0"/>
                        <a:t>5</a:t>
                      </a:r>
                      <a:endParaRPr lang="es-EC" dirty="0"/>
                    </a:p>
                  </a:txBody>
                  <a:tcPr/>
                </a:tc>
                <a:tc>
                  <a:txBody>
                    <a:bodyPr/>
                    <a:lstStyle/>
                    <a:p>
                      <a:r>
                        <a:rPr lang="es-EC" sz="1800" b="0" i="0" u="none" strike="noStrike" kern="1200" baseline="0" dirty="0">
                          <a:solidFill>
                            <a:schemeClr val="dk1"/>
                          </a:solidFill>
                          <a:latin typeface="+mn-lt"/>
                          <a:ea typeface="+mn-ea"/>
                          <a:cs typeface="+mn-cs"/>
                        </a:rPr>
                        <a:t>Orientación</a:t>
                      </a:r>
                      <a:endParaRPr lang="es-EC" dirty="0"/>
                    </a:p>
                  </a:txBody>
                  <a:tcPr/>
                </a:tc>
                <a:tc>
                  <a:txBody>
                    <a:bodyPr/>
                    <a:lstStyle/>
                    <a:p>
                      <a:r>
                        <a:rPr lang="es-EC" sz="1800" b="0" i="0" u="none" strike="noStrike" kern="1200" baseline="0" dirty="0">
                          <a:solidFill>
                            <a:schemeClr val="dk1"/>
                          </a:solidFill>
                          <a:latin typeface="+mn-lt"/>
                          <a:ea typeface="+mn-ea"/>
                          <a:cs typeface="+mn-cs"/>
                        </a:rPr>
                        <a:t>Supervisora</a:t>
                      </a:r>
                      <a:endParaRPr lang="es-EC" dirty="0"/>
                    </a:p>
                  </a:txBody>
                  <a:tcPr/>
                </a:tc>
                <a:tc>
                  <a:txBody>
                    <a:bodyPr/>
                    <a:lstStyle/>
                    <a:p>
                      <a:r>
                        <a:rPr lang="es-EC" sz="1800" b="0" i="0" u="none" strike="noStrike" kern="1200" baseline="0" dirty="0">
                          <a:solidFill>
                            <a:schemeClr val="dk1"/>
                          </a:solidFill>
                          <a:latin typeface="+mn-lt"/>
                          <a:ea typeface="+mn-ea"/>
                          <a:cs typeface="+mn-cs"/>
                        </a:rPr>
                        <a:t>4 horas</a:t>
                      </a:r>
                      <a:endParaRPr lang="es-EC" dirty="0"/>
                    </a:p>
                  </a:txBody>
                  <a:tcPr/>
                </a:tc>
                <a:extLst>
                  <a:ext uri="{0D108BD9-81ED-4DB2-BD59-A6C34878D82A}">
                    <a16:rowId xmlns:a16="http://schemas.microsoft.com/office/drawing/2014/main" val="867291070"/>
                  </a:ext>
                </a:extLst>
              </a:tr>
            </a:tbl>
          </a:graphicData>
        </a:graphic>
      </p:graphicFrame>
    </p:spTree>
    <p:extLst>
      <p:ext uri="{BB962C8B-B14F-4D97-AF65-F5344CB8AC3E}">
        <p14:creationId xmlns:p14="http://schemas.microsoft.com/office/powerpoint/2010/main" val="2128268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460E79F-09A3-E6B2-E162-1FC3F5A1A85A}"/>
              </a:ext>
            </a:extLst>
          </p:cNvPr>
          <p:cNvPicPr>
            <a:picLocks noGrp="1" noChangeAspect="1"/>
          </p:cNvPicPr>
          <p:nvPr>
            <p:ph idx="1"/>
          </p:nvPr>
        </p:nvPicPr>
        <p:blipFill rotWithShape="1">
          <a:blip r:embed="rId2"/>
          <a:srcRect l="32295" t="31959" r="30810" b="10059"/>
          <a:stretch/>
        </p:blipFill>
        <p:spPr>
          <a:xfrm>
            <a:off x="2936382" y="785610"/>
            <a:ext cx="8268238" cy="5615189"/>
          </a:xfrm>
        </p:spPr>
      </p:pic>
    </p:spTree>
    <p:extLst>
      <p:ext uri="{BB962C8B-B14F-4D97-AF65-F5344CB8AC3E}">
        <p14:creationId xmlns:p14="http://schemas.microsoft.com/office/powerpoint/2010/main" val="262391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9864968-2165-374D-5F98-0806DA7AA7A4}"/>
              </a:ext>
            </a:extLst>
          </p:cNvPr>
          <p:cNvSpPr>
            <a:spLocks noGrp="1"/>
          </p:cNvSpPr>
          <p:nvPr>
            <p:ph idx="1"/>
          </p:nvPr>
        </p:nvSpPr>
        <p:spPr>
          <a:xfrm>
            <a:off x="2009104" y="244699"/>
            <a:ext cx="9736428" cy="6233374"/>
          </a:xfrm>
        </p:spPr>
        <p:txBody>
          <a:bodyPr>
            <a:normAutofit/>
          </a:bodyPr>
          <a:lstStyle/>
          <a:p>
            <a:pPr marL="0" indent="0">
              <a:buNone/>
            </a:pPr>
            <a:r>
              <a:rPr lang="es-MX" sz="4000" b="1" dirty="0">
                <a:solidFill>
                  <a:schemeClr val="accent1"/>
                </a:solidFill>
              </a:rPr>
              <a:t>OTRO INSTRUMENTO</a:t>
            </a:r>
          </a:p>
          <a:p>
            <a:pPr marL="0" indent="0">
              <a:buNone/>
            </a:pPr>
            <a:r>
              <a:rPr lang="es-EC" sz="3600" b="1" i="0" u="none" strike="noStrike" baseline="0" dirty="0">
                <a:solidFill>
                  <a:srgbClr val="FF00FF"/>
                </a:solidFill>
                <a:latin typeface="NewBaskervilleStd-Roman"/>
              </a:rPr>
              <a:t>Lista de cotejo</a:t>
            </a:r>
          </a:p>
          <a:p>
            <a:pPr marL="0" indent="0" algn="l">
              <a:buNone/>
            </a:pPr>
            <a:r>
              <a:rPr lang="es-MX" sz="2800" b="0" i="0" u="none" strike="noStrike" baseline="0" dirty="0">
                <a:latin typeface="BerkeleyStd-Medium"/>
              </a:rPr>
              <a:t>En enfermería, es posible evaluar todas aquellas actividades que realizamos en la atención directa al paciente, las administrativas, de escritorio, de educación para la salud, en fi n, todas aquellas que se generan en el proceso de transformación de insumos en servicios.</a:t>
            </a:r>
          </a:p>
          <a:p>
            <a:pPr marL="0" indent="0" algn="l">
              <a:buNone/>
            </a:pPr>
            <a:r>
              <a:rPr lang="es-MX" sz="2800" b="0" i="0" u="none" strike="noStrike" baseline="0" dirty="0">
                <a:latin typeface="BerkeleyStd-Medium"/>
              </a:rPr>
              <a:t>Puede ser simple o compleja</a:t>
            </a:r>
          </a:p>
          <a:p>
            <a:pPr marL="0" indent="0" algn="l">
              <a:buNone/>
            </a:pPr>
            <a:r>
              <a:rPr lang="es-MX" sz="2800" dirty="0">
                <a:latin typeface="BerkeleyStd-Medium"/>
              </a:rPr>
              <a:t>Existe </a:t>
            </a:r>
            <a:r>
              <a:rPr lang="es-MX" sz="2800" b="0" i="0" u="none" strike="noStrike" baseline="0" dirty="0">
                <a:latin typeface="BerkeleyStd-Medium"/>
              </a:rPr>
              <a:t>categorías previamente definidas, como son: opiniones de los pacientes, medición del desempeño, riesgo profesional, frecuencia en la ocurrencia de eventos de calidad, etcétera.</a:t>
            </a:r>
            <a:endParaRPr lang="es-MX" sz="2800" dirty="0"/>
          </a:p>
        </p:txBody>
      </p:sp>
    </p:spTree>
    <p:extLst>
      <p:ext uri="{BB962C8B-B14F-4D97-AF65-F5344CB8AC3E}">
        <p14:creationId xmlns:p14="http://schemas.microsoft.com/office/powerpoint/2010/main" val="3710179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ADC9F3-1FD7-EB8C-8702-8F470D02D94D}"/>
              </a:ext>
            </a:extLst>
          </p:cNvPr>
          <p:cNvSpPr>
            <a:spLocks noGrp="1"/>
          </p:cNvSpPr>
          <p:nvPr>
            <p:ph idx="1"/>
          </p:nvPr>
        </p:nvSpPr>
        <p:spPr>
          <a:xfrm>
            <a:off x="2176529" y="734096"/>
            <a:ext cx="9465971" cy="5756856"/>
          </a:xfrm>
        </p:spPr>
        <p:txBody>
          <a:bodyPr>
            <a:normAutofit/>
          </a:bodyPr>
          <a:lstStyle/>
          <a:p>
            <a:pPr marL="0" indent="0" algn="l">
              <a:buNone/>
            </a:pPr>
            <a:r>
              <a:rPr lang="es-MX" sz="3200" b="0" i="0" u="none" strike="noStrike" baseline="0" dirty="0">
                <a:solidFill>
                  <a:schemeClr val="tx1"/>
                </a:solidFill>
                <a:latin typeface="BerkeleyStd-Medium"/>
              </a:rPr>
              <a:t>Los </a:t>
            </a:r>
            <a:r>
              <a:rPr lang="es-MX" sz="3200" b="1" i="0" u="none" strike="noStrike" baseline="0" dirty="0">
                <a:solidFill>
                  <a:schemeClr val="tx1"/>
                </a:solidFill>
                <a:latin typeface="BerkeleyStd-Bold"/>
              </a:rPr>
              <a:t>propósitos </a:t>
            </a:r>
            <a:r>
              <a:rPr lang="es-MX" sz="3200" b="0" i="0" u="none" strike="noStrike" baseline="0" dirty="0">
                <a:solidFill>
                  <a:schemeClr val="tx1"/>
                </a:solidFill>
                <a:latin typeface="BerkeleyStd-Medium"/>
              </a:rPr>
              <a:t>de las listas de cotejo son:</a:t>
            </a:r>
          </a:p>
          <a:p>
            <a:pPr algn="l"/>
            <a:r>
              <a:rPr lang="es-MX" sz="3200" b="0" i="0" u="none" strike="noStrike" baseline="0" dirty="0">
                <a:solidFill>
                  <a:schemeClr val="tx1"/>
                </a:solidFill>
                <a:latin typeface="BerkeleyStd-Medium"/>
              </a:rPr>
              <a:t>• Facilitar la concentración de datos</a:t>
            </a:r>
          </a:p>
          <a:p>
            <a:pPr algn="l"/>
            <a:r>
              <a:rPr lang="es-EC" sz="3200" b="0" i="0" u="none" strike="noStrike" baseline="0" dirty="0">
                <a:solidFill>
                  <a:schemeClr val="tx1"/>
                </a:solidFill>
                <a:latin typeface="BerkeleyStd-Medium"/>
              </a:rPr>
              <a:t>• Registrar los eventos</a:t>
            </a:r>
          </a:p>
          <a:p>
            <a:pPr algn="l"/>
            <a:r>
              <a:rPr lang="es-EC" sz="3200" b="0" i="0" u="none" strike="noStrike" baseline="0" dirty="0">
                <a:solidFill>
                  <a:schemeClr val="tx1"/>
                </a:solidFill>
                <a:latin typeface="BerkeleyStd-Medium"/>
              </a:rPr>
              <a:t>• Facilitar el análisis</a:t>
            </a:r>
          </a:p>
          <a:p>
            <a:pPr algn="l"/>
            <a:r>
              <a:rPr lang="es-MX" sz="3200" b="0" i="0" u="none" strike="noStrike" baseline="0" dirty="0">
                <a:solidFill>
                  <a:schemeClr val="tx1"/>
                </a:solidFill>
                <a:latin typeface="BerkeleyStd-Medium"/>
              </a:rPr>
              <a:t>• Comparar el logro de objetivos de los proyectos de calidad</a:t>
            </a:r>
          </a:p>
        </p:txBody>
      </p:sp>
    </p:spTree>
    <p:extLst>
      <p:ext uri="{BB962C8B-B14F-4D97-AF65-F5344CB8AC3E}">
        <p14:creationId xmlns:p14="http://schemas.microsoft.com/office/powerpoint/2010/main" val="379787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D38495-F33F-E1C1-1E48-78E1FFA299D2}"/>
              </a:ext>
            </a:extLst>
          </p:cNvPr>
          <p:cNvSpPr>
            <a:spLocks noGrp="1"/>
          </p:cNvSpPr>
          <p:nvPr>
            <p:ph idx="1"/>
          </p:nvPr>
        </p:nvSpPr>
        <p:spPr>
          <a:xfrm>
            <a:off x="2176530" y="437881"/>
            <a:ext cx="9478850" cy="5950039"/>
          </a:xfrm>
        </p:spPr>
        <p:txBody>
          <a:bodyPr>
            <a:normAutofit lnSpcReduction="10000"/>
          </a:bodyPr>
          <a:lstStyle/>
          <a:p>
            <a:pPr marL="0" indent="0">
              <a:buNone/>
            </a:pPr>
            <a:r>
              <a:rPr lang="es-EC" sz="3600" b="0" i="0" u="none" strike="noStrike" baseline="0" dirty="0">
                <a:solidFill>
                  <a:srgbClr val="FF00FF"/>
                </a:solidFill>
                <a:latin typeface="NewBaskervilleStd-Roman"/>
              </a:rPr>
              <a:t>Procedimiento para elaborar las listas de cotejo</a:t>
            </a:r>
            <a:endParaRPr lang="es-EC" sz="3600" dirty="0"/>
          </a:p>
          <a:p>
            <a:pPr algn="l"/>
            <a:r>
              <a:rPr lang="es-MX" sz="2800" b="1" i="0" u="none" strike="noStrike" baseline="0" dirty="0">
                <a:solidFill>
                  <a:srgbClr val="FF0000"/>
                </a:solidFill>
                <a:latin typeface="BerkeleyStd-Bold"/>
              </a:rPr>
              <a:t>Primer paso: </a:t>
            </a:r>
            <a:r>
              <a:rPr lang="es-MX" sz="2800" b="1" i="0" u="none" strike="noStrike" baseline="0" dirty="0">
                <a:solidFill>
                  <a:schemeClr val="tx1"/>
                </a:solidFill>
                <a:latin typeface="BerkeleyStd-Bold"/>
              </a:rPr>
              <a:t>Determinar las categorías de estudio</a:t>
            </a:r>
          </a:p>
          <a:p>
            <a:pPr marL="0" indent="0" algn="l">
              <a:buNone/>
            </a:pPr>
            <a:endParaRPr lang="es-MX" sz="2800" b="0" i="0" u="none" strike="noStrike" baseline="0" dirty="0">
              <a:solidFill>
                <a:schemeClr val="tx1"/>
              </a:solidFill>
              <a:latin typeface="BerkeleyStd-Medium"/>
            </a:endParaRPr>
          </a:p>
          <a:p>
            <a:pPr marL="0" indent="0" algn="l">
              <a:buNone/>
            </a:pPr>
            <a:r>
              <a:rPr lang="es-MX" sz="2800" b="0" i="0" u="none" strike="noStrike" baseline="0" dirty="0">
                <a:solidFill>
                  <a:schemeClr val="tx1"/>
                </a:solidFill>
                <a:latin typeface="BerkeleyStd-Medium"/>
              </a:rPr>
              <a:t>Las categorías para concentrar la información seguramente están definidas en el proyecto de calidad o en los rubros sobre los cuales se desea cotejar. Si no ocurriera así, se deben elaborar a partir del procedimiento o actividad que se evaluará.</a:t>
            </a:r>
          </a:p>
          <a:p>
            <a:pPr marL="0" indent="0" algn="l">
              <a:buNone/>
            </a:pPr>
            <a:endParaRPr lang="es-MX" sz="2800" b="0" i="0" u="none" strike="noStrike" baseline="0" dirty="0">
              <a:solidFill>
                <a:schemeClr val="tx1"/>
              </a:solidFill>
              <a:latin typeface="BerkeleyStd-Medium"/>
            </a:endParaRPr>
          </a:p>
          <a:p>
            <a:pPr marL="0" indent="0" algn="l">
              <a:buNone/>
            </a:pPr>
            <a:r>
              <a:rPr lang="es-MX" sz="2800" b="0" i="0" u="none" strike="noStrike" baseline="0" dirty="0">
                <a:solidFill>
                  <a:schemeClr val="tx1"/>
                </a:solidFill>
                <a:latin typeface="BerkeleyStd-Medium"/>
              </a:rPr>
              <a:t>Un ejemplo de las categorías para estudio en las actividades de la enfermera instrumentista pueden apegarse a los siguientes aspectos:</a:t>
            </a:r>
          </a:p>
        </p:txBody>
      </p:sp>
    </p:spTree>
    <p:extLst>
      <p:ext uri="{BB962C8B-B14F-4D97-AF65-F5344CB8AC3E}">
        <p14:creationId xmlns:p14="http://schemas.microsoft.com/office/powerpoint/2010/main" val="708665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361976-8AAB-991B-B77C-59B89B16563A}"/>
              </a:ext>
            </a:extLst>
          </p:cNvPr>
          <p:cNvSpPr>
            <a:spLocks noGrp="1"/>
          </p:cNvSpPr>
          <p:nvPr>
            <p:ph idx="1"/>
          </p:nvPr>
        </p:nvSpPr>
        <p:spPr>
          <a:xfrm>
            <a:off x="2253803" y="734095"/>
            <a:ext cx="9594760" cy="5563673"/>
          </a:xfrm>
        </p:spPr>
        <p:txBody>
          <a:bodyPr/>
          <a:lstStyle/>
          <a:p>
            <a:pPr marL="0" indent="0" algn="l">
              <a:buNone/>
            </a:pPr>
            <a:endParaRPr lang="es-MX" sz="2800" b="0" i="0" u="none" strike="noStrike" baseline="0" dirty="0">
              <a:solidFill>
                <a:schemeClr val="tx1"/>
              </a:solidFill>
              <a:latin typeface="BerkeleyStd-Medium"/>
            </a:endParaRPr>
          </a:p>
          <a:p>
            <a:pPr marL="0" indent="0" algn="l">
              <a:buNone/>
            </a:pPr>
            <a:r>
              <a:rPr lang="es-MX" sz="2800" b="0" i="0" u="none" strike="noStrike" baseline="0" dirty="0">
                <a:solidFill>
                  <a:schemeClr val="tx1"/>
                </a:solidFill>
                <a:latin typeface="BerkeleyStd-Medium"/>
              </a:rPr>
              <a:t>• Tipo de funciones que realiza la enfermera instrumentista</a:t>
            </a:r>
          </a:p>
          <a:p>
            <a:pPr marL="0" indent="0" algn="l">
              <a:buNone/>
            </a:pPr>
            <a:r>
              <a:rPr lang="es-MX" sz="2800" b="0" i="0" u="none" strike="noStrike" baseline="0" dirty="0">
                <a:solidFill>
                  <a:schemeClr val="tx1"/>
                </a:solidFill>
                <a:latin typeface="BerkeleyStd-Medium"/>
              </a:rPr>
              <a:t>• Frecuencia con la que instrumenta</a:t>
            </a:r>
          </a:p>
          <a:p>
            <a:pPr marL="0" indent="0" algn="l">
              <a:buNone/>
            </a:pPr>
            <a:r>
              <a:rPr lang="es-MX" sz="2800" b="0" i="0" u="none" strike="noStrike" baseline="0" dirty="0">
                <a:solidFill>
                  <a:schemeClr val="tx1"/>
                </a:solidFill>
                <a:latin typeface="BerkeleyStd-Medium"/>
              </a:rPr>
              <a:t>• Relación entre cumplimiento de requisitos para el puesto y calidad</a:t>
            </a:r>
          </a:p>
          <a:p>
            <a:pPr marL="0" indent="0" algn="l">
              <a:buNone/>
            </a:pPr>
            <a:r>
              <a:rPr lang="es-MX" sz="2800" b="0" i="0" u="none" strike="noStrike" baseline="0" dirty="0">
                <a:solidFill>
                  <a:schemeClr val="tx1"/>
                </a:solidFill>
                <a:latin typeface="BerkeleyStd-Medium"/>
              </a:rPr>
              <a:t>• Frecuencia de errores al instrumentar</a:t>
            </a:r>
          </a:p>
          <a:p>
            <a:pPr marL="0" indent="0" algn="l">
              <a:buNone/>
            </a:pPr>
            <a:r>
              <a:rPr lang="es-EC" sz="2800" b="0" i="0" u="none" strike="noStrike" baseline="0" dirty="0">
                <a:solidFill>
                  <a:schemeClr val="tx1"/>
                </a:solidFill>
                <a:latin typeface="BerkeleyStd-Medium"/>
              </a:rPr>
              <a:t>• Desperdicio de material estéril</a:t>
            </a:r>
          </a:p>
          <a:p>
            <a:pPr marL="0" indent="0" algn="l">
              <a:buNone/>
            </a:pPr>
            <a:r>
              <a:rPr lang="es-MX" sz="2800" b="0" i="0" u="none" strike="noStrike" baseline="0" dirty="0">
                <a:solidFill>
                  <a:schemeClr val="tx1"/>
                </a:solidFill>
                <a:latin typeface="BerkeleyStd-Medium"/>
              </a:rPr>
              <a:t>• Cumplimiento de requisitos del equipo, material e instrumental de las salas quirúrgicas</a:t>
            </a:r>
            <a:endParaRPr lang="es-EC" sz="2800" dirty="0">
              <a:solidFill>
                <a:schemeClr val="tx1"/>
              </a:solidFill>
            </a:endParaRPr>
          </a:p>
          <a:p>
            <a:pPr marL="0" indent="0">
              <a:buNone/>
            </a:pPr>
            <a:endParaRPr lang="es-EC" dirty="0"/>
          </a:p>
        </p:txBody>
      </p:sp>
    </p:spTree>
    <p:extLst>
      <p:ext uri="{BB962C8B-B14F-4D97-AF65-F5344CB8AC3E}">
        <p14:creationId xmlns:p14="http://schemas.microsoft.com/office/powerpoint/2010/main" val="3314917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23F6D5E8-15CF-4755-910B-1B5A1E777357}"/>
              </a:ext>
            </a:extLst>
          </p:cNvPr>
          <p:cNvSpPr>
            <a:spLocks noGrp="1"/>
          </p:cNvSpPr>
          <p:nvPr>
            <p:ph type="title"/>
          </p:nvPr>
        </p:nvSpPr>
        <p:spPr>
          <a:xfrm>
            <a:off x="2592925" y="624110"/>
            <a:ext cx="8911687" cy="1280890"/>
          </a:xfrm>
        </p:spPr>
        <p:txBody>
          <a:bodyPr rtlCol="0">
            <a:normAutofit/>
          </a:bodyPr>
          <a:lstStyle/>
          <a:p>
            <a:pPr rtl="0"/>
            <a:r>
              <a:rPr lang="es-EC" sz="4400" b="1" i="0" u="none" strike="noStrike" baseline="0" dirty="0" smtClean="0">
                <a:solidFill>
                  <a:srgbClr val="FF33FF"/>
                </a:solidFill>
                <a:latin typeface="DaxPro-Bold"/>
              </a:rPr>
              <a:t>DIAGRAMA DE PERT </a:t>
            </a:r>
            <a:r>
              <a:rPr lang="es-EC" sz="4400" b="1" i="0" u="none" strike="noStrike" baseline="0" dirty="0">
                <a:solidFill>
                  <a:srgbClr val="FF33FF"/>
                </a:solidFill>
                <a:latin typeface="DaxPro-Bold"/>
              </a:rPr>
              <a:t>y CPM</a:t>
            </a:r>
            <a:endParaRPr lang="es-ES" sz="4400" dirty="0"/>
          </a:p>
        </p:txBody>
      </p:sp>
      <p:grpSp>
        <p:nvGrpSpPr>
          <p:cNvPr id="35" name="Grupo 34">
            <a:extLst>
              <a:ext uri="{FF2B5EF4-FFF2-40B4-BE49-F238E27FC236}">
                <a16:creationId xmlns:a16="http://schemas.microsoft.com/office/drawing/2014/main"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Marcador de contenido 3">
            <a:extLst>
              <a:ext uri="{FF2B5EF4-FFF2-40B4-BE49-F238E27FC236}">
                <a16:creationId xmlns:a16="http://schemas.microsoft.com/office/drawing/2014/main" id="{B8370FC1-34A7-F497-6E2E-DCAE30B09E2F}"/>
              </a:ext>
            </a:extLst>
          </p:cNvPr>
          <p:cNvSpPr>
            <a:spLocks noGrp="1"/>
          </p:cNvSpPr>
          <p:nvPr>
            <p:ph idx="1"/>
          </p:nvPr>
        </p:nvSpPr>
        <p:spPr>
          <a:xfrm>
            <a:off x="2040581" y="1519707"/>
            <a:ext cx="9683515" cy="4802816"/>
          </a:xfrm>
        </p:spPr>
        <p:txBody>
          <a:bodyPr>
            <a:normAutofit/>
          </a:bodyPr>
          <a:lstStyle/>
          <a:p>
            <a:pPr marL="0" indent="0" algn="l">
              <a:buNone/>
            </a:pPr>
            <a:r>
              <a:rPr lang="es-MX" sz="3200" dirty="0">
                <a:latin typeface="BerkeleyStd-Medium"/>
              </a:rPr>
              <a:t>Los diagramas PERT </a:t>
            </a:r>
            <a:r>
              <a:rPr lang="es-EC" sz="3200" b="0" i="0" u="none" strike="noStrike" baseline="0" dirty="0">
                <a:latin typeface="BerkeleyStd-Medium"/>
              </a:rPr>
              <a:t>(</a:t>
            </a:r>
            <a:r>
              <a:rPr lang="es-EC" sz="3200" b="0" i="1" u="none" strike="noStrike" baseline="0" dirty="0" err="1">
                <a:latin typeface="BerkeleyStd-Italic"/>
              </a:rPr>
              <a:t>Program</a:t>
            </a:r>
            <a:r>
              <a:rPr lang="es-EC" sz="3200" i="1" dirty="0">
                <a:latin typeface="BerkeleyStd-Italic"/>
              </a:rPr>
              <a:t> </a:t>
            </a:r>
            <a:r>
              <a:rPr lang="es-EC" sz="3200" b="0" i="1" u="none" strike="noStrike" baseline="0" dirty="0" err="1">
                <a:latin typeface="BerkeleyStd-Italic"/>
              </a:rPr>
              <a:t>Evaluation</a:t>
            </a:r>
            <a:r>
              <a:rPr lang="es-EC" sz="3200" b="0" i="1" u="none" strike="noStrike" baseline="0" dirty="0">
                <a:latin typeface="BerkeleyStd-Italic"/>
              </a:rPr>
              <a:t> and </a:t>
            </a:r>
            <a:r>
              <a:rPr lang="es-EC" sz="3200" b="0" i="1" u="none" strike="noStrike" baseline="0" dirty="0" err="1">
                <a:latin typeface="BerkeleyStd-Italic"/>
              </a:rPr>
              <a:t>Review</a:t>
            </a:r>
            <a:r>
              <a:rPr lang="es-EC" sz="3200" b="0" i="1" u="none" strike="noStrike" baseline="0" dirty="0">
                <a:latin typeface="BerkeleyStd-Italic"/>
              </a:rPr>
              <a:t> </a:t>
            </a:r>
            <a:r>
              <a:rPr lang="es-EC" sz="3200" b="0" i="1" u="none" strike="noStrike" baseline="0" dirty="0" err="1">
                <a:latin typeface="BerkeleyStd-Italic"/>
              </a:rPr>
              <a:t>Technique</a:t>
            </a:r>
            <a:r>
              <a:rPr lang="es-EC" sz="3200" b="0" i="0" u="none" strike="noStrike" baseline="0" dirty="0">
                <a:latin typeface="BerkeleyStd-Medium"/>
              </a:rPr>
              <a:t>).</a:t>
            </a:r>
            <a:r>
              <a:rPr lang="es-MX" sz="3200" dirty="0">
                <a:latin typeface="BerkeleyStd-Medium"/>
              </a:rPr>
              <a:t> y CPM </a:t>
            </a:r>
            <a:r>
              <a:rPr lang="es-EC" sz="3200" b="0" i="0" u="none" strike="noStrike" baseline="0" dirty="0">
                <a:latin typeface="BerkeleyStd-Medium"/>
              </a:rPr>
              <a:t>(</a:t>
            </a:r>
            <a:r>
              <a:rPr lang="es-EC" sz="3200" b="0" i="1" u="none" strike="noStrike" baseline="0" dirty="0" err="1">
                <a:latin typeface="BerkeleyStd-Italic"/>
              </a:rPr>
              <a:t>Critical</a:t>
            </a:r>
            <a:r>
              <a:rPr lang="es-EC" sz="3200" b="0" i="1" u="none" strike="noStrike" baseline="0" dirty="0">
                <a:latin typeface="BerkeleyStd-Italic"/>
              </a:rPr>
              <a:t> </a:t>
            </a:r>
            <a:r>
              <a:rPr lang="es-EC" sz="3200" b="0" i="1" u="none" strike="noStrike" baseline="0" dirty="0" err="1">
                <a:latin typeface="BerkeleyStd-Italic"/>
              </a:rPr>
              <a:t>Path</a:t>
            </a:r>
            <a:r>
              <a:rPr lang="es-EC" sz="3200" b="0" i="1" u="none" strike="noStrike" baseline="0" dirty="0">
                <a:latin typeface="BerkeleyStd-Italic"/>
              </a:rPr>
              <a:t> </a:t>
            </a:r>
            <a:r>
              <a:rPr lang="es-EC" sz="3200" b="0" i="1" u="none" strike="noStrike" baseline="0" dirty="0" err="1">
                <a:latin typeface="BerkeleyStd-Italic"/>
              </a:rPr>
              <a:t>Method</a:t>
            </a:r>
            <a:r>
              <a:rPr lang="es-EC" sz="3200" i="1" dirty="0">
                <a:latin typeface="BerkeleyStd-Italic"/>
              </a:rPr>
              <a:t>, </a:t>
            </a:r>
            <a:r>
              <a:rPr lang="es-MX" sz="3200" b="0" i="0" u="none" strike="noStrike" baseline="0" dirty="0">
                <a:latin typeface="BerkeleyStd-Medium"/>
              </a:rPr>
              <a:t>significa método del camino crítico</a:t>
            </a:r>
            <a:r>
              <a:rPr lang="es-EC" sz="3200" b="0" i="0" u="none" strike="noStrike" baseline="0" dirty="0">
                <a:latin typeface="BerkeleyStd-Medium"/>
              </a:rPr>
              <a:t>)</a:t>
            </a:r>
            <a:r>
              <a:rPr lang="es-MX" sz="3200" dirty="0">
                <a:latin typeface="BerkeleyStd-Medium"/>
              </a:rPr>
              <a:t>, s</a:t>
            </a:r>
            <a:r>
              <a:rPr lang="es-MX" sz="3200" b="0" i="0" u="none" strike="noStrike" baseline="0" dirty="0">
                <a:latin typeface="BerkeleyStd-Medium"/>
              </a:rPr>
              <a:t>on técnicas cuantitativas de utilidad en la planeación y evaluación de programas.</a:t>
            </a:r>
          </a:p>
          <a:p>
            <a:pPr marL="0" indent="0" algn="l">
              <a:buNone/>
            </a:pPr>
            <a:r>
              <a:rPr lang="es-MX" sz="3200" b="0" i="0" u="none" strike="noStrike" baseline="0" dirty="0">
                <a:latin typeface="BerkeleyStd-Medium"/>
              </a:rPr>
              <a:t>Permiten analizar y encontrar el camino más corto en la realización de un proyecto, al tiempo que se logra un adecuado uso de recursos y se evita el desperdicio de tiempos no productivos</a:t>
            </a:r>
          </a:p>
          <a:p>
            <a:pPr marL="0" indent="0">
              <a:buNone/>
            </a:pPr>
            <a:endParaRPr lang="es-MX" sz="1800" b="0" i="0" u="none" strike="noStrike" baseline="0" dirty="0">
              <a:latin typeface="BerkeleyStd-Medium"/>
            </a:endParaRPr>
          </a:p>
          <a:p>
            <a:pPr marL="0" indent="0">
              <a:buNone/>
            </a:pPr>
            <a:endParaRPr lang="es-EC" dirty="0"/>
          </a:p>
        </p:txBody>
      </p:sp>
    </p:spTree>
    <p:extLst>
      <p:ext uri="{BB962C8B-B14F-4D97-AF65-F5344CB8AC3E}">
        <p14:creationId xmlns:p14="http://schemas.microsoft.com/office/powerpoint/2010/main" val="1436557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FD8848-C748-C25C-8B99-1A9C973375BC}"/>
              </a:ext>
            </a:extLst>
          </p:cNvPr>
          <p:cNvSpPr>
            <a:spLocks noGrp="1"/>
          </p:cNvSpPr>
          <p:nvPr>
            <p:ph idx="1"/>
          </p:nvPr>
        </p:nvSpPr>
        <p:spPr>
          <a:xfrm>
            <a:off x="2292439" y="824247"/>
            <a:ext cx="9440215" cy="5537915"/>
          </a:xfrm>
        </p:spPr>
        <p:txBody>
          <a:bodyPr/>
          <a:lstStyle/>
          <a:p>
            <a:pPr algn="l"/>
            <a:r>
              <a:rPr lang="es-MX" sz="3200" b="1" i="0" u="none" strike="noStrike" baseline="0" dirty="0">
                <a:solidFill>
                  <a:srgbClr val="FF0000"/>
                </a:solidFill>
                <a:latin typeface="BerkeleyStd-Bold"/>
              </a:rPr>
              <a:t>Segundo paso</a:t>
            </a:r>
            <a:r>
              <a:rPr lang="es-MX" sz="3200" b="1" i="0" u="none" strike="noStrike" baseline="0" dirty="0">
                <a:latin typeface="BerkeleyStd-Bold"/>
              </a:rPr>
              <a:t>: Definir el periodo</a:t>
            </a:r>
          </a:p>
          <a:p>
            <a:pPr marL="0" indent="0" algn="l">
              <a:buNone/>
            </a:pPr>
            <a:endParaRPr lang="es-MX" sz="1800" b="0" i="0" u="none" strike="noStrike" baseline="0" dirty="0">
              <a:latin typeface="BerkeleyStd-Medium"/>
            </a:endParaRPr>
          </a:p>
          <a:p>
            <a:pPr marL="0" indent="0" algn="l">
              <a:buNone/>
            </a:pPr>
            <a:r>
              <a:rPr lang="es-MX" sz="3200" b="0" i="0" u="none" strike="noStrike" baseline="0" dirty="0">
                <a:latin typeface="BerkeleyStd-Medium"/>
              </a:rPr>
              <a:t>Para recabar información, consideramos los factores que apoyan o complican la recolección, entre ellos los recursos humanos para aplicarlas, el volumen de personas a observar y el volumen </a:t>
            </a:r>
            <a:r>
              <a:rPr lang="es-EC" sz="3200" b="0" i="0" u="none" strike="noStrike" baseline="0" dirty="0">
                <a:latin typeface="BerkeleyStd-Medium"/>
              </a:rPr>
              <a:t>de documentos a revisar</a:t>
            </a:r>
            <a:r>
              <a:rPr lang="es-EC" sz="1800" b="0" i="0" u="none" strike="noStrike" baseline="0" dirty="0">
                <a:latin typeface="BerkeleyStd-Medium"/>
              </a:rPr>
              <a:t>.</a:t>
            </a:r>
            <a:endParaRPr lang="es-EC" dirty="0"/>
          </a:p>
        </p:txBody>
      </p:sp>
    </p:spTree>
    <p:extLst>
      <p:ext uri="{BB962C8B-B14F-4D97-AF65-F5344CB8AC3E}">
        <p14:creationId xmlns:p14="http://schemas.microsoft.com/office/powerpoint/2010/main" val="1993364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F9A9466-0E75-37DA-CFF3-637BF547730D}"/>
              </a:ext>
            </a:extLst>
          </p:cNvPr>
          <p:cNvSpPr>
            <a:spLocks noGrp="1"/>
          </p:cNvSpPr>
          <p:nvPr>
            <p:ph idx="1"/>
          </p:nvPr>
        </p:nvSpPr>
        <p:spPr>
          <a:xfrm>
            <a:off x="1661375" y="476517"/>
            <a:ext cx="10212946" cy="5821251"/>
          </a:xfrm>
        </p:spPr>
        <p:txBody>
          <a:bodyPr>
            <a:noAutofit/>
          </a:bodyPr>
          <a:lstStyle/>
          <a:p>
            <a:pPr algn="l"/>
            <a:r>
              <a:rPr lang="es-MX" sz="2800" b="1" i="0" u="none" strike="noStrike" baseline="0" dirty="0">
                <a:solidFill>
                  <a:srgbClr val="FF0000"/>
                </a:solidFill>
                <a:latin typeface="BerkeleyStd-Bold"/>
              </a:rPr>
              <a:t>Tercer paso</a:t>
            </a:r>
            <a:r>
              <a:rPr lang="es-MX" sz="2800" b="1" i="0" u="none" strike="noStrike" baseline="0" dirty="0">
                <a:solidFill>
                  <a:schemeClr val="tx1"/>
                </a:solidFill>
                <a:latin typeface="BerkeleyStd-Bold"/>
              </a:rPr>
              <a:t>: Elaborar una lista de datos</a:t>
            </a:r>
          </a:p>
          <a:p>
            <a:pPr marL="0" indent="0" algn="l">
              <a:buNone/>
            </a:pPr>
            <a:r>
              <a:rPr lang="es-MX" sz="2800" b="0" i="0" u="none" strike="noStrike" baseline="0" dirty="0">
                <a:solidFill>
                  <a:schemeClr val="tx1"/>
                </a:solidFill>
                <a:latin typeface="BerkeleyStd-Medium"/>
              </a:rPr>
              <a:t>Definidas las categorías es fácil hacer una lista de actividades en cada una de ellas; así, por ejemplo:</a:t>
            </a:r>
          </a:p>
          <a:p>
            <a:pPr marL="0" indent="0" algn="l">
              <a:buNone/>
            </a:pPr>
            <a:r>
              <a:rPr lang="es-MX" sz="2800" b="0" i="0" u="none" strike="noStrike" baseline="0" dirty="0">
                <a:solidFill>
                  <a:schemeClr val="tx1"/>
                </a:solidFill>
                <a:latin typeface="BerkeleyStd-Medium"/>
              </a:rPr>
              <a:t>en relación con las actividades de la enfermera instrumentista, que es la categoría 1, puede elaborarse una lista como la siguiente:</a:t>
            </a:r>
          </a:p>
          <a:p>
            <a:pPr marL="0" indent="0" algn="l">
              <a:buNone/>
            </a:pPr>
            <a:r>
              <a:rPr lang="es-MX" sz="2800" b="0" i="1" u="none" strike="noStrike" baseline="0" dirty="0">
                <a:solidFill>
                  <a:schemeClr val="tx1"/>
                </a:solidFill>
                <a:latin typeface="BerkeleyStd-Italic"/>
              </a:rPr>
              <a:t>Categoría 1. Funciones de la enfermera instrumentista.</a:t>
            </a:r>
          </a:p>
          <a:p>
            <a:pPr marL="0" indent="0" algn="l">
              <a:buNone/>
            </a:pPr>
            <a:r>
              <a:rPr lang="es-MX" sz="2800" b="0" i="0" u="none" strike="noStrike" baseline="0" dirty="0">
                <a:solidFill>
                  <a:schemeClr val="tx1"/>
                </a:solidFill>
                <a:latin typeface="BerkeleyStd-Medium"/>
              </a:rPr>
              <a:t>1. Informar con un día de anticipación sobre los eventos quirúrgicos en el servicio.</a:t>
            </a:r>
          </a:p>
          <a:p>
            <a:pPr marL="0" indent="0" algn="l">
              <a:buNone/>
            </a:pPr>
            <a:r>
              <a:rPr lang="es-MX" sz="2800" b="0" i="0" u="none" strike="noStrike" baseline="0" dirty="0">
                <a:solidFill>
                  <a:schemeClr val="tx1"/>
                </a:solidFill>
                <a:latin typeface="BerkeleyStd-Medium"/>
              </a:rPr>
              <a:t>2. Presentar al quirófano con puntualidad y debidamente uniformada.</a:t>
            </a:r>
          </a:p>
          <a:p>
            <a:pPr marL="0" indent="0" algn="l">
              <a:buNone/>
            </a:pPr>
            <a:r>
              <a:rPr lang="es-EC" sz="2800" b="0" i="0" u="none" strike="noStrike" baseline="0" dirty="0">
                <a:solidFill>
                  <a:schemeClr val="tx1"/>
                </a:solidFill>
                <a:latin typeface="BerkeleyStd-Medium"/>
              </a:rPr>
              <a:t>3. Verificar si se modificó la programación.</a:t>
            </a:r>
          </a:p>
        </p:txBody>
      </p:sp>
    </p:spTree>
    <p:extLst>
      <p:ext uri="{BB962C8B-B14F-4D97-AF65-F5344CB8AC3E}">
        <p14:creationId xmlns:p14="http://schemas.microsoft.com/office/powerpoint/2010/main" val="1637929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5C2D03-C42B-9FBD-75E6-926E433E0F7D}"/>
              </a:ext>
            </a:extLst>
          </p:cNvPr>
          <p:cNvSpPr>
            <a:spLocks noGrp="1"/>
          </p:cNvSpPr>
          <p:nvPr>
            <p:ph idx="1"/>
          </p:nvPr>
        </p:nvSpPr>
        <p:spPr>
          <a:xfrm>
            <a:off x="2021983" y="257577"/>
            <a:ext cx="9684913" cy="5962919"/>
          </a:xfrm>
        </p:spPr>
        <p:txBody>
          <a:bodyPr>
            <a:normAutofit/>
          </a:bodyPr>
          <a:lstStyle/>
          <a:p>
            <a:pPr marL="0" indent="0" algn="l">
              <a:buNone/>
            </a:pPr>
            <a:endParaRPr lang="es-MX" sz="2800" b="0" i="0" u="none" strike="noStrike" baseline="0" dirty="0" smtClean="0">
              <a:solidFill>
                <a:schemeClr val="tx1"/>
              </a:solidFill>
              <a:latin typeface="BerkeleyStd-Medium"/>
            </a:endParaRPr>
          </a:p>
          <a:p>
            <a:pPr marL="0" indent="0" algn="l">
              <a:buNone/>
            </a:pPr>
            <a:r>
              <a:rPr lang="es-MX" sz="2800" b="0" i="0" u="none" strike="noStrike" baseline="0" dirty="0" smtClean="0">
                <a:solidFill>
                  <a:schemeClr val="tx1"/>
                </a:solidFill>
                <a:latin typeface="BerkeleyStd-Medium"/>
              </a:rPr>
              <a:t>4</a:t>
            </a:r>
            <a:r>
              <a:rPr lang="es-MX" sz="2800" b="0" i="0" u="none" strike="noStrike" baseline="0" dirty="0">
                <a:solidFill>
                  <a:schemeClr val="tx1"/>
                </a:solidFill>
                <a:latin typeface="BerkeleyStd-Medium"/>
              </a:rPr>
              <a:t>. Solicitar en la central de equipos el instrumental, ropa y material que va a utilizar, así como firmar el vale correspondiente.</a:t>
            </a:r>
          </a:p>
          <a:p>
            <a:pPr marL="0" indent="0" algn="l">
              <a:buNone/>
            </a:pPr>
            <a:r>
              <a:rPr lang="es-MX" sz="2800" b="0" i="0" u="none" strike="noStrike" baseline="0" dirty="0">
                <a:solidFill>
                  <a:schemeClr val="tx1"/>
                </a:solidFill>
                <a:latin typeface="BerkeleyStd-Medium"/>
              </a:rPr>
              <a:t>5. Supervisar el correcto aseo de la sala y vigilar que el mobiliario esté completo y en su lugar.</a:t>
            </a:r>
          </a:p>
          <a:p>
            <a:pPr marL="0" indent="0" algn="l">
              <a:buNone/>
            </a:pPr>
            <a:r>
              <a:rPr lang="es-MX" sz="2800" b="0" i="0" u="none" strike="noStrike" baseline="0" dirty="0">
                <a:solidFill>
                  <a:schemeClr val="tx1"/>
                </a:solidFill>
                <a:latin typeface="BerkeleyStd-Medium"/>
              </a:rPr>
              <a:t>6. Cerciorarse del funcionamiento de los aparatos eléctricos médicos.</a:t>
            </a:r>
          </a:p>
          <a:p>
            <a:pPr marL="0" indent="0" algn="l">
              <a:buNone/>
            </a:pPr>
            <a:r>
              <a:rPr lang="es-MX" sz="2800" b="0" i="0" u="none" strike="noStrike" baseline="0" dirty="0">
                <a:solidFill>
                  <a:schemeClr val="tx1"/>
                </a:solidFill>
                <a:latin typeface="BerkeleyStd-Medium"/>
              </a:rPr>
              <a:t>7. Verificar la identificación del paciente por medio del brazalete.</a:t>
            </a:r>
          </a:p>
          <a:p>
            <a:pPr marL="0" indent="0">
              <a:buNone/>
            </a:pPr>
            <a:endParaRPr lang="es-EC" dirty="0"/>
          </a:p>
        </p:txBody>
      </p:sp>
    </p:spTree>
    <p:extLst>
      <p:ext uri="{BB962C8B-B14F-4D97-AF65-F5344CB8AC3E}">
        <p14:creationId xmlns:p14="http://schemas.microsoft.com/office/powerpoint/2010/main" val="1721746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6C23AE-F48B-0D1C-DF24-0300C5FA73B3}"/>
              </a:ext>
            </a:extLst>
          </p:cNvPr>
          <p:cNvSpPr>
            <a:spLocks noGrp="1"/>
          </p:cNvSpPr>
          <p:nvPr>
            <p:ph idx="1"/>
          </p:nvPr>
        </p:nvSpPr>
        <p:spPr>
          <a:xfrm>
            <a:off x="1750423" y="548641"/>
            <a:ext cx="9754189" cy="5362582"/>
          </a:xfrm>
        </p:spPr>
        <p:txBody>
          <a:bodyPr>
            <a:normAutofit/>
          </a:bodyPr>
          <a:lstStyle/>
          <a:p>
            <a:pPr marL="0" indent="0">
              <a:buNone/>
            </a:pPr>
            <a:r>
              <a:rPr lang="es-MX" sz="3600" dirty="0">
                <a:solidFill>
                  <a:schemeClr val="tx1"/>
                </a:solidFill>
                <a:latin typeface="BerkeleyStd-Medium"/>
              </a:rPr>
              <a:t>8. Con ayuda de la enfermera circulante, abrir los bultos de ropa, instrumental y suturas.</a:t>
            </a:r>
          </a:p>
          <a:p>
            <a:pPr marL="0" indent="0">
              <a:buNone/>
            </a:pPr>
            <a:r>
              <a:rPr lang="es-MX" sz="3600" dirty="0">
                <a:solidFill>
                  <a:schemeClr val="tx1"/>
                </a:solidFill>
                <a:latin typeface="BerkeleyStd-Medium"/>
              </a:rPr>
              <a:t>9. Iniciar el lavado de manos 15 minutos antes de la hora fijada para la </a:t>
            </a:r>
            <a:r>
              <a:rPr lang="es-MX" sz="3600" dirty="0" smtClean="0">
                <a:solidFill>
                  <a:schemeClr val="tx1"/>
                </a:solidFill>
                <a:latin typeface="BerkeleyStd-Medium"/>
              </a:rPr>
              <a:t>intervención</a:t>
            </a:r>
            <a:endParaRPr lang="es-MX" sz="3600" b="1" i="0" u="none" strike="noStrike" baseline="0" dirty="0" smtClean="0">
              <a:latin typeface="BerkeleyStd-Bold"/>
            </a:endParaRPr>
          </a:p>
          <a:p>
            <a:pPr marL="0" indent="0" algn="l">
              <a:buNone/>
            </a:pPr>
            <a:r>
              <a:rPr lang="es-MX" sz="3600" b="1" i="0" u="none" strike="noStrike" baseline="0" dirty="0" smtClean="0">
                <a:solidFill>
                  <a:srgbClr val="FF0000"/>
                </a:solidFill>
                <a:latin typeface="BerkeleyStd-Bold"/>
              </a:rPr>
              <a:t>Cuarto </a:t>
            </a:r>
            <a:r>
              <a:rPr lang="es-MX" sz="3600" b="1" i="0" u="none" strike="noStrike" baseline="0" dirty="0">
                <a:solidFill>
                  <a:srgbClr val="FF0000"/>
                </a:solidFill>
                <a:latin typeface="BerkeleyStd-Bold"/>
              </a:rPr>
              <a:t>paso: </a:t>
            </a:r>
            <a:r>
              <a:rPr lang="es-MX" sz="3600" b="1" i="0" u="none" strike="noStrike" baseline="0" dirty="0">
                <a:latin typeface="BerkeleyStd-Bold"/>
              </a:rPr>
              <a:t>Diseñar el formato de la lista</a:t>
            </a:r>
          </a:p>
          <a:p>
            <a:pPr marL="0" indent="0" algn="l">
              <a:buNone/>
            </a:pPr>
            <a:r>
              <a:rPr lang="es-MX" sz="3600" b="0" i="0" u="none" strike="noStrike" baseline="0" dirty="0">
                <a:latin typeface="BerkeleyStd-Medium"/>
              </a:rPr>
              <a:t>La forma en que pueden organizarse los datos de la lista de cotejo depende de los que se desea </a:t>
            </a:r>
            <a:r>
              <a:rPr lang="es-EC" sz="3600" b="0" i="0" u="none" strike="noStrike" baseline="0" dirty="0">
                <a:latin typeface="BerkeleyStd-Medium"/>
              </a:rPr>
              <a:t>analizar.</a:t>
            </a:r>
            <a:endParaRPr lang="es-EC" sz="3600" dirty="0"/>
          </a:p>
        </p:txBody>
      </p:sp>
    </p:spTree>
    <p:extLst>
      <p:ext uri="{BB962C8B-B14F-4D97-AF65-F5344CB8AC3E}">
        <p14:creationId xmlns:p14="http://schemas.microsoft.com/office/powerpoint/2010/main" val="3100409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A4E11-5E8B-38FE-3933-8A2F7409EAAD}"/>
              </a:ext>
            </a:extLst>
          </p:cNvPr>
          <p:cNvSpPr>
            <a:spLocks noGrp="1"/>
          </p:cNvSpPr>
          <p:nvPr>
            <p:ph type="title"/>
          </p:nvPr>
        </p:nvSpPr>
        <p:spPr/>
        <p:txBody>
          <a:bodyPr>
            <a:normAutofit fontScale="90000"/>
          </a:bodyPr>
          <a:lstStyle/>
          <a:p>
            <a:r>
              <a:rPr lang="es-EC" sz="4000" b="0" i="0" u="none" strike="noStrike" baseline="0" dirty="0">
                <a:solidFill>
                  <a:srgbClr val="FF00FF"/>
                </a:solidFill>
                <a:latin typeface="DaxPro-Regular"/>
              </a:rPr>
              <a:t>DIAGRAMA CAUSA-EFECTO DE ISHIKAWA</a:t>
            </a:r>
            <a:endParaRPr lang="es-EC" sz="4000" dirty="0"/>
          </a:p>
        </p:txBody>
      </p:sp>
      <p:sp>
        <p:nvSpPr>
          <p:cNvPr id="6" name="Marcador de contenido 5">
            <a:extLst>
              <a:ext uri="{FF2B5EF4-FFF2-40B4-BE49-F238E27FC236}">
                <a16:creationId xmlns:a16="http://schemas.microsoft.com/office/drawing/2014/main" id="{284253C5-8EAF-6D06-E1F3-FCFD72D1885A}"/>
              </a:ext>
            </a:extLst>
          </p:cNvPr>
          <p:cNvSpPr>
            <a:spLocks noGrp="1"/>
          </p:cNvSpPr>
          <p:nvPr>
            <p:ph idx="1"/>
          </p:nvPr>
        </p:nvSpPr>
        <p:spPr>
          <a:xfrm>
            <a:off x="2589212" y="2133600"/>
            <a:ext cx="9091926" cy="3777622"/>
          </a:xfrm>
        </p:spPr>
        <p:txBody>
          <a:bodyPr>
            <a:normAutofit fontScale="92500"/>
          </a:bodyPr>
          <a:lstStyle/>
          <a:p>
            <a:pPr marL="0" indent="0" algn="l">
              <a:buNone/>
            </a:pPr>
            <a:endParaRPr lang="es-EC" sz="2800" b="0" i="0" u="none" strike="noStrike" baseline="0" dirty="0">
              <a:latin typeface="BerkeleyStd-Medium"/>
            </a:endParaRPr>
          </a:p>
          <a:p>
            <a:pPr marL="0" indent="0" algn="l">
              <a:buNone/>
            </a:pPr>
            <a:r>
              <a:rPr lang="es-EC" sz="2800" b="0" i="0" u="none" strike="noStrike" baseline="0" dirty="0">
                <a:latin typeface="BerkeleyStd-Medium"/>
              </a:rPr>
              <a:t>El propósito es </a:t>
            </a:r>
            <a:r>
              <a:rPr lang="es-MX" sz="2800" b="0" i="0" u="none" strike="noStrike" baseline="0" dirty="0">
                <a:latin typeface="BerkeleyStd-Medium"/>
              </a:rPr>
              <a:t>encontrar las causas reales que ocasionan las desviaciones. Es importante señalar que la teoría de la toma de decisiones utiliza el llamado “árbol de decisiones”, que es muy semejante al diagrama de Ishikawa.</a:t>
            </a:r>
          </a:p>
          <a:p>
            <a:pPr marL="0" indent="0" algn="l">
              <a:buNone/>
            </a:pPr>
            <a:endParaRPr lang="es-MX" sz="2800" dirty="0">
              <a:latin typeface="BerkeleyStd-Medium"/>
            </a:endParaRPr>
          </a:p>
          <a:p>
            <a:pPr marL="0" indent="0" algn="l">
              <a:buNone/>
            </a:pPr>
            <a:r>
              <a:rPr lang="es-MX" sz="2800" dirty="0">
                <a:latin typeface="BerkeleyStd-Medium"/>
              </a:rPr>
              <a:t>Por ejemplo identificar problemas en un servicio hospitalario.</a:t>
            </a:r>
            <a:endParaRPr lang="es-EC" sz="2800" dirty="0"/>
          </a:p>
        </p:txBody>
      </p:sp>
    </p:spTree>
    <p:extLst>
      <p:ext uri="{BB962C8B-B14F-4D97-AF65-F5344CB8AC3E}">
        <p14:creationId xmlns:p14="http://schemas.microsoft.com/office/powerpoint/2010/main" val="1918896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AF2A9D5-C4A1-ABA5-60F4-B274A929C802}"/>
              </a:ext>
            </a:extLst>
          </p:cNvPr>
          <p:cNvSpPr>
            <a:spLocks noGrp="1"/>
          </p:cNvSpPr>
          <p:nvPr>
            <p:ph idx="1"/>
          </p:nvPr>
        </p:nvSpPr>
        <p:spPr>
          <a:xfrm>
            <a:off x="2189408" y="682580"/>
            <a:ext cx="9491730" cy="5782614"/>
          </a:xfrm>
        </p:spPr>
        <p:txBody>
          <a:bodyPr>
            <a:normAutofit/>
          </a:bodyPr>
          <a:lstStyle/>
          <a:p>
            <a:pPr marL="0" indent="0">
              <a:buNone/>
            </a:pPr>
            <a:r>
              <a:rPr lang="es-MX" sz="3200" dirty="0"/>
              <a:t>Es también conocido como el diagrama de “espina de pescado "o diagrama causa efecto. Fue desarrollado por el Ing. Japonés Kaoru Ishikawa en a década de 1960. </a:t>
            </a:r>
          </a:p>
          <a:p>
            <a:pPr marL="0" indent="0">
              <a:buNone/>
            </a:pPr>
            <a:endParaRPr lang="es-MX" sz="3200" dirty="0"/>
          </a:p>
          <a:p>
            <a:pPr marL="0" indent="0">
              <a:buNone/>
            </a:pPr>
            <a:r>
              <a:rPr lang="es-MX" sz="3200" dirty="0"/>
              <a:t>Es una herramienta valiosa para investigar y comprender la raíz de un problema. Con eso se facilita la identificación de soluciones efectivas y la toma de decisiones.</a:t>
            </a:r>
            <a:endParaRPr lang="es-EC" sz="3200" dirty="0"/>
          </a:p>
        </p:txBody>
      </p:sp>
    </p:spTree>
    <p:extLst>
      <p:ext uri="{BB962C8B-B14F-4D97-AF65-F5344CB8AC3E}">
        <p14:creationId xmlns:p14="http://schemas.microsoft.com/office/powerpoint/2010/main" val="3003926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5671D704-5D5D-403E-6A3C-3FEDDF4A2E6A}"/>
              </a:ext>
            </a:extLst>
          </p:cNvPr>
          <p:cNvPicPr>
            <a:picLocks noGrp="1" noChangeAspect="1"/>
          </p:cNvPicPr>
          <p:nvPr>
            <p:ph idx="1"/>
          </p:nvPr>
        </p:nvPicPr>
        <p:blipFill rotWithShape="1">
          <a:blip r:embed="rId2"/>
          <a:srcRect l="4038" t="24060" r="6254" b="5887"/>
          <a:stretch/>
        </p:blipFill>
        <p:spPr>
          <a:xfrm>
            <a:off x="412124" y="244700"/>
            <a:ext cx="11449318" cy="6426556"/>
          </a:xfrm>
        </p:spPr>
      </p:pic>
    </p:spTree>
    <p:extLst>
      <p:ext uri="{BB962C8B-B14F-4D97-AF65-F5344CB8AC3E}">
        <p14:creationId xmlns:p14="http://schemas.microsoft.com/office/powerpoint/2010/main" val="47604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9B14875-0957-0D68-B5F4-F909FA5A4640}"/>
              </a:ext>
            </a:extLst>
          </p:cNvPr>
          <p:cNvPicPr>
            <a:picLocks noChangeAspect="1"/>
          </p:cNvPicPr>
          <p:nvPr/>
        </p:nvPicPr>
        <p:blipFill rotWithShape="1">
          <a:blip r:embed="rId2"/>
          <a:srcRect l="13310" t="35874" r="19296" b="6056"/>
          <a:stretch/>
        </p:blipFill>
        <p:spPr>
          <a:xfrm>
            <a:off x="463639" y="206061"/>
            <a:ext cx="11423561" cy="6529589"/>
          </a:xfrm>
          <a:prstGeom prst="rect">
            <a:avLst/>
          </a:prstGeom>
        </p:spPr>
      </p:pic>
    </p:spTree>
    <p:extLst>
      <p:ext uri="{BB962C8B-B14F-4D97-AF65-F5344CB8AC3E}">
        <p14:creationId xmlns:p14="http://schemas.microsoft.com/office/powerpoint/2010/main" val="1832470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1B99367-AF55-195F-4550-6A209553D59B}"/>
              </a:ext>
            </a:extLst>
          </p:cNvPr>
          <p:cNvSpPr>
            <a:spLocks noGrp="1"/>
          </p:cNvSpPr>
          <p:nvPr>
            <p:ph idx="1"/>
          </p:nvPr>
        </p:nvSpPr>
        <p:spPr>
          <a:xfrm>
            <a:off x="1622737" y="399245"/>
            <a:ext cx="10161431" cy="6143223"/>
          </a:xfrm>
        </p:spPr>
        <p:txBody>
          <a:bodyPr>
            <a:normAutofit/>
          </a:bodyPr>
          <a:lstStyle/>
          <a:p>
            <a:pPr marL="0" indent="0" algn="l">
              <a:buNone/>
            </a:pPr>
            <a:r>
              <a:rPr lang="es-EC" sz="4000" b="1" i="0" u="none" strike="noStrike" baseline="0" dirty="0">
                <a:solidFill>
                  <a:srgbClr val="FF00FF"/>
                </a:solidFill>
                <a:latin typeface="NewBaskervilleStd-Roman"/>
              </a:rPr>
              <a:t>Procedimiento</a:t>
            </a:r>
          </a:p>
          <a:p>
            <a:pPr marL="0" indent="0" algn="l">
              <a:buNone/>
            </a:pPr>
            <a:r>
              <a:rPr lang="es-MX" sz="2800" b="0" i="0" u="none" strike="noStrike" baseline="0" dirty="0">
                <a:solidFill>
                  <a:srgbClr val="FF00FF"/>
                </a:solidFill>
                <a:latin typeface="BerkeleyStd-Medium"/>
              </a:rPr>
              <a:t>1</a:t>
            </a:r>
            <a:r>
              <a:rPr lang="es-MX" sz="2800" b="0" i="0" u="none" strike="noStrike" baseline="0" dirty="0">
                <a:solidFill>
                  <a:schemeClr val="tx1"/>
                </a:solidFill>
                <a:latin typeface="BerkeleyStd-Medium"/>
              </a:rPr>
              <a:t>. </a:t>
            </a:r>
            <a:r>
              <a:rPr lang="es-MX" sz="2800" b="1" i="1" u="none" strike="noStrike" baseline="0" dirty="0">
                <a:solidFill>
                  <a:schemeClr val="tx1"/>
                </a:solidFill>
                <a:latin typeface="BerkeleyStd-BoldItalic"/>
              </a:rPr>
              <a:t>Seleccionar el problema</a:t>
            </a:r>
            <a:r>
              <a:rPr lang="es-MX" sz="2800" b="1" i="0" u="none" strike="noStrike" baseline="0" dirty="0">
                <a:solidFill>
                  <a:schemeClr val="tx1"/>
                </a:solidFill>
                <a:latin typeface="BerkeleyStd-Bold"/>
              </a:rPr>
              <a:t>. </a:t>
            </a:r>
            <a:r>
              <a:rPr lang="es-MX" sz="2800" b="0" i="0" u="none" strike="noStrike" baseline="0" dirty="0">
                <a:solidFill>
                  <a:schemeClr val="tx1"/>
                </a:solidFill>
                <a:latin typeface="BerkeleyStd-Medium"/>
              </a:rPr>
              <a:t>Colocándolo en un rectángulo a la derecha. Dibujar una </a:t>
            </a:r>
            <a:r>
              <a:rPr lang="es-MX" sz="2800" b="0" i="0" u="none" strike="noStrike" baseline="0" dirty="0" err="1">
                <a:solidFill>
                  <a:schemeClr val="tx1"/>
                </a:solidFill>
                <a:latin typeface="BerkeleyStd-Medium"/>
              </a:rPr>
              <a:t>fl</a:t>
            </a:r>
            <a:r>
              <a:rPr lang="es-MX" sz="2800" b="0" i="0" u="none" strike="noStrike" baseline="0" dirty="0">
                <a:solidFill>
                  <a:schemeClr val="tx1"/>
                </a:solidFill>
                <a:latin typeface="BerkeleyStd-Medium"/>
              </a:rPr>
              <a:t> echa</a:t>
            </a:r>
          </a:p>
          <a:p>
            <a:pPr marL="0" indent="0" algn="l">
              <a:buNone/>
            </a:pPr>
            <a:r>
              <a:rPr lang="es-MX" sz="2800" b="0" i="0" u="none" strike="noStrike" baseline="0" dirty="0">
                <a:solidFill>
                  <a:schemeClr val="tx1"/>
                </a:solidFill>
                <a:latin typeface="BerkeleyStd-Medium"/>
              </a:rPr>
              <a:t>gruesa apuntando hacia el rectángulo en el cual pusimos el problema que se desea analizar</a:t>
            </a:r>
            <a:endParaRPr lang="es-EC" sz="2800" b="0" i="0" u="none" strike="noStrike" baseline="0" dirty="0">
              <a:solidFill>
                <a:schemeClr val="tx1"/>
              </a:solidFill>
              <a:latin typeface="BerkeleyStd-Medium"/>
            </a:endParaRPr>
          </a:p>
          <a:p>
            <a:pPr marL="0" indent="0" algn="l">
              <a:buNone/>
            </a:pPr>
            <a:endParaRPr lang="es-MX" sz="2800" b="0" i="0" u="none" strike="noStrike" baseline="0" dirty="0">
              <a:solidFill>
                <a:schemeClr val="accent1"/>
              </a:solidFill>
              <a:latin typeface="BerkeleyStd-Medium"/>
            </a:endParaRPr>
          </a:p>
          <a:p>
            <a:pPr marL="0" indent="0" algn="l">
              <a:buNone/>
            </a:pPr>
            <a:r>
              <a:rPr lang="es-MX" sz="2800" b="0" i="0" u="none" strike="noStrike" baseline="0" dirty="0">
                <a:solidFill>
                  <a:schemeClr val="accent1"/>
                </a:solidFill>
                <a:latin typeface="BerkeleyStd-Medium"/>
              </a:rPr>
              <a:t>2. </a:t>
            </a:r>
            <a:r>
              <a:rPr lang="es-MX" sz="2800" b="1" i="1" u="none" strike="noStrike" baseline="0" dirty="0">
                <a:solidFill>
                  <a:schemeClr val="tx1"/>
                </a:solidFill>
                <a:latin typeface="BerkeleyStd-BoldItalic"/>
              </a:rPr>
              <a:t>Se enumeran las posibles causas. </a:t>
            </a:r>
            <a:r>
              <a:rPr lang="es-MX" sz="2800" b="0" i="0" u="none" strike="noStrike" baseline="0" dirty="0">
                <a:solidFill>
                  <a:schemeClr val="tx1"/>
                </a:solidFill>
                <a:latin typeface="BerkeleyStd-Medium"/>
              </a:rPr>
              <a:t>¿Cuál es la causa que origina el problema? A ésta se le </a:t>
            </a:r>
            <a:r>
              <a:rPr lang="es-EC" sz="2800" b="0" i="0" u="none" strike="noStrike" baseline="0" dirty="0">
                <a:solidFill>
                  <a:schemeClr val="tx1"/>
                </a:solidFill>
                <a:latin typeface="BerkeleyStd-Medium"/>
              </a:rPr>
              <a:t>denomina </a:t>
            </a:r>
            <a:r>
              <a:rPr lang="es-EC" sz="2800" b="0" i="1" u="none" strike="noStrike" baseline="0" dirty="0">
                <a:solidFill>
                  <a:schemeClr val="tx1"/>
                </a:solidFill>
                <a:latin typeface="BerkeleyStd-Italic"/>
              </a:rPr>
              <a:t>causa primaria</a:t>
            </a:r>
            <a:r>
              <a:rPr lang="es-EC" sz="2800" b="0" i="0" u="none" strike="noStrike" baseline="0" dirty="0">
                <a:solidFill>
                  <a:schemeClr val="tx1"/>
                </a:solidFill>
                <a:latin typeface="BerkeleyStd-Medium"/>
              </a:rPr>
              <a:t>.</a:t>
            </a:r>
          </a:p>
          <a:p>
            <a:pPr marL="0" indent="0" algn="l">
              <a:buNone/>
            </a:pPr>
            <a:r>
              <a:rPr lang="es-MX" sz="2800" b="0" i="0" u="none" strike="noStrike" baseline="0" dirty="0">
                <a:solidFill>
                  <a:schemeClr val="tx1"/>
                </a:solidFill>
                <a:latin typeface="BerkeleyStd-Medium"/>
              </a:rPr>
              <a:t>Si se analizan procesos de transformación es recomendable tomar en cuenta los siguientes </a:t>
            </a:r>
            <a:r>
              <a:rPr lang="es-EC" sz="2800" b="0" i="0" u="none" strike="noStrike" baseline="0" dirty="0">
                <a:solidFill>
                  <a:schemeClr val="tx1"/>
                </a:solidFill>
                <a:latin typeface="BerkeleyStd-Medium"/>
              </a:rPr>
              <a:t>aspectos</a:t>
            </a:r>
            <a:r>
              <a:rPr lang="es-EC" sz="1800" b="0" i="0" u="none" strike="noStrike" baseline="0" dirty="0">
                <a:solidFill>
                  <a:schemeClr val="tx1"/>
                </a:solidFill>
                <a:latin typeface="BerkeleyStd-Medium"/>
              </a:rPr>
              <a:t>:</a:t>
            </a:r>
          </a:p>
        </p:txBody>
      </p:sp>
    </p:spTree>
    <p:extLst>
      <p:ext uri="{BB962C8B-B14F-4D97-AF65-F5344CB8AC3E}">
        <p14:creationId xmlns:p14="http://schemas.microsoft.com/office/powerpoint/2010/main" val="1649250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FB84939-7ED3-FBBA-8BAB-078987AC669D}"/>
              </a:ext>
            </a:extLst>
          </p:cNvPr>
          <p:cNvSpPr>
            <a:spLocks noGrp="1"/>
          </p:cNvSpPr>
          <p:nvPr>
            <p:ph idx="1"/>
          </p:nvPr>
        </p:nvSpPr>
        <p:spPr>
          <a:xfrm>
            <a:off x="1687131" y="463639"/>
            <a:ext cx="9981127" cy="6078829"/>
          </a:xfrm>
        </p:spPr>
        <p:txBody>
          <a:bodyPr/>
          <a:lstStyle/>
          <a:p>
            <a:pPr marL="0" indent="0" algn="l">
              <a:buNone/>
            </a:pPr>
            <a:r>
              <a:rPr lang="es-MX" sz="2800" b="0" i="0" u="none" strike="noStrike" baseline="0" dirty="0">
                <a:solidFill>
                  <a:schemeClr val="tx1"/>
                </a:solidFill>
                <a:latin typeface="BerkeleyStd-Medium"/>
              </a:rPr>
              <a:t>• Personal que realiza el proceso</a:t>
            </a:r>
          </a:p>
          <a:p>
            <a:pPr marL="0" indent="0" algn="l">
              <a:buNone/>
            </a:pPr>
            <a:r>
              <a:rPr lang="es-MX" sz="2800" b="0" i="0" u="none" strike="noStrike" baseline="0" dirty="0">
                <a:solidFill>
                  <a:schemeClr val="tx1"/>
                </a:solidFill>
                <a:latin typeface="BerkeleyStd-Medium"/>
              </a:rPr>
              <a:t>• Método que se emplea en el proceso</a:t>
            </a:r>
          </a:p>
          <a:p>
            <a:pPr marL="0" indent="0" algn="l">
              <a:buNone/>
            </a:pPr>
            <a:r>
              <a:rPr lang="es-EC" sz="2800" b="0" i="0" u="none" strike="noStrike" baseline="0" dirty="0">
                <a:solidFill>
                  <a:schemeClr val="tx1"/>
                </a:solidFill>
                <a:latin typeface="BerkeleyStd-Medium"/>
              </a:rPr>
              <a:t>• Material, equipo e instrumental</a:t>
            </a:r>
          </a:p>
          <a:p>
            <a:pPr marL="0" indent="0" algn="l">
              <a:buNone/>
            </a:pPr>
            <a:r>
              <a:rPr lang="es-EC" sz="2800" b="0" i="0" u="none" strike="noStrike" baseline="0" dirty="0">
                <a:solidFill>
                  <a:schemeClr val="tx1"/>
                </a:solidFill>
                <a:latin typeface="BerkeleyStd-Medium"/>
              </a:rPr>
              <a:t>• Medio ambiente</a:t>
            </a:r>
          </a:p>
          <a:p>
            <a:pPr marL="0" indent="0" algn="l">
              <a:buNone/>
            </a:pPr>
            <a:endParaRPr lang="es-MX" sz="2800" b="0" i="0" u="none" strike="noStrike" baseline="0" dirty="0">
              <a:solidFill>
                <a:schemeClr val="accent1"/>
              </a:solidFill>
              <a:latin typeface="BerkeleyStd-Medium"/>
            </a:endParaRPr>
          </a:p>
          <a:p>
            <a:pPr marL="0" indent="0" algn="l">
              <a:buNone/>
            </a:pPr>
            <a:r>
              <a:rPr lang="es-MX" sz="2800" b="0" i="0" u="none" strike="noStrike" baseline="0" dirty="0">
                <a:solidFill>
                  <a:schemeClr val="accent1"/>
                </a:solidFill>
                <a:latin typeface="BerkeleyStd-Medium"/>
              </a:rPr>
              <a:t>3. </a:t>
            </a:r>
            <a:r>
              <a:rPr lang="es-MX" sz="2800" b="1" i="1" u="none" strike="noStrike" baseline="0" dirty="0">
                <a:solidFill>
                  <a:schemeClr val="tx1"/>
                </a:solidFill>
                <a:latin typeface="BerkeleyStd-BoldItalic"/>
              </a:rPr>
              <a:t>Se procede a encontrar las causas de las mismas</a:t>
            </a:r>
            <a:r>
              <a:rPr lang="es-MX" sz="2800" b="0" i="0" u="none" strike="noStrike" baseline="0" dirty="0">
                <a:solidFill>
                  <a:schemeClr val="tx1"/>
                </a:solidFill>
                <a:latin typeface="BerkeleyStd-Medium"/>
              </a:rPr>
              <a:t>, a las cuales se les llamará </a:t>
            </a:r>
            <a:r>
              <a:rPr lang="es-MX" sz="2800" b="0" i="1" u="none" strike="noStrike" baseline="0" dirty="0">
                <a:solidFill>
                  <a:schemeClr val="tx1"/>
                </a:solidFill>
                <a:latin typeface="BerkeleyStd-Italic"/>
              </a:rPr>
              <a:t>causas secundarias </a:t>
            </a:r>
            <a:r>
              <a:rPr lang="es-MX" sz="2800" b="0" i="0" u="none" strike="noStrike" baseline="0" dirty="0">
                <a:solidFill>
                  <a:schemeClr val="tx1"/>
                </a:solidFill>
                <a:latin typeface="BerkeleyStd-Medium"/>
              </a:rPr>
              <a:t>y se les coloca como otras flechas que se conectan a la </a:t>
            </a:r>
            <a:r>
              <a:rPr lang="es-MX" sz="2800" b="0" i="0" u="none" strike="noStrike" baseline="0" dirty="0" err="1">
                <a:solidFill>
                  <a:schemeClr val="tx1"/>
                </a:solidFill>
                <a:latin typeface="BerkeleyStd-Medium"/>
              </a:rPr>
              <a:t>fl</a:t>
            </a:r>
            <a:r>
              <a:rPr lang="es-MX" sz="2800" b="0" i="0" u="none" strike="noStrike" baseline="0" dirty="0">
                <a:solidFill>
                  <a:schemeClr val="tx1"/>
                </a:solidFill>
                <a:latin typeface="BerkeleyStd-Medium"/>
              </a:rPr>
              <a:t> echa principal.</a:t>
            </a:r>
          </a:p>
          <a:p>
            <a:pPr marL="0" indent="0" algn="l">
              <a:buNone/>
            </a:pPr>
            <a:endParaRPr lang="es-MX" sz="2800" b="0" i="0" u="none" strike="noStrike" baseline="0" dirty="0">
              <a:solidFill>
                <a:schemeClr val="accent1"/>
              </a:solidFill>
              <a:latin typeface="BerkeleyStd-Medium"/>
            </a:endParaRPr>
          </a:p>
          <a:p>
            <a:pPr marL="0" indent="0" algn="l">
              <a:buNone/>
            </a:pPr>
            <a:r>
              <a:rPr lang="es-MX" sz="2800" b="0" i="0" u="none" strike="noStrike" baseline="0" dirty="0">
                <a:solidFill>
                  <a:schemeClr val="accent1"/>
                </a:solidFill>
                <a:latin typeface="BerkeleyStd-Medium"/>
              </a:rPr>
              <a:t>4. </a:t>
            </a:r>
            <a:r>
              <a:rPr lang="es-MX" sz="2800" b="1" i="1" u="none" strike="noStrike" baseline="0" dirty="0">
                <a:solidFill>
                  <a:schemeClr val="tx1"/>
                </a:solidFill>
                <a:latin typeface="BerkeleyStd-BoldItalic"/>
              </a:rPr>
              <a:t>Se interpreta el diagrama</a:t>
            </a:r>
            <a:r>
              <a:rPr lang="es-MX" sz="2800" b="0" i="0" u="none" strike="noStrike" baseline="0" dirty="0">
                <a:solidFill>
                  <a:schemeClr val="tx1"/>
                </a:solidFill>
                <a:latin typeface="BerkeleyStd-Medium"/>
              </a:rPr>
              <a:t>. Mediante la investigación y el análisis es posible solucionar los </a:t>
            </a:r>
            <a:r>
              <a:rPr lang="es-EC" sz="2800" b="0" i="0" u="none" strike="noStrike" baseline="0" dirty="0">
                <a:solidFill>
                  <a:schemeClr val="tx1"/>
                </a:solidFill>
                <a:latin typeface="BerkeleyStd-Medium"/>
              </a:rPr>
              <a:t>problemas de raíz</a:t>
            </a:r>
            <a:endParaRPr lang="es-EC" sz="2800" dirty="0">
              <a:solidFill>
                <a:schemeClr val="tx1"/>
              </a:solidFill>
            </a:endParaRPr>
          </a:p>
          <a:p>
            <a:pPr marL="0" indent="0">
              <a:buNone/>
            </a:pPr>
            <a:endParaRPr lang="es-EC" dirty="0"/>
          </a:p>
        </p:txBody>
      </p:sp>
    </p:spTree>
    <p:extLst>
      <p:ext uri="{BB962C8B-B14F-4D97-AF65-F5344CB8AC3E}">
        <p14:creationId xmlns:p14="http://schemas.microsoft.com/office/powerpoint/2010/main" val="258447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18F79297-FED9-9110-4FEE-6E396D4FA4F3}"/>
              </a:ext>
            </a:extLst>
          </p:cNvPr>
          <p:cNvPicPr>
            <a:picLocks noGrp="1" noChangeAspect="1"/>
          </p:cNvPicPr>
          <p:nvPr>
            <p:ph idx="1"/>
          </p:nvPr>
        </p:nvPicPr>
        <p:blipFill>
          <a:blip r:embed="rId2"/>
          <a:stretch>
            <a:fillRect/>
          </a:stretch>
        </p:blipFill>
        <p:spPr>
          <a:xfrm>
            <a:off x="2112135" y="553792"/>
            <a:ext cx="9285668" cy="5821250"/>
          </a:xfrm>
          <a:prstGeom prst="rect">
            <a:avLst/>
          </a:prstGeom>
        </p:spPr>
      </p:pic>
    </p:spTree>
    <p:extLst>
      <p:ext uri="{BB962C8B-B14F-4D97-AF65-F5344CB8AC3E}">
        <p14:creationId xmlns:p14="http://schemas.microsoft.com/office/powerpoint/2010/main" val="3944613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E3950F7A-DC32-6517-27E4-A5A43F5C68FB}"/>
              </a:ext>
            </a:extLst>
          </p:cNvPr>
          <p:cNvPicPr>
            <a:picLocks noGrp="1" noChangeAspect="1"/>
          </p:cNvPicPr>
          <p:nvPr>
            <p:ph idx="1"/>
          </p:nvPr>
        </p:nvPicPr>
        <p:blipFill rotWithShape="1">
          <a:blip r:embed="rId2"/>
          <a:srcRect l="22207" t="61758" r="22724" b="23274"/>
          <a:stretch/>
        </p:blipFill>
        <p:spPr>
          <a:xfrm>
            <a:off x="2653049" y="1906073"/>
            <a:ext cx="7534140" cy="3837903"/>
          </a:xfrm>
        </p:spPr>
      </p:pic>
      <p:sp>
        <p:nvSpPr>
          <p:cNvPr id="8" name="Rectángulo 7">
            <a:extLst>
              <a:ext uri="{FF2B5EF4-FFF2-40B4-BE49-F238E27FC236}">
                <a16:creationId xmlns:a16="http://schemas.microsoft.com/office/drawing/2014/main" id="{4C7C4B0D-7AE4-2F40-8FC8-8A1CD827B30A}"/>
              </a:ext>
            </a:extLst>
          </p:cNvPr>
          <p:cNvSpPr/>
          <p:nvPr/>
        </p:nvSpPr>
        <p:spPr>
          <a:xfrm>
            <a:off x="2653049" y="489397"/>
            <a:ext cx="4146996" cy="9916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600" b="1" dirty="0"/>
              <a:t>EJEMPLO SIMPLIFICADO</a:t>
            </a:r>
            <a:endParaRPr lang="es-EC" sz="3600" b="1" dirty="0"/>
          </a:p>
        </p:txBody>
      </p:sp>
    </p:spTree>
    <p:extLst>
      <p:ext uri="{BB962C8B-B14F-4D97-AF65-F5344CB8AC3E}">
        <p14:creationId xmlns:p14="http://schemas.microsoft.com/office/powerpoint/2010/main" val="2923510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FF72675-B199-1B1E-21A6-39C2034D0DA9}"/>
              </a:ext>
            </a:extLst>
          </p:cNvPr>
          <p:cNvPicPr>
            <a:picLocks noGrp="1" noChangeAspect="1"/>
          </p:cNvPicPr>
          <p:nvPr>
            <p:ph idx="1"/>
          </p:nvPr>
        </p:nvPicPr>
        <p:blipFill rotWithShape="1">
          <a:blip r:embed="rId2"/>
          <a:srcRect l="23634" t="37609" r="23696" b="19441"/>
          <a:stretch/>
        </p:blipFill>
        <p:spPr>
          <a:xfrm>
            <a:off x="2421229" y="953037"/>
            <a:ext cx="8744754" cy="5138669"/>
          </a:xfrm>
        </p:spPr>
      </p:pic>
    </p:spTree>
    <p:extLst>
      <p:ext uri="{BB962C8B-B14F-4D97-AF65-F5344CB8AC3E}">
        <p14:creationId xmlns:p14="http://schemas.microsoft.com/office/powerpoint/2010/main" val="2203799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0B7FC1F-52A8-5224-D116-47A57B3EDB6B}"/>
              </a:ext>
            </a:extLst>
          </p:cNvPr>
          <p:cNvPicPr>
            <a:picLocks noGrp="1" noChangeAspect="1"/>
          </p:cNvPicPr>
          <p:nvPr>
            <p:ph idx="1"/>
          </p:nvPr>
        </p:nvPicPr>
        <p:blipFill rotWithShape="1">
          <a:blip r:embed="rId2"/>
          <a:srcRect l="23266" t="53630" r="22776" b="15010"/>
          <a:stretch/>
        </p:blipFill>
        <p:spPr>
          <a:xfrm>
            <a:off x="3103808" y="1339403"/>
            <a:ext cx="7662930" cy="4700789"/>
          </a:xfrm>
        </p:spPr>
      </p:pic>
      <p:sp>
        <p:nvSpPr>
          <p:cNvPr id="6" name="Rectángulo 5">
            <a:extLst>
              <a:ext uri="{FF2B5EF4-FFF2-40B4-BE49-F238E27FC236}">
                <a16:creationId xmlns:a16="http://schemas.microsoft.com/office/drawing/2014/main" id="{B64ABE1D-C87D-0BA0-1A2E-CBDB00938BE7}"/>
              </a:ext>
            </a:extLst>
          </p:cNvPr>
          <p:cNvSpPr/>
          <p:nvPr/>
        </p:nvSpPr>
        <p:spPr>
          <a:xfrm>
            <a:off x="3940935" y="463639"/>
            <a:ext cx="4134119" cy="6181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600" b="1" dirty="0"/>
              <a:t>FODA</a:t>
            </a:r>
            <a:endParaRPr lang="es-EC" sz="3600" b="1" dirty="0"/>
          </a:p>
        </p:txBody>
      </p:sp>
    </p:spTree>
    <p:extLst>
      <p:ext uri="{BB962C8B-B14F-4D97-AF65-F5344CB8AC3E}">
        <p14:creationId xmlns:p14="http://schemas.microsoft.com/office/powerpoint/2010/main" val="1743540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44CE987-4017-FCCF-3ADD-E3DABA5D559B}"/>
              </a:ext>
            </a:extLst>
          </p:cNvPr>
          <p:cNvSpPr>
            <a:spLocks noGrp="1"/>
          </p:cNvSpPr>
          <p:nvPr>
            <p:ph idx="1"/>
          </p:nvPr>
        </p:nvSpPr>
        <p:spPr/>
        <p:txBody>
          <a:bodyPr/>
          <a:lstStyle/>
          <a:p>
            <a:pPr marL="0" indent="0">
              <a:buNone/>
            </a:pPr>
            <a:endParaRPr lang="es-EC" sz="1800" b="1" i="0" u="none" strike="noStrike" baseline="0" dirty="0">
              <a:latin typeface="BerkeleyStd-Bold"/>
            </a:endParaRPr>
          </a:p>
          <a:p>
            <a:pPr marL="0" indent="0">
              <a:buNone/>
            </a:pPr>
            <a:r>
              <a:rPr lang="es-EC" sz="4000" b="1" i="0" u="none" strike="noStrike" baseline="0" dirty="0">
                <a:latin typeface="BerkeleyStd-Bold"/>
              </a:rPr>
              <a:t>Evaluar el ambiente interno: </a:t>
            </a:r>
            <a:r>
              <a:rPr lang="es-MX" sz="4000" b="0" i="0" u="none" strike="noStrike" baseline="0" dirty="0">
                <a:latin typeface="BerkeleyStd-Medium"/>
              </a:rPr>
              <a:t>es decir, las fortalezas y las debilidades.</a:t>
            </a:r>
          </a:p>
          <a:p>
            <a:pPr marL="0" indent="0">
              <a:buNone/>
            </a:pPr>
            <a:r>
              <a:rPr lang="es-EC" sz="4000" b="1" i="0" u="none" strike="noStrike" baseline="0" dirty="0">
                <a:latin typeface="BerkeleyStd-Bold"/>
              </a:rPr>
              <a:t>Evaluar el ambiente externo: </a:t>
            </a:r>
            <a:r>
              <a:rPr lang="es-EC" sz="4000" b="0" i="0" u="none" strike="noStrike" baseline="0" dirty="0">
                <a:latin typeface="BerkeleyStd-Medium"/>
              </a:rPr>
              <a:t>Las oportunidades y amenazas</a:t>
            </a:r>
            <a:endParaRPr lang="es-EC" sz="4000" dirty="0"/>
          </a:p>
        </p:txBody>
      </p:sp>
    </p:spTree>
    <p:extLst>
      <p:ext uri="{BB962C8B-B14F-4D97-AF65-F5344CB8AC3E}">
        <p14:creationId xmlns:p14="http://schemas.microsoft.com/office/powerpoint/2010/main" val="1299095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4420E1-8481-6DCD-0BCE-4B278E214351}"/>
              </a:ext>
            </a:extLst>
          </p:cNvPr>
          <p:cNvSpPr>
            <a:spLocks noGrp="1"/>
          </p:cNvSpPr>
          <p:nvPr>
            <p:ph idx="1"/>
          </p:nvPr>
        </p:nvSpPr>
        <p:spPr>
          <a:xfrm>
            <a:off x="1635617" y="734096"/>
            <a:ext cx="10122793" cy="5692461"/>
          </a:xfrm>
        </p:spPr>
        <p:txBody>
          <a:bodyPr>
            <a:normAutofit/>
          </a:bodyPr>
          <a:lstStyle/>
          <a:p>
            <a:pPr marL="0" indent="0" algn="l">
              <a:buNone/>
            </a:pPr>
            <a:r>
              <a:rPr lang="es-MX" sz="3200" b="0" i="0" u="none" strike="noStrike" baseline="0" dirty="0">
                <a:solidFill>
                  <a:schemeClr val="tx1"/>
                </a:solidFill>
                <a:latin typeface="BerkeleyStd-Medium"/>
              </a:rPr>
              <a:t>La matriz FODA se realiza en ocho pasos:</a:t>
            </a:r>
          </a:p>
          <a:p>
            <a:pPr marL="0" indent="0" algn="l">
              <a:buNone/>
            </a:pPr>
            <a:r>
              <a:rPr lang="es-MX" sz="3200" b="0" i="0" u="none" strike="noStrike" baseline="0" dirty="0">
                <a:solidFill>
                  <a:schemeClr val="tx1"/>
                </a:solidFill>
                <a:latin typeface="BerkeleyStd-Medium"/>
              </a:rPr>
              <a:t>1. Elaborar la lista de fuerzas o fortalezas internas que son claves.</a:t>
            </a:r>
          </a:p>
          <a:p>
            <a:pPr marL="0" indent="0" algn="l">
              <a:buNone/>
            </a:pPr>
            <a:r>
              <a:rPr lang="es-MX" sz="3200" b="0" i="0" u="none" strike="noStrike" baseline="0" dirty="0">
                <a:solidFill>
                  <a:schemeClr val="tx1"/>
                </a:solidFill>
                <a:latin typeface="BerkeleyStd-Medium"/>
              </a:rPr>
              <a:t>2. Hacer una lista de debilidades relevantes.</a:t>
            </a:r>
          </a:p>
          <a:p>
            <a:pPr marL="0" indent="0" algn="l">
              <a:buNone/>
            </a:pPr>
            <a:r>
              <a:rPr lang="es-MX" sz="3200" b="0" i="0" u="none" strike="noStrike" baseline="0" dirty="0">
                <a:solidFill>
                  <a:schemeClr val="tx1"/>
                </a:solidFill>
                <a:latin typeface="BerkeleyStd-Medium"/>
              </a:rPr>
              <a:t>3. Elaborar una lista de las oportunidades que se presentan en el ambiente.</a:t>
            </a:r>
          </a:p>
          <a:p>
            <a:pPr marL="0" indent="0" algn="l">
              <a:buNone/>
            </a:pPr>
            <a:r>
              <a:rPr lang="es-MX" sz="3200" b="0" i="0" u="none" strike="noStrike" baseline="0" dirty="0">
                <a:solidFill>
                  <a:schemeClr val="tx1"/>
                </a:solidFill>
                <a:latin typeface="BerkeleyStd-Medium"/>
              </a:rPr>
              <a:t>4. Hacer una lista de amenazas externas que pueden afectar a la empresa.</a:t>
            </a:r>
          </a:p>
        </p:txBody>
      </p:sp>
    </p:spTree>
    <p:extLst>
      <p:ext uri="{BB962C8B-B14F-4D97-AF65-F5344CB8AC3E}">
        <p14:creationId xmlns:p14="http://schemas.microsoft.com/office/powerpoint/2010/main" val="1932953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EAE2509-8604-94BF-BA7D-7B5F696E2E4F}"/>
              </a:ext>
            </a:extLst>
          </p:cNvPr>
          <p:cNvSpPr>
            <a:spLocks noGrp="1"/>
          </p:cNvSpPr>
          <p:nvPr>
            <p:ph idx="1"/>
          </p:nvPr>
        </p:nvSpPr>
        <p:spPr>
          <a:xfrm>
            <a:off x="1996225" y="592427"/>
            <a:ext cx="9710671" cy="5731099"/>
          </a:xfrm>
        </p:spPr>
        <p:txBody>
          <a:bodyPr>
            <a:normAutofit fontScale="92500" lnSpcReduction="10000"/>
          </a:bodyPr>
          <a:lstStyle/>
          <a:p>
            <a:pPr marL="0" indent="0" algn="just">
              <a:buNone/>
            </a:pPr>
            <a:r>
              <a:rPr lang="es-MX" sz="3200" b="0" i="0" u="none" strike="noStrike" baseline="0" dirty="0">
                <a:solidFill>
                  <a:schemeClr val="tx1"/>
                </a:solidFill>
                <a:latin typeface="BerkeleyStd-Medium"/>
              </a:rPr>
              <a:t>5. Registrar estrategias FO que requieren adecuar las fuerzas internas a las oportunidades externas.</a:t>
            </a:r>
          </a:p>
          <a:p>
            <a:pPr marL="0" indent="0" algn="just">
              <a:buNone/>
            </a:pPr>
            <a:endParaRPr lang="es-MX" sz="3200" b="0" i="0" u="none" strike="noStrike" baseline="0" dirty="0">
              <a:solidFill>
                <a:schemeClr val="tx1"/>
              </a:solidFill>
              <a:latin typeface="BerkeleyStd-Medium"/>
            </a:endParaRPr>
          </a:p>
          <a:p>
            <a:pPr marL="0" indent="0" algn="just">
              <a:buNone/>
            </a:pPr>
            <a:r>
              <a:rPr lang="es-MX" sz="3200" b="0" i="0" u="none" strike="noStrike" baseline="0" dirty="0">
                <a:solidFill>
                  <a:schemeClr val="tx1"/>
                </a:solidFill>
                <a:latin typeface="BerkeleyStd-Medium"/>
              </a:rPr>
              <a:t>6. Registrar estrategias FA que resultan de acomodar las fuerzas internas a las amenazas externas.</a:t>
            </a:r>
          </a:p>
          <a:p>
            <a:pPr marL="0" indent="0" algn="just">
              <a:buNone/>
            </a:pPr>
            <a:endParaRPr lang="es-EC" sz="3200" b="0" i="0" u="none" strike="noStrike" baseline="0" dirty="0">
              <a:solidFill>
                <a:schemeClr val="tx1"/>
              </a:solidFill>
              <a:latin typeface="BerkeleyStd-Medium"/>
            </a:endParaRPr>
          </a:p>
          <a:p>
            <a:pPr marL="0" indent="0" algn="just">
              <a:buNone/>
            </a:pPr>
            <a:r>
              <a:rPr lang="es-EC" sz="3200" b="0" i="0" u="none" strike="noStrike" baseline="0" dirty="0">
                <a:solidFill>
                  <a:schemeClr val="tx1"/>
                </a:solidFill>
                <a:latin typeface="BerkeleyStd-Medium"/>
              </a:rPr>
              <a:t>7. Registrar estrategias DO al empatar las debilidades internas a las oportunidades externas.</a:t>
            </a:r>
          </a:p>
          <a:p>
            <a:pPr marL="0" indent="0" algn="just">
              <a:buNone/>
            </a:pPr>
            <a:r>
              <a:rPr lang="es-EC" sz="3200" b="0" i="0" u="none" strike="noStrike" baseline="0" dirty="0">
                <a:solidFill>
                  <a:schemeClr val="tx1"/>
                </a:solidFill>
                <a:latin typeface="BerkeleyStd-Medium"/>
              </a:rPr>
              <a:t>8. Registrar estrategias DA que son tácticas defensivas que pretenden disminuir las debilidades </a:t>
            </a:r>
            <a:r>
              <a:rPr lang="es-MX" sz="3200" b="0" i="0" u="none" strike="noStrike" baseline="0" dirty="0">
                <a:solidFill>
                  <a:schemeClr val="tx1"/>
                </a:solidFill>
                <a:latin typeface="BerkeleyStd-Medium"/>
              </a:rPr>
              <a:t>internas y evitar las amenazas del entorno.</a:t>
            </a:r>
            <a:endParaRPr lang="es-EC" sz="3200" dirty="0">
              <a:solidFill>
                <a:schemeClr val="tx1"/>
              </a:solidFill>
            </a:endParaRPr>
          </a:p>
          <a:p>
            <a:pPr marL="0" indent="0">
              <a:buNone/>
            </a:pPr>
            <a:endParaRPr lang="es-EC" dirty="0"/>
          </a:p>
        </p:txBody>
      </p:sp>
    </p:spTree>
    <p:extLst>
      <p:ext uri="{BB962C8B-B14F-4D97-AF65-F5344CB8AC3E}">
        <p14:creationId xmlns:p14="http://schemas.microsoft.com/office/powerpoint/2010/main" val="1014104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puntos claro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Título 1">
            <a:extLst>
              <a:ext uri="{FF2B5EF4-FFF2-40B4-BE49-F238E27FC236}">
                <a16:creationId xmlns:a16="http://schemas.microsoft.com/office/drawing/2014/main" id="{F266081D-517B-5D43-A7B4-E67DDEDC0B31}"/>
              </a:ext>
            </a:extLst>
          </p:cNvPr>
          <p:cNvSpPr>
            <a:spLocks noGrp="1"/>
          </p:cNvSpPr>
          <p:nvPr>
            <p:ph type="ctrTitle"/>
          </p:nvPr>
        </p:nvSpPr>
        <p:spPr>
          <a:xfrm>
            <a:off x="2589213" y="2514600"/>
            <a:ext cx="8915399" cy="2262781"/>
          </a:xfrm>
        </p:spPr>
        <p:txBody>
          <a:bodyPr rtlCol="0">
            <a:normAutofit/>
          </a:bodyPr>
          <a:lstStyle/>
          <a:p>
            <a:pPr rtl="0"/>
            <a:r>
              <a:rPr lang="es-ES"/>
              <a:t>Gracias</a:t>
            </a:r>
          </a:p>
        </p:txBody>
      </p:sp>
      <p:grpSp>
        <p:nvGrpSpPr>
          <p:cNvPr id="12" name="Grupo 11">
            <a:extLst>
              <a:ext uri="{FF2B5EF4-FFF2-40B4-BE49-F238E27FC236}">
                <a16:creationId xmlns:a16="http://schemas.microsoft.com/office/drawing/2014/main"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Forma libre 11">
              <a:extLst>
                <a:ext uri="{FF2B5EF4-FFF2-40B4-BE49-F238E27FC236}">
                  <a16:creationId xmlns:a16="http://schemas.microsoft.com/office/drawing/2014/main"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orma libre 12">
              <a:extLst>
                <a:ext uri="{FF2B5EF4-FFF2-40B4-BE49-F238E27FC236}">
                  <a16:creationId xmlns:a16="http://schemas.microsoft.com/office/drawing/2014/main"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orma libre 13">
              <a:extLst>
                <a:ext uri="{FF2B5EF4-FFF2-40B4-BE49-F238E27FC236}">
                  <a16:creationId xmlns:a16="http://schemas.microsoft.com/office/drawing/2014/main"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orma libre 14">
              <a:extLst>
                <a:ext uri="{FF2B5EF4-FFF2-40B4-BE49-F238E27FC236}">
                  <a16:creationId xmlns:a16="http://schemas.microsoft.com/office/drawing/2014/main"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orma libre 15">
              <a:extLst>
                <a:ext uri="{FF2B5EF4-FFF2-40B4-BE49-F238E27FC236}">
                  <a16:creationId xmlns:a16="http://schemas.microsoft.com/office/drawing/2014/main"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orma libre 16">
              <a:extLst>
                <a:ext uri="{FF2B5EF4-FFF2-40B4-BE49-F238E27FC236}">
                  <a16:creationId xmlns:a16="http://schemas.microsoft.com/office/drawing/2014/main"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orma libre 17">
              <a:extLst>
                <a:ext uri="{FF2B5EF4-FFF2-40B4-BE49-F238E27FC236}">
                  <a16:creationId xmlns:a16="http://schemas.microsoft.com/office/drawing/2014/main"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orma libre 18">
              <a:extLst>
                <a:ext uri="{FF2B5EF4-FFF2-40B4-BE49-F238E27FC236}">
                  <a16:creationId xmlns:a16="http://schemas.microsoft.com/office/drawing/2014/main"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orma libre 19">
              <a:extLst>
                <a:ext uri="{FF2B5EF4-FFF2-40B4-BE49-F238E27FC236}">
                  <a16:creationId xmlns:a16="http://schemas.microsoft.com/office/drawing/2014/main"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orma libre 20">
              <a:extLst>
                <a:ext uri="{FF2B5EF4-FFF2-40B4-BE49-F238E27FC236}">
                  <a16:creationId xmlns:a16="http://schemas.microsoft.com/office/drawing/2014/main"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orma libre 21">
              <a:extLst>
                <a:ext uri="{FF2B5EF4-FFF2-40B4-BE49-F238E27FC236}">
                  <a16:creationId xmlns:a16="http://schemas.microsoft.com/office/drawing/2014/main"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orma libre 22">
              <a:extLst>
                <a:ext uri="{FF2B5EF4-FFF2-40B4-BE49-F238E27FC236}">
                  <a16:creationId xmlns:a16="http://schemas.microsoft.com/office/drawing/2014/main"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upo 25">
            <a:extLst>
              <a:ext uri="{FF2B5EF4-FFF2-40B4-BE49-F238E27FC236}">
                <a16:creationId xmlns:a16="http://schemas.microsoft.com/office/drawing/2014/main"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Forma libre 27">
              <a:extLst>
                <a:ext uri="{FF2B5EF4-FFF2-40B4-BE49-F238E27FC236}">
                  <a16:creationId xmlns:a16="http://schemas.microsoft.com/office/drawing/2014/main"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orma libre 28">
              <a:extLst>
                <a:ext uri="{FF2B5EF4-FFF2-40B4-BE49-F238E27FC236}">
                  <a16:creationId xmlns:a16="http://schemas.microsoft.com/office/drawing/2014/main"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orma libre 29">
              <a:extLst>
                <a:ext uri="{FF2B5EF4-FFF2-40B4-BE49-F238E27FC236}">
                  <a16:creationId xmlns:a16="http://schemas.microsoft.com/office/drawing/2014/main"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orma libre 30">
              <a:extLst>
                <a:ext uri="{FF2B5EF4-FFF2-40B4-BE49-F238E27FC236}">
                  <a16:creationId xmlns:a16="http://schemas.microsoft.com/office/drawing/2014/main"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orma libre 31">
              <a:extLst>
                <a:ext uri="{FF2B5EF4-FFF2-40B4-BE49-F238E27FC236}">
                  <a16:creationId xmlns:a16="http://schemas.microsoft.com/office/drawing/2014/main"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orma libre 32">
              <a:extLst>
                <a:ext uri="{FF2B5EF4-FFF2-40B4-BE49-F238E27FC236}">
                  <a16:creationId xmlns:a16="http://schemas.microsoft.com/office/drawing/2014/main"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orma libre 33">
              <a:extLst>
                <a:ext uri="{FF2B5EF4-FFF2-40B4-BE49-F238E27FC236}">
                  <a16:creationId xmlns:a16="http://schemas.microsoft.com/office/drawing/2014/main"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orma libre 34">
              <a:extLst>
                <a:ext uri="{FF2B5EF4-FFF2-40B4-BE49-F238E27FC236}">
                  <a16:creationId xmlns:a16="http://schemas.microsoft.com/office/drawing/2014/main"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orma libre 35">
              <a:extLst>
                <a:ext uri="{FF2B5EF4-FFF2-40B4-BE49-F238E27FC236}">
                  <a16:creationId xmlns:a16="http://schemas.microsoft.com/office/drawing/2014/main"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orma libre 36">
              <a:extLst>
                <a:ext uri="{FF2B5EF4-FFF2-40B4-BE49-F238E27FC236}">
                  <a16:creationId xmlns:a16="http://schemas.microsoft.com/office/drawing/2014/main"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orma libre 37">
              <a:extLst>
                <a:ext uri="{FF2B5EF4-FFF2-40B4-BE49-F238E27FC236}">
                  <a16:creationId xmlns:a16="http://schemas.microsoft.com/office/drawing/2014/main"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orma libre 38">
              <a:extLst>
                <a:ext uri="{FF2B5EF4-FFF2-40B4-BE49-F238E27FC236}">
                  <a16:creationId xmlns:a16="http://schemas.microsoft.com/office/drawing/2014/main"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ctángulo 39">
            <a:extLst>
              <a:ext uri="{FF2B5EF4-FFF2-40B4-BE49-F238E27FC236}">
                <a16:creationId xmlns:a16="http://schemas.microsoft.com/office/drawing/2014/main"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Forma libre 69">
            <a:extLst>
              <a:ext uri="{FF2B5EF4-FFF2-40B4-BE49-F238E27FC236}">
                <a16:creationId xmlns:a16="http://schemas.microsoft.com/office/drawing/2014/main"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7" name="Imagen 6">
            <a:extLst>
              <a:ext uri="{FF2B5EF4-FFF2-40B4-BE49-F238E27FC236}">
                <a16:creationId xmlns:a16="http://schemas.microsoft.com/office/drawing/2014/main" id="{3AA3619E-DEFD-7009-AF7D-EA0FB6D2E38C}"/>
              </a:ext>
            </a:extLst>
          </p:cNvPr>
          <p:cNvPicPr>
            <a:picLocks noChangeAspect="1"/>
          </p:cNvPicPr>
          <p:nvPr/>
        </p:nvPicPr>
        <p:blipFill>
          <a:blip r:embed="rId4"/>
          <a:stretch>
            <a:fillRect/>
          </a:stretch>
        </p:blipFill>
        <p:spPr>
          <a:xfrm>
            <a:off x="6146981" y="811369"/>
            <a:ext cx="5038720" cy="5433367"/>
          </a:xfrm>
          <a:prstGeom prst="rect">
            <a:avLst/>
          </a:prstGeom>
        </p:spPr>
      </p:pic>
    </p:spTree>
    <p:extLst>
      <p:ext uri="{BB962C8B-B14F-4D97-AF65-F5344CB8AC3E}">
        <p14:creationId xmlns:p14="http://schemas.microsoft.com/office/powerpoint/2010/main" val="406373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E90931A-24FE-A4C8-DE88-840E1A78E2BA}"/>
              </a:ext>
            </a:extLst>
          </p:cNvPr>
          <p:cNvSpPr>
            <a:spLocks noGrp="1"/>
          </p:cNvSpPr>
          <p:nvPr>
            <p:ph idx="1"/>
          </p:nvPr>
        </p:nvSpPr>
        <p:spPr>
          <a:xfrm>
            <a:off x="2241483" y="631065"/>
            <a:ext cx="9336624" cy="5267459"/>
          </a:xfrm>
        </p:spPr>
        <p:txBody>
          <a:bodyPr>
            <a:normAutofit lnSpcReduction="10000"/>
          </a:bodyPr>
          <a:lstStyle/>
          <a:p>
            <a:pPr algn="l"/>
            <a:r>
              <a:rPr lang="es-EC" sz="3600" b="0" i="0" u="none" strike="noStrike" baseline="0" dirty="0">
                <a:solidFill>
                  <a:schemeClr val="tx1"/>
                </a:solidFill>
                <a:latin typeface="BerkeleyStd-Medium"/>
              </a:rPr>
              <a:t>Objetivos:</a:t>
            </a:r>
          </a:p>
          <a:p>
            <a:pPr marL="0" indent="0" algn="l">
              <a:buNone/>
            </a:pPr>
            <a:endParaRPr lang="es-MX" sz="3200" b="0" i="0" u="none" strike="noStrike" baseline="0" dirty="0">
              <a:solidFill>
                <a:schemeClr val="tx1"/>
              </a:solidFill>
              <a:latin typeface="BerkeleyStd-Medium"/>
            </a:endParaRPr>
          </a:p>
          <a:p>
            <a:pPr marL="0" indent="0" algn="l">
              <a:buNone/>
            </a:pPr>
            <a:r>
              <a:rPr lang="es-MX" sz="3200" b="0" i="0" u="none" strike="noStrike" baseline="0" dirty="0">
                <a:solidFill>
                  <a:schemeClr val="tx1"/>
                </a:solidFill>
                <a:latin typeface="BerkeleyStd-Medium"/>
              </a:rPr>
              <a:t>1. Hacer una planeación gráfica detallada que muestre las relaciones entre las actividades o eventos, su interdependencia, la importancia de cada una en el desarrollo general y el tiempo, así como los recursos necesarios para el proceso.</a:t>
            </a:r>
          </a:p>
          <a:p>
            <a:pPr marL="0" indent="0" algn="l">
              <a:buNone/>
            </a:pPr>
            <a:endParaRPr lang="es-MX" sz="3200" b="0" i="0" u="none" strike="noStrike" baseline="0" dirty="0">
              <a:solidFill>
                <a:schemeClr val="tx1"/>
              </a:solidFill>
              <a:latin typeface="BerkeleyStd-Medium"/>
            </a:endParaRPr>
          </a:p>
          <a:p>
            <a:pPr marL="0" indent="0" algn="l">
              <a:buNone/>
            </a:pPr>
            <a:r>
              <a:rPr lang="es-MX" sz="3200" b="0" i="0" u="none" strike="noStrike" baseline="0" dirty="0">
                <a:solidFill>
                  <a:schemeClr val="tx1"/>
                </a:solidFill>
                <a:latin typeface="BerkeleyStd-Medium"/>
              </a:rPr>
              <a:t>2. Conocer los tiempos libres en distintas etapas para hacer una distribución de recursos apropiada.</a:t>
            </a:r>
            <a:endParaRPr lang="es-EC" sz="3200" dirty="0">
              <a:solidFill>
                <a:schemeClr val="tx1"/>
              </a:solidFill>
            </a:endParaRPr>
          </a:p>
        </p:txBody>
      </p:sp>
    </p:spTree>
    <p:extLst>
      <p:ext uri="{BB962C8B-B14F-4D97-AF65-F5344CB8AC3E}">
        <p14:creationId xmlns:p14="http://schemas.microsoft.com/office/powerpoint/2010/main" val="2770267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DF1665F0-6FA1-8D7B-0A85-862DF803C942}"/>
              </a:ext>
            </a:extLst>
          </p:cNvPr>
          <p:cNvSpPr>
            <a:spLocks noGrp="1"/>
          </p:cNvSpPr>
          <p:nvPr>
            <p:ph idx="1"/>
          </p:nvPr>
        </p:nvSpPr>
        <p:spPr>
          <a:xfrm>
            <a:off x="2086377" y="540913"/>
            <a:ext cx="9775065" cy="5653825"/>
          </a:xfrm>
        </p:spPr>
        <p:txBody>
          <a:bodyPr>
            <a:normAutofit lnSpcReduction="10000"/>
          </a:bodyPr>
          <a:lstStyle/>
          <a:p>
            <a:pPr marL="0" indent="0" algn="l">
              <a:buNone/>
            </a:pPr>
            <a:r>
              <a:rPr lang="es-MX" sz="3600" b="0" i="0" u="none" strike="noStrike" baseline="0" dirty="0">
                <a:solidFill>
                  <a:schemeClr val="tx1"/>
                </a:solidFill>
                <a:latin typeface="BerkeleyStd-Medium"/>
              </a:rPr>
              <a:t>3. Conocer qué actividades pueden retrasarse o posponerse y cuáles son críticas y no permiten</a:t>
            </a:r>
          </a:p>
          <a:p>
            <a:pPr marL="0" indent="0" algn="l">
              <a:buNone/>
            </a:pPr>
            <a:r>
              <a:rPr lang="es-EC" sz="3600" b="0" i="0" u="none" strike="noStrike" baseline="0" dirty="0">
                <a:solidFill>
                  <a:schemeClr val="tx1"/>
                </a:solidFill>
                <a:latin typeface="BerkeleyStd-Medium"/>
              </a:rPr>
              <a:t>demora.</a:t>
            </a:r>
          </a:p>
          <a:p>
            <a:pPr marL="0" indent="0" algn="l">
              <a:buNone/>
            </a:pPr>
            <a:r>
              <a:rPr lang="es-MX" sz="3600" b="0" i="0" u="none" strike="noStrike" baseline="0" dirty="0">
                <a:solidFill>
                  <a:schemeClr val="tx1"/>
                </a:solidFill>
                <a:latin typeface="BerkeleyStd-Medium"/>
              </a:rPr>
              <a:t>4. Anticipar la fecha de terminación de un proyecto acordes con las necesidades y recursos disponibles por comparación con cursos alternativos.</a:t>
            </a:r>
          </a:p>
          <a:p>
            <a:pPr marL="0" indent="0" algn="l">
              <a:buNone/>
            </a:pPr>
            <a:r>
              <a:rPr lang="es-MX" sz="3600" b="0" i="0" u="none" strike="noStrike" baseline="0" dirty="0">
                <a:solidFill>
                  <a:schemeClr val="tx1"/>
                </a:solidFill>
                <a:latin typeface="BerkeleyStd-Medium"/>
              </a:rPr>
              <a:t>5. Determinar la coordinación necesaria para lograr los objetivos</a:t>
            </a:r>
            <a:r>
              <a:rPr lang="es-MX" sz="3200" b="0" i="0" u="none" strike="noStrike" baseline="0" dirty="0">
                <a:solidFill>
                  <a:schemeClr val="tx1"/>
                </a:solidFill>
                <a:latin typeface="BerkeleyStd-Medium"/>
              </a:rPr>
              <a:t>.</a:t>
            </a:r>
            <a:endParaRPr lang="es-EC" sz="3200" dirty="0">
              <a:solidFill>
                <a:schemeClr val="tx1"/>
              </a:solidFill>
            </a:endParaRPr>
          </a:p>
        </p:txBody>
      </p:sp>
    </p:spTree>
    <p:extLst>
      <p:ext uri="{BB962C8B-B14F-4D97-AF65-F5344CB8AC3E}">
        <p14:creationId xmlns:p14="http://schemas.microsoft.com/office/powerpoint/2010/main" val="149685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773445-D2E1-3E29-07B3-9D89C8797C6B}"/>
              </a:ext>
            </a:extLst>
          </p:cNvPr>
          <p:cNvSpPr>
            <a:spLocks noGrp="1"/>
          </p:cNvSpPr>
          <p:nvPr>
            <p:ph idx="1"/>
          </p:nvPr>
        </p:nvSpPr>
        <p:spPr>
          <a:xfrm>
            <a:off x="2589212" y="991673"/>
            <a:ext cx="8915400" cy="4919549"/>
          </a:xfrm>
        </p:spPr>
        <p:txBody>
          <a:bodyPr>
            <a:normAutofit/>
          </a:bodyPr>
          <a:lstStyle/>
          <a:p>
            <a:pPr algn="l"/>
            <a:r>
              <a:rPr lang="es-EC" sz="4000" b="1" i="0" u="none" strike="noStrike" baseline="0" dirty="0">
                <a:solidFill>
                  <a:schemeClr val="accent2">
                    <a:lumMod val="60000"/>
                    <a:lumOff val="40000"/>
                  </a:schemeClr>
                </a:solidFill>
                <a:latin typeface="BerkeleyStd-Medium"/>
              </a:rPr>
              <a:t>Procedimiento:</a:t>
            </a:r>
          </a:p>
          <a:p>
            <a:pPr marL="0" indent="0" algn="l">
              <a:buNone/>
            </a:pPr>
            <a:r>
              <a:rPr lang="es-EC" sz="4000" b="0" i="0" u="none" strike="noStrike" baseline="0" dirty="0">
                <a:solidFill>
                  <a:schemeClr val="tx1"/>
                </a:solidFill>
                <a:latin typeface="BerkeleyStd-Medium"/>
              </a:rPr>
              <a:t>• Determinar actividades</a:t>
            </a:r>
          </a:p>
          <a:p>
            <a:pPr marL="0" indent="0" algn="l">
              <a:buNone/>
            </a:pPr>
            <a:r>
              <a:rPr lang="es-MX" sz="4000" b="0" i="0" u="none" strike="noStrike" baseline="0" dirty="0">
                <a:solidFill>
                  <a:schemeClr val="tx1"/>
                </a:solidFill>
                <a:latin typeface="BerkeleyStd-Medium"/>
              </a:rPr>
              <a:t>• Fijar tiempos para las actividades</a:t>
            </a:r>
          </a:p>
          <a:p>
            <a:pPr marL="0" indent="0" algn="l">
              <a:buNone/>
            </a:pPr>
            <a:r>
              <a:rPr lang="es-EC" sz="4000" b="0" i="0" u="none" strike="noStrike" baseline="0" dirty="0">
                <a:solidFill>
                  <a:schemeClr val="tx1"/>
                </a:solidFill>
                <a:latin typeface="BerkeleyStd-Medium"/>
              </a:rPr>
              <a:t>• Jerarquizar actividades</a:t>
            </a:r>
          </a:p>
          <a:p>
            <a:pPr marL="0" indent="0" algn="l">
              <a:buNone/>
            </a:pPr>
            <a:r>
              <a:rPr lang="es-EC" sz="4000" b="0" i="0" u="none" strike="noStrike" baseline="0" dirty="0">
                <a:solidFill>
                  <a:schemeClr val="tx1"/>
                </a:solidFill>
                <a:latin typeface="BerkeleyStd-Medium"/>
              </a:rPr>
              <a:t>• Elaborar la red</a:t>
            </a:r>
            <a:endParaRPr lang="es-EC" sz="4000" dirty="0">
              <a:solidFill>
                <a:schemeClr val="tx1"/>
              </a:solidFill>
            </a:endParaRPr>
          </a:p>
        </p:txBody>
      </p:sp>
    </p:spTree>
    <p:extLst>
      <p:ext uri="{BB962C8B-B14F-4D97-AF65-F5344CB8AC3E}">
        <p14:creationId xmlns:p14="http://schemas.microsoft.com/office/powerpoint/2010/main" val="2288918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0E3F6B9-FE36-E1BF-CB67-6105E697004E}"/>
              </a:ext>
            </a:extLst>
          </p:cNvPr>
          <p:cNvSpPr>
            <a:spLocks noGrp="1"/>
          </p:cNvSpPr>
          <p:nvPr>
            <p:ph idx="1"/>
          </p:nvPr>
        </p:nvSpPr>
        <p:spPr>
          <a:xfrm>
            <a:off x="2434107" y="978794"/>
            <a:ext cx="9337183" cy="4932428"/>
          </a:xfrm>
        </p:spPr>
        <p:txBody>
          <a:bodyPr>
            <a:normAutofit/>
          </a:bodyPr>
          <a:lstStyle/>
          <a:p>
            <a:pPr>
              <a:buFont typeface="Arial" panose="020B0604020202020204" pitchFamily="34" charset="0"/>
              <a:buChar char="•"/>
            </a:pPr>
            <a:endParaRPr lang="es-EC" sz="3600" b="0" i="0" u="none" strike="noStrike" baseline="0" dirty="0">
              <a:solidFill>
                <a:schemeClr val="tx1"/>
              </a:solidFill>
              <a:latin typeface="BerkeleyStd-Medium"/>
            </a:endParaRPr>
          </a:p>
          <a:p>
            <a:pPr>
              <a:buFont typeface="Arial" panose="020B0604020202020204" pitchFamily="34" charset="0"/>
              <a:buChar char="•"/>
            </a:pPr>
            <a:r>
              <a:rPr lang="es-EC" sz="3600" b="0" i="0" u="none" strike="noStrike" baseline="0" dirty="0">
                <a:solidFill>
                  <a:schemeClr val="tx1"/>
                </a:solidFill>
                <a:latin typeface="BerkeleyStd-Medium"/>
              </a:rPr>
              <a:t>Analizar los diferentes cursos</a:t>
            </a:r>
          </a:p>
          <a:p>
            <a:pPr marL="0" indent="0" algn="l">
              <a:buNone/>
            </a:pPr>
            <a:r>
              <a:rPr lang="es-EC" sz="3600" b="0" i="0" u="none" strike="noStrike" baseline="0" dirty="0">
                <a:solidFill>
                  <a:schemeClr val="tx1"/>
                </a:solidFill>
                <a:latin typeface="BerkeleyStd-Medium"/>
              </a:rPr>
              <a:t>• Señalar el camino crítico</a:t>
            </a:r>
          </a:p>
          <a:p>
            <a:pPr marL="0" indent="0" algn="l">
              <a:buNone/>
            </a:pPr>
            <a:r>
              <a:rPr lang="es-EC" sz="3600" b="0" i="0" u="none" strike="noStrike" baseline="0" dirty="0">
                <a:solidFill>
                  <a:schemeClr val="tx1"/>
                </a:solidFill>
                <a:latin typeface="BerkeleyStd-Medium"/>
              </a:rPr>
              <a:t>• Hacer ajustes</a:t>
            </a:r>
          </a:p>
          <a:p>
            <a:pPr marL="0" indent="0" algn="l">
              <a:buNone/>
            </a:pPr>
            <a:r>
              <a:rPr lang="es-EC" sz="3600" b="0" i="0" u="none" strike="noStrike" baseline="0" dirty="0">
                <a:solidFill>
                  <a:schemeClr val="tx1"/>
                </a:solidFill>
                <a:latin typeface="BerkeleyStd-Medium"/>
              </a:rPr>
              <a:t>• Tomar decisiones</a:t>
            </a:r>
          </a:p>
          <a:p>
            <a:pPr marL="0" indent="0" algn="l">
              <a:buNone/>
            </a:pPr>
            <a:r>
              <a:rPr lang="es-MX" sz="3200" b="0" i="0" u="none" strike="noStrike" baseline="0" dirty="0">
                <a:latin typeface="BerkeleyStd-Medium"/>
              </a:rPr>
              <a:t>Los proyectos que se planean con estas técnicas muestran un importante análisis al diseñar </a:t>
            </a:r>
            <a:r>
              <a:rPr lang="es-EC" sz="3200" b="0" i="0" u="none" strike="noStrike" baseline="0" dirty="0">
                <a:latin typeface="BerkeleyStd-Medium"/>
              </a:rPr>
              <a:t>el plan.</a:t>
            </a:r>
            <a:endParaRPr lang="es-EC" sz="3200" dirty="0">
              <a:solidFill>
                <a:schemeClr val="tx1"/>
              </a:solidFill>
            </a:endParaRPr>
          </a:p>
        </p:txBody>
      </p:sp>
    </p:spTree>
    <p:extLst>
      <p:ext uri="{BB962C8B-B14F-4D97-AF65-F5344CB8AC3E}">
        <p14:creationId xmlns:p14="http://schemas.microsoft.com/office/powerpoint/2010/main" val="3171713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87E3A28-B4A8-FF53-9640-98B89DFD5743}"/>
              </a:ext>
            </a:extLst>
          </p:cNvPr>
          <p:cNvSpPr>
            <a:spLocks noGrp="1"/>
          </p:cNvSpPr>
          <p:nvPr>
            <p:ph idx="1"/>
          </p:nvPr>
        </p:nvSpPr>
        <p:spPr>
          <a:xfrm>
            <a:off x="2589211" y="618186"/>
            <a:ext cx="9104805" cy="5293036"/>
          </a:xfrm>
        </p:spPr>
        <p:txBody>
          <a:bodyPr/>
          <a:lstStyle/>
          <a:p>
            <a:pPr marL="0" indent="0" algn="l">
              <a:buNone/>
            </a:pPr>
            <a:r>
              <a:rPr lang="es-MX" sz="2800" b="0" i="0" u="none" strike="noStrike" baseline="0" dirty="0">
                <a:latin typeface="BerkeleyStd-Medium"/>
              </a:rPr>
              <a:t>Las actividades son las partes del proyecto que requieren un tiempo para su ejecución, generalmente desembocan en un evento clave.</a:t>
            </a:r>
          </a:p>
          <a:p>
            <a:pPr marL="0" indent="0" algn="l">
              <a:buNone/>
            </a:pPr>
            <a:r>
              <a:rPr lang="es-MX" sz="2800" b="0" i="0" u="none" strike="noStrike" baseline="0" dirty="0">
                <a:latin typeface="BerkeleyStd-Medium"/>
              </a:rPr>
              <a:t>Se representan por una flecha sobre la cual se anota el tiempo estimado para su ejecución:</a:t>
            </a:r>
          </a:p>
          <a:p>
            <a:pPr marL="0" indent="0" algn="l">
              <a:buNone/>
            </a:pPr>
            <a:endParaRPr lang="es-MX" dirty="0">
              <a:latin typeface="BerkeleyStd-Medium"/>
            </a:endParaRPr>
          </a:p>
          <a:p>
            <a:pPr marL="0" indent="0" algn="l">
              <a:buNone/>
            </a:pPr>
            <a:endParaRPr lang="es-MX" sz="1800" b="0" i="0" u="none" strike="noStrike" baseline="0" dirty="0">
              <a:latin typeface="BerkeleyStd-Medium"/>
            </a:endParaRPr>
          </a:p>
          <a:p>
            <a:pPr marL="0" indent="0" algn="l">
              <a:buNone/>
            </a:pPr>
            <a:endParaRPr lang="es-MX" sz="1800" b="0" i="0" u="none" strike="noStrike" baseline="0" dirty="0">
              <a:latin typeface="BerkeleyStd-Medium"/>
            </a:endParaRPr>
          </a:p>
          <a:p>
            <a:pPr marL="0" indent="0" algn="l">
              <a:buNone/>
            </a:pPr>
            <a:r>
              <a:rPr lang="es-MX" sz="2400" b="0" i="0" u="none" strike="noStrike" baseline="0" dirty="0">
                <a:latin typeface="BerkeleyStd-Medium"/>
              </a:rPr>
              <a:t>El evento es el punto de terminación o inicio, no consume tiempo. Se representa por un círculo con el número de actividad que corresponda:</a:t>
            </a:r>
          </a:p>
          <a:p>
            <a:pPr marL="0" indent="0" algn="l">
              <a:buNone/>
            </a:pPr>
            <a:endParaRPr lang="es-EC" dirty="0"/>
          </a:p>
        </p:txBody>
      </p:sp>
      <p:cxnSp>
        <p:nvCxnSpPr>
          <p:cNvPr id="5" name="Conector recto de flecha 4">
            <a:extLst>
              <a:ext uri="{FF2B5EF4-FFF2-40B4-BE49-F238E27FC236}">
                <a16:creationId xmlns:a16="http://schemas.microsoft.com/office/drawing/2014/main" id="{E7686487-7D71-404F-83ED-B55FA5FFF49F}"/>
              </a:ext>
            </a:extLst>
          </p:cNvPr>
          <p:cNvCxnSpPr>
            <a:cxnSpLocks/>
          </p:cNvCxnSpPr>
          <p:nvPr/>
        </p:nvCxnSpPr>
        <p:spPr>
          <a:xfrm>
            <a:off x="4971244" y="3232597"/>
            <a:ext cx="19189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A77C5903-1369-6CC6-5A14-4BFAF51D9B5D}"/>
              </a:ext>
            </a:extLst>
          </p:cNvPr>
          <p:cNvSpPr txBox="1"/>
          <p:nvPr/>
        </p:nvSpPr>
        <p:spPr>
          <a:xfrm>
            <a:off x="5417711" y="3369697"/>
            <a:ext cx="1472485" cy="369332"/>
          </a:xfrm>
          <a:prstGeom prst="rect">
            <a:avLst/>
          </a:prstGeom>
          <a:noFill/>
        </p:spPr>
        <p:txBody>
          <a:bodyPr wrap="square" rtlCol="0">
            <a:spAutoFit/>
          </a:bodyPr>
          <a:lstStyle/>
          <a:p>
            <a:r>
              <a:rPr lang="es-MX" dirty="0"/>
              <a:t>2 horas</a:t>
            </a:r>
            <a:endParaRPr lang="es-EC" dirty="0"/>
          </a:p>
        </p:txBody>
      </p:sp>
      <p:sp>
        <p:nvSpPr>
          <p:cNvPr id="9" name="Flecha: a la derecha 8">
            <a:extLst>
              <a:ext uri="{FF2B5EF4-FFF2-40B4-BE49-F238E27FC236}">
                <a16:creationId xmlns:a16="http://schemas.microsoft.com/office/drawing/2014/main" id="{F6E73324-4302-4ED2-2A94-3E3DEDB9BD1C}"/>
              </a:ext>
            </a:extLst>
          </p:cNvPr>
          <p:cNvSpPr/>
          <p:nvPr/>
        </p:nvSpPr>
        <p:spPr>
          <a:xfrm>
            <a:off x="4971244" y="5190186"/>
            <a:ext cx="2189410" cy="1287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a:extLst>
              <a:ext uri="{FF2B5EF4-FFF2-40B4-BE49-F238E27FC236}">
                <a16:creationId xmlns:a16="http://schemas.microsoft.com/office/drawing/2014/main" id="{E8039457-3D2E-4AE4-C040-AF423952C290}"/>
              </a:ext>
            </a:extLst>
          </p:cNvPr>
          <p:cNvSpPr/>
          <p:nvPr/>
        </p:nvSpPr>
        <p:spPr>
          <a:xfrm>
            <a:off x="7289442" y="5022761"/>
            <a:ext cx="399245" cy="399245"/>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1</a:t>
            </a:r>
            <a:endParaRPr lang="es-EC" dirty="0">
              <a:solidFill>
                <a:schemeClr val="bg1"/>
              </a:solidFill>
            </a:endParaRPr>
          </a:p>
        </p:txBody>
      </p:sp>
      <p:sp>
        <p:nvSpPr>
          <p:cNvPr id="11" name="CuadroTexto 10">
            <a:extLst>
              <a:ext uri="{FF2B5EF4-FFF2-40B4-BE49-F238E27FC236}">
                <a16:creationId xmlns:a16="http://schemas.microsoft.com/office/drawing/2014/main" id="{96C08E73-9160-ED96-E310-C53781171E0B}"/>
              </a:ext>
            </a:extLst>
          </p:cNvPr>
          <p:cNvSpPr txBox="1"/>
          <p:nvPr/>
        </p:nvSpPr>
        <p:spPr>
          <a:xfrm>
            <a:off x="5177307" y="5512158"/>
            <a:ext cx="1712889" cy="369332"/>
          </a:xfrm>
          <a:prstGeom prst="rect">
            <a:avLst/>
          </a:prstGeom>
          <a:noFill/>
        </p:spPr>
        <p:txBody>
          <a:bodyPr wrap="square" rtlCol="0">
            <a:spAutoFit/>
          </a:bodyPr>
          <a:lstStyle/>
          <a:p>
            <a:r>
              <a:rPr lang="es-MX" dirty="0"/>
              <a:t>2 horas</a:t>
            </a:r>
            <a:endParaRPr lang="es-EC" dirty="0"/>
          </a:p>
        </p:txBody>
      </p:sp>
    </p:spTree>
    <p:extLst>
      <p:ext uri="{BB962C8B-B14F-4D97-AF65-F5344CB8AC3E}">
        <p14:creationId xmlns:p14="http://schemas.microsoft.com/office/powerpoint/2010/main" val="3070120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08A6147-6914-6264-FD51-D8F2D968949F}"/>
              </a:ext>
            </a:extLst>
          </p:cNvPr>
          <p:cNvSpPr>
            <a:spLocks noGrp="1"/>
          </p:cNvSpPr>
          <p:nvPr>
            <p:ph idx="1"/>
          </p:nvPr>
        </p:nvSpPr>
        <p:spPr>
          <a:xfrm>
            <a:off x="2073499" y="553791"/>
            <a:ext cx="9431113" cy="5718219"/>
          </a:xfrm>
        </p:spPr>
        <p:txBody>
          <a:bodyPr/>
          <a:lstStyle/>
          <a:p>
            <a:pPr algn="l"/>
            <a:r>
              <a:rPr lang="es-MX" sz="4400" b="0" i="0" u="none" strike="noStrike" baseline="0" dirty="0">
                <a:solidFill>
                  <a:srgbClr val="FF00FF"/>
                </a:solidFill>
                <a:latin typeface="DaxPro-Regular"/>
              </a:rPr>
              <a:t>Fijar tiempos para las actividades</a:t>
            </a:r>
          </a:p>
          <a:p>
            <a:pPr marL="0" indent="0" algn="l">
              <a:buNone/>
            </a:pPr>
            <a:r>
              <a:rPr lang="es-MX" sz="3600" b="0" i="0" u="none" strike="noStrike" baseline="0" dirty="0">
                <a:solidFill>
                  <a:schemeClr val="tx1"/>
                </a:solidFill>
                <a:latin typeface="BerkeleyStd-Medium"/>
              </a:rPr>
              <a:t>Si se requiere calcular el tiempo requerido para realizar las actividades, se puede elegir entre los</a:t>
            </a:r>
          </a:p>
          <a:p>
            <a:pPr marL="0" indent="0" algn="l">
              <a:buNone/>
            </a:pPr>
            <a:r>
              <a:rPr lang="es-MX" sz="3600" b="0" i="0" u="none" strike="noStrike" baseline="0" dirty="0">
                <a:solidFill>
                  <a:schemeClr val="tx1"/>
                </a:solidFill>
                <a:latin typeface="BerkeleyStd-Medium"/>
              </a:rPr>
              <a:t>tres tipos que se establecen en el PERT, y que son:</a:t>
            </a:r>
          </a:p>
          <a:p>
            <a:pPr marL="0" indent="0" algn="l">
              <a:buNone/>
            </a:pPr>
            <a:r>
              <a:rPr lang="es-MX" sz="3600" b="0" i="0" u="none" strike="noStrike" baseline="0" dirty="0">
                <a:solidFill>
                  <a:schemeClr val="tx1"/>
                </a:solidFill>
                <a:latin typeface="BerkeleyStd-Medium"/>
              </a:rPr>
              <a:t>• </a:t>
            </a:r>
            <a:r>
              <a:rPr lang="es-MX" sz="3600" b="1" i="0" u="none" strike="noStrike" baseline="0" dirty="0">
                <a:solidFill>
                  <a:schemeClr val="tx1"/>
                </a:solidFill>
                <a:latin typeface="BerkeleyStd-Bold"/>
              </a:rPr>
              <a:t>Óptimo. </a:t>
            </a:r>
            <a:r>
              <a:rPr lang="es-MX" sz="3600" b="0" i="0" u="none" strike="noStrike" baseline="0" dirty="0">
                <a:solidFill>
                  <a:schemeClr val="tx1"/>
                </a:solidFill>
                <a:latin typeface="BerkeleyStd-Medium"/>
              </a:rPr>
              <a:t>Corresponde al menor tiempo que puede emplearse en el desarrollo o ejecución</a:t>
            </a:r>
          </a:p>
          <a:p>
            <a:pPr marL="0" indent="0" algn="l">
              <a:buNone/>
            </a:pPr>
            <a:r>
              <a:rPr lang="es-EC" sz="3600" b="0" i="0" u="none" strike="noStrike" baseline="0" dirty="0">
                <a:solidFill>
                  <a:schemeClr val="tx1"/>
                </a:solidFill>
                <a:latin typeface="BerkeleyStd-Medium"/>
              </a:rPr>
              <a:t>de un evento</a:t>
            </a:r>
            <a:r>
              <a:rPr lang="es-EC" sz="1800" b="0" i="0" u="none" strike="noStrike" baseline="0" dirty="0">
                <a:solidFill>
                  <a:srgbClr val="000000"/>
                </a:solidFill>
                <a:latin typeface="BerkeleyStd-Medium"/>
              </a:rPr>
              <a:t>.</a:t>
            </a:r>
            <a:endParaRPr lang="es-EC" dirty="0"/>
          </a:p>
        </p:txBody>
      </p:sp>
    </p:spTree>
    <p:extLst>
      <p:ext uri="{BB962C8B-B14F-4D97-AF65-F5344CB8AC3E}">
        <p14:creationId xmlns:p14="http://schemas.microsoft.com/office/powerpoint/2010/main" val="2690699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B8F5F2-61AB-4CE6-A5E3-F34B87B0EE4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7C3E52-A0B1-49C0-88BD-66B715EE8B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Diseño Espiral para planificación de eventos</Template>
  <TotalTime>306</TotalTime>
  <Words>1576</Words>
  <Application>Microsoft Office PowerPoint</Application>
  <PresentationFormat>Panorámica</PresentationFormat>
  <Paragraphs>169</Paragraphs>
  <Slides>36</Slides>
  <Notes>5</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36</vt:i4>
      </vt:variant>
    </vt:vector>
  </HeadingPairs>
  <TitlesOfParts>
    <vt:vector size="49" baseType="lpstr">
      <vt:lpstr>Arial</vt:lpstr>
      <vt:lpstr>BerkeleyStd-Bold</vt:lpstr>
      <vt:lpstr>BerkeleyStd-BoldItalic</vt:lpstr>
      <vt:lpstr>BerkeleyStd-Italic</vt:lpstr>
      <vt:lpstr>BerkeleyStd-Medium</vt:lpstr>
      <vt:lpstr>Calibri</vt:lpstr>
      <vt:lpstr>Century Gothic</vt:lpstr>
      <vt:lpstr>DaxPro-Bold</vt:lpstr>
      <vt:lpstr>DaxPro-Regular</vt:lpstr>
      <vt:lpstr>MathematicalPiLTStd</vt:lpstr>
      <vt:lpstr>NewBaskervilleStd-Roman</vt:lpstr>
      <vt:lpstr>Wingdings 3</vt:lpstr>
      <vt:lpstr>Espiral</vt:lpstr>
      <vt:lpstr>INSTRUMENTOS DE PLANEACIÓN </vt:lpstr>
      <vt:lpstr>DIAGRAMA DE PERT y CPM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DIAGRAMA CAUSA-EFECTO DE ISHIKAWA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INSTRUMENTOS DE PLANEACIÓN </dc:title>
  <dc:creator>Carmen Elisa Curay Yaulema</dc:creator>
  <cp:lastModifiedBy>UNACH</cp:lastModifiedBy>
  <cp:revision>4</cp:revision>
  <dcterms:created xsi:type="dcterms:W3CDTF">2024-06-15T17:39:24Z</dcterms:created>
  <dcterms:modified xsi:type="dcterms:W3CDTF">2024-06-17T22:55:28Z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