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a:p>
        </p:txBody>
      </p:sp>
      <p:sp>
        <p:nvSpPr>
          <p:cNvPr id="4" name="Marcador de fecha 3"/>
          <p:cNvSpPr>
            <a:spLocks noGrp="1"/>
          </p:cNvSpPr>
          <p:nvPr>
            <p:ph type="dt" sz="half" idx="10"/>
          </p:nvPr>
        </p:nvSpPr>
        <p:spPr/>
        <p:txBody>
          <a:bodyPr/>
          <a:lstStyle/>
          <a:p>
            <a:fld id="{5063D06E-4EDF-43CA-8542-A2EAE12D487C}" type="datetimeFigureOut">
              <a:rPr lang="en-US" smtClean="0"/>
              <a:t>2/3/2025</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D1728B4D-A709-411C-8D0E-8C02185FB020}" type="slidenum">
              <a:rPr lang="en-US" smtClean="0"/>
              <a:t>‹Nº›</a:t>
            </a:fld>
            <a:endParaRPr lang="en-US"/>
          </a:p>
        </p:txBody>
      </p:sp>
    </p:spTree>
    <p:extLst>
      <p:ext uri="{BB962C8B-B14F-4D97-AF65-F5344CB8AC3E}">
        <p14:creationId xmlns:p14="http://schemas.microsoft.com/office/powerpoint/2010/main" val="1027127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5063D06E-4EDF-43CA-8542-A2EAE12D487C}" type="datetimeFigureOut">
              <a:rPr lang="en-US" smtClean="0"/>
              <a:t>2/3/2025</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D1728B4D-A709-411C-8D0E-8C02185FB020}" type="slidenum">
              <a:rPr lang="en-US" smtClean="0"/>
              <a:t>‹Nº›</a:t>
            </a:fld>
            <a:endParaRPr lang="en-US"/>
          </a:p>
        </p:txBody>
      </p:sp>
    </p:spTree>
    <p:extLst>
      <p:ext uri="{BB962C8B-B14F-4D97-AF65-F5344CB8AC3E}">
        <p14:creationId xmlns:p14="http://schemas.microsoft.com/office/powerpoint/2010/main" val="4262002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5063D06E-4EDF-43CA-8542-A2EAE12D487C}" type="datetimeFigureOut">
              <a:rPr lang="en-US" smtClean="0"/>
              <a:t>2/3/2025</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D1728B4D-A709-411C-8D0E-8C02185FB020}" type="slidenum">
              <a:rPr lang="en-US" smtClean="0"/>
              <a:t>‹Nº›</a:t>
            </a:fld>
            <a:endParaRPr lang="en-US"/>
          </a:p>
        </p:txBody>
      </p:sp>
    </p:spTree>
    <p:extLst>
      <p:ext uri="{BB962C8B-B14F-4D97-AF65-F5344CB8AC3E}">
        <p14:creationId xmlns:p14="http://schemas.microsoft.com/office/powerpoint/2010/main" val="800129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5063D06E-4EDF-43CA-8542-A2EAE12D487C}" type="datetimeFigureOut">
              <a:rPr lang="en-US" smtClean="0"/>
              <a:t>2/3/2025</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D1728B4D-A709-411C-8D0E-8C02185FB020}" type="slidenum">
              <a:rPr lang="en-US" smtClean="0"/>
              <a:t>‹Nº›</a:t>
            </a:fld>
            <a:endParaRPr lang="en-US"/>
          </a:p>
        </p:txBody>
      </p:sp>
    </p:spTree>
    <p:extLst>
      <p:ext uri="{BB962C8B-B14F-4D97-AF65-F5344CB8AC3E}">
        <p14:creationId xmlns:p14="http://schemas.microsoft.com/office/powerpoint/2010/main" val="1787325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5063D06E-4EDF-43CA-8542-A2EAE12D487C}" type="datetimeFigureOut">
              <a:rPr lang="en-US" smtClean="0"/>
              <a:t>2/3/2025</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D1728B4D-A709-411C-8D0E-8C02185FB020}" type="slidenum">
              <a:rPr lang="en-US" smtClean="0"/>
              <a:t>‹Nº›</a:t>
            </a:fld>
            <a:endParaRPr lang="en-US"/>
          </a:p>
        </p:txBody>
      </p:sp>
    </p:spTree>
    <p:extLst>
      <p:ext uri="{BB962C8B-B14F-4D97-AF65-F5344CB8AC3E}">
        <p14:creationId xmlns:p14="http://schemas.microsoft.com/office/powerpoint/2010/main" val="2939840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5063D06E-4EDF-43CA-8542-A2EAE12D487C}" type="datetimeFigureOut">
              <a:rPr lang="en-US" smtClean="0"/>
              <a:t>2/3/2025</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D1728B4D-A709-411C-8D0E-8C02185FB020}" type="slidenum">
              <a:rPr lang="en-US" smtClean="0"/>
              <a:t>‹Nº›</a:t>
            </a:fld>
            <a:endParaRPr lang="en-US"/>
          </a:p>
        </p:txBody>
      </p:sp>
    </p:spTree>
    <p:extLst>
      <p:ext uri="{BB962C8B-B14F-4D97-AF65-F5344CB8AC3E}">
        <p14:creationId xmlns:p14="http://schemas.microsoft.com/office/powerpoint/2010/main" val="2483815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5063D06E-4EDF-43CA-8542-A2EAE12D487C}" type="datetimeFigureOut">
              <a:rPr lang="en-US" smtClean="0"/>
              <a:t>2/3/2025</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D1728B4D-A709-411C-8D0E-8C02185FB020}" type="slidenum">
              <a:rPr lang="en-US" smtClean="0"/>
              <a:t>‹Nº›</a:t>
            </a:fld>
            <a:endParaRPr lang="en-US"/>
          </a:p>
        </p:txBody>
      </p:sp>
    </p:spTree>
    <p:extLst>
      <p:ext uri="{BB962C8B-B14F-4D97-AF65-F5344CB8AC3E}">
        <p14:creationId xmlns:p14="http://schemas.microsoft.com/office/powerpoint/2010/main" val="523371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5063D06E-4EDF-43CA-8542-A2EAE12D487C}" type="datetimeFigureOut">
              <a:rPr lang="en-US" smtClean="0"/>
              <a:t>2/3/2025</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D1728B4D-A709-411C-8D0E-8C02185FB020}" type="slidenum">
              <a:rPr lang="en-US" smtClean="0"/>
              <a:t>‹Nº›</a:t>
            </a:fld>
            <a:endParaRPr lang="en-US"/>
          </a:p>
        </p:txBody>
      </p:sp>
    </p:spTree>
    <p:extLst>
      <p:ext uri="{BB962C8B-B14F-4D97-AF65-F5344CB8AC3E}">
        <p14:creationId xmlns:p14="http://schemas.microsoft.com/office/powerpoint/2010/main" val="1354442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5063D06E-4EDF-43CA-8542-A2EAE12D487C}" type="datetimeFigureOut">
              <a:rPr lang="en-US" smtClean="0"/>
              <a:t>2/3/2025</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D1728B4D-A709-411C-8D0E-8C02185FB020}" type="slidenum">
              <a:rPr lang="en-US" smtClean="0"/>
              <a:t>‹Nº›</a:t>
            </a:fld>
            <a:endParaRPr lang="en-US"/>
          </a:p>
        </p:txBody>
      </p:sp>
    </p:spTree>
    <p:extLst>
      <p:ext uri="{BB962C8B-B14F-4D97-AF65-F5344CB8AC3E}">
        <p14:creationId xmlns:p14="http://schemas.microsoft.com/office/powerpoint/2010/main" val="4120486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5063D06E-4EDF-43CA-8542-A2EAE12D487C}" type="datetimeFigureOut">
              <a:rPr lang="en-US" smtClean="0"/>
              <a:t>2/3/2025</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D1728B4D-A709-411C-8D0E-8C02185FB020}" type="slidenum">
              <a:rPr lang="en-US" smtClean="0"/>
              <a:t>‹Nº›</a:t>
            </a:fld>
            <a:endParaRPr lang="en-US"/>
          </a:p>
        </p:txBody>
      </p:sp>
    </p:spTree>
    <p:extLst>
      <p:ext uri="{BB962C8B-B14F-4D97-AF65-F5344CB8AC3E}">
        <p14:creationId xmlns:p14="http://schemas.microsoft.com/office/powerpoint/2010/main" val="1039344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5063D06E-4EDF-43CA-8542-A2EAE12D487C}" type="datetimeFigureOut">
              <a:rPr lang="en-US" smtClean="0"/>
              <a:t>2/3/2025</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D1728B4D-A709-411C-8D0E-8C02185FB020}" type="slidenum">
              <a:rPr lang="en-US" smtClean="0"/>
              <a:t>‹Nº›</a:t>
            </a:fld>
            <a:endParaRPr lang="en-US"/>
          </a:p>
        </p:txBody>
      </p:sp>
    </p:spTree>
    <p:extLst>
      <p:ext uri="{BB962C8B-B14F-4D97-AF65-F5344CB8AC3E}">
        <p14:creationId xmlns:p14="http://schemas.microsoft.com/office/powerpoint/2010/main" val="4063125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63D06E-4EDF-43CA-8542-A2EAE12D487C}" type="datetimeFigureOut">
              <a:rPr lang="en-US" smtClean="0"/>
              <a:t>2/3/2025</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728B4D-A709-411C-8D0E-8C02185FB020}" type="slidenum">
              <a:rPr lang="en-US" smtClean="0"/>
              <a:t>‹Nº›</a:t>
            </a:fld>
            <a:endParaRPr lang="en-US"/>
          </a:p>
        </p:txBody>
      </p:sp>
    </p:spTree>
    <p:extLst>
      <p:ext uri="{BB962C8B-B14F-4D97-AF65-F5344CB8AC3E}">
        <p14:creationId xmlns:p14="http://schemas.microsoft.com/office/powerpoint/2010/main" val="4690146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419497" y="2042319"/>
            <a:ext cx="9144000" cy="2387600"/>
          </a:xfrm>
        </p:spPr>
        <p:txBody>
          <a:bodyPr>
            <a:normAutofit fontScale="90000"/>
          </a:bodyPr>
          <a:lstStyle/>
          <a:p>
            <a:r>
              <a:rPr lang="en-US" dirty="0" smtClean="0"/>
              <a:t>Evaluation and Treatment of an Obstetric Patient with Hypothyroidism and Possible Fetal Complications</a:t>
            </a:r>
            <a:endParaRPr lang="en-US" dirty="0"/>
          </a:p>
        </p:txBody>
      </p:sp>
      <p:sp>
        <p:nvSpPr>
          <p:cNvPr id="3" name="Subtítulo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7534814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b="1" dirty="0" smtClean="0"/>
              <a:t>Treatment:</a:t>
            </a:r>
            <a:r>
              <a:rPr lang="en-US" dirty="0" smtClean="0"/>
              <a:t/>
            </a:r>
            <a:br>
              <a:rPr lang="en-US" dirty="0" smtClean="0"/>
            </a:br>
            <a:endParaRPr lang="en-US" dirty="0"/>
          </a:p>
        </p:txBody>
      </p:sp>
      <p:sp>
        <p:nvSpPr>
          <p:cNvPr id="3" name="Marcador de contenido 2"/>
          <p:cNvSpPr>
            <a:spLocks noGrp="1"/>
          </p:cNvSpPr>
          <p:nvPr>
            <p:ph idx="1"/>
          </p:nvPr>
        </p:nvSpPr>
        <p:spPr/>
        <p:txBody>
          <a:bodyPr>
            <a:normAutofit/>
          </a:bodyPr>
          <a:lstStyle/>
          <a:p>
            <a:r>
              <a:rPr lang="en-US" sz="4400" b="1" dirty="0" smtClean="0"/>
              <a:t>Fetal Ultrasound:</a:t>
            </a:r>
            <a:r>
              <a:rPr lang="en-US" sz="4400" dirty="0" smtClean="0"/>
              <a:t> Regular fetal growth ultrasounds should be performed to monitor for any signs of intrauterine growth restriction (IUGR) or other fetal complications.</a:t>
            </a:r>
            <a:endParaRPr lang="en-US" sz="4400" dirty="0"/>
          </a:p>
        </p:txBody>
      </p:sp>
    </p:spTree>
    <p:extLst>
      <p:ext uri="{BB962C8B-B14F-4D97-AF65-F5344CB8AC3E}">
        <p14:creationId xmlns:p14="http://schemas.microsoft.com/office/powerpoint/2010/main" val="1770086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b="1" dirty="0" smtClean="0"/>
              <a:t>Treatment:</a:t>
            </a:r>
            <a:r>
              <a:rPr lang="en-US" dirty="0" smtClean="0"/>
              <a:t/>
            </a:r>
            <a:br>
              <a:rPr lang="en-US" dirty="0" smtClean="0"/>
            </a:br>
            <a:endParaRPr lang="en-US" dirty="0"/>
          </a:p>
        </p:txBody>
      </p:sp>
      <p:sp>
        <p:nvSpPr>
          <p:cNvPr id="3" name="Marcador de contenido 2"/>
          <p:cNvSpPr>
            <a:spLocks noGrp="1"/>
          </p:cNvSpPr>
          <p:nvPr>
            <p:ph idx="1"/>
          </p:nvPr>
        </p:nvSpPr>
        <p:spPr/>
        <p:txBody>
          <a:bodyPr>
            <a:normAutofit lnSpcReduction="10000"/>
          </a:bodyPr>
          <a:lstStyle/>
          <a:p>
            <a:r>
              <a:rPr lang="en-US" sz="4400" b="1" dirty="0" smtClean="0"/>
              <a:t>Management of Complications:</a:t>
            </a:r>
            <a:endParaRPr lang="en-US" sz="4400" dirty="0" smtClean="0"/>
          </a:p>
          <a:p>
            <a:r>
              <a:rPr lang="en-US" sz="4400" b="1" dirty="0" smtClean="0"/>
              <a:t>Preterm Birth and Preeclampsia:</a:t>
            </a:r>
            <a:r>
              <a:rPr lang="en-US" sz="4400" dirty="0" smtClean="0"/>
              <a:t> Hypothyroidism is associated with an increased risk of preeclampsia and preterm birth. Close monitoring for these conditions, along with appropriate antenatal care, is essential.</a:t>
            </a:r>
          </a:p>
          <a:p>
            <a:endParaRPr lang="en-US" sz="4400" dirty="0"/>
          </a:p>
        </p:txBody>
      </p:sp>
    </p:spTree>
    <p:extLst>
      <p:ext uri="{BB962C8B-B14F-4D97-AF65-F5344CB8AC3E}">
        <p14:creationId xmlns:p14="http://schemas.microsoft.com/office/powerpoint/2010/main" val="21321199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b="1" dirty="0" smtClean="0"/>
              <a:t>Treatment:</a:t>
            </a:r>
            <a:r>
              <a:rPr lang="en-US" dirty="0" smtClean="0"/>
              <a:t/>
            </a:r>
            <a:br>
              <a:rPr lang="en-US" dirty="0" smtClean="0"/>
            </a:br>
            <a:endParaRPr lang="en-US" dirty="0"/>
          </a:p>
        </p:txBody>
      </p:sp>
      <p:sp>
        <p:nvSpPr>
          <p:cNvPr id="3" name="Marcador de contenido 2"/>
          <p:cNvSpPr>
            <a:spLocks noGrp="1"/>
          </p:cNvSpPr>
          <p:nvPr>
            <p:ph idx="1"/>
          </p:nvPr>
        </p:nvSpPr>
        <p:spPr/>
        <p:txBody>
          <a:bodyPr>
            <a:normAutofit/>
          </a:bodyPr>
          <a:lstStyle/>
          <a:p>
            <a:r>
              <a:rPr lang="en-US" sz="4400" b="1" dirty="0" smtClean="0"/>
              <a:t>Neurodevelopmental Outcomes:</a:t>
            </a:r>
            <a:r>
              <a:rPr lang="en-US" sz="4400" dirty="0" smtClean="0"/>
              <a:t> Untreated maternal hypothyroidism, especially in the first trimester, is associated with an increased risk of neurodevelopmental delays in the child. Thus, early diagnosis and treatment are key to preventing these outcomes.</a:t>
            </a:r>
            <a:endParaRPr lang="en-US" sz="4400" dirty="0"/>
          </a:p>
        </p:txBody>
      </p:sp>
    </p:spTree>
    <p:extLst>
      <p:ext uri="{BB962C8B-B14F-4D97-AF65-F5344CB8AC3E}">
        <p14:creationId xmlns:p14="http://schemas.microsoft.com/office/powerpoint/2010/main" val="3319042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b="1" dirty="0" smtClean="0"/>
              <a:t>Fetal Risks of Hypothyroidism in Pregnancy:</a:t>
            </a:r>
            <a:r>
              <a:rPr lang="en-US" dirty="0" smtClean="0"/>
              <a:t/>
            </a:r>
            <a:br>
              <a:rPr lang="en-US" dirty="0" smtClean="0"/>
            </a:br>
            <a:endParaRPr lang="en-US" dirty="0"/>
          </a:p>
        </p:txBody>
      </p:sp>
      <p:sp>
        <p:nvSpPr>
          <p:cNvPr id="3" name="Marcador de contenido 2"/>
          <p:cNvSpPr>
            <a:spLocks noGrp="1"/>
          </p:cNvSpPr>
          <p:nvPr>
            <p:ph idx="1"/>
          </p:nvPr>
        </p:nvSpPr>
        <p:spPr/>
        <p:txBody>
          <a:bodyPr/>
          <a:lstStyle/>
          <a:p>
            <a:r>
              <a:rPr lang="en-US" sz="3600" b="1" dirty="0" smtClean="0"/>
              <a:t>Intrauterine Growth Restriction (IUGR)</a:t>
            </a:r>
            <a:endParaRPr lang="en-US" sz="3600" dirty="0" smtClean="0"/>
          </a:p>
          <a:p>
            <a:r>
              <a:rPr lang="en-US" sz="3600" b="1" dirty="0" smtClean="0"/>
              <a:t>Preterm Birth</a:t>
            </a:r>
            <a:endParaRPr lang="en-US" sz="3600" dirty="0" smtClean="0"/>
          </a:p>
          <a:p>
            <a:r>
              <a:rPr lang="en-US" sz="3600" b="1" dirty="0" smtClean="0"/>
              <a:t>Neurodevelopmental Impairment</a:t>
            </a:r>
            <a:endParaRPr lang="en-US" sz="3600" dirty="0" smtClean="0"/>
          </a:p>
          <a:p>
            <a:r>
              <a:rPr lang="en-US" sz="3600" b="1" dirty="0" smtClean="0"/>
              <a:t>Miscarriage</a:t>
            </a:r>
            <a:endParaRPr lang="en-US" sz="3600" dirty="0" smtClean="0"/>
          </a:p>
          <a:p>
            <a:endParaRPr lang="en-US" dirty="0"/>
          </a:p>
        </p:txBody>
      </p:sp>
    </p:spTree>
    <p:extLst>
      <p:ext uri="{BB962C8B-B14F-4D97-AF65-F5344CB8AC3E}">
        <p14:creationId xmlns:p14="http://schemas.microsoft.com/office/powerpoint/2010/main" val="40311434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b="1" dirty="0" smtClean="0"/>
              <a:t>References</a:t>
            </a:r>
            <a:endParaRPr lang="en-US" dirty="0"/>
          </a:p>
        </p:txBody>
      </p:sp>
      <p:sp>
        <p:nvSpPr>
          <p:cNvPr id="3" name="Marcador de contenido 2"/>
          <p:cNvSpPr>
            <a:spLocks noGrp="1"/>
          </p:cNvSpPr>
          <p:nvPr>
            <p:ph idx="1"/>
          </p:nvPr>
        </p:nvSpPr>
        <p:spPr/>
        <p:txBody>
          <a:bodyPr/>
          <a:lstStyle/>
          <a:p>
            <a:r>
              <a:rPr lang="en-US" dirty="0" err="1" smtClean="0"/>
              <a:t>Stagnaro</a:t>
            </a:r>
            <a:r>
              <a:rPr lang="en-US" dirty="0" smtClean="0"/>
              <a:t>-Green A, </a:t>
            </a:r>
            <a:r>
              <a:rPr lang="en-US" dirty="0" err="1" smtClean="0"/>
              <a:t>Abalovich</a:t>
            </a:r>
            <a:r>
              <a:rPr lang="en-US" dirty="0" smtClean="0"/>
              <a:t> M, Alexander E, et al. </a:t>
            </a:r>
            <a:r>
              <a:rPr lang="en-US" b="1" dirty="0" smtClean="0"/>
              <a:t>2011 guidelines of the American Thyroid Association for the diagnosis and management of thyroid disease during pregnancy and postpartum.</a:t>
            </a:r>
            <a:r>
              <a:rPr lang="en-US" dirty="0" smtClean="0"/>
              <a:t> Thyroid. 2011;21(10):1081-1125.</a:t>
            </a:r>
          </a:p>
          <a:p>
            <a:r>
              <a:rPr lang="en-US" dirty="0" smtClean="0"/>
              <a:t>Negro R, </a:t>
            </a:r>
            <a:r>
              <a:rPr lang="en-US" dirty="0" err="1" smtClean="0"/>
              <a:t>Formoso</a:t>
            </a:r>
            <a:r>
              <a:rPr lang="en-US" dirty="0" smtClean="0"/>
              <a:t> G, </a:t>
            </a:r>
            <a:r>
              <a:rPr lang="en-US" dirty="0" err="1" smtClean="0"/>
              <a:t>Mangieri</a:t>
            </a:r>
            <a:r>
              <a:rPr lang="en-US" dirty="0" smtClean="0"/>
              <a:t> T, et al. </a:t>
            </a:r>
            <a:r>
              <a:rPr lang="en-US" b="1" dirty="0" smtClean="0"/>
              <a:t>Chronic autoimmune thyroiditis and the risk of miscarriage: The role of thyroid hormone therapy.</a:t>
            </a:r>
            <a:r>
              <a:rPr lang="en-US" dirty="0" smtClean="0"/>
              <a:t> European Journal of Endocrinology. 2006;154(5):713-718.</a:t>
            </a:r>
          </a:p>
          <a:p>
            <a:r>
              <a:rPr lang="en-US" dirty="0" smtClean="0"/>
              <a:t>Casey BM, </a:t>
            </a:r>
            <a:r>
              <a:rPr lang="en-US" dirty="0" err="1" smtClean="0"/>
              <a:t>Dashe</a:t>
            </a:r>
            <a:r>
              <a:rPr lang="en-US" dirty="0" smtClean="0"/>
              <a:t> JS, Wells CE, et al. </a:t>
            </a:r>
            <a:r>
              <a:rPr lang="en-US" b="1" dirty="0" smtClean="0"/>
              <a:t>Subclinical hypothyroidism and pregnancy outcomes.</a:t>
            </a:r>
            <a:r>
              <a:rPr lang="en-US" dirty="0" smtClean="0"/>
              <a:t> Obstetrics &amp; Gynecology. 2005;105(2):239-245.</a:t>
            </a:r>
          </a:p>
          <a:p>
            <a:endParaRPr lang="en-US" dirty="0"/>
          </a:p>
        </p:txBody>
      </p:sp>
    </p:spTree>
    <p:extLst>
      <p:ext uri="{BB962C8B-B14F-4D97-AF65-F5344CB8AC3E}">
        <p14:creationId xmlns:p14="http://schemas.microsoft.com/office/powerpoint/2010/main" val="2457170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err="1" smtClean="0"/>
              <a:t>Introduction</a:t>
            </a:r>
            <a:endParaRPr lang="en-US" dirty="0"/>
          </a:p>
        </p:txBody>
      </p:sp>
      <p:sp>
        <p:nvSpPr>
          <p:cNvPr id="3" name="Marcador de contenido 2"/>
          <p:cNvSpPr>
            <a:spLocks noGrp="1"/>
          </p:cNvSpPr>
          <p:nvPr>
            <p:ph idx="1"/>
          </p:nvPr>
        </p:nvSpPr>
        <p:spPr/>
        <p:txBody>
          <a:bodyPr>
            <a:normAutofit/>
          </a:bodyPr>
          <a:lstStyle/>
          <a:p>
            <a:r>
              <a:rPr lang="en-US" sz="3600" dirty="0" smtClean="0"/>
              <a:t>Hypothyroidism in pregnancy is a condition in which there is insufficient thyroid hormone, either due to autoimmune disease (such as Hashimoto’s thyroiditis) or iodine deficiency. It can have significant maternal and fetal consequences if not appropriately managed. Therefore, careful evaluation and treatment are crucial.</a:t>
            </a:r>
            <a:endParaRPr lang="en-US" sz="3600" dirty="0"/>
          </a:p>
        </p:txBody>
      </p:sp>
    </p:spTree>
    <p:extLst>
      <p:ext uri="{BB962C8B-B14F-4D97-AF65-F5344CB8AC3E}">
        <p14:creationId xmlns:p14="http://schemas.microsoft.com/office/powerpoint/2010/main" val="19389368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b="1" dirty="0" smtClean="0"/>
              <a:t>Evaluation</a:t>
            </a:r>
            <a:endParaRPr lang="en-US" dirty="0"/>
          </a:p>
        </p:txBody>
      </p:sp>
      <p:sp>
        <p:nvSpPr>
          <p:cNvPr id="3" name="Marcador de contenido 2"/>
          <p:cNvSpPr>
            <a:spLocks noGrp="1"/>
          </p:cNvSpPr>
          <p:nvPr>
            <p:ph idx="1"/>
          </p:nvPr>
        </p:nvSpPr>
        <p:spPr/>
        <p:txBody>
          <a:bodyPr/>
          <a:lstStyle/>
          <a:p>
            <a:pPr marL="0" indent="0">
              <a:buNone/>
            </a:pPr>
            <a:endParaRPr lang="en-US" dirty="0" smtClean="0"/>
          </a:p>
          <a:p>
            <a:r>
              <a:rPr lang="en-US" sz="3600" b="1" dirty="0" smtClean="0"/>
              <a:t>Clinical Symptoms:</a:t>
            </a:r>
            <a:r>
              <a:rPr lang="en-US" sz="3600" dirty="0" smtClean="0"/>
              <a:t> Hypothyroidism in pregnancy may present with fatigue, constipation, weight gain, cold intolerance, and dry skin. However, these symptoms can be nonspecific and overlap with normal pregnancy changes.</a:t>
            </a:r>
          </a:p>
          <a:p>
            <a:endParaRPr lang="en-US" dirty="0"/>
          </a:p>
        </p:txBody>
      </p:sp>
    </p:spTree>
    <p:extLst>
      <p:ext uri="{BB962C8B-B14F-4D97-AF65-F5344CB8AC3E}">
        <p14:creationId xmlns:p14="http://schemas.microsoft.com/office/powerpoint/2010/main" val="908605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b="1" dirty="0" smtClean="0"/>
              <a:t>Evaluation</a:t>
            </a:r>
            <a:endParaRPr lang="en-US" dirty="0"/>
          </a:p>
        </p:txBody>
      </p:sp>
      <p:sp>
        <p:nvSpPr>
          <p:cNvPr id="3" name="Marcador de contenido 2"/>
          <p:cNvSpPr>
            <a:spLocks noGrp="1"/>
          </p:cNvSpPr>
          <p:nvPr>
            <p:ph idx="1"/>
          </p:nvPr>
        </p:nvSpPr>
        <p:spPr/>
        <p:txBody>
          <a:bodyPr>
            <a:normAutofit lnSpcReduction="10000"/>
          </a:bodyPr>
          <a:lstStyle/>
          <a:p>
            <a:pPr marL="0" indent="0">
              <a:buNone/>
            </a:pPr>
            <a:endParaRPr lang="en-US" dirty="0" smtClean="0"/>
          </a:p>
          <a:p>
            <a:r>
              <a:rPr lang="en-US" sz="3600" b="1" dirty="0" smtClean="0"/>
              <a:t>Laboratory Tests:</a:t>
            </a:r>
            <a:endParaRPr lang="en-US" sz="3600" dirty="0" smtClean="0"/>
          </a:p>
          <a:p>
            <a:r>
              <a:rPr lang="en-US" sz="3600" b="1" dirty="0" smtClean="0"/>
              <a:t>TSH (Thyroid Stimulating Hormone):</a:t>
            </a:r>
            <a:r>
              <a:rPr lang="en-US" sz="3600" dirty="0" smtClean="0"/>
              <a:t> The most sensitive test for hypothyroidism. An elevated TSH with a low free T4 confirms the diagnosis of hypothyroidism.</a:t>
            </a:r>
          </a:p>
          <a:p>
            <a:r>
              <a:rPr lang="en-US" sz="3600" b="1" dirty="0" smtClean="0"/>
              <a:t>Free T4 and Total T3:</a:t>
            </a:r>
            <a:r>
              <a:rPr lang="en-US" sz="3600" dirty="0" smtClean="0"/>
              <a:t> Measurement of these thyroid hormones helps to confirm the diagnosis and assess the severity of the thyroid dysfunction.</a:t>
            </a:r>
          </a:p>
          <a:p>
            <a:endParaRPr lang="en-US" dirty="0"/>
          </a:p>
        </p:txBody>
      </p:sp>
    </p:spTree>
    <p:extLst>
      <p:ext uri="{BB962C8B-B14F-4D97-AF65-F5344CB8AC3E}">
        <p14:creationId xmlns:p14="http://schemas.microsoft.com/office/powerpoint/2010/main" val="21845546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b="1" dirty="0" smtClean="0"/>
              <a:t>Evaluation</a:t>
            </a:r>
            <a:endParaRPr lang="en-US" dirty="0"/>
          </a:p>
        </p:txBody>
      </p:sp>
      <p:sp>
        <p:nvSpPr>
          <p:cNvPr id="3" name="Marcador de contenido 2"/>
          <p:cNvSpPr>
            <a:spLocks noGrp="1"/>
          </p:cNvSpPr>
          <p:nvPr>
            <p:ph idx="1"/>
          </p:nvPr>
        </p:nvSpPr>
        <p:spPr/>
        <p:txBody>
          <a:bodyPr>
            <a:normAutofit/>
          </a:bodyPr>
          <a:lstStyle/>
          <a:p>
            <a:pPr marL="0" indent="0">
              <a:buNone/>
            </a:pPr>
            <a:r>
              <a:rPr lang="en-US" sz="3600" b="1" dirty="0" smtClean="0"/>
              <a:t>Anti-TPO Antibodies:</a:t>
            </a:r>
            <a:r>
              <a:rPr lang="en-US" sz="3600" dirty="0" smtClean="0"/>
              <a:t> In cases of autoimmune hypothyroidism (Hashimoto’s thyroiditis), these antibodies may be elevated.</a:t>
            </a:r>
          </a:p>
        </p:txBody>
      </p:sp>
    </p:spTree>
    <p:extLst>
      <p:ext uri="{BB962C8B-B14F-4D97-AF65-F5344CB8AC3E}">
        <p14:creationId xmlns:p14="http://schemas.microsoft.com/office/powerpoint/2010/main" val="1086556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b="1" dirty="0" smtClean="0"/>
              <a:t>Evaluation</a:t>
            </a:r>
            <a:endParaRPr lang="en-US" dirty="0"/>
          </a:p>
        </p:txBody>
      </p:sp>
      <p:sp>
        <p:nvSpPr>
          <p:cNvPr id="3" name="Marcador de contenido 2"/>
          <p:cNvSpPr>
            <a:spLocks noGrp="1"/>
          </p:cNvSpPr>
          <p:nvPr>
            <p:ph idx="1"/>
          </p:nvPr>
        </p:nvSpPr>
        <p:spPr/>
        <p:txBody>
          <a:bodyPr>
            <a:normAutofit/>
          </a:bodyPr>
          <a:lstStyle/>
          <a:p>
            <a:pPr marL="0" indent="0">
              <a:buNone/>
            </a:pPr>
            <a:r>
              <a:rPr lang="en-US" sz="3600" b="1" dirty="0" smtClean="0"/>
              <a:t>Ultrasound of the Thyroid:</a:t>
            </a:r>
            <a:r>
              <a:rPr lang="en-US" sz="3600" dirty="0" smtClean="0"/>
              <a:t> This may be performed if there is concern for thyroid pathology (e.g., goiter or nodule).</a:t>
            </a:r>
          </a:p>
          <a:p>
            <a:pPr marL="0" indent="0">
              <a:buNone/>
            </a:pPr>
            <a:r>
              <a:rPr lang="en-US" sz="3600" b="1" dirty="0" smtClean="0"/>
              <a:t>Fetal Monitoring:</a:t>
            </a:r>
            <a:r>
              <a:rPr lang="en-US" sz="3600" dirty="0" smtClean="0"/>
              <a:t> Fetal well-being should be assessed through ultrasound (for fetal growth) and non-stress tests (for fetal heart rate and movement).</a:t>
            </a:r>
          </a:p>
        </p:txBody>
      </p:sp>
    </p:spTree>
    <p:extLst>
      <p:ext uri="{BB962C8B-B14F-4D97-AF65-F5344CB8AC3E}">
        <p14:creationId xmlns:p14="http://schemas.microsoft.com/office/powerpoint/2010/main" val="345795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b="1" dirty="0" smtClean="0"/>
              <a:t>Treatment:</a:t>
            </a:r>
            <a:r>
              <a:rPr lang="en-US" dirty="0" smtClean="0"/>
              <a:t/>
            </a:r>
            <a:br>
              <a:rPr lang="en-US" dirty="0" smtClean="0"/>
            </a:br>
            <a:endParaRPr lang="en-US" dirty="0"/>
          </a:p>
        </p:txBody>
      </p:sp>
      <p:sp>
        <p:nvSpPr>
          <p:cNvPr id="3" name="Marcador de contenido 2"/>
          <p:cNvSpPr>
            <a:spLocks noGrp="1"/>
          </p:cNvSpPr>
          <p:nvPr>
            <p:ph idx="1"/>
          </p:nvPr>
        </p:nvSpPr>
        <p:spPr/>
        <p:txBody>
          <a:bodyPr/>
          <a:lstStyle/>
          <a:p>
            <a:r>
              <a:rPr lang="en-US" sz="3600" b="1" dirty="0" smtClean="0"/>
              <a:t>Levothyroxine (L-T4):</a:t>
            </a:r>
            <a:r>
              <a:rPr lang="en-US" sz="3600" dirty="0" smtClean="0"/>
              <a:t> The primary treatment for hypothyroidism in pregnancy is levothyroxine, which should be dosed to maintain normal TSH and free T4 levels. In pregnancy, higher doses may be needed due to increased renal clearance of thyroid hormones and increased blood volume.</a:t>
            </a:r>
          </a:p>
          <a:p>
            <a:endParaRPr lang="en-US" dirty="0"/>
          </a:p>
        </p:txBody>
      </p:sp>
    </p:spTree>
    <p:extLst>
      <p:ext uri="{BB962C8B-B14F-4D97-AF65-F5344CB8AC3E}">
        <p14:creationId xmlns:p14="http://schemas.microsoft.com/office/powerpoint/2010/main" val="18715644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b="1" dirty="0" smtClean="0"/>
              <a:t>Treatment:</a:t>
            </a:r>
            <a:r>
              <a:rPr lang="en-US" dirty="0" smtClean="0"/>
              <a:t/>
            </a:r>
            <a:br>
              <a:rPr lang="en-US" dirty="0" smtClean="0"/>
            </a:br>
            <a:endParaRPr lang="en-US" dirty="0"/>
          </a:p>
        </p:txBody>
      </p:sp>
      <p:sp>
        <p:nvSpPr>
          <p:cNvPr id="3" name="Marcador de contenido 2"/>
          <p:cNvSpPr>
            <a:spLocks noGrp="1"/>
          </p:cNvSpPr>
          <p:nvPr>
            <p:ph idx="1"/>
          </p:nvPr>
        </p:nvSpPr>
        <p:spPr/>
        <p:txBody>
          <a:bodyPr>
            <a:normAutofit/>
          </a:bodyPr>
          <a:lstStyle/>
          <a:p>
            <a:r>
              <a:rPr lang="en-US" sz="3600" b="1" dirty="0" smtClean="0"/>
              <a:t>Dosage Adjustments:</a:t>
            </a:r>
            <a:r>
              <a:rPr lang="en-US" sz="3600" dirty="0" smtClean="0"/>
              <a:t> TSH levels should be monitored every 4–6 weeks until TSH is in the target range. The goal is to maintain TSH in the lower part of the normal range for pregnancy (0.1–2.5 </a:t>
            </a:r>
            <a:r>
              <a:rPr lang="en-US" sz="3600" dirty="0" err="1" smtClean="0"/>
              <a:t>mU</a:t>
            </a:r>
            <a:r>
              <a:rPr lang="en-US" sz="3600" dirty="0" smtClean="0"/>
              <a:t>/L).</a:t>
            </a:r>
            <a:endParaRPr lang="en-US" sz="3600" dirty="0"/>
          </a:p>
        </p:txBody>
      </p:sp>
    </p:spTree>
    <p:extLst>
      <p:ext uri="{BB962C8B-B14F-4D97-AF65-F5344CB8AC3E}">
        <p14:creationId xmlns:p14="http://schemas.microsoft.com/office/powerpoint/2010/main" val="31402373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b="1" dirty="0" smtClean="0"/>
              <a:t>Treatment:</a:t>
            </a:r>
            <a:r>
              <a:rPr lang="en-US" dirty="0" smtClean="0"/>
              <a:t/>
            </a:r>
            <a:br>
              <a:rPr lang="en-US" dirty="0" smtClean="0"/>
            </a:br>
            <a:endParaRPr lang="en-US" dirty="0"/>
          </a:p>
        </p:txBody>
      </p:sp>
      <p:sp>
        <p:nvSpPr>
          <p:cNvPr id="3" name="Marcador de contenido 2"/>
          <p:cNvSpPr>
            <a:spLocks noGrp="1"/>
          </p:cNvSpPr>
          <p:nvPr>
            <p:ph idx="1"/>
          </p:nvPr>
        </p:nvSpPr>
        <p:spPr/>
        <p:txBody>
          <a:bodyPr>
            <a:normAutofit/>
          </a:bodyPr>
          <a:lstStyle/>
          <a:p>
            <a:r>
              <a:rPr lang="en-US" sz="4000" b="1" dirty="0" smtClean="0"/>
              <a:t>Close Monitoring:</a:t>
            </a:r>
            <a:endParaRPr lang="en-US" sz="4000" dirty="0" smtClean="0"/>
          </a:p>
          <a:p>
            <a:r>
              <a:rPr lang="en-US" sz="4000" b="1" dirty="0" smtClean="0"/>
              <a:t>Maternal Thyroid Function:</a:t>
            </a:r>
            <a:r>
              <a:rPr lang="en-US" sz="4000" dirty="0" smtClean="0"/>
              <a:t> Frequent monitoring of thyroid function (TSH, free T4) is required throughout pregnancy. After the first trimester, thyroid hormone requirements typically increase, requiring dose adjustments.</a:t>
            </a:r>
          </a:p>
          <a:p>
            <a:endParaRPr lang="en-US" sz="3600" dirty="0"/>
          </a:p>
        </p:txBody>
      </p:sp>
    </p:spTree>
    <p:extLst>
      <p:ext uri="{BB962C8B-B14F-4D97-AF65-F5344CB8AC3E}">
        <p14:creationId xmlns:p14="http://schemas.microsoft.com/office/powerpoint/2010/main" val="31808926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595</Words>
  <Application>Microsoft Office PowerPoint</Application>
  <PresentationFormat>Panorámica</PresentationFormat>
  <Paragraphs>39</Paragraphs>
  <Slides>14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14</vt:i4>
      </vt:variant>
    </vt:vector>
  </HeadingPairs>
  <TitlesOfParts>
    <vt:vector size="18" baseType="lpstr">
      <vt:lpstr>Arial</vt:lpstr>
      <vt:lpstr>Calibri</vt:lpstr>
      <vt:lpstr>Calibri Light</vt:lpstr>
      <vt:lpstr>Tema de Office</vt:lpstr>
      <vt:lpstr>Evaluation and Treatment of an Obstetric Patient with Hypothyroidism and Possible Fetal Complications</vt:lpstr>
      <vt:lpstr>Introduction</vt:lpstr>
      <vt:lpstr>Evaluation</vt:lpstr>
      <vt:lpstr>Evaluation</vt:lpstr>
      <vt:lpstr>Evaluation</vt:lpstr>
      <vt:lpstr>Evaluation</vt:lpstr>
      <vt:lpstr>Treatment: </vt:lpstr>
      <vt:lpstr>Treatment: </vt:lpstr>
      <vt:lpstr>Treatment: </vt:lpstr>
      <vt:lpstr>Treatment: </vt:lpstr>
      <vt:lpstr>Treatment: </vt:lpstr>
      <vt:lpstr>Treatment: </vt:lpstr>
      <vt:lpstr>Fetal Risks of Hypothyroidism in Pregnancy: </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Evaluation and Treatment of an Obstetric Patient with Hypothyroidism and Possible Fetal Complications</dc:title>
  <dc:creator>UNACH</dc:creator>
  <cp:lastModifiedBy>UNACH</cp:lastModifiedBy>
  <cp:revision>2</cp:revision>
  <dcterms:created xsi:type="dcterms:W3CDTF">2025-02-03T17:05:33Z</dcterms:created>
  <dcterms:modified xsi:type="dcterms:W3CDTF">2025-02-03T17:07:03Z</dcterms:modified>
</cp:coreProperties>
</file>