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89" r:id="rId6"/>
    <p:sldId id="290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65" r:id="rId34"/>
    <p:sldId id="288" r:id="rId35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Nourd Bold" panose="020B0604020202020204" charset="0"/>
      <p:regular r:id="rId41"/>
    </p:embeddedFont>
    <p:embeddedFont>
      <p:font typeface="Space Mono" panose="020B0604020202020204" charset="0"/>
      <p:regular r:id="rId42"/>
    </p:embeddedFont>
    <p:embeddedFont>
      <p:font typeface="Space Mono Bold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690" autoAdjust="0"/>
  </p:normalViewPr>
  <p:slideViewPr>
    <p:cSldViewPr>
      <p:cViewPr varScale="1">
        <p:scale>
          <a:sx n="41" d="100"/>
          <a:sy n="41" d="100"/>
        </p:scale>
        <p:origin x="8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F7A13-7277-44F0-8D98-EB7CB3060A09}" type="datetimeFigureOut">
              <a:rPr lang="es-EC" smtClean="0"/>
              <a:t>14/10/2024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F9A46-FAA0-4C07-BFA6-57C7A31A80B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217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F9A46-FAA0-4C07-BFA6-57C7A31A80B3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624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.svg"/><Relationship Id="rId7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.svg"/><Relationship Id="rId7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.sv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1.png"/><Relationship Id="rId5" Type="http://schemas.openxmlformats.org/officeDocument/2006/relationships/image" Target="../media/image55.sv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2.svg"/><Relationship Id="rId7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36.svg"/><Relationship Id="rId3" Type="http://schemas.openxmlformats.org/officeDocument/2006/relationships/image" Target="../media/image2.svg"/><Relationship Id="rId7" Type="http://schemas.openxmlformats.org/officeDocument/2006/relationships/image" Target="../media/image74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11" Type="http://schemas.openxmlformats.org/officeDocument/2006/relationships/image" Target="../media/image68.svg"/><Relationship Id="rId5" Type="http://schemas.openxmlformats.org/officeDocument/2006/relationships/image" Target="../media/image72.svg"/><Relationship Id="rId10" Type="http://schemas.openxmlformats.org/officeDocument/2006/relationships/image" Target="../media/image6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2.svg"/><Relationship Id="rId7" Type="http://schemas.openxmlformats.org/officeDocument/2006/relationships/image" Target="../media/image63.png"/><Relationship Id="rId12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75.png"/><Relationship Id="rId5" Type="http://schemas.openxmlformats.org/officeDocument/2006/relationships/image" Target="../media/image72.svg"/><Relationship Id="rId10" Type="http://schemas.openxmlformats.org/officeDocument/2006/relationships/image" Target="../media/image79.png"/><Relationship Id="rId4" Type="http://schemas.openxmlformats.org/officeDocument/2006/relationships/image" Target="../media/image71.png"/><Relationship Id="rId9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2.svg"/><Relationship Id="rId7" Type="http://schemas.openxmlformats.org/officeDocument/2006/relationships/image" Target="../media/image8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55.svg"/><Relationship Id="rId10" Type="http://schemas.openxmlformats.org/officeDocument/2006/relationships/image" Target="../media/image90.jpeg"/><Relationship Id="rId4" Type="http://schemas.openxmlformats.org/officeDocument/2006/relationships/image" Target="../media/image54.png"/><Relationship Id="rId9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svg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410" y="7960961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0"/>
                </a:moveTo>
                <a:lnTo>
                  <a:pt x="18510820" y="0"/>
                </a:lnTo>
                <a:lnTo>
                  <a:pt x="18510820" y="2434668"/>
                </a:lnTo>
                <a:lnTo>
                  <a:pt x="0" y="2434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t="-260" b="-58972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-111410" y="-104309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18510820" y="2434668"/>
                </a:moveTo>
                <a:lnTo>
                  <a:pt x="0" y="2434668"/>
                </a:lnTo>
                <a:lnTo>
                  <a:pt x="0" y="0"/>
                </a:lnTo>
                <a:lnTo>
                  <a:pt x="18510820" y="0"/>
                </a:lnTo>
                <a:lnTo>
                  <a:pt x="1851082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t="-260" b="-58972"/>
            </a:stretch>
          </a:blipFill>
        </p:spPr>
      </p:sp>
      <p:sp>
        <p:nvSpPr>
          <p:cNvPr id="4" name="Freeform 4"/>
          <p:cNvSpPr/>
          <p:nvPr/>
        </p:nvSpPr>
        <p:spPr>
          <a:xfrm rot="1421101">
            <a:off x="15970800" y="4965879"/>
            <a:ext cx="2073595" cy="3364861"/>
          </a:xfrm>
          <a:custGeom>
            <a:avLst/>
            <a:gdLst/>
            <a:ahLst/>
            <a:cxnLst/>
            <a:rect l="l" t="t" r="r" b="b"/>
            <a:pathLst>
              <a:path w="2073595" h="3364861">
                <a:moveTo>
                  <a:pt x="0" y="0"/>
                </a:moveTo>
                <a:lnTo>
                  <a:pt x="2073595" y="0"/>
                </a:lnTo>
                <a:lnTo>
                  <a:pt x="2073595" y="3364861"/>
                </a:lnTo>
                <a:lnTo>
                  <a:pt x="0" y="3364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28039">
            <a:off x="-108465" y="2135326"/>
            <a:ext cx="1803584" cy="3387012"/>
          </a:xfrm>
          <a:custGeom>
            <a:avLst/>
            <a:gdLst/>
            <a:ahLst/>
            <a:cxnLst/>
            <a:rect l="l" t="t" r="r" b="b"/>
            <a:pathLst>
              <a:path w="1803584" h="3387012">
                <a:moveTo>
                  <a:pt x="0" y="0"/>
                </a:moveTo>
                <a:lnTo>
                  <a:pt x="1803584" y="0"/>
                </a:lnTo>
                <a:lnTo>
                  <a:pt x="1803584" y="3387012"/>
                </a:lnTo>
                <a:lnTo>
                  <a:pt x="0" y="3387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137254">
            <a:off x="651741" y="6457420"/>
            <a:ext cx="1199275" cy="3426501"/>
          </a:xfrm>
          <a:custGeom>
            <a:avLst/>
            <a:gdLst/>
            <a:ahLst/>
            <a:cxnLst/>
            <a:rect l="l" t="t" r="r" b="b"/>
            <a:pathLst>
              <a:path w="1199275" h="3426501">
                <a:moveTo>
                  <a:pt x="0" y="0"/>
                </a:moveTo>
                <a:lnTo>
                  <a:pt x="1199276" y="0"/>
                </a:lnTo>
                <a:lnTo>
                  <a:pt x="1199276" y="3426501"/>
                </a:lnTo>
                <a:lnTo>
                  <a:pt x="0" y="34265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7388">
            <a:off x="15881275" y="756713"/>
            <a:ext cx="2317194" cy="3147293"/>
          </a:xfrm>
          <a:custGeom>
            <a:avLst/>
            <a:gdLst/>
            <a:ahLst/>
            <a:cxnLst/>
            <a:rect l="l" t="t" r="r" b="b"/>
            <a:pathLst>
              <a:path w="2317194" h="3147293">
                <a:moveTo>
                  <a:pt x="0" y="0"/>
                </a:moveTo>
                <a:lnTo>
                  <a:pt x="2317194" y="0"/>
                </a:lnTo>
                <a:lnTo>
                  <a:pt x="2317194" y="3147292"/>
                </a:lnTo>
                <a:lnTo>
                  <a:pt x="0" y="3147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602264" y="3403031"/>
            <a:ext cx="13083473" cy="3480987"/>
            <a:chOff x="0" y="0"/>
            <a:chExt cx="17444631" cy="4641316"/>
          </a:xfrm>
        </p:grpSpPr>
        <p:sp>
          <p:nvSpPr>
            <p:cNvPr id="9" name="TextBox 9"/>
            <p:cNvSpPr txBox="1"/>
            <p:nvPr/>
          </p:nvSpPr>
          <p:spPr>
            <a:xfrm>
              <a:off x="0" y="76200"/>
              <a:ext cx="17444631" cy="3528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04"/>
                </a:lnSpc>
              </a:pPr>
              <a:r>
                <a:rPr lang="en-US" sz="9200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INTRODUCCIÓN DE LA FARMACOLOGIA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965063"/>
              <a:ext cx="17444631" cy="676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02264" y="7478521"/>
            <a:ext cx="13083473" cy="69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84269"/>
                </a:solidFill>
                <a:latin typeface="Space Mono"/>
                <a:ea typeface="Space Mono"/>
                <a:cs typeface="Space Mono"/>
                <a:sym typeface="Space Mono"/>
              </a:rPr>
              <a:t>lUIS NAULA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84269"/>
                </a:solidFill>
                <a:latin typeface="Space Mono"/>
                <a:ea typeface="Space Mono"/>
                <a:cs typeface="Space Mono"/>
                <a:sym typeface="Space Mono"/>
              </a:rPr>
              <a:t>Médico especialista en cuidados intensivos</a:t>
            </a:r>
          </a:p>
        </p:txBody>
      </p:sp>
      <p:sp>
        <p:nvSpPr>
          <p:cNvPr id="12" name="Freeform 12"/>
          <p:cNvSpPr/>
          <p:nvPr/>
        </p:nvSpPr>
        <p:spPr>
          <a:xfrm>
            <a:off x="9026827" y="2199336"/>
            <a:ext cx="609393" cy="575045"/>
          </a:xfrm>
          <a:custGeom>
            <a:avLst/>
            <a:gdLst/>
            <a:ahLst/>
            <a:cxnLst/>
            <a:rect l="l" t="t" r="r" b="b"/>
            <a:pathLst>
              <a:path w="609393" h="575045">
                <a:moveTo>
                  <a:pt x="0" y="0"/>
                </a:moveTo>
                <a:lnTo>
                  <a:pt x="609392" y="0"/>
                </a:lnTo>
                <a:lnTo>
                  <a:pt x="609392" y="575045"/>
                </a:lnTo>
                <a:lnTo>
                  <a:pt x="0" y="575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7587" y="553753"/>
            <a:ext cx="10256306" cy="53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19"/>
              </a:lnSpc>
              <a:spcBef>
                <a:spcPct val="0"/>
              </a:spcBef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EFECTOS ADVERSOS</a:t>
            </a:r>
          </a:p>
        </p:txBody>
      </p:sp>
      <p:sp>
        <p:nvSpPr>
          <p:cNvPr id="3" name="Freeform 3"/>
          <p:cNvSpPr/>
          <p:nvPr/>
        </p:nvSpPr>
        <p:spPr>
          <a:xfrm rot="474793" flipV="1">
            <a:off x="2489287" y="-1293238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2434668"/>
                </a:moveTo>
                <a:lnTo>
                  <a:pt x="18510819" y="2434668"/>
                </a:lnTo>
                <a:lnTo>
                  <a:pt x="18510819" y="0"/>
                </a:lnTo>
                <a:lnTo>
                  <a:pt x="0" y="0"/>
                </a:lnTo>
                <a:lnTo>
                  <a:pt x="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518" b="-5345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51550" y="1969785"/>
            <a:ext cx="13219102" cy="1076449"/>
            <a:chOff x="0" y="0"/>
            <a:chExt cx="17625470" cy="1435265"/>
          </a:xfrm>
        </p:grpSpPr>
        <p:sp>
          <p:nvSpPr>
            <p:cNvPr id="5" name="Freeform 5"/>
            <p:cNvSpPr/>
            <p:nvPr/>
          </p:nvSpPr>
          <p:spPr>
            <a:xfrm>
              <a:off x="3810000" y="0"/>
              <a:ext cx="2550589" cy="1085160"/>
            </a:xfrm>
            <a:custGeom>
              <a:avLst/>
              <a:gdLst/>
              <a:ahLst/>
              <a:cxnLst/>
              <a:rect l="l" t="t" r="r" b="b"/>
              <a:pathLst>
                <a:path w="2550589" h="1085160">
                  <a:moveTo>
                    <a:pt x="0" y="0"/>
                  </a:moveTo>
                  <a:lnTo>
                    <a:pt x="2550589" y="0"/>
                  </a:lnTo>
                  <a:lnTo>
                    <a:pt x="2550589" y="1085160"/>
                  </a:lnTo>
                  <a:lnTo>
                    <a:pt x="0" y="1085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6385373" y="219584"/>
              <a:ext cx="11240097" cy="1215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1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Efectos no terapéuticos, suelen aparecer después de la aplicación de dosis terapéuticas y que, en una situación determinada, son indeseables.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75660"/>
              <a:ext cx="3810000" cy="324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935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1) EFECTOS COLATERALES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589938" y="2098073"/>
            <a:ext cx="2143125" cy="302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Diarrea</a:t>
            </a: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589938" y="3393473"/>
            <a:ext cx="2143125" cy="302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Antibióticos</a:t>
            </a: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589938" y="4307873"/>
            <a:ext cx="2880294" cy="302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Sobreinfecciones</a:t>
            </a: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589938" y="5253862"/>
            <a:ext cx="3081339" cy="121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Hemorragia por</a:t>
            </a:r>
          </a:p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Anticoagulantes</a:t>
            </a:r>
          </a:p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Orales.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589938" y="8030185"/>
            <a:ext cx="2143125" cy="302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Ataxia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589938" y="6686216"/>
            <a:ext cx="2143125" cy="302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Carbamazepina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77027" y="3659955"/>
            <a:ext cx="13168149" cy="957221"/>
            <a:chOff x="0" y="0"/>
            <a:chExt cx="17557532" cy="127629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57444"/>
              <a:ext cx="4117517" cy="324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935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2) EFECTOS SECUNDARIOS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544222" y="466969"/>
              <a:ext cx="11013310" cy="80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Son la consecuencia indirecta de una acción primaria del fármaco.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3880239" y="0"/>
              <a:ext cx="2550589" cy="1085160"/>
            </a:xfrm>
            <a:custGeom>
              <a:avLst/>
              <a:gdLst/>
              <a:ahLst/>
              <a:cxnLst/>
              <a:rect l="l" t="t" r="r" b="b"/>
              <a:pathLst>
                <a:path w="2550589" h="1085160">
                  <a:moveTo>
                    <a:pt x="0" y="0"/>
                  </a:moveTo>
                  <a:lnTo>
                    <a:pt x="2550589" y="0"/>
                  </a:lnTo>
                  <a:lnTo>
                    <a:pt x="2550589" y="1085160"/>
                  </a:lnTo>
                  <a:lnTo>
                    <a:pt x="0" y="1085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469075" y="5354348"/>
            <a:ext cx="11646725" cy="1395107"/>
            <a:chOff x="0" y="0"/>
            <a:chExt cx="15528967" cy="186014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325282"/>
              <a:ext cx="4270722" cy="324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935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3) REACCIÓN TÓXICA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598525" y="238105"/>
              <a:ext cx="8930442" cy="1622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Es la que ocurre cuando se utilizan dosis superiores de un fármaco a las que indica el margen terapéutico para un paciente determinado.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3658811" y="0"/>
              <a:ext cx="2550589" cy="1085160"/>
            </a:xfrm>
            <a:custGeom>
              <a:avLst/>
              <a:gdLst/>
              <a:ahLst/>
              <a:cxnLst/>
              <a:rect l="l" t="t" r="r" b="b"/>
              <a:pathLst>
                <a:path w="2550589" h="1085160">
                  <a:moveTo>
                    <a:pt x="0" y="0"/>
                  </a:moveTo>
                  <a:lnTo>
                    <a:pt x="2550589" y="0"/>
                  </a:lnTo>
                  <a:lnTo>
                    <a:pt x="2550589" y="1085160"/>
                  </a:lnTo>
                  <a:lnTo>
                    <a:pt x="0" y="1085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609600" y="7306007"/>
            <a:ext cx="11516086" cy="1020502"/>
            <a:chOff x="0" y="0"/>
            <a:chExt cx="15354781" cy="1360670"/>
          </a:xfrm>
        </p:grpSpPr>
        <p:sp>
          <p:nvSpPr>
            <p:cNvPr id="23" name="TextBox 23"/>
            <p:cNvSpPr txBox="1"/>
            <p:nvPr/>
          </p:nvSpPr>
          <p:spPr>
            <a:xfrm>
              <a:off x="0" y="375660"/>
              <a:ext cx="3571023" cy="324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935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4) INTOLERANCIA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424339" y="144989"/>
              <a:ext cx="8930442" cy="1215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Es la aparición de efectos tóxicos característicos de un fármaco en un paciente que recibe dosis terapéuticas.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3308961" y="0"/>
              <a:ext cx="2550589" cy="1085160"/>
            </a:xfrm>
            <a:custGeom>
              <a:avLst/>
              <a:gdLst/>
              <a:ahLst/>
              <a:cxnLst/>
              <a:rect l="l" t="t" r="r" b="b"/>
              <a:pathLst>
                <a:path w="2550589" h="1085160">
                  <a:moveTo>
                    <a:pt x="0" y="0"/>
                  </a:moveTo>
                  <a:lnTo>
                    <a:pt x="2550590" y="0"/>
                  </a:lnTo>
                  <a:lnTo>
                    <a:pt x="2550590" y="1085160"/>
                  </a:lnTo>
                  <a:lnTo>
                    <a:pt x="0" y="1085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Freeform 26"/>
          <p:cNvSpPr/>
          <p:nvPr/>
        </p:nvSpPr>
        <p:spPr>
          <a:xfrm>
            <a:off x="13570652" y="2116150"/>
            <a:ext cx="1224901" cy="521140"/>
          </a:xfrm>
          <a:custGeom>
            <a:avLst/>
            <a:gdLst/>
            <a:ahLst/>
            <a:cxnLst/>
            <a:rect l="l" t="t" r="r" b="b"/>
            <a:pathLst>
              <a:path w="1224901" h="521140">
                <a:moveTo>
                  <a:pt x="0" y="0"/>
                </a:moveTo>
                <a:lnTo>
                  <a:pt x="1224902" y="0"/>
                </a:lnTo>
                <a:lnTo>
                  <a:pt x="1224902" y="521140"/>
                </a:lnTo>
                <a:lnTo>
                  <a:pt x="0" y="521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3487400" y="3936560"/>
            <a:ext cx="1224901" cy="521140"/>
          </a:xfrm>
          <a:custGeom>
            <a:avLst/>
            <a:gdLst/>
            <a:ahLst/>
            <a:cxnLst/>
            <a:rect l="l" t="t" r="r" b="b"/>
            <a:pathLst>
              <a:path w="1224901" h="521140">
                <a:moveTo>
                  <a:pt x="0" y="0"/>
                </a:moveTo>
                <a:lnTo>
                  <a:pt x="1224901" y="0"/>
                </a:lnTo>
                <a:lnTo>
                  <a:pt x="1224901" y="521139"/>
                </a:lnTo>
                <a:lnTo>
                  <a:pt x="0" y="5211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3368325" y="5454834"/>
            <a:ext cx="1224901" cy="521140"/>
          </a:xfrm>
          <a:custGeom>
            <a:avLst/>
            <a:gdLst/>
            <a:ahLst/>
            <a:cxnLst/>
            <a:rect l="l" t="t" r="r" b="b"/>
            <a:pathLst>
              <a:path w="1224901" h="521140">
                <a:moveTo>
                  <a:pt x="0" y="0"/>
                </a:moveTo>
                <a:lnTo>
                  <a:pt x="1224901" y="0"/>
                </a:lnTo>
                <a:lnTo>
                  <a:pt x="1224901" y="521139"/>
                </a:lnTo>
                <a:lnTo>
                  <a:pt x="0" y="5211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3368325" y="7306007"/>
            <a:ext cx="1224901" cy="521140"/>
          </a:xfrm>
          <a:custGeom>
            <a:avLst/>
            <a:gdLst/>
            <a:ahLst/>
            <a:cxnLst/>
            <a:rect l="l" t="t" r="r" b="b"/>
            <a:pathLst>
              <a:path w="1224901" h="521140">
                <a:moveTo>
                  <a:pt x="0" y="0"/>
                </a:moveTo>
                <a:lnTo>
                  <a:pt x="1224901" y="0"/>
                </a:lnTo>
                <a:lnTo>
                  <a:pt x="1224901" y="521140"/>
                </a:lnTo>
                <a:lnTo>
                  <a:pt x="0" y="521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4298986" y="3124463"/>
            <a:ext cx="1703014" cy="1638037"/>
          </a:xfrm>
          <a:custGeom>
            <a:avLst/>
            <a:gdLst/>
            <a:ahLst/>
            <a:cxnLst/>
            <a:rect l="l" t="t" r="r" b="b"/>
            <a:pathLst>
              <a:path w="1703014" h="1599937">
                <a:moveTo>
                  <a:pt x="0" y="0"/>
                </a:moveTo>
                <a:lnTo>
                  <a:pt x="1703014" y="0"/>
                </a:lnTo>
                <a:lnTo>
                  <a:pt x="1703014" y="1599937"/>
                </a:lnTo>
                <a:lnTo>
                  <a:pt x="0" y="1599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4183103" y="6686216"/>
            <a:ext cx="1703014" cy="1599937"/>
          </a:xfrm>
          <a:custGeom>
            <a:avLst/>
            <a:gdLst/>
            <a:ahLst/>
            <a:cxnLst/>
            <a:rect l="l" t="t" r="r" b="b"/>
            <a:pathLst>
              <a:path w="1703014" h="1599937">
                <a:moveTo>
                  <a:pt x="0" y="0"/>
                </a:moveTo>
                <a:lnTo>
                  <a:pt x="1703014" y="0"/>
                </a:lnTo>
                <a:lnTo>
                  <a:pt x="1703014" y="1599937"/>
                </a:lnTo>
                <a:lnTo>
                  <a:pt x="0" y="1599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7587" y="553753"/>
            <a:ext cx="10256306" cy="53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919"/>
              </a:lnSpc>
              <a:spcBef>
                <a:spcPct val="0"/>
              </a:spcBef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EFECTOS ADVERSOS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6057" y="2238000"/>
            <a:ext cx="8430073" cy="121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Se trata de la respuesta anormal que tiene lugar en un pequeño porcentaje de pacientes expuestos a un fármaco.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5627" y="2372229"/>
            <a:ext cx="2857500" cy="48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5"/>
              </a:lnSpc>
            </a:pPr>
            <a:r>
              <a:rPr lang="en-US" sz="15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5) IDIOSINCRASIA</a:t>
            </a:r>
          </a:p>
          <a:p>
            <a:pPr marL="0" lvl="0" indent="0" algn="l">
              <a:lnSpc>
                <a:spcPts val="1935"/>
              </a:lnSpc>
              <a:spcBef>
                <a:spcPct val="0"/>
              </a:spcBef>
            </a:pPr>
            <a:endParaRPr lang="en-US" sz="15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5627" y="4013935"/>
            <a:ext cx="3088138" cy="48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5"/>
              </a:lnSpc>
            </a:pPr>
            <a:r>
              <a:rPr lang="en-US" sz="15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6) REACCIÓN ALÉRGICA</a:t>
            </a:r>
          </a:p>
          <a:p>
            <a:pPr marL="0" lvl="0" indent="0" algn="l">
              <a:lnSpc>
                <a:spcPts val="1935"/>
              </a:lnSpc>
              <a:spcBef>
                <a:spcPct val="0"/>
              </a:spcBef>
            </a:pPr>
            <a:endParaRPr lang="en-US" sz="15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66057" y="3932622"/>
            <a:ext cx="8259982" cy="121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 una respuesta inmunitaria anormal que se presenta en un paciente después de la administración de una dosis normal de un fármaco.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7" name="Freeform 7"/>
          <p:cNvSpPr/>
          <p:nvPr/>
        </p:nvSpPr>
        <p:spPr>
          <a:xfrm rot="474793" flipV="1">
            <a:off x="2489287" y="-1293238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2434668"/>
                </a:moveTo>
                <a:lnTo>
                  <a:pt x="18510819" y="2434668"/>
                </a:lnTo>
                <a:lnTo>
                  <a:pt x="18510819" y="0"/>
                </a:lnTo>
                <a:lnTo>
                  <a:pt x="0" y="0"/>
                </a:lnTo>
                <a:lnTo>
                  <a:pt x="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518" b="-5345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0299" y="2116150"/>
            <a:ext cx="1224901" cy="521140"/>
          </a:xfrm>
          <a:custGeom>
            <a:avLst/>
            <a:gdLst/>
            <a:ahLst/>
            <a:cxnLst/>
            <a:rect l="l" t="t" r="r" b="b"/>
            <a:pathLst>
              <a:path w="1224901" h="521140">
                <a:moveTo>
                  <a:pt x="0" y="0"/>
                </a:moveTo>
                <a:lnTo>
                  <a:pt x="1224902" y="0"/>
                </a:lnTo>
                <a:lnTo>
                  <a:pt x="1224902" y="521140"/>
                </a:lnTo>
                <a:lnTo>
                  <a:pt x="0" y="521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795899" y="6240929"/>
            <a:ext cx="1224901" cy="521140"/>
          </a:xfrm>
          <a:custGeom>
            <a:avLst/>
            <a:gdLst/>
            <a:ahLst/>
            <a:cxnLst/>
            <a:rect l="l" t="t" r="r" b="b"/>
            <a:pathLst>
              <a:path w="1224901" h="521140">
                <a:moveTo>
                  <a:pt x="0" y="0"/>
                </a:moveTo>
                <a:lnTo>
                  <a:pt x="1224901" y="0"/>
                </a:lnTo>
                <a:lnTo>
                  <a:pt x="1224901" y="521139"/>
                </a:lnTo>
                <a:lnTo>
                  <a:pt x="0" y="5211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481699" y="3894987"/>
            <a:ext cx="1224901" cy="521140"/>
          </a:xfrm>
          <a:custGeom>
            <a:avLst/>
            <a:gdLst/>
            <a:ahLst/>
            <a:cxnLst/>
            <a:rect l="l" t="t" r="r" b="b"/>
            <a:pathLst>
              <a:path w="1224901" h="521140">
                <a:moveTo>
                  <a:pt x="0" y="0"/>
                </a:moveTo>
                <a:lnTo>
                  <a:pt x="1224901" y="0"/>
                </a:lnTo>
                <a:lnTo>
                  <a:pt x="1224901" y="521140"/>
                </a:lnTo>
                <a:lnTo>
                  <a:pt x="0" y="521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101124" y="2025648"/>
            <a:ext cx="1674004" cy="712213"/>
          </a:xfrm>
          <a:custGeom>
            <a:avLst/>
            <a:gdLst/>
            <a:ahLst/>
            <a:cxnLst/>
            <a:rect l="l" t="t" r="r" b="b"/>
            <a:pathLst>
              <a:path w="1674004" h="712213">
                <a:moveTo>
                  <a:pt x="0" y="0"/>
                </a:moveTo>
                <a:lnTo>
                  <a:pt x="1674004" y="0"/>
                </a:lnTo>
                <a:lnTo>
                  <a:pt x="1674004" y="712212"/>
                </a:lnTo>
                <a:lnTo>
                  <a:pt x="0" y="712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101124" y="3847117"/>
            <a:ext cx="1674004" cy="712213"/>
          </a:xfrm>
          <a:custGeom>
            <a:avLst/>
            <a:gdLst/>
            <a:ahLst/>
            <a:cxnLst/>
            <a:rect l="l" t="t" r="r" b="b"/>
            <a:pathLst>
              <a:path w="1674004" h="712213">
                <a:moveTo>
                  <a:pt x="0" y="0"/>
                </a:moveTo>
                <a:lnTo>
                  <a:pt x="1674004" y="0"/>
                </a:lnTo>
                <a:lnTo>
                  <a:pt x="1674004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83765" y="6165455"/>
            <a:ext cx="1449453" cy="616676"/>
          </a:xfrm>
          <a:custGeom>
            <a:avLst/>
            <a:gdLst/>
            <a:ahLst/>
            <a:cxnLst/>
            <a:rect l="l" t="t" r="r" b="b"/>
            <a:pathLst>
              <a:path w="1449453" h="616676">
                <a:moveTo>
                  <a:pt x="0" y="0"/>
                </a:moveTo>
                <a:lnTo>
                  <a:pt x="1449452" y="0"/>
                </a:lnTo>
                <a:lnTo>
                  <a:pt x="1449452" y="616676"/>
                </a:lnTo>
                <a:lnTo>
                  <a:pt x="0" y="6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146586" y="3283313"/>
            <a:ext cx="1703014" cy="1599937"/>
          </a:xfrm>
          <a:custGeom>
            <a:avLst/>
            <a:gdLst/>
            <a:ahLst/>
            <a:cxnLst/>
            <a:rect l="l" t="t" r="r" b="b"/>
            <a:pathLst>
              <a:path w="1703014" h="1599937">
                <a:moveTo>
                  <a:pt x="0" y="0"/>
                </a:moveTo>
                <a:lnTo>
                  <a:pt x="1703014" y="0"/>
                </a:lnTo>
                <a:lnTo>
                  <a:pt x="1703014" y="1599937"/>
                </a:lnTo>
                <a:lnTo>
                  <a:pt x="0" y="1599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22856" y="6325980"/>
            <a:ext cx="3203042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5"/>
              </a:lnSpc>
            </a:pPr>
            <a:r>
              <a:rPr lang="en-US" sz="1599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7) INTERACCIONES ADVERSAS</a:t>
            </a:r>
          </a:p>
          <a:p>
            <a:pPr algn="ctr">
              <a:lnSpc>
                <a:spcPts val="1935"/>
              </a:lnSpc>
            </a:pPr>
            <a:r>
              <a:rPr lang="en-US" sz="1599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FARMACOLÓGICAS</a:t>
            </a:r>
          </a:p>
          <a:p>
            <a:pPr marL="0" lvl="0" indent="0" algn="l">
              <a:lnSpc>
                <a:spcPts val="1935"/>
              </a:lnSpc>
              <a:spcBef>
                <a:spcPct val="0"/>
              </a:spcBef>
            </a:pPr>
            <a:endParaRPr lang="en-US" sz="1599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166057" y="6335505"/>
            <a:ext cx="755934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Consisten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que al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utilizar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dos o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más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fármacos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manera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concomitante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, uno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ellos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potencia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disminuve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acción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otro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020308" y="2201607"/>
            <a:ext cx="2143125" cy="60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Genético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309977" y="3240123"/>
            <a:ext cx="2143125" cy="60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Antígeno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309977" y="4542156"/>
            <a:ext cx="2143125" cy="60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Anticuerpo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919785" y="5700673"/>
            <a:ext cx="2143125" cy="60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Sinérgica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4919785" y="7093614"/>
            <a:ext cx="2143125" cy="60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Antagonista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3606963" y="5673825"/>
            <a:ext cx="1703014" cy="1599937"/>
          </a:xfrm>
          <a:custGeom>
            <a:avLst/>
            <a:gdLst/>
            <a:ahLst/>
            <a:cxnLst/>
            <a:rect l="l" t="t" r="r" b="b"/>
            <a:pathLst>
              <a:path w="1703014" h="1599937">
                <a:moveTo>
                  <a:pt x="0" y="0"/>
                </a:moveTo>
                <a:lnTo>
                  <a:pt x="1703014" y="0"/>
                </a:lnTo>
                <a:lnTo>
                  <a:pt x="1703014" y="1599936"/>
                </a:lnTo>
                <a:lnTo>
                  <a:pt x="0" y="15999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6573206" y="1274046"/>
            <a:ext cx="16621900" cy="3475488"/>
          </a:xfrm>
          <a:custGeom>
            <a:avLst/>
            <a:gdLst/>
            <a:ahLst/>
            <a:cxnLst/>
            <a:rect l="l" t="t" r="r" b="b"/>
            <a:pathLst>
              <a:path w="16621900" h="3475488">
                <a:moveTo>
                  <a:pt x="0" y="0"/>
                </a:moveTo>
                <a:lnTo>
                  <a:pt x="16621900" y="0"/>
                </a:lnTo>
                <a:lnTo>
                  <a:pt x="16621900" y="3475488"/>
                </a:lnTo>
                <a:lnTo>
                  <a:pt x="0" y="3475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t="-16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2024" y="6626868"/>
            <a:ext cx="3222438" cy="3660132"/>
          </a:xfrm>
          <a:custGeom>
            <a:avLst/>
            <a:gdLst/>
            <a:ahLst/>
            <a:cxnLst/>
            <a:rect l="l" t="t" r="r" b="b"/>
            <a:pathLst>
              <a:path w="3222438" h="3660132">
                <a:moveTo>
                  <a:pt x="0" y="0"/>
                </a:moveTo>
                <a:lnTo>
                  <a:pt x="3222438" y="0"/>
                </a:lnTo>
                <a:lnTo>
                  <a:pt x="3222438" y="3660132"/>
                </a:lnTo>
                <a:lnTo>
                  <a:pt x="0" y="3660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714720" y="2130994"/>
            <a:ext cx="10458480" cy="3229026"/>
            <a:chOff x="0" y="0"/>
            <a:chExt cx="13944640" cy="4305368"/>
          </a:xfrm>
        </p:grpSpPr>
        <p:grpSp>
          <p:nvGrpSpPr>
            <p:cNvPr id="5" name="Group 5"/>
            <p:cNvGrpSpPr/>
            <p:nvPr/>
          </p:nvGrpSpPr>
          <p:grpSpPr>
            <a:xfrm>
              <a:off x="5230369" y="0"/>
              <a:ext cx="1836163" cy="1836163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81280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812800" y="406400"/>
                    </a:lnTo>
                    <a:close/>
                  </a:path>
                </a:pathLst>
              </a:custGeom>
              <a:solidFill>
                <a:srgbClr val="70B4B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212725"/>
                <a:ext cx="711200" cy="396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49521" y="2911843"/>
              <a:ext cx="5080000" cy="139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39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kinesis</a:t>
              </a:r>
            </a:p>
            <a:p>
              <a:pPr marL="0" lvl="1" indent="0" algn="l">
                <a:lnSpc>
                  <a:spcPts val="3919"/>
                </a:lnSpc>
                <a:spcBef>
                  <a:spcPct val="0"/>
                </a:spcBef>
              </a:pPr>
              <a:endPara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5226938" y="2469205"/>
              <a:ext cx="1836163" cy="183616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81280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812800" y="406400"/>
                    </a:lnTo>
                    <a:close/>
                  </a:path>
                </a:pathLst>
              </a:custGeom>
              <a:solidFill>
                <a:srgbClr val="70B4B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212725"/>
                <a:ext cx="711200" cy="396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515732"/>
              <a:ext cx="3843699" cy="139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39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Farmacon</a:t>
              </a:r>
            </a:p>
            <a:p>
              <a:pPr marL="0" lvl="1" indent="0" algn="l">
                <a:lnSpc>
                  <a:spcPts val="3919"/>
                </a:lnSpc>
                <a:spcBef>
                  <a:spcPct val="0"/>
                </a:spcBef>
              </a:pPr>
              <a:endPara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453203" y="677713"/>
              <a:ext cx="5491437" cy="7980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415"/>
                </a:lnSpc>
              </a:pPr>
              <a:r>
                <a:rPr lang="en-US" sz="1599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"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droga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" o "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medicamento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"</a:t>
              </a:r>
            </a:p>
            <a:p>
              <a:pPr marL="0" lvl="0" indent="0" algn="l">
                <a:lnSpc>
                  <a:spcPts val="2415"/>
                </a:lnSpc>
                <a:spcBef>
                  <a:spcPct val="0"/>
                </a:spcBef>
              </a:pPr>
              <a:endParaRPr lang="en-US" sz="15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453203" y="3011348"/>
              <a:ext cx="5080000" cy="798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15"/>
                </a:lnSpc>
              </a:pP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"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movimiento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"</a:t>
              </a:r>
            </a:p>
            <a:p>
              <a:pPr marL="0" lvl="0" indent="0" algn="l">
                <a:lnSpc>
                  <a:spcPts val="2415"/>
                </a:lnSpc>
                <a:spcBef>
                  <a:spcPct val="0"/>
                </a:spcBef>
              </a:pPr>
              <a:endParaRPr lang="en-US" sz="15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8940886" y="4800706"/>
            <a:ext cx="5543064" cy="4157298"/>
          </a:xfrm>
          <a:custGeom>
            <a:avLst/>
            <a:gdLst/>
            <a:ahLst/>
            <a:cxnLst/>
            <a:rect l="l" t="t" r="r" b="b"/>
            <a:pathLst>
              <a:path w="5543064" h="4157298">
                <a:moveTo>
                  <a:pt x="0" y="0"/>
                </a:moveTo>
                <a:lnTo>
                  <a:pt x="5543064" y="0"/>
                </a:lnTo>
                <a:lnTo>
                  <a:pt x="5543064" y="4157298"/>
                </a:lnTo>
                <a:lnTo>
                  <a:pt x="0" y="41572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923609" y="1104900"/>
            <a:ext cx="11013628" cy="53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¿QUÉ ES LA FARMACOCINÉTICA?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56296" y="6197302"/>
            <a:ext cx="4773304" cy="1521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15"/>
              </a:lnSpc>
            </a:pP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estudio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procesos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que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fármaco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es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sometido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través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su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paso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por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organismo</a:t>
            </a:r>
            <a:r>
              <a:rPr lang="en-US" sz="15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marL="0" lvl="0" indent="0" algn="l">
              <a:lnSpc>
                <a:spcPts val="2415"/>
              </a:lnSpc>
              <a:spcBef>
                <a:spcPct val="0"/>
              </a:spcBef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442792" y="8900854"/>
            <a:ext cx="7330608" cy="598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15"/>
              </a:lnSpc>
            </a:pPr>
            <a:r>
              <a:rPr lang="en-US" sz="2000" b="1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"Es </a:t>
            </a:r>
            <a:r>
              <a:rPr lang="en-US" sz="2000" b="1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todo</a:t>
            </a:r>
            <a:r>
              <a:rPr lang="en-US" sz="2000" b="1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lo aue </a:t>
            </a:r>
            <a:r>
              <a:rPr lang="en-US" sz="2000" b="1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2000" b="1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Cuerpo le </a:t>
            </a:r>
            <a:r>
              <a:rPr lang="en-US" sz="2000" b="1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hace</a:t>
            </a:r>
            <a:r>
              <a:rPr lang="en-US" sz="2000" b="1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a las </a:t>
            </a:r>
            <a:r>
              <a:rPr lang="en-US" sz="2000" b="1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drogas</a:t>
            </a:r>
            <a:r>
              <a:rPr lang="en-US" sz="2000" b="1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"</a:t>
            </a:r>
          </a:p>
          <a:p>
            <a:pPr marL="0" lvl="0" indent="0" algn="l">
              <a:lnSpc>
                <a:spcPts val="2415"/>
              </a:lnSpc>
              <a:spcBef>
                <a:spcPct val="0"/>
              </a:spcBef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4777356" y="4739256"/>
            <a:ext cx="13030200" cy="3475488"/>
          </a:xfrm>
          <a:custGeom>
            <a:avLst/>
            <a:gdLst/>
            <a:ahLst/>
            <a:cxnLst/>
            <a:rect l="l" t="t" r="r" b="b"/>
            <a:pathLst>
              <a:path w="16621900" h="3475488">
                <a:moveTo>
                  <a:pt x="0" y="0"/>
                </a:moveTo>
                <a:lnTo>
                  <a:pt x="16621900" y="0"/>
                </a:lnTo>
                <a:lnTo>
                  <a:pt x="16621900" y="3475488"/>
                </a:lnTo>
                <a:lnTo>
                  <a:pt x="0" y="3475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t="-16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82849" y="3063755"/>
            <a:ext cx="2776895" cy="6311822"/>
          </a:xfrm>
          <a:custGeom>
            <a:avLst/>
            <a:gdLst/>
            <a:ahLst/>
            <a:cxnLst/>
            <a:rect l="l" t="t" r="r" b="b"/>
            <a:pathLst>
              <a:path w="2776895" h="6311822">
                <a:moveTo>
                  <a:pt x="0" y="0"/>
                </a:moveTo>
                <a:lnTo>
                  <a:pt x="2776895" y="0"/>
                </a:lnTo>
                <a:lnTo>
                  <a:pt x="2776895" y="6311822"/>
                </a:lnTo>
                <a:lnTo>
                  <a:pt x="0" y="63118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693" r="-469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672301" y="3794860"/>
            <a:ext cx="3810000" cy="1067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69"/>
              </a:lnSpc>
              <a:spcBef>
                <a:spcPct val="0"/>
              </a:spcBef>
            </a:pPr>
            <a:r>
              <a:rPr lang="en-US" sz="6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72301" y="5055689"/>
            <a:ext cx="3808096" cy="1067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69"/>
              </a:lnSpc>
              <a:spcBef>
                <a:spcPct val="0"/>
              </a:spcBef>
            </a:pPr>
            <a:r>
              <a:rPr lang="en-US" sz="6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72301" y="6555608"/>
            <a:ext cx="3808096" cy="1067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69"/>
              </a:lnSpc>
              <a:spcBef>
                <a:spcPct val="0"/>
              </a:spcBef>
            </a:pPr>
            <a:r>
              <a:rPr lang="en-US" sz="6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74729" y="8008054"/>
            <a:ext cx="3808096" cy="1067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69"/>
              </a:lnSpc>
              <a:spcBef>
                <a:spcPct val="0"/>
              </a:spcBef>
            </a:pPr>
            <a:r>
              <a:rPr lang="en-US" sz="6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79100" y="3892957"/>
            <a:ext cx="3810000" cy="82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1"/>
              </a:lnSpc>
            </a:pPr>
            <a:r>
              <a:rPr lang="en-US" sz="21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Absorción</a:t>
            </a:r>
          </a:p>
          <a:p>
            <a:pPr marL="0" lvl="0" indent="0" algn="l">
              <a:lnSpc>
                <a:spcPts val="3321"/>
              </a:lnSpc>
              <a:spcBef>
                <a:spcPct val="0"/>
              </a:spcBef>
            </a:pPr>
            <a:endParaRPr lang="en-US" sz="21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79100" y="5278861"/>
            <a:ext cx="3810000" cy="82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1"/>
              </a:lnSpc>
            </a:pPr>
            <a:r>
              <a:rPr lang="en-US" sz="21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Distribución</a:t>
            </a:r>
          </a:p>
          <a:p>
            <a:pPr marL="0" lvl="0" indent="0" algn="l">
              <a:lnSpc>
                <a:spcPts val="3321"/>
              </a:lnSpc>
              <a:spcBef>
                <a:spcPct val="0"/>
              </a:spcBef>
            </a:pPr>
            <a:endParaRPr lang="en-US" sz="21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79100" y="6846991"/>
            <a:ext cx="3810000" cy="82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1"/>
              </a:lnSpc>
            </a:pPr>
            <a:r>
              <a:rPr lang="en-US" sz="21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Metabolismo</a:t>
            </a:r>
          </a:p>
          <a:p>
            <a:pPr marL="0" lvl="0" indent="0" algn="l">
              <a:lnSpc>
                <a:spcPts val="3321"/>
              </a:lnSpc>
              <a:spcBef>
                <a:spcPct val="0"/>
              </a:spcBef>
            </a:pPr>
            <a:endParaRPr lang="en-US" sz="21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79100" y="8184985"/>
            <a:ext cx="3810000" cy="82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1"/>
              </a:lnSpc>
            </a:pPr>
            <a:r>
              <a:rPr lang="en-US" sz="21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Eliminación</a:t>
            </a:r>
          </a:p>
          <a:p>
            <a:pPr marL="0" lvl="0" indent="0" algn="l">
              <a:lnSpc>
                <a:spcPts val="3321"/>
              </a:lnSpc>
              <a:spcBef>
                <a:spcPct val="0"/>
              </a:spcBef>
            </a:pPr>
            <a:endParaRPr lang="en-US" sz="21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194377" y="4208986"/>
            <a:ext cx="2429982" cy="5049314"/>
          </a:xfrm>
          <a:custGeom>
            <a:avLst/>
            <a:gdLst/>
            <a:ahLst/>
            <a:cxnLst/>
            <a:rect l="l" t="t" r="r" b="b"/>
            <a:pathLst>
              <a:path w="2429982" h="5049314">
                <a:moveTo>
                  <a:pt x="0" y="0"/>
                </a:moveTo>
                <a:lnTo>
                  <a:pt x="2429982" y="0"/>
                </a:lnTo>
                <a:lnTo>
                  <a:pt x="2429982" y="5049314"/>
                </a:lnTo>
                <a:lnTo>
                  <a:pt x="0" y="50493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94050" y="1579847"/>
            <a:ext cx="2847428" cy="8499719"/>
          </a:xfrm>
          <a:custGeom>
            <a:avLst/>
            <a:gdLst/>
            <a:ahLst/>
            <a:cxnLst/>
            <a:rect l="l" t="t" r="r" b="b"/>
            <a:pathLst>
              <a:path w="2847428" h="8499719">
                <a:moveTo>
                  <a:pt x="0" y="0"/>
                </a:moveTo>
                <a:lnTo>
                  <a:pt x="2847428" y="0"/>
                </a:lnTo>
                <a:lnTo>
                  <a:pt x="2847428" y="8499719"/>
                </a:lnTo>
                <a:lnTo>
                  <a:pt x="0" y="84997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7295" r="-20240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923609" y="1104900"/>
            <a:ext cx="11013628" cy="102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¿QUÉ ES LA FARMACOCINÉTICA?</a:t>
            </a:r>
          </a:p>
          <a:p>
            <a:pPr algn="l">
              <a:lnSpc>
                <a:spcPts val="3919"/>
              </a:lnSpc>
            </a:pPr>
            <a:endParaRPr lang="en-US" sz="3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672301" y="2283880"/>
            <a:ext cx="3810000" cy="1067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69"/>
              </a:lnSpc>
              <a:spcBef>
                <a:spcPct val="0"/>
              </a:spcBef>
            </a:pPr>
            <a:r>
              <a:rPr lang="en-US" sz="6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79100" y="2611828"/>
            <a:ext cx="3810000" cy="82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1"/>
              </a:lnSpc>
            </a:pPr>
            <a:r>
              <a:rPr lang="en-US" sz="21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Liberación</a:t>
            </a:r>
          </a:p>
          <a:p>
            <a:pPr marL="0" lvl="0" indent="0" algn="l">
              <a:lnSpc>
                <a:spcPts val="3321"/>
              </a:lnSpc>
              <a:spcBef>
                <a:spcPct val="0"/>
              </a:spcBef>
            </a:pPr>
            <a:endParaRPr lang="en-US" sz="21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423FD0A1-259A-F3F2-D27B-BB35332F4B6C}"/>
              </a:ext>
            </a:extLst>
          </p:cNvPr>
          <p:cNvSpPr/>
          <p:nvPr/>
        </p:nvSpPr>
        <p:spPr>
          <a:xfrm>
            <a:off x="10867312" y="1790700"/>
            <a:ext cx="7420688" cy="7772400"/>
          </a:xfrm>
          <a:custGeom>
            <a:avLst/>
            <a:gdLst/>
            <a:ahLst/>
            <a:cxnLst/>
            <a:rect l="l" t="t" r="r" b="b"/>
            <a:pathLst>
              <a:path w="5543064" h="4157298">
                <a:moveTo>
                  <a:pt x="0" y="0"/>
                </a:moveTo>
                <a:lnTo>
                  <a:pt x="5543064" y="0"/>
                </a:lnTo>
                <a:lnTo>
                  <a:pt x="5543064" y="4157298"/>
                </a:lnTo>
                <a:lnTo>
                  <a:pt x="0" y="41572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410" y="7960961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0"/>
                </a:moveTo>
                <a:lnTo>
                  <a:pt x="18510820" y="0"/>
                </a:lnTo>
                <a:lnTo>
                  <a:pt x="18510820" y="2434668"/>
                </a:lnTo>
                <a:lnTo>
                  <a:pt x="0" y="2434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t="-260" b="-5897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30669" y="1138465"/>
            <a:ext cx="1821313" cy="1821313"/>
            <a:chOff x="0" y="0"/>
            <a:chExt cx="2428417" cy="242841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428417" cy="2428417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FBAE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781717" y="512397"/>
              <a:ext cx="864982" cy="1403622"/>
            </a:xfrm>
            <a:custGeom>
              <a:avLst/>
              <a:gdLst/>
              <a:ahLst/>
              <a:cxnLst/>
              <a:rect l="l" t="t" r="r" b="b"/>
              <a:pathLst>
                <a:path w="864982" h="1403622">
                  <a:moveTo>
                    <a:pt x="0" y="0"/>
                  </a:moveTo>
                  <a:lnTo>
                    <a:pt x="864982" y="0"/>
                  </a:lnTo>
                  <a:lnTo>
                    <a:pt x="864982" y="1403622"/>
                  </a:lnTo>
                  <a:lnTo>
                    <a:pt x="0" y="1403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3824577" y="1028700"/>
            <a:ext cx="1821313" cy="1821313"/>
            <a:chOff x="0" y="0"/>
            <a:chExt cx="2428417" cy="2428417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28417" cy="2428417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FBAE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732621" y="513718"/>
              <a:ext cx="963174" cy="1400981"/>
            </a:xfrm>
            <a:custGeom>
              <a:avLst/>
              <a:gdLst/>
              <a:ahLst/>
              <a:cxnLst/>
              <a:rect l="l" t="t" r="r" b="b"/>
              <a:pathLst>
                <a:path w="963174" h="1400981">
                  <a:moveTo>
                    <a:pt x="0" y="0"/>
                  </a:moveTo>
                  <a:lnTo>
                    <a:pt x="963174" y="0"/>
                  </a:lnTo>
                  <a:lnTo>
                    <a:pt x="963174" y="1400981"/>
                  </a:lnTo>
                  <a:lnTo>
                    <a:pt x="0" y="1400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288205" y="4592566"/>
            <a:ext cx="1906240" cy="1373737"/>
            <a:chOff x="0" y="0"/>
            <a:chExt cx="812800" cy="5857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585746"/>
            </a:xfrm>
            <a:custGeom>
              <a:avLst/>
              <a:gdLst/>
              <a:ahLst/>
              <a:cxnLst/>
              <a:rect l="l" t="t" r="r" b="b"/>
              <a:pathLst>
                <a:path w="812800" h="585746">
                  <a:moveTo>
                    <a:pt x="0" y="29287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812800" y="203200"/>
                  </a:lnTo>
                  <a:lnTo>
                    <a:pt x="812800" y="382546"/>
                  </a:lnTo>
                  <a:lnTo>
                    <a:pt x="406400" y="382546"/>
                  </a:lnTo>
                  <a:lnTo>
                    <a:pt x="406400" y="585746"/>
                  </a:lnTo>
                  <a:lnTo>
                    <a:pt x="0" y="29287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165100"/>
              <a:ext cx="711200" cy="21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14005901" y="4776139"/>
            <a:ext cx="1906240" cy="1373737"/>
            <a:chOff x="0" y="0"/>
            <a:chExt cx="812800" cy="58574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585746"/>
            </a:xfrm>
            <a:custGeom>
              <a:avLst/>
              <a:gdLst/>
              <a:ahLst/>
              <a:cxnLst/>
              <a:rect l="l" t="t" r="r" b="b"/>
              <a:pathLst>
                <a:path w="812800" h="585746">
                  <a:moveTo>
                    <a:pt x="0" y="29287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812800" y="203200"/>
                  </a:lnTo>
                  <a:lnTo>
                    <a:pt x="812800" y="382546"/>
                  </a:lnTo>
                  <a:lnTo>
                    <a:pt x="406400" y="382546"/>
                  </a:lnTo>
                  <a:lnTo>
                    <a:pt x="406400" y="585746"/>
                  </a:lnTo>
                  <a:lnTo>
                    <a:pt x="0" y="292873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165100"/>
              <a:ext cx="711200" cy="21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4384879" y="1939356"/>
            <a:ext cx="8804604" cy="4273854"/>
          </a:xfrm>
          <a:custGeom>
            <a:avLst/>
            <a:gdLst/>
            <a:ahLst/>
            <a:cxnLst/>
            <a:rect l="l" t="t" r="r" b="b"/>
            <a:pathLst>
              <a:path w="8804604" h="4273854">
                <a:moveTo>
                  <a:pt x="0" y="0"/>
                </a:moveTo>
                <a:lnTo>
                  <a:pt x="8804604" y="0"/>
                </a:lnTo>
                <a:lnTo>
                  <a:pt x="8804604" y="4273855"/>
                </a:lnTo>
                <a:lnTo>
                  <a:pt x="0" y="42738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5881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015847" y="318177"/>
            <a:ext cx="10256306" cy="102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CONCEPTOS</a:t>
            </a:r>
          </a:p>
          <a:p>
            <a:pPr marL="0" lvl="1" indent="0" algn="ctr">
              <a:lnSpc>
                <a:spcPts val="3919"/>
              </a:lnSpc>
              <a:spcBef>
                <a:spcPct val="0"/>
              </a:spcBef>
            </a:pPr>
            <a:endParaRPr lang="en-US" sz="3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37277" y="3424078"/>
            <a:ext cx="3808096" cy="59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20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Biodisponibilidad</a:t>
            </a:r>
          </a:p>
          <a:p>
            <a:pPr marL="0" lvl="0" indent="0" algn="ctr">
              <a:lnSpc>
                <a:spcPts val="2420"/>
              </a:lnSpc>
              <a:spcBef>
                <a:spcPct val="0"/>
              </a:spcBef>
            </a:pPr>
            <a:endParaRPr lang="en-US" sz="20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76782" y="6625677"/>
            <a:ext cx="4757217" cy="1357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17"/>
              </a:lnSpc>
            </a:pP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Porcentaje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del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fármaco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que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llega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intacto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a la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circulación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sistémica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marL="0" lvl="0" indent="0" algn="ctr">
              <a:lnSpc>
                <a:spcPts val="2717"/>
              </a:lnSpc>
              <a:spcBef>
                <a:spcPct val="0"/>
              </a:spcBef>
            </a:pPr>
            <a:endParaRPr lang="en-US" sz="17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020839" y="3424078"/>
            <a:ext cx="3808096" cy="59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20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Efecto del 1 paso</a:t>
            </a:r>
          </a:p>
          <a:p>
            <a:pPr marL="0" lvl="0" indent="0" algn="ctr">
              <a:lnSpc>
                <a:spcPts val="2420"/>
              </a:lnSpc>
              <a:spcBef>
                <a:spcPct val="0"/>
              </a:spcBef>
            </a:pPr>
            <a:endParaRPr lang="en-US" sz="20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353800" y="6625677"/>
            <a:ext cx="5509270" cy="1521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15"/>
              </a:lnSpc>
            </a:pP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metabolismo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hepático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que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sufre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un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agente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farmacológico</a:t>
            </a: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just">
              <a:lnSpc>
                <a:spcPts val="2415"/>
              </a:lnSpc>
            </a:pP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antes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llegar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a la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circulación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sistémica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marL="0" lvl="0" indent="0" algn="ctr">
              <a:lnSpc>
                <a:spcPts val="2415"/>
              </a:lnSpc>
              <a:spcBef>
                <a:spcPct val="0"/>
              </a:spcBef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7587" y="553753"/>
            <a:ext cx="10256306" cy="102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CLASIFICACIÓN</a:t>
            </a:r>
          </a:p>
          <a:p>
            <a:pPr marL="0" lvl="1" indent="0" algn="l">
              <a:lnSpc>
                <a:spcPts val="3919"/>
              </a:lnSpc>
              <a:spcBef>
                <a:spcPct val="0"/>
              </a:spcBef>
            </a:pPr>
            <a:endParaRPr lang="en-US" sz="3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3" name="Freeform 3"/>
          <p:cNvSpPr/>
          <p:nvPr/>
        </p:nvSpPr>
        <p:spPr>
          <a:xfrm rot="474793" flipV="1">
            <a:off x="2489287" y="-1293238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2434668"/>
                </a:moveTo>
                <a:lnTo>
                  <a:pt x="18510819" y="2434668"/>
                </a:lnTo>
                <a:lnTo>
                  <a:pt x="18510819" y="0"/>
                </a:lnTo>
                <a:lnTo>
                  <a:pt x="0" y="0"/>
                </a:lnTo>
                <a:lnTo>
                  <a:pt x="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518" b="-53454"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3865865" y="3251427"/>
            <a:ext cx="0" cy="82659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" name="TextBox 5"/>
          <p:cNvSpPr txBox="1"/>
          <p:nvPr/>
        </p:nvSpPr>
        <p:spPr>
          <a:xfrm>
            <a:off x="8398806" y="2187647"/>
            <a:ext cx="3865259" cy="711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82"/>
              </a:lnSpc>
              <a:spcBef>
                <a:spcPct val="0"/>
              </a:spcBef>
            </a:pPr>
            <a:r>
              <a:rPr lang="en-US" sz="22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VIAS DE ADMINISTRACIÓN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68521" y="3830373"/>
            <a:ext cx="3925829" cy="49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71"/>
              </a:lnSpc>
              <a:spcBef>
                <a:spcPct val="0"/>
              </a:spcBef>
            </a:pPr>
            <a:r>
              <a:rPr lang="en-US" sz="31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PARENTERAL</a:t>
            </a:r>
          </a:p>
        </p:txBody>
      </p:sp>
      <p:sp>
        <p:nvSpPr>
          <p:cNvPr id="7" name="AutoShape 7"/>
          <p:cNvSpPr/>
          <p:nvPr/>
        </p:nvSpPr>
        <p:spPr>
          <a:xfrm>
            <a:off x="10331435" y="2899035"/>
            <a:ext cx="0" cy="94086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8" name="AutoShape 8"/>
          <p:cNvSpPr/>
          <p:nvPr/>
        </p:nvSpPr>
        <p:spPr>
          <a:xfrm>
            <a:off x="3865865" y="3251427"/>
            <a:ext cx="1190259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5768457" y="3251427"/>
            <a:ext cx="0" cy="68019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Freeform 10"/>
          <p:cNvSpPr/>
          <p:nvPr/>
        </p:nvSpPr>
        <p:spPr>
          <a:xfrm>
            <a:off x="2236650" y="5166510"/>
            <a:ext cx="3836596" cy="3650955"/>
          </a:xfrm>
          <a:custGeom>
            <a:avLst/>
            <a:gdLst/>
            <a:ahLst/>
            <a:cxnLst/>
            <a:rect l="l" t="t" r="r" b="b"/>
            <a:pathLst>
              <a:path w="3836596" h="3650955">
                <a:moveTo>
                  <a:pt x="0" y="0"/>
                </a:moveTo>
                <a:lnTo>
                  <a:pt x="3836596" y="0"/>
                </a:lnTo>
                <a:lnTo>
                  <a:pt x="3836596" y="3650955"/>
                </a:lnTo>
                <a:lnTo>
                  <a:pt x="0" y="3650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826737" y="5927936"/>
            <a:ext cx="4587101" cy="3052507"/>
          </a:xfrm>
          <a:custGeom>
            <a:avLst/>
            <a:gdLst/>
            <a:ahLst/>
            <a:cxnLst/>
            <a:rect l="l" t="t" r="r" b="b"/>
            <a:pathLst>
              <a:path w="4587101" h="3052507">
                <a:moveTo>
                  <a:pt x="0" y="0"/>
                </a:moveTo>
                <a:lnTo>
                  <a:pt x="4587101" y="0"/>
                </a:lnTo>
                <a:lnTo>
                  <a:pt x="4587101" y="3052507"/>
                </a:lnTo>
                <a:lnTo>
                  <a:pt x="0" y="30525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994477" y="6354314"/>
            <a:ext cx="6085769" cy="2463151"/>
          </a:xfrm>
          <a:custGeom>
            <a:avLst/>
            <a:gdLst/>
            <a:ahLst/>
            <a:cxnLst/>
            <a:rect l="l" t="t" r="r" b="b"/>
            <a:pathLst>
              <a:path w="6085769" h="2463151">
                <a:moveTo>
                  <a:pt x="0" y="0"/>
                </a:moveTo>
                <a:lnTo>
                  <a:pt x="6085770" y="0"/>
                </a:lnTo>
                <a:lnTo>
                  <a:pt x="6085770" y="2463151"/>
                </a:lnTo>
                <a:lnTo>
                  <a:pt x="0" y="24631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498" r="-4068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17746" y="4068498"/>
            <a:ext cx="4155500" cy="46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29"/>
              </a:lnSpc>
              <a:spcBef>
                <a:spcPct val="0"/>
              </a:spcBef>
            </a:pPr>
            <a:r>
              <a:rPr lang="en-US" sz="2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ENTERAL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166936" y="3922098"/>
            <a:ext cx="3203042" cy="481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50"/>
              </a:lnSpc>
              <a:spcBef>
                <a:spcPct val="0"/>
              </a:spcBef>
            </a:pPr>
            <a:r>
              <a:rPr lang="en-US" sz="30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OTRAS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7587" y="553753"/>
            <a:ext cx="10256306" cy="102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VÍAS DE ADMINISTRACIÓN</a:t>
            </a:r>
          </a:p>
          <a:p>
            <a:pPr marL="0" lvl="1" indent="0" algn="l">
              <a:lnSpc>
                <a:spcPts val="3919"/>
              </a:lnSpc>
              <a:spcBef>
                <a:spcPct val="0"/>
              </a:spcBef>
            </a:pPr>
            <a:endParaRPr lang="en-US" sz="3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3" name="Freeform 3"/>
          <p:cNvSpPr/>
          <p:nvPr/>
        </p:nvSpPr>
        <p:spPr>
          <a:xfrm rot="474793" flipV="1">
            <a:off x="2489287" y="-1293238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2434668"/>
                </a:moveTo>
                <a:lnTo>
                  <a:pt x="18510819" y="2434668"/>
                </a:lnTo>
                <a:lnTo>
                  <a:pt x="18510819" y="0"/>
                </a:lnTo>
                <a:lnTo>
                  <a:pt x="0" y="0"/>
                </a:lnTo>
                <a:lnTo>
                  <a:pt x="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518" b="-5345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18841" y="2796324"/>
            <a:ext cx="1674004" cy="712213"/>
          </a:xfrm>
          <a:custGeom>
            <a:avLst/>
            <a:gdLst/>
            <a:ahLst/>
            <a:cxnLst/>
            <a:rect l="l" t="t" r="r" b="b"/>
            <a:pathLst>
              <a:path w="1674004" h="712213">
                <a:moveTo>
                  <a:pt x="0" y="0"/>
                </a:moveTo>
                <a:lnTo>
                  <a:pt x="1674004" y="0"/>
                </a:lnTo>
                <a:lnTo>
                  <a:pt x="1674004" y="712212"/>
                </a:lnTo>
                <a:lnTo>
                  <a:pt x="0" y="712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06565" y="5003131"/>
            <a:ext cx="1674004" cy="712213"/>
          </a:xfrm>
          <a:custGeom>
            <a:avLst/>
            <a:gdLst/>
            <a:ahLst/>
            <a:cxnLst/>
            <a:rect l="l" t="t" r="r" b="b"/>
            <a:pathLst>
              <a:path w="1674004" h="712213">
                <a:moveTo>
                  <a:pt x="0" y="0"/>
                </a:moveTo>
                <a:lnTo>
                  <a:pt x="1674005" y="0"/>
                </a:lnTo>
                <a:lnTo>
                  <a:pt x="1674005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18841" y="7673300"/>
            <a:ext cx="1449453" cy="616676"/>
          </a:xfrm>
          <a:custGeom>
            <a:avLst/>
            <a:gdLst/>
            <a:ahLst/>
            <a:cxnLst/>
            <a:rect l="l" t="t" r="r" b="b"/>
            <a:pathLst>
              <a:path w="1449453" h="616676">
                <a:moveTo>
                  <a:pt x="0" y="0"/>
                </a:moveTo>
                <a:lnTo>
                  <a:pt x="1449453" y="0"/>
                </a:lnTo>
                <a:lnTo>
                  <a:pt x="1449453" y="616676"/>
                </a:lnTo>
                <a:lnTo>
                  <a:pt x="0" y="6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78754" y="7132945"/>
            <a:ext cx="4998970" cy="2907564"/>
          </a:xfrm>
          <a:custGeom>
            <a:avLst/>
            <a:gdLst/>
            <a:ahLst/>
            <a:cxnLst/>
            <a:rect l="l" t="t" r="r" b="b"/>
            <a:pathLst>
              <a:path w="4998970" h="2907564">
                <a:moveTo>
                  <a:pt x="0" y="0"/>
                </a:moveTo>
                <a:lnTo>
                  <a:pt x="4998970" y="0"/>
                </a:lnTo>
                <a:lnTo>
                  <a:pt x="4998970" y="2907564"/>
                </a:lnTo>
                <a:lnTo>
                  <a:pt x="0" y="29075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404169" y="4144699"/>
            <a:ext cx="5384785" cy="2667072"/>
          </a:xfrm>
          <a:custGeom>
            <a:avLst/>
            <a:gdLst/>
            <a:ahLst/>
            <a:cxnLst/>
            <a:rect l="l" t="t" r="r" b="b"/>
            <a:pathLst>
              <a:path w="5384785" h="2667072">
                <a:moveTo>
                  <a:pt x="0" y="0"/>
                </a:moveTo>
                <a:lnTo>
                  <a:pt x="5384785" y="0"/>
                </a:lnTo>
                <a:lnTo>
                  <a:pt x="5384785" y="2667072"/>
                </a:lnTo>
                <a:lnTo>
                  <a:pt x="0" y="26670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404169" y="1398014"/>
            <a:ext cx="4903813" cy="2611121"/>
          </a:xfrm>
          <a:custGeom>
            <a:avLst/>
            <a:gdLst/>
            <a:ahLst/>
            <a:cxnLst/>
            <a:rect l="l" t="t" r="r" b="b"/>
            <a:pathLst>
              <a:path w="4903813" h="2611121">
                <a:moveTo>
                  <a:pt x="0" y="0"/>
                </a:moveTo>
                <a:lnTo>
                  <a:pt x="4903813" y="0"/>
                </a:lnTo>
                <a:lnTo>
                  <a:pt x="4903813" y="2611121"/>
                </a:lnTo>
                <a:lnTo>
                  <a:pt x="0" y="26111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56887" y="5231601"/>
            <a:ext cx="3088138" cy="48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1935"/>
              </a:lnSpc>
              <a:buFont typeface="Arial"/>
              <a:buChar char="•"/>
            </a:pPr>
            <a:r>
              <a:rPr lang="en-US" sz="2400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Vía Sublingual</a:t>
            </a:r>
          </a:p>
          <a:p>
            <a:pPr marL="0" lvl="0" indent="0" algn="l">
              <a:lnSpc>
                <a:spcPts val="1935"/>
              </a:lnSpc>
              <a:spcBef>
                <a:spcPct val="0"/>
              </a:spcBef>
            </a:pPr>
            <a:endParaRPr lang="en-US" sz="1599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6887" y="3024859"/>
            <a:ext cx="2857500" cy="25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1935"/>
              </a:lnSpc>
              <a:buFont typeface="Arial"/>
              <a:buChar char="•"/>
            </a:pPr>
            <a:r>
              <a:rPr lang="en-US" sz="2400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Vía Oral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0072" y="1388489"/>
            <a:ext cx="8446990" cy="48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5"/>
              </a:lnSpc>
            </a:pPr>
            <a:r>
              <a:rPr lang="en-US" sz="2400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VÍA DE ADMINISTRACIÓN ENTERAL</a:t>
            </a:r>
          </a:p>
          <a:p>
            <a:pPr marL="0" lvl="0" indent="0" algn="l">
              <a:lnSpc>
                <a:spcPts val="1935"/>
              </a:lnSpc>
              <a:spcBef>
                <a:spcPct val="0"/>
              </a:spcBef>
            </a:pPr>
            <a:endParaRPr lang="en-US" sz="1599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6887" y="7806233"/>
            <a:ext cx="3088138" cy="48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1935"/>
              </a:lnSpc>
              <a:buFont typeface="Arial"/>
              <a:buChar char="•"/>
            </a:pPr>
            <a:r>
              <a:rPr lang="en-US" sz="2400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Vía Rectal</a:t>
            </a:r>
          </a:p>
          <a:p>
            <a:pPr marL="0" lvl="0" indent="0" algn="l">
              <a:lnSpc>
                <a:spcPts val="1935"/>
              </a:lnSpc>
              <a:spcBef>
                <a:spcPct val="0"/>
              </a:spcBef>
            </a:pPr>
            <a:endParaRPr lang="en-US" sz="1599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11410" y="-104309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18510820" y="2434668"/>
                </a:moveTo>
                <a:lnTo>
                  <a:pt x="0" y="2434668"/>
                </a:lnTo>
                <a:lnTo>
                  <a:pt x="0" y="0"/>
                </a:lnTo>
                <a:lnTo>
                  <a:pt x="18510820" y="0"/>
                </a:lnTo>
                <a:lnTo>
                  <a:pt x="1851082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b="-59232"/>
            </a:stretch>
          </a:blipFill>
        </p:spPr>
      </p:sp>
      <p:sp>
        <p:nvSpPr>
          <p:cNvPr id="3" name="Freeform 3"/>
          <p:cNvSpPr/>
          <p:nvPr/>
        </p:nvSpPr>
        <p:spPr>
          <a:xfrm rot="997754">
            <a:off x="11296988" y="323355"/>
            <a:ext cx="3729004" cy="5064861"/>
          </a:xfrm>
          <a:custGeom>
            <a:avLst/>
            <a:gdLst/>
            <a:ahLst/>
            <a:cxnLst/>
            <a:rect l="l" t="t" r="r" b="b"/>
            <a:pathLst>
              <a:path w="3729004" h="5064861">
                <a:moveTo>
                  <a:pt x="0" y="0"/>
                </a:moveTo>
                <a:lnTo>
                  <a:pt x="3729004" y="0"/>
                </a:lnTo>
                <a:lnTo>
                  <a:pt x="3729004" y="5064861"/>
                </a:lnTo>
                <a:lnTo>
                  <a:pt x="0" y="5064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39413" flipH="1">
            <a:off x="14342904" y="4513157"/>
            <a:ext cx="2415379" cy="3280651"/>
          </a:xfrm>
          <a:custGeom>
            <a:avLst/>
            <a:gdLst/>
            <a:ahLst/>
            <a:cxnLst/>
            <a:rect l="l" t="t" r="r" b="b"/>
            <a:pathLst>
              <a:path w="2415379" h="3280651">
                <a:moveTo>
                  <a:pt x="2415380" y="0"/>
                </a:moveTo>
                <a:lnTo>
                  <a:pt x="0" y="0"/>
                </a:lnTo>
                <a:lnTo>
                  <a:pt x="0" y="3280651"/>
                </a:lnTo>
                <a:lnTo>
                  <a:pt x="2415380" y="3280651"/>
                </a:lnTo>
                <a:lnTo>
                  <a:pt x="24153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6535">
            <a:off x="12117072" y="6344519"/>
            <a:ext cx="1869086" cy="2538657"/>
          </a:xfrm>
          <a:custGeom>
            <a:avLst/>
            <a:gdLst/>
            <a:ahLst/>
            <a:cxnLst/>
            <a:rect l="l" t="t" r="r" b="b"/>
            <a:pathLst>
              <a:path w="1869086" h="2538657">
                <a:moveTo>
                  <a:pt x="0" y="0"/>
                </a:moveTo>
                <a:lnTo>
                  <a:pt x="1869086" y="0"/>
                </a:lnTo>
                <a:lnTo>
                  <a:pt x="1869086" y="2538657"/>
                </a:lnTo>
                <a:lnTo>
                  <a:pt x="0" y="2538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31771" y="4767513"/>
            <a:ext cx="6144272" cy="2565233"/>
          </a:xfrm>
          <a:custGeom>
            <a:avLst/>
            <a:gdLst/>
            <a:ahLst/>
            <a:cxnLst/>
            <a:rect l="l" t="t" r="r" b="b"/>
            <a:pathLst>
              <a:path w="6144272" h="2565233">
                <a:moveTo>
                  <a:pt x="0" y="0"/>
                </a:moveTo>
                <a:lnTo>
                  <a:pt x="6144271" y="0"/>
                </a:lnTo>
                <a:lnTo>
                  <a:pt x="6144271" y="2565233"/>
                </a:lnTo>
                <a:lnTo>
                  <a:pt x="0" y="25652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62236" y="1738457"/>
            <a:ext cx="7695799" cy="1357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18"/>
              </a:lnSpc>
            </a:pP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Inyección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un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fármaco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dentro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una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arteria;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este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procedimiento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se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realiza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agentes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antineoplásicos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para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tratar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tumores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localizados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algn="just">
              <a:lnSpc>
                <a:spcPts val="2718"/>
              </a:lnSpc>
            </a:pPr>
            <a:endParaRPr lang="en-US" sz="18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75864" y="714172"/>
            <a:ext cx="10862273" cy="12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VÍAS DE ADMINISTRACIÓN</a:t>
            </a:r>
          </a:p>
          <a:p>
            <a:pPr marL="0" lvl="1" indent="0" algn="l">
              <a:lnSpc>
                <a:spcPts val="4759"/>
              </a:lnSpc>
            </a:pPr>
            <a:endParaRPr lang="en-US" sz="3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62236" y="3283533"/>
            <a:ext cx="7695799" cy="101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18"/>
              </a:lnSpc>
            </a:pP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Introducción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drogas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solución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forma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directa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circulación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la luz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una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vena.</a:t>
            </a:r>
          </a:p>
          <a:p>
            <a:pPr algn="just">
              <a:lnSpc>
                <a:spcPts val="2718"/>
              </a:lnSpc>
            </a:pPr>
            <a:endParaRPr lang="en-US" sz="18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62236" y="5086350"/>
            <a:ext cx="8042084" cy="1357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18"/>
              </a:lnSpc>
            </a:pP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Introducción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un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compuesto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farmacológico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por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debajo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la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piel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tejido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subcutáneo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cara</a:t>
            </a: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just">
              <a:lnSpc>
                <a:spcPts val="2718"/>
              </a:lnSpc>
            </a:pP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externa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brazo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muslo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)</a:t>
            </a:r>
          </a:p>
          <a:p>
            <a:pPr algn="just">
              <a:lnSpc>
                <a:spcPts val="2718"/>
              </a:lnSpc>
            </a:pPr>
            <a:endParaRPr lang="en-US" sz="18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2577" y="2081340"/>
            <a:ext cx="2267558" cy="67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8"/>
              </a:lnSpc>
            </a:pPr>
            <a:r>
              <a:rPr lang="en-US" sz="1800" b="1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Intraarterial</a:t>
            </a:r>
          </a:p>
          <a:p>
            <a:pPr algn="l">
              <a:lnSpc>
                <a:spcPts val="2718"/>
              </a:lnSpc>
            </a:pPr>
            <a:endParaRPr lang="en-US" sz="18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92577" y="3520526"/>
            <a:ext cx="2418343" cy="67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8"/>
              </a:lnSpc>
            </a:pPr>
            <a:r>
              <a:rPr lang="en-US" sz="1800" b="1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Intravenosa</a:t>
            </a:r>
            <a:endParaRPr lang="en-US" sz="1800" b="1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718"/>
              </a:lnSpc>
            </a:pPr>
            <a:endParaRPr lang="en-US" sz="18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2577" y="5481845"/>
            <a:ext cx="2267558" cy="67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8"/>
              </a:lnSpc>
            </a:pPr>
            <a:r>
              <a:rPr lang="en-US" sz="1800" b="1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Subcutánea</a:t>
            </a:r>
            <a:endParaRPr lang="en-US" sz="1800" b="1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718"/>
              </a:lnSpc>
            </a:pPr>
            <a:endParaRPr lang="en-US" sz="18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92577" y="7163513"/>
            <a:ext cx="2636143" cy="67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8"/>
              </a:lnSpc>
            </a:pPr>
            <a:r>
              <a:rPr lang="en-US" sz="1800" b="1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Intramuscular</a:t>
            </a:r>
          </a:p>
          <a:p>
            <a:pPr algn="l">
              <a:lnSpc>
                <a:spcPts val="2718"/>
              </a:lnSpc>
            </a:pPr>
            <a:endParaRPr lang="en-US" sz="18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2577" y="8845181"/>
            <a:ext cx="2518866" cy="67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8"/>
              </a:lnSpc>
            </a:pPr>
            <a:r>
              <a:rPr lang="en-US" sz="1800" b="1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Intradérmica</a:t>
            </a:r>
            <a:endParaRPr lang="en-US" sz="1800" b="1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718"/>
              </a:lnSpc>
            </a:pPr>
            <a:endParaRPr lang="en-US" sz="18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962236" y="6965766"/>
            <a:ext cx="7786010" cy="1357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18"/>
              </a:lnSpc>
            </a:pP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 la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introducción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un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compuesto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farmacológico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teido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muscular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altamente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vascularizado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glúteos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deltoides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).</a:t>
            </a:r>
          </a:p>
          <a:p>
            <a:pPr algn="just">
              <a:lnSpc>
                <a:spcPts val="2718"/>
              </a:lnSpc>
            </a:pPr>
            <a:endParaRPr lang="en-US" sz="18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55209" y="8845181"/>
            <a:ext cx="7802826" cy="101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18"/>
              </a:lnSpc>
            </a:pP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 la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inyección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soluciones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pequeñas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cantidades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, 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nivel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la dermis.</a:t>
            </a:r>
          </a:p>
          <a:p>
            <a:pPr algn="just">
              <a:lnSpc>
                <a:spcPts val="2718"/>
              </a:lnSpc>
            </a:pPr>
            <a:endParaRPr lang="en-US" sz="18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20072" y="1388489"/>
            <a:ext cx="8446990" cy="48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5"/>
              </a:lnSpc>
            </a:pPr>
            <a:r>
              <a:rPr lang="en-US" sz="15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VÍA DE ADMINISTRACIÓN PARENTERAL</a:t>
            </a:r>
          </a:p>
          <a:p>
            <a:pPr marL="0" lvl="0" indent="0" algn="l">
              <a:lnSpc>
                <a:spcPts val="1935"/>
              </a:lnSpc>
              <a:spcBef>
                <a:spcPct val="0"/>
              </a:spcBef>
            </a:pPr>
            <a:endParaRPr lang="en-US" sz="15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164407" y="5321717"/>
            <a:ext cx="1674004" cy="712213"/>
          </a:xfrm>
          <a:custGeom>
            <a:avLst/>
            <a:gdLst/>
            <a:ahLst/>
            <a:cxnLst/>
            <a:rect l="l" t="t" r="r" b="b"/>
            <a:pathLst>
              <a:path w="1674004" h="712213">
                <a:moveTo>
                  <a:pt x="0" y="0"/>
                </a:moveTo>
                <a:lnTo>
                  <a:pt x="1674004" y="0"/>
                </a:lnTo>
                <a:lnTo>
                  <a:pt x="1674004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403994" y="6997171"/>
            <a:ext cx="1449453" cy="616676"/>
          </a:xfrm>
          <a:custGeom>
            <a:avLst/>
            <a:gdLst/>
            <a:ahLst/>
            <a:cxnLst/>
            <a:rect l="l" t="t" r="r" b="b"/>
            <a:pathLst>
              <a:path w="1449453" h="616676">
                <a:moveTo>
                  <a:pt x="0" y="0"/>
                </a:moveTo>
                <a:lnTo>
                  <a:pt x="1449452" y="0"/>
                </a:lnTo>
                <a:lnTo>
                  <a:pt x="1449452" y="616676"/>
                </a:lnTo>
                <a:lnTo>
                  <a:pt x="0" y="6166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286717" y="8778539"/>
            <a:ext cx="1449453" cy="616676"/>
          </a:xfrm>
          <a:custGeom>
            <a:avLst/>
            <a:gdLst/>
            <a:ahLst/>
            <a:cxnLst/>
            <a:rect l="l" t="t" r="r" b="b"/>
            <a:pathLst>
              <a:path w="1449453" h="616676">
                <a:moveTo>
                  <a:pt x="0" y="0"/>
                </a:moveTo>
                <a:lnTo>
                  <a:pt x="1449453" y="0"/>
                </a:lnTo>
                <a:lnTo>
                  <a:pt x="1449453" y="616677"/>
                </a:lnTo>
                <a:lnTo>
                  <a:pt x="0" y="616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164407" y="3340683"/>
            <a:ext cx="1674004" cy="712213"/>
          </a:xfrm>
          <a:custGeom>
            <a:avLst/>
            <a:gdLst/>
            <a:ahLst/>
            <a:cxnLst/>
            <a:rect l="l" t="t" r="r" b="b"/>
            <a:pathLst>
              <a:path w="1674004" h="712213">
                <a:moveTo>
                  <a:pt x="0" y="0"/>
                </a:moveTo>
                <a:lnTo>
                  <a:pt x="1674004" y="0"/>
                </a:lnTo>
                <a:lnTo>
                  <a:pt x="1674004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2352873" y="1919303"/>
            <a:ext cx="1551694" cy="660175"/>
          </a:xfrm>
          <a:custGeom>
            <a:avLst/>
            <a:gdLst/>
            <a:ahLst/>
            <a:cxnLst/>
            <a:rect l="l" t="t" r="r" b="b"/>
            <a:pathLst>
              <a:path w="1551694" h="660175">
                <a:moveTo>
                  <a:pt x="0" y="0"/>
                </a:moveTo>
                <a:lnTo>
                  <a:pt x="1551694" y="0"/>
                </a:lnTo>
                <a:lnTo>
                  <a:pt x="1551694" y="660175"/>
                </a:lnTo>
                <a:lnTo>
                  <a:pt x="0" y="6601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3051615" y="8483248"/>
            <a:ext cx="4860047" cy="145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5"/>
              </a:lnSpc>
            </a:pPr>
            <a:r>
              <a:rPr lang="en-US" sz="2599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Evita el efecto de primer paso hepático</a:t>
            </a:r>
          </a:p>
          <a:p>
            <a:pPr algn="just">
              <a:lnSpc>
                <a:spcPts val="3925"/>
              </a:lnSpc>
            </a:pPr>
            <a:endParaRPr lang="en-US" sz="2599" b="1">
              <a:solidFill>
                <a:srgbClr val="000000"/>
              </a:solidFill>
              <a:latin typeface="Space Mono Bold"/>
              <a:ea typeface="Space Mono Bold"/>
              <a:cs typeface="Space Mono Bold"/>
              <a:sym typeface="Space Mono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2835" y="7960961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0"/>
                </a:moveTo>
                <a:lnTo>
                  <a:pt x="18510820" y="0"/>
                </a:lnTo>
                <a:lnTo>
                  <a:pt x="18510820" y="2434668"/>
                </a:lnTo>
                <a:lnTo>
                  <a:pt x="0" y="2434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t="-260" b="-58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0072" y="2318816"/>
            <a:ext cx="3859646" cy="732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1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• Vía </a:t>
            </a:r>
            <a:r>
              <a:rPr lang="en-US" sz="1599" b="1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Tópica</a:t>
            </a:r>
            <a:endParaRPr lang="en-US" sz="1599" b="1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b="1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r>
              <a:rPr lang="en-US" sz="1599" b="1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• Vía Intraperitoneal</a:t>
            </a: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r>
              <a:rPr lang="en-US" sz="1599" b="1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• Vía </a:t>
            </a:r>
            <a:r>
              <a:rPr lang="en-US" sz="1599" b="1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Inhalatoria</a:t>
            </a:r>
            <a:endParaRPr lang="en-US" sz="1599" b="1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r>
              <a:rPr lang="en-US" sz="1599" b="1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• Vía Intrapleural</a:t>
            </a: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" name="Freeform 4"/>
          <p:cNvSpPr/>
          <p:nvPr/>
        </p:nvSpPr>
        <p:spPr>
          <a:xfrm rot="727576">
            <a:off x="3049031" y="6390118"/>
            <a:ext cx="3515414" cy="3137507"/>
          </a:xfrm>
          <a:custGeom>
            <a:avLst/>
            <a:gdLst/>
            <a:ahLst/>
            <a:cxnLst/>
            <a:rect l="l" t="t" r="r" b="b"/>
            <a:pathLst>
              <a:path w="3515414" h="3137507">
                <a:moveTo>
                  <a:pt x="0" y="0"/>
                </a:moveTo>
                <a:lnTo>
                  <a:pt x="3515414" y="0"/>
                </a:lnTo>
                <a:lnTo>
                  <a:pt x="3515414" y="3137507"/>
                </a:lnTo>
                <a:lnTo>
                  <a:pt x="0" y="31375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806738" y="1872232"/>
            <a:ext cx="2483783" cy="1652845"/>
          </a:xfrm>
          <a:custGeom>
            <a:avLst/>
            <a:gdLst/>
            <a:ahLst/>
            <a:cxnLst/>
            <a:rect l="l" t="t" r="r" b="b"/>
            <a:pathLst>
              <a:path w="2483783" h="1652845">
                <a:moveTo>
                  <a:pt x="0" y="0"/>
                </a:moveTo>
                <a:lnTo>
                  <a:pt x="2483783" y="0"/>
                </a:lnTo>
                <a:lnTo>
                  <a:pt x="2483783" y="1652844"/>
                </a:lnTo>
                <a:lnTo>
                  <a:pt x="0" y="16528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60969" y="4076251"/>
            <a:ext cx="2740973" cy="1708283"/>
          </a:xfrm>
          <a:custGeom>
            <a:avLst/>
            <a:gdLst/>
            <a:ahLst/>
            <a:cxnLst/>
            <a:rect l="l" t="t" r="r" b="b"/>
            <a:pathLst>
              <a:path w="2740973" h="1708283">
                <a:moveTo>
                  <a:pt x="0" y="0"/>
                </a:moveTo>
                <a:lnTo>
                  <a:pt x="2740973" y="0"/>
                </a:lnTo>
                <a:lnTo>
                  <a:pt x="2740973" y="1708283"/>
                </a:lnTo>
                <a:lnTo>
                  <a:pt x="0" y="17082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96085" y="5966550"/>
            <a:ext cx="2505090" cy="1812395"/>
          </a:xfrm>
          <a:custGeom>
            <a:avLst/>
            <a:gdLst/>
            <a:ahLst/>
            <a:cxnLst/>
            <a:rect l="l" t="t" r="r" b="b"/>
            <a:pathLst>
              <a:path w="2505090" h="1812395">
                <a:moveTo>
                  <a:pt x="0" y="0"/>
                </a:moveTo>
                <a:lnTo>
                  <a:pt x="2505090" y="0"/>
                </a:lnTo>
                <a:lnTo>
                  <a:pt x="2505090" y="1812395"/>
                </a:lnTo>
                <a:lnTo>
                  <a:pt x="0" y="18123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712707" y="7958872"/>
            <a:ext cx="2577814" cy="1824745"/>
          </a:xfrm>
          <a:custGeom>
            <a:avLst/>
            <a:gdLst/>
            <a:ahLst/>
            <a:cxnLst/>
            <a:rect l="l" t="t" r="r" b="b"/>
            <a:pathLst>
              <a:path w="2577814" h="1824745">
                <a:moveTo>
                  <a:pt x="0" y="0"/>
                </a:moveTo>
                <a:lnTo>
                  <a:pt x="2577814" y="0"/>
                </a:lnTo>
                <a:lnTo>
                  <a:pt x="2577814" y="1824744"/>
                </a:lnTo>
                <a:lnTo>
                  <a:pt x="0" y="18247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769949" y="1139658"/>
            <a:ext cx="2527668" cy="2385418"/>
          </a:xfrm>
          <a:custGeom>
            <a:avLst/>
            <a:gdLst/>
            <a:ahLst/>
            <a:cxnLst/>
            <a:rect l="l" t="t" r="r" b="b"/>
            <a:pathLst>
              <a:path w="2527668" h="2385418">
                <a:moveTo>
                  <a:pt x="0" y="0"/>
                </a:moveTo>
                <a:lnTo>
                  <a:pt x="2527668" y="0"/>
                </a:lnTo>
                <a:lnTo>
                  <a:pt x="2527668" y="2385418"/>
                </a:lnTo>
                <a:lnTo>
                  <a:pt x="0" y="23854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822430" y="3832942"/>
            <a:ext cx="2475186" cy="2677896"/>
          </a:xfrm>
          <a:custGeom>
            <a:avLst/>
            <a:gdLst/>
            <a:ahLst/>
            <a:cxnLst/>
            <a:rect l="l" t="t" r="r" b="b"/>
            <a:pathLst>
              <a:path w="2475186" h="2677896">
                <a:moveTo>
                  <a:pt x="0" y="0"/>
                </a:moveTo>
                <a:lnTo>
                  <a:pt x="2475187" y="0"/>
                </a:lnTo>
                <a:lnTo>
                  <a:pt x="2475187" y="2677896"/>
                </a:lnTo>
                <a:lnTo>
                  <a:pt x="0" y="267789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69949" y="6542454"/>
            <a:ext cx="2452356" cy="3698635"/>
          </a:xfrm>
          <a:custGeom>
            <a:avLst/>
            <a:gdLst/>
            <a:ahLst/>
            <a:cxnLst/>
            <a:rect l="l" t="t" r="r" b="b"/>
            <a:pathLst>
              <a:path w="2452356" h="3698635">
                <a:moveTo>
                  <a:pt x="0" y="0"/>
                </a:moveTo>
                <a:lnTo>
                  <a:pt x="2452355" y="0"/>
                </a:lnTo>
                <a:lnTo>
                  <a:pt x="2452355" y="3698634"/>
                </a:lnTo>
                <a:lnTo>
                  <a:pt x="0" y="36986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338803" y="2318816"/>
            <a:ext cx="3859646" cy="619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 b="1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Vía </a:t>
            </a:r>
            <a:r>
              <a:rPr lang="en-US" sz="1599" b="1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Intracardiaca</a:t>
            </a:r>
            <a:endParaRPr lang="en-US" sz="1599" b="1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 b="1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Vía </a:t>
            </a:r>
            <a:r>
              <a:rPr lang="en-US" sz="1599" b="1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Intralinfática</a:t>
            </a:r>
            <a:endParaRPr lang="en-US" sz="1599" b="1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l"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‘</a:t>
            </a: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 b="1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Via </a:t>
            </a:r>
            <a:r>
              <a:rPr lang="en-US" sz="1599" b="1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intraosea</a:t>
            </a:r>
            <a:endParaRPr lang="en-US" sz="1599" b="1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75864" y="714172"/>
            <a:ext cx="10862273" cy="12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VÍAS DE ADMINISTRACIÓN</a:t>
            </a:r>
          </a:p>
          <a:p>
            <a:pPr marL="0" lvl="1" indent="0" algn="l">
              <a:lnSpc>
                <a:spcPts val="4759"/>
              </a:lnSpc>
            </a:pPr>
            <a:endParaRPr lang="en-US" sz="3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20072" y="1388489"/>
            <a:ext cx="8446990" cy="48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5"/>
              </a:lnSpc>
            </a:pPr>
            <a:r>
              <a:rPr lang="en-US" sz="15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OTRAS VÍA DE ADMINISTRACIÓN</a:t>
            </a:r>
          </a:p>
          <a:p>
            <a:pPr marL="0" lvl="0" indent="0" algn="l">
              <a:lnSpc>
                <a:spcPts val="1935"/>
              </a:lnSpc>
              <a:spcBef>
                <a:spcPct val="0"/>
              </a:spcBef>
            </a:pPr>
            <a:endParaRPr lang="en-US" sz="15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7587" y="553753"/>
            <a:ext cx="10256306" cy="102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IMPORTANCIA</a:t>
            </a:r>
          </a:p>
          <a:p>
            <a:pPr marL="0" lvl="1" indent="0" algn="l">
              <a:lnSpc>
                <a:spcPts val="3919"/>
              </a:lnSpc>
              <a:spcBef>
                <a:spcPct val="0"/>
              </a:spcBef>
            </a:pPr>
            <a:endParaRPr lang="en-US" sz="3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66057" y="2238000"/>
            <a:ext cx="8430073" cy="60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Enteral (oral y rectal)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6599" y="3164272"/>
            <a:ext cx="3866453" cy="76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4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Biodisponibilidad</a:t>
            </a:r>
          </a:p>
          <a:p>
            <a:pPr marL="0" lvl="0" indent="0" algn="l">
              <a:lnSpc>
                <a:spcPts val="3024"/>
              </a:lnSpc>
              <a:spcBef>
                <a:spcPct val="0"/>
              </a:spcBef>
            </a:pPr>
            <a:endParaRPr lang="en-US" sz="24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31049" y="6769018"/>
            <a:ext cx="3088138" cy="76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4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Efecto de 1ª paso</a:t>
            </a:r>
          </a:p>
          <a:p>
            <a:pPr marL="0" lvl="0" indent="0" algn="l">
              <a:lnSpc>
                <a:spcPts val="3024"/>
              </a:lnSpc>
              <a:spcBef>
                <a:spcPct val="0"/>
              </a:spcBef>
            </a:pPr>
            <a:endParaRPr lang="en-US" sz="24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66057" y="3932622"/>
            <a:ext cx="8259982" cy="60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Parenteral y sublingual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7" name="Freeform 7"/>
          <p:cNvSpPr/>
          <p:nvPr/>
        </p:nvSpPr>
        <p:spPr>
          <a:xfrm rot="474793" flipV="1">
            <a:off x="2489287" y="-1293238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2434668"/>
                </a:moveTo>
                <a:lnTo>
                  <a:pt x="18510819" y="2434668"/>
                </a:lnTo>
                <a:lnTo>
                  <a:pt x="18510819" y="0"/>
                </a:lnTo>
                <a:lnTo>
                  <a:pt x="0" y="0"/>
                </a:lnTo>
                <a:lnTo>
                  <a:pt x="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518" b="-5345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56999" y="1925077"/>
            <a:ext cx="1674004" cy="712213"/>
          </a:xfrm>
          <a:custGeom>
            <a:avLst/>
            <a:gdLst/>
            <a:ahLst/>
            <a:cxnLst/>
            <a:rect l="l" t="t" r="r" b="b"/>
            <a:pathLst>
              <a:path w="1674004" h="712213">
                <a:moveTo>
                  <a:pt x="0" y="0"/>
                </a:moveTo>
                <a:lnTo>
                  <a:pt x="1674004" y="0"/>
                </a:lnTo>
                <a:lnTo>
                  <a:pt x="1674004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56999" y="3601570"/>
            <a:ext cx="1674004" cy="712213"/>
          </a:xfrm>
          <a:custGeom>
            <a:avLst/>
            <a:gdLst/>
            <a:ahLst/>
            <a:cxnLst/>
            <a:rect l="l" t="t" r="r" b="b"/>
            <a:pathLst>
              <a:path w="1674004" h="712213">
                <a:moveTo>
                  <a:pt x="0" y="0"/>
                </a:moveTo>
                <a:lnTo>
                  <a:pt x="1674004" y="0"/>
                </a:lnTo>
                <a:lnTo>
                  <a:pt x="1674004" y="712212"/>
                </a:lnTo>
                <a:lnTo>
                  <a:pt x="0" y="712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380733" y="2238000"/>
            <a:ext cx="2108731" cy="1981097"/>
          </a:xfrm>
          <a:custGeom>
            <a:avLst/>
            <a:gdLst/>
            <a:ahLst/>
            <a:cxnLst/>
            <a:rect l="l" t="t" r="r" b="b"/>
            <a:pathLst>
              <a:path w="2108731" h="1981097">
                <a:moveTo>
                  <a:pt x="0" y="0"/>
                </a:moveTo>
                <a:lnTo>
                  <a:pt x="2108731" y="0"/>
                </a:lnTo>
                <a:lnTo>
                  <a:pt x="2108731" y="1981097"/>
                </a:lnTo>
                <a:lnTo>
                  <a:pt x="0" y="19810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166057" y="5739766"/>
            <a:ext cx="669783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Enteral (oral y rectal)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63811" y="2238000"/>
            <a:ext cx="3656554" cy="60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Biodisponibilidad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863811" y="3629125"/>
            <a:ext cx="3202525" cy="60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Biodisponibilidad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863811" y="5436269"/>
            <a:ext cx="2143125" cy="60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Presente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863811" y="7537368"/>
            <a:ext cx="2143125" cy="60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No ocurre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380733" y="5725567"/>
            <a:ext cx="2407601" cy="2261878"/>
          </a:xfrm>
          <a:custGeom>
            <a:avLst/>
            <a:gdLst/>
            <a:ahLst/>
            <a:cxnLst/>
            <a:rect l="l" t="t" r="r" b="b"/>
            <a:pathLst>
              <a:path w="2407601" h="2261878">
                <a:moveTo>
                  <a:pt x="0" y="0"/>
                </a:moveTo>
                <a:lnTo>
                  <a:pt x="2407601" y="0"/>
                </a:lnTo>
                <a:lnTo>
                  <a:pt x="2407601" y="2261877"/>
                </a:lnTo>
                <a:lnTo>
                  <a:pt x="0" y="22618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166057" y="7775510"/>
            <a:ext cx="6697831" cy="60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Parenteral y sublingual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0246891" y="5383659"/>
            <a:ext cx="1674004" cy="712213"/>
          </a:xfrm>
          <a:custGeom>
            <a:avLst/>
            <a:gdLst/>
            <a:ahLst/>
            <a:cxnLst/>
            <a:rect l="l" t="t" r="r" b="b"/>
            <a:pathLst>
              <a:path w="1674004" h="712213">
                <a:moveTo>
                  <a:pt x="0" y="0"/>
                </a:moveTo>
                <a:lnTo>
                  <a:pt x="1674004" y="0"/>
                </a:lnTo>
                <a:lnTo>
                  <a:pt x="1674004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189884" y="7547115"/>
            <a:ext cx="1674004" cy="712213"/>
          </a:xfrm>
          <a:custGeom>
            <a:avLst/>
            <a:gdLst/>
            <a:ahLst/>
            <a:cxnLst/>
            <a:rect l="l" t="t" r="r" b="b"/>
            <a:pathLst>
              <a:path w="1674004" h="712213">
                <a:moveTo>
                  <a:pt x="0" y="0"/>
                </a:moveTo>
                <a:lnTo>
                  <a:pt x="1674004" y="0"/>
                </a:lnTo>
                <a:lnTo>
                  <a:pt x="1674004" y="712212"/>
                </a:lnTo>
                <a:lnTo>
                  <a:pt x="0" y="712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410" y="7960961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0"/>
                </a:moveTo>
                <a:lnTo>
                  <a:pt x="18510820" y="0"/>
                </a:lnTo>
                <a:lnTo>
                  <a:pt x="18510820" y="2434668"/>
                </a:lnTo>
                <a:lnTo>
                  <a:pt x="0" y="2434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t="-260" b="-58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89810" y="1498445"/>
            <a:ext cx="6234985" cy="65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44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Contenido</a:t>
            </a:r>
          </a:p>
        </p:txBody>
      </p:sp>
      <p:sp>
        <p:nvSpPr>
          <p:cNvPr id="4" name="Freeform 4"/>
          <p:cNvSpPr/>
          <p:nvPr/>
        </p:nvSpPr>
        <p:spPr>
          <a:xfrm rot="1305212">
            <a:off x="12533118" y="2282381"/>
            <a:ext cx="3720065" cy="6144252"/>
          </a:xfrm>
          <a:custGeom>
            <a:avLst/>
            <a:gdLst/>
            <a:ahLst/>
            <a:cxnLst/>
            <a:rect l="l" t="t" r="r" b="b"/>
            <a:pathLst>
              <a:path w="3720065" h="6144252">
                <a:moveTo>
                  <a:pt x="0" y="0"/>
                </a:moveTo>
                <a:lnTo>
                  <a:pt x="3720065" y="0"/>
                </a:lnTo>
                <a:lnTo>
                  <a:pt x="3720065" y="6144252"/>
                </a:lnTo>
                <a:lnTo>
                  <a:pt x="0" y="6144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91664">
            <a:off x="10629210" y="1111200"/>
            <a:ext cx="1795583" cy="2965677"/>
          </a:xfrm>
          <a:custGeom>
            <a:avLst/>
            <a:gdLst/>
            <a:ahLst/>
            <a:cxnLst/>
            <a:rect l="l" t="t" r="r" b="b"/>
            <a:pathLst>
              <a:path w="1795583" h="2965677">
                <a:moveTo>
                  <a:pt x="0" y="0"/>
                </a:moveTo>
                <a:lnTo>
                  <a:pt x="1795583" y="0"/>
                </a:lnTo>
                <a:lnTo>
                  <a:pt x="1795583" y="2965678"/>
                </a:lnTo>
                <a:lnTo>
                  <a:pt x="0" y="2965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485860" y="2057628"/>
          <a:ext cx="14477869" cy="9402017"/>
        </p:xfrm>
        <a:graphic>
          <a:graphicData uri="http://schemas.openxmlformats.org/drawingml/2006/table">
            <a:tbl>
              <a:tblPr/>
              <a:tblGrid>
                <a:gridCol w="507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0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7179">
                <a:tc>
                  <a:txBody>
                    <a:bodyPr/>
                    <a:lstStyle/>
                    <a:p>
                      <a:pPr algn="r">
                        <a:lnSpc>
                          <a:spcPts val="4059"/>
                        </a:lnSpc>
                        <a:defRPr/>
                      </a:pPr>
                      <a:r>
                        <a:rPr lang="en-US" sz="2899" b="1" spc="292">
                          <a:solidFill>
                            <a:srgbClr val="284269"/>
                          </a:solidFill>
                          <a:latin typeface="Nourd Bold"/>
                          <a:ea typeface="Nourd Bold"/>
                          <a:cs typeface="Nourd Bold"/>
                          <a:sym typeface="Nourd Bold"/>
                        </a:rPr>
                        <a:t>01</a:t>
                      </a:r>
                      <a:endParaRPr lang="en-US" sz="1100"/>
                    </a:p>
                  </a:txBody>
                  <a:tcPr marL="152400" marR="152400" marT="152400" marB="152400">
                    <a:lnL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84269"/>
                          </a:solidFill>
                          <a:latin typeface="Space Mono"/>
                          <a:ea typeface="Space Mono"/>
                          <a:cs typeface="Space Mono"/>
                          <a:sym typeface="Space Mono"/>
                        </a:rPr>
                        <a:t>DEFINICIÓN DE LA FARMACOLOGÍA</a:t>
                      </a:r>
                      <a:endParaRPr lang="en-US" sz="1100"/>
                    </a:p>
                    <a:p>
                      <a:pPr algn="l">
                        <a:lnSpc>
                          <a:spcPts val="3499"/>
                        </a:lnSpc>
                      </a:pPr>
                      <a:endParaRPr lang="en-US" sz="1100"/>
                    </a:p>
                  </a:txBody>
                  <a:tcPr marL="152400" marR="152400" marT="152400" marB="152400">
                    <a:lnL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7179">
                <a:tc>
                  <a:txBody>
                    <a:bodyPr/>
                    <a:lstStyle/>
                    <a:p>
                      <a:pPr algn="r">
                        <a:lnSpc>
                          <a:spcPts val="4059"/>
                        </a:lnSpc>
                        <a:defRPr/>
                      </a:pPr>
                      <a:r>
                        <a:rPr lang="en-US" sz="2899" b="1" spc="292">
                          <a:solidFill>
                            <a:srgbClr val="284269"/>
                          </a:solidFill>
                          <a:latin typeface="Nourd Bold"/>
                          <a:ea typeface="Nourd Bold"/>
                          <a:cs typeface="Nourd Bold"/>
                          <a:sym typeface="Nourd Bold"/>
                        </a:rPr>
                        <a:t>02</a:t>
                      </a:r>
                      <a:endParaRPr lang="en-US" sz="1100"/>
                    </a:p>
                  </a:txBody>
                  <a:tcPr marL="152400" marR="152400" marT="152400" marB="152400">
                    <a:lnL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84269"/>
                          </a:solidFill>
                          <a:latin typeface="Space Mono"/>
                          <a:ea typeface="Space Mono"/>
                          <a:cs typeface="Space Mono"/>
                          <a:sym typeface="Space Mono"/>
                        </a:rPr>
                        <a:t>DEFINICIÓN DE FARMACO</a:t>
                      </a:r>
                      <a:endParaRPr lang="en-US" sz="1100"/>
                    </a:p>
                    <a:p>
                      <a:pPr algn="l">
                        <a:lnSpc>
                          <a:spcPts val="3499"/>
                        </a:lnSpc>
                      </a:pPr>
                      <a:endParaRPr lang="en-US" sz="1100"/>
                    </a:p>
                  </a:txBody>
                  <a:tcPr marL="152400" marR="152400" marT="152400" marB="152400">
                    <a:lnL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7179">
                <a:tc>
                  <a:txBody>
                    <a:bodyPr/>
                    <a:lstStyle/>
                    <a:p>
                      <a:pPr algn="r">
                        <a:lnSpc>
                          <a:spcPts val="4059"/>
                        </a:lnSpc>
                        <a:defRPr/>
                      </a:pPr>
                      <a:r>
                        <a:rPr lang="en-US" sz="2899" b="1" spc="292">
                          <a:solidFill>
                            <a:srgbClr val="284269"/>
                          </a:solidFill>
                          <a:latin typeface="Nourd Bold"/>
                          <a:ea typeface="Nourd Bold"/>
                          <a:cs typeface="Nourd Bold"/>
                          <a:sym typeface="Nourd Bold"/>
                        </a:rPr>
                        <a:t>03</a:t>
                      </a:r>
                      <a:endParaRPr lang="en-US" sz="1100"/>
                    </a:p>
                  </a:txBody>
                  <a:tcPr marL="152400" marR="152400" marT="152400" marB="152400">
                    <a:lnL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84269"/>
                          </a:solidFill>
                          <a:latin typeface="Space Mono"/>
                          <a:ea typeface="Space Mono"/>
                          <a:cs typeface="Space Mono"/>
                          <a:sym typeface="Space Mono"/>
                        </a:rPr>
                        <a:t>SUBDIVISIONES Y DISCIPLINAS DE LA FARMACOLOGÍA</a:t>
                      </a:r>
                      <a:endParaRPr lang="en-US" sz="1100"/>
                    </a:p>
                    <a:p>
                      <a:pPr algn="l">
                        <a:lnSpc>
                          <a:spcPts val="3499"/>
                        </a:lnSpc>
                      </a:pPr>
                      <a:endParaRPr lang="en-US" sz="1100"/>
                    </a:p>
                  </a:txBody>
                  <a:tcPr marL="152400" marR="152400" marT="152400" marB="152400">
                    <a:lnL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7179">
                <a:tc>
                  <a:txBody>
                    <a:bodyPr/>
                    <a:lstStyle/>
                    <a:p>
                      <a:pPr algn="r">
                        <a:lnSpc>
                          <a:spcPts val="4059"/>
                        </a:lnSpc>
                        <a:defRPr/>
                      </a:pPr>
                      <a:r>
                        <a:rPr lang="en-US" sz="2899" b="1" spc="292">
                          <a:solidFill>
                            <a:srgbClr val="284269"/>
                          </a:solidFill>
                          <a:latin typeface="Nourd Bold"/>
                          <a:ea typeface="Nourd Bold"/>
                          <a:cs typeface="Nourd Bold"/>
                          <a:sym typeface="Nourd Bold"/>
                        </a:rPr>
                        <a:t>04</a:t>
                      </a:r>
                      <a:endParaRPr lang="en-US" sz="1100"/>
                    </a:p>
                  </a:txBody>
                  <a:tcPr marL="152400" marR="152400" marT="152400" marB="152400">
                    <a:lnL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84269"/>
                          </a:solidFill>
                          <a:latin typeface="Space Mono"/>
                          <a:ea typeface="Space Mono"/>
                          <a:cs typeface="Space Mono"/>
                          <a:sym typeface="Space Mono"/>
                        </a:rPr>
                        <a:t>TIPOS DE ACCIÓN FARMACOLÓGICA</a:t>
                      </a:r>
                      <a:endParaRPr lang="en-US" sz="1100"/>
                    </a:p>
                    <a:p>
                      <a:pPr algn="l">
                        <a:lnSpc>
                          <a:spcPts val="3499"/>
                        </a:lnSpc>
                      </a:pPr>
                      <a:endParaRPr lang="en-US" sz="1100"/>
                    </a:p>
                  </a:txBody>
                  <a:tcPr marL="152400" marR="152400" marT="152400" marB="152400">
                    <a:lnL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7179">
                <a:tc>
                  <a:txBody>
                    <a:bodyPr/>
                    <a:lstStyle/>
                    <a:p>
                      <a:pPr algn="r">
                        <a:lnSpc>
                          <a:spcPts val="4059"/>
                        </a:lnSpc>
                        <a:defRPr/>
                      </a:pPr>
                      <a:r>
                        <a:rPr lang="en-US" sz="2899" b="1" spc="292">
                          <a:solidFill>
                            <a:srgbClr val="284269"/>
                          </a:solidFill>
                          <a:latin typeface="Nourd Bold"/>
                          <a:ea typeface="Nourd Bold"/>
                          <a:cs typeface="Nourd Bold"/>
                          <a:sym typeface="Nourd Bold"/>
                        </a:rPr>
                        <a:t>05</a:t>
                      </a:r>
                      <a:endParaRPr lang="en-US" sz="1100"/>
                    </a:p>
                  </a:txBody>
                  <a:tcPr marL="152400" marR="152400" marT="152400" marB="152400">
                    <a:lnL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84269"/>
                          </a:solidFill>
                          <a:latin typeface="Space Mono"/>
                          <a:ea typeface="Space Mono"/>
                          <a:cs typeface="Space Mono"/>
                          <a:sym typeface="Space Mono"/>
                        </a:rPr>
                        <a:t>CLASIFICACIÓN FARMACOLÓGICA</a:t>
                      </a:r>
                      <a:endParaRPr lang="en-US" sz="1100"/>
                    </a:p>
                    <a:p>
                      <a:pPr algn="l">
                        <a:lnSpc>
                          <a:spcPts val="3499"/>
                        </a:lnSpc>
                      </a:pPr>
                      <a:endParaRPr lang="en-US" sz="1100"/>
                    </a:p>
                  </a:txBody>
                  <a:tcPr marL="152400" marR="152400" marT="152400" marB="152400">
                    <a:lnL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1973">
                <a:tc>
                  <a:txBody>
                    <a:bodyPr/>
                    <a:lstStyle/>
                    <a:p>
                      <a:pPr algn="r">
                        <a:lnSpc>
                          <a:spcPts val="4059"/>
                        </a:lnSpc>
                        <a:defRPr/>
                      </a:pPr>
                      <a:r>
                        <a:rPr lang="en-US" sz="2899" b="1" spc="292">
                          <a:solidFill>
                            <a:srgbClr val="284269"/>
                          </a:solidFill>
                          <a:latin typeface="Nourd Bold"/>
                          <a:ea typeface="Nourd Bold"/>
                          <a:cs typeface="Nourd Bold"/>
                          <a:sym typeface="Nourd Bold"/>
                        </a:rPr>
                        <a:t>06</a:t>
                      </a:r>
                      <a:endParaRPr lang="en-US" sz="1100"/>
                    </a:p>
                  </a:txBody>
                  <a:tcPr marL="152400" marR="152400" marT="152400" marB="152400">
                    <a:lnL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84269"/>
                          </a:solidFill>
                          <a:latin typeface="Space Mono"/>
                          <a:ea typeface="Space Mono"/>
                          <a:cs typeface="Space Mono"/>
                          <a:sym typeface="Space Mono"/>
                        </a:rPr>
                        <a:t>EFECTOS ADVERSOS DE LAS DROGAS</a:t>
                      </a:r>
                      <a:endParaRPr lang="en-US" sz="1100"/>
                    </a:p>
                    <a:p>
                      <a:pPr algn="l">
                        <a:lnSpc>
                          <a:spcPts val="3499"/>
                        </a:lnSpc>
                      </a:pPr>
                      <a:endParaRPr lang="en-US" sz="1100"/>
                    </a:p>
                  </a:txBody>
                  <a:tcPr marL="152400" marR="152400" marT="152400" marB="152400">
                    <a:lnL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6495"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>
                    <a:lnL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>
                    <a:lnL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7654"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>
                    <a:lnL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>
                    <a:lnL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5934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11410" y="-104309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18510820" y="2434668"/>
                </a:moveTo>
                <a:lnTo>
                  <a:pt x="0" y="2434668"/>
                </a:lnTo>
                <a:lnTo>
                  <a:pt x="0" y="0"/>
                </a:lnTo>
                <a:lnTo>
                  <a:pt x="18510820" y="0"/>
                </a:lnTo>
                <a:lnTo>
                  <a:pt x="1851082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b="-59232"/>
            </a:stretch>
          </a:blipFill>
        </p:spPr>
      </p:sp>
      <p:sp>
        <p:nvSpPr>
          <p:cNvPr id="3" name="Freeform 3"/>
          <p:cNvSpPr/>
          <p:nvPr/>
        </p:nvSpPr>
        <p:spPr>
          <a:xfrm rot="997754">
            <a:off x="718179" y="1812817"/>
            <a:ext cx="3729004" cy="5064861"/>
          </a:xfrm>
          <a:custGeom>
            <a:avLst/>
            <a:gdLst/>
            <a:ahLst/>
            <a:cxnLst/>
            <a:rect l="l" t="t" r="r" b="b"/>
            <a:pathLst>
              <a:path w="3729004" h="5064861">
                <a:moveTo>
                  <a:pt x="0" y="0"/>
                </a:moveTo>
                <a:lnTo>
                  <a:pt x="3729004" y="0"/>
                </a:lnTo>
                <a:lnTo>
                  <a:pt x="3729004" y="5064861"/>
                </a:lnTo>
                <a:lnTo>
                  <a:pt x="0" y="5064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39413" flipH="1">
            <a:off x="4616867" y="6320825"/>
            <a:ext cx="2415379" cy="3280651"/>
          </a:xfrm>
          <a:custGeom>
            <a:avLst/>
            <a:gdLst/>
            <a:ahLst/>
            <a:cxnLst/>
            <a:rect l="l" t="t" r="r" b="b"/>
            <a:pathLst>
              <a:path w="2415379" h="3280651">
                <a:moveTo>
                  <a:pt x="2415380" y="0"/>
                </a:moveTo>
                <a:lnTo>
                  <a:pt x="0" y="0"/>
                </a:lnTo>
                <a:lnTo>
                  <a:pt x="0" y="3280651"/>
                </a:lnTo>
                <a:lnTo>
                  <a:pt x="2415380" y="3280651"/>
                </a:lnTo>
                <a:lnTo>
                  <a:pt x="24153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6535">
            <a:off x="1471301" y="7576392"/>
            <a:ext cx="1869086" cy="2538657"/>
          </a:xfrm>
          <a:custGeom>
            <a:avLst/>
            <a:gdLst/>
            <a:ahLst/>
            <a:cxnLst/>
            <a:rect l="l" t="t" r="r" b="b"/>
            <a:pathLst>
              <a:path w="1869086" h="2538657">
                <a:moveTo>
                  <a:pt x="0" y="0"/>
                </a:moveTo>
                <a:lnTo>
                  <a:pt x="1869086" y="0"/>
                </a:lnTo>
                <a:lnTo>
                  <a:pt x="1869086" y="2538657"/>
                </a:lnTo>
                <a:lnTo>
                  <a:pt x="0" y="2538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276600" y="3855479"/>
            <a:ext cx="6656379" cy="1902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19"/>
              </a:lnSpc>
            </a:pP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Conjunto de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procesos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que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describen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la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salida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del principio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activo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la forma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farmacéutica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, (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cápsula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,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comprimido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,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solución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)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la que se ha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administrado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algn="l">
              <a:lnSpc>
                <a:spcPts val="3019"/>
              </a:lnSpc>
            </a:pPr>
            <a:endParaRPr lang="en-US" sz="19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40233" y="6374630"/>
            <a:ext cx="3222438" cy="3660132"/>
          </a:xfrm>
          <a:custGeom>
            <a:avLst/>
            <a:gdLst/>
            <a:ahLst/>
            <a:cxnLst/>
            <a:rect l="l" t="t" r="r" b="b"/>
            <a:pathLst>
              <a:path w="3222438" h="3660132">
                <a:moveTo>
                  <a:pt x="0" y="0"/>
                </a:moveTo>
                <a:lnTo>
                  <a:pt x="3222438" y="0"/>
                </a:lnTo>
                <a:lnTo>
                  <a:pt x="3222438" y="3660132"/>
                </a:lnTo>
                <a:lnTo>
                  <a:pt x="0" y="36601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462748" y="4660527"/>
            <a:ext cx="6122112" cy="4073987"/>
          </a:xfrm>
          <a:custGeom>
            <a:avLst/>
            <a:gdLst/>
            <a:ahLst/>
            <a:cxnLst/>
            <a:rect l="l" t="t" r="r" b="b"/>
            <a:pathLst>
              <a:path w="6122112" h="4073987">
                <a:moveTo>
                  <a:pt x="0" y="0"/>
                </a:moveTo>
                <a:lnTo>
                  <a:pt x="6122113" y="0"/>
                </a:lnTo>
                <a:lnTo>
                  <a:pt x="6122113" y="4073988"/>
                </a:lnTo>
                <a:lnTo>
                  <a:pt x="0" y="40739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483024" y="297696"/>
            <a:ext cx="6101836" cy="4047551"/>
          </a:xfrm>
          <a:custGeom>
            <a:avLst/>
            <a:gdLst/>
            <a:ahLst/>
            <a:cxnLst/>
            <a:rect l="l" t="t" r="r" b="b"/>
            <a:pathLst>
              <a:path w="6101836" h="4047551">
                <a:moveTo>
                  <a:pt x="0" y="0"/>
                </a:moveTo>
                <a:lnTo>
                  <a:pt x="6101837" y="0"/>
                </a:lnTo>
                <a:lnTo>
                  <a:pt x="6101837" y="4047551"/>
                </a:lnTo>
                <a:lnTo>
                  <a:pt x="0" y="40475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75039" y="785987"/>
            <a:ext cx="8368961" cy="2343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81"/>
              </a:lnSpc>
            </a:pPr>
            <a:r>
              <a:rPr lang="en-US" sz="77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LIBERACIÓN</a:t>
            </a:r>
          </a:p>
          <a:p>
            <a:pPr marL="0" lvl="1" indent="0" algn="l">
              <a:lnSpc>
                <a:spcPts val="9281"/>
              </a:lnSpc>
            </a:pPr>
            <a:endParaRPr lang="en-US" sz="77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66057" y="2238000"/>
            <a:ext cx="5436846" cy="121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 la sustancia activa que va a producir el efecto farmacológico</a:t>
            </a:r>
          </a:p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 el organismo.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0723" y="2144648"/>
            <a:ext cx="3341680" cy="711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2"/>
              </a:lnSpc>
            </a:pPr>
            <a:r>
              <a:rPr lang="en-US" sz="22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Principio Activo</a:t>
            </a:r>
          </a:p>
          <a:p>
            <a:pPr marL="0" lvl="0" indent="0" algn="l">
              <a:lnSpc>
                <a:spcPts val="2782"/>
              </a:lnSpc>
              <a:spcBef>
                <a:spcPct val="0"/>
              </a:spcBef>
            </a:pPr>
            <a:endParaRPr lang="en-US" sz="22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8175" y="3923097"/>
            <a:ext cx="3088138" cy="106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2"/>
              </a:lnSpc>
            </a:pPr>
            <a:r>
              <a:rPr lang="en-US" sz="22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Excipiente</a:t>
            </a:r>
          </a:p>
          <a:p>
            <a:pPr algn="l">
              <a:lnSpc>
                <a:spcPts val="2782"/>
              </a:lnSpc>
            </a:pPr>
            <a:endParaRPr lang="en-US" sz="22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  <a:p>
            <a:pPr marL="0" lvl="0" indent="0" algn="l">
              <a:lnSpc>
                <a:spcPts val="2782"/>
              </a:lnSpc>
              <a:spcBef>
                <a:spcPct val="0"/>
              </a:spcBef>
            </a:pPr>
            <a:endParaRPr lang="en-US" sz="22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66057" y="3932622"/>
            <a:ext cx="5266756" cy="152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 una sustancia inactiva, usada para incorporar el principio activo (no tiene efecto farmacológico).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6" name="Freeform 6"/>
          <p:cNvSpPr/>
          <p:nvPr/>
        </p:nvSpPr>
        <p:spPr>
          <a:xfrm rot="474793" flipV="1">
            <a:off x="2489287" y="-1293238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2434668"/>
                </a:moveTo>
                <a:lnTo>
                  <a:pt x="18510819" y="2434668"/>
                </a:lnTo>
                <a:lnTo>
                  <a:pt x="18510819" y="0"/>
                </a:lnTo>
                <a:lnTo>
                  <a:pt x="0" y="0"/>
                </a:lnTo>
                <a:lnTo>
                  <a:pt x="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518" b="-5345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101124" y="2025648"/>
            <a:ext cx="1674004" cy="712213"/>
          </a:xfrm>
          <a:custGeom>
            <a:avLst/>
            <a:gdLst/>
            <a:ahLst/>
            <a:cxnLst/>
            <a:rect l="l" t="t" r="r" b="b"/>
            <a:pathLst>
              <a:path w="1674004" h="712213">
                <a:moveTo>
                  <a:pt x="0" y="0"/>
                </a:moveTo>
                <a:lnTo>
                  <a:pt x="1674004" y="0"/>
                </a:lnTo>
                <a:lnTo>
                  <a:pt x="1674004" y="712212"/>
                </a:lnTo>
                <a:lnTo>
                  <a:pt x="0" y="712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01124" y="3847117"/>
            <a:ext cx="1674004" cy="712213"/>
          </a:xfrm>
          <a:custGeom>
            <a:avLst/>
            <a:gdLst/>
            <a:ahLst/>
            <a:cxnLst/>
            <a:rect l="l" t="t" r="r" b="b"/>
            <a:pathLst>
              <a:path w="1674004" h="712213">
                <a:moveTo>
                  <a:pt x="0" y="0"/>
                </a:moveTo>
                <a:lnTo>
                  <a:pt x="1674004" y="0"/>
                </a:lnTo>
                <a:lnTo>
                  <a:pt x="1674004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25676" y="6977870"/>
            <a:ext cx="1449453" cy="616676"/>
          </a:xfrm>
          <a:custGeom>
            <a:avLst/>
            <a:gdLst/>
            <a:ahLst/>
            <a:cxnLst/>
            <a:rect l="l" t="t" r="r" b="b"/>
            <a:pathLst>
              <a:path w="1449453" h="616676">
                <a:moveTo>
                  <a:pt x="0" y="0"/>
                </a:moveTo>
                <a:lnTo>
                  <a:pt x="1449452" y="0"/>
                </a:lnTo>
                <a:lnTo>
                  <a:pt x="1449452" y="616676"/>
                </a:lnTo>
                <a:lnTo>
                  <a:pt x="0" y="61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885768" y="1570678"/>
            <a:ext cx="1858928" cy="1746414"/>
          </a:xfrm>
          <a:custGeom>
            <a:avLst/>
            <a:gdLst/>
            <a:ahLst/>
            <a:cxnLst/>
            <a:rect l="l" t="t" r="r" b="b"/>
            <a:pathLst>
              <a:path w="1858928" h="1746414">
                <a:moveTo>
                  <a:pt x="0" y="0"/>
                </a:moveTo>
                <a:lnTo>
                  <a:pt x="1858928" y="0"/>
                </a:lnTo>
                <a:lnTo>
                  <a:pt x="1858928" y="1746414"/>
                </a:lnTo>
                <a:lnTo>
                  <a:pt x="0" y="17464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166057" y="6774989"/>
            <a:ext cx="5604799" cy="121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 la disposición que adoptan el</a:t>
            </a:r>
          </a:p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PA y el excipiente para formar un medicamento.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203746" y="6172319"/>
            <a:ext cx="4463716" cy="243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42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Sólidas:(polvos, cápsulas, comprimidos, tabletas, supositorios)</a:t>
            </a:r>
          </a:p>
          <a:p>
            <a:pPr marL="431801" lvl="1" indent="-215900" algn="l">
              <a:lnSpc>
                <a:spcPts val="242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Semi-sólidas:(pomadas, cremas)</a:t>
            </a:r>
          </a:p>
          <a:p>
            <a:pPr marL="431801" lvl="1" indent="-215900" algn="l">
              <a:lnSpc>
                <a:spcPts val="242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Líquidas: (jarabes, soluciones, suspensiones, inyectables)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92479" y="3622205"/>
            <a:ext cx="2143125" cy="152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Saborizantes.</a:t>
            </a:r>
          </a:p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Edulcorantes.</a:t>
            </a:r>
          </a:p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Colorantes.</a:t>
            </a:r>
          </a:p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Diluyentes.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9912024" y="3421753"/>
            <a:ext cx="1832672" cy="1721747"/>
          </a:xfrm>
          <a:custGeom>
            <a:avLst/>
            <a:gdLst/>
            <a:ahLst/>
            <a:cxnLst/>
            <a:rect l="l" t="t" r="r" b="b"/>
            <a:pathLst>
              <a:path w="1832672" h="1721747">
                <a:moveTo>
                  <a:pt x="0" y="0"/>
                </a:moveTo>
                <a:lnTo>
                  <a:pt x="1832672" y="0"/>
                </a:lnTo>
                <a:lnTo>
                  <a:pt x="1832672" y="1721747"/>
                </a:lnTo>
                <a:lnTo>
                  <a:pt x="0" y="17217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572179" y="5957358"/>
            <a:ext cx="2727442" cy="2562360"/>
          </a:xfrm>
          <a:custGeom>
            <a:avLst/>
            <a:gdLst/>
            <a:ahLst/>
            <a:cxnLst/>
            <a:rect l="l" t="t" r="r" b="b"/>
            <a:pathLst>
              <a:path w="2727442" h="2562360">
                <a:moveTo>
                  <a:pt x="0" y="0"/>
                </a:moveTo>
                <a:lnTo>
                  <a:pt x="2727443" y="0"/>
                </a:lnTo>
                <a:lnTo>
                  <a:pt x="2727443" y="2562361"/>
                </a:lnTo>
                <a:lnTo>
                  <a:pt x="0" y="2562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23271" y="7068961"/>
            <a:ext cx="3203042" cy="711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2"/>
              </a:lnSpc>
            </a:pPr>
            <a:r>
              <a:rPr lang="en-US" sz="22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Forma Farmacéutica</a:t>
            </a:r>
          </a:p>
          <a:p>
            <a:pPr marL="0" lvl="0" indent="0" algn="l">
              <a:lnSpc>
                <a:spcPts val="2782"/>
              </a:lnSpc>
              <a:spcBef>
                <a:spcPct val="0"/>
              </a:spcBef>
            </a:pPr>
            <a:endParaRPr lang="en-US" sz="22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442325" y="1683238"/>
            <a:ext cx="2143125" cy="152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Naproxeno.</a:t>
            </a:r>
          </a:p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Ibuprofeno.</a:t>
            </a:r>
          </a:p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Budesonida.</a:t>
            </a:r>
          </a:p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Enalapril.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Formoterol.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0648" y="161672"/>
            <a:ext cx="8368961" cy="2343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81"/>
              </a:lnSpc>
            </a:pPr>
            <a:r>
              <a:rPr lang="en-US" sz="77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LIBERACIÓN</a:t>
            </a:r>
          </a:p>
          <a:p>
            <a:pPr marL="0" lvl="1" indent="0" algn="l">
              <a:lnSpc>
                <a:spcPts val="9281"/>
              </a:lnSpc>
            </a:pPr>
            <a:endParaRPr lang="en-US" sz="77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9" name="TextBox 19"/>
          <p:cNvSpPr txBox="1"/>
          <p:nvPr/>
        </p:nvSpPr>
        <p:spPr>
          <a:xfrm rot="5400000">
            <a:off x="13676353" y="4467281"/>
            <a:ext cx="6697811" cy="1039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06"/>
              </a:lnSpc>
              <a:spcBef>
                <a:spcPct val="0"/>
              </a:spcBef>
            </a:pPr>
            <a:r>
              <a:rPr lang="en-US" sz="66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MEDICAMENTO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11410" y="-104309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18510820" y="2434668"/>
                </a:moveTo>
                <a:lnTo>
                  <a:pt x="0" y="2434668"/>
                </a:lnTo>
                <a:lnTo>
                  <a:pt x="0" y="0"/>
                </a:lnTo>
                <a:lnTo>
                  <a:pt x="18510820" y="0"/>
                </a:lnTo>
                <a:lnTo>
                  <a:pt x="1851082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b="-59232"/>
            </a:stretch>
          </a:blipFill>
        </p:spPr>
      </p:sp>
      <p:sp>
        <p:nvSpPr>
          <p:cNvPr id="3" name="Freeform 3"/>
          <p:cNvSpPr/>
          <p:nvPr/>
        </p:nvSpPr>
        <p:spPr>
          <a:xfrm rot="997754">
            <a:off x="718179" y="1812817"/>
            <a:ext cx="3729004" cy="5064861"/>
          </a:xfrm>
          <a:custGeom>
            <a:avLst/>
            <a:gdLst/>
            <a:ahLst/>
            <a:cxnLst/>
            <a:rect l="l" t="t" r="r" b="b"/>
            <a:pathLst>
              <a:path w="3729004" h="5064861">
                <a:moveTo>
                  <a:pt x="0" y="0"/>
                </a:moveTo>
                <a:lnTo>
                  <a:pt x="3729004" y="0"/>
                </a:lnTo>
                <a:lnTo>
                  <a:pt x="3729004" y="5064861"/>
                </a:lnTo>
                <a:lnTo>
                  <a:pt x="0" y="5064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39413" flipH="1">
            <a:off x="4616867" y="6320825"/>
            <a:ext cx="2415379" cy="3280651"/>
          </a:xfrm>
          <a:custGeom>
            <a:avLst/>
            <a:gdLst/>
            <a:ahLst/>
            <a:cxnLst/>
            <a:rect l="l" t="t" r="r" b="b"/>
            <a:pathLst>
              <a:path w="2415379" h="3280651">
                <a:moveTo>
                  <a:pt x="2415380" y="0"/>
                </a:moveTo>
                <a:lnTo>
                  <a:pt x="0" y="0"/>
                </a:lnTo>
                <a:lnTo>
                  <a:pt x="0" y="3280651"/>
                </a:lnTo>
                <a:lnTo>
                  <a:pt x="2415380" y="3280651"/>
                </a:lnTo>
                <a:lnTo>
                  <a:pt x="24153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6535">
            <a:off x="1471301" y="7576392"/>
            <a:ext cx="1869086" cy="2538657"/>
          </a:xfrm>
          <a:custGeom>
            <a:avLst/>
            <a:gdLst/>
            <a:ahLst/>
            <a:cxnLst/>
            <a:rect l="l" t="t" r="r" b="b"/>
            <a:pathLst>
              <a:path w="1869086" h="2538657">
                <a:moveTo>
                  <a:pt x="0" y="0"/>
                </a:moveTo>
                <a:lnTo>
                  <a:pt x="1869086" y="0"/>
                </a:lnTo>
                <a:lnTo>
                  <a:pt x="1869086" y="2538657"/>
                </a:lnTo>
                <a:lnTo>
                  <a:pt x="0" y="2538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67000" y="4982143"/>
            <a:ext cx="6711055" cy="1517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19"/>
              </a:lnSpc>
            </a:pP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Proceso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por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cual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medicamento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pasa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desde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la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vía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administración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hasta la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circulación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sanguínea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algn="l">
              <a:lnSpc>
                <a:spcPts val="3019"/>
              </a:lnSpc>
            </a:pPr>
            <a:endParaRPr lang="en-US" sz="19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40233" y="6374630"/>
            <a:ext cx="3222438" cy="3660132"/>
          </a:xfrm>
          <a:custGeom>
            <a:avLst/>
            <a:gdLst/>
            <a:ahLst/>
            <a:cxnLst/>
            <a:rect l="l" t="t" r="r" b="b"/>
            <a:pathLst>
              <a:path w="3222438" h="3660132">
                <a:moveTo>
                  <a:pt x="0" y="0"/>
                </a:moveTo>
                <a:lnTo>
                  <a:pt x="3222438" y="0"/>
                </a:lnTo>
                <a:lnTo>
                  <a:pt x="3222438" y="3660132"/>
                </a:lnTo>
                <a:lnTo>
                  <a:pt x="0" y="36601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20661" y="1743137"/>
            <a:ext cx="6870732" cy="6218013"/>
          </a:xfrm>
          <a:custGeom>
            <a:avLst/>
            <a:gdLst/>
            <a:ahLst/>
            <a:cxnLst/>
            <a:rect l="l" t="t" r="r" b="b"/>
            <a:pathLst>
              <a:path w="6870732" h="6218013">
                <a:moveTo>
                  <a:pt x="0" y="0"/>
                </a:moveTo>
                <a:lnTo>
                  <a:pt x="6870733" y="0"/>
                </a:lnTo>
                <a:lnTo>
                  <a:pt x="6870733" y="6218013"/>
                </a:lnTo>
                <a:lnTo>
                  <a:pt x="0" y="62180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5039" y="785987"/>
            <a:ext cx="8368961" cy="2343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81"/>
              </a:lnSpc>
            </a:pPr>
            <a:r>
              <a:rPr lang="en-US" sz="77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ABSORCIÓN</a:t>
            </a:r>
          </a:p>
          <a:p>
            <a:pPr marL="0" lvl="1" indent="0" algn="l">
              <a:lnSpc>
                <a:spcPts val="9281"/>
              </a:lnSpc>
            </a:pPr>
            <a:endParaRPr lang="en-US" sz="77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7587" y="553753"/>
            <a:ext cx="10256306" cy="102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ABSORCIÓN</a:t>
            </a:r>
          </a:p>
          <a:p>
            <a:pPr marL="0" lvl="1" indent="0" algn="l">
              <a:lnSpc>
                <a:spcPts val="3919"/>
              </a:lnSpc>
              <a:spcBef>
                <a:spcPct val="0"/>
              </a:spcBef>
            </a:pPr>
            <a:endParaRPr lang="en-US" sz="3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3" name="Freeform 3"/>
          <p:cNvSpPr/>
          <p:nvPr/>
        </p:nvSpPr>
        <p:spPr>
          <a:xfrm rot="474793" flipV="1">
            <a:off x="2489287" y="-1293238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2434668"/>
                </a:moveTo>
                <a:lnTo>
                  <a:pt x="18510819" y="2434668"/>
                </a:lnTo>
                <a:lnTo>
                  <a:pt x="18510819" y="0"/>
                </a:lnTo>
                <a:lnTo>
                  <a:pt x="0" y="0"/>
                </a:lnTo>
                <a:lnTo>
                  <a:pt x="0" y="243466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5518" b="-5345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052777" y="1028700"/>
            <a:ext cx="13037632" cy="5498051"/>
            <a:chOff x="0" y="0"/>
            <a:chExt cx="17383510" cy="7330734"/>
          </a:xfrm>
        </p:grpSpPr>
        <p:sp>
          <p:nvSpPr>
            <p:cNvPr id="5" name="AutoShape 5"/>
            <p:cNvSpPr/>
            <p:nvPr/>
          </p:nvSpPr>
          <p:spPr>
            <a:xfrm>
              <a:off x="3834372" y="2224940"/>
              <a:ext cx="131" cy="726200"/>
            </a:xfrm>
            <a:prstGeom prst="line">
              <a:avLst/>
            </a:prstGeom>
            <a:ln w="70314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3834372" y="-9525"/>
              <a:ext cx="7106703" cy="1955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3183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MECANISMOS DE TRANSPORTE</a:t>
              </a:r>
            </a:p>
            <a:p>
              <a:pPr marL="0" lvl="0" indent="0" algn="ctr">
                <a:lnSpc>
                  <a:spcPts val="3852"/>
                </a:lnSpc>
                <a:spcBef>
                  <a:spcPct val="0"/>
                </a:spcBef>
              </a:pPr>
              <a:endParaRPr lang="en-US" sz="3183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941615"/>
              <a:ext cx="7669007" cy="1024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4"/>
                </a:lnSpc>
              </a:pPr>
              <a:r>
                <a:rPr lang="en-US" sz="2491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Transporte pasivo</a:t>
              </a:r>
            </a:p>
            <a:p>
              <a:pPr marL="0" lvl="0" indent="0" algn="ctr">
                <a:lnSpc>
                  <a:spcPts val="3014"/>
                </a:lnSpc>
                <a:spcBef>
                  <a:spcPct val="0"/>
                </a:spcBef>
              </a:pPr>
              <a:endParaRPr lang="en-US" sz="2491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214229" y="2951140"/>
              <a:ext cx="5911238" cy="1577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82"/>
                </a:lnSpc>
              </a:pPr>
              <a:r>
                <a:rPr lang="en-US" sz="262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Transporte</a:t>
              </a:r>
            </a:p>
            <a:p>
              <a:pPr algn="ctr">
                <a:lnSpc>
                  <a:spcPts val="3182"/>
                </a:lnSpc>
              </a:pPr>
              <a:r>
                <a:rPr lang="en-US" sz="262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Especializado</a:t>
              </a:r>
            </a:p>
            <a:p>
              <a:pPr marL="0" lvl="0" indent="0" algn="ctr">
                <a:lnSpc>
                  <a:spcPts val="3182"/>
                </a:lnSpc>
                <a:spcBef>
                  <a:spcPct val="0"/>
                </a:spcBef>
              </a:pPr>
              <a:endParaRPr lang="en-US" sz="262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7387724" y="1252122"/>
              <a:ext cx="13463" cy="693513"/>
            </a:xfrm>
            <a:prstGeom prst="line">
              <a:avLst/>
            </a:prstGeom>
            <a:ln w="70314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13134823" y="2224940"/>
              <a:ext cx="35026" cy="726200"/>
            </a:xfrm>
            <a:prstGeom prst="line">
              <a:avLst/>
            </a:prstGeom>
            <a:ln w="70314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893704" y="3802960"/>
              <a:ext cx="4913653" cy="1024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14"/>
                </a:lnSpc>
              </a:pPr>
              <a:r>
                <a:rPr lang="en-US" sz="249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Difusión simple</a:t>
              </a:r>
            </a:p>
            <a:p>
              <a:pPr marL="0" lvl="0" indent="0" algn="l">
                <a:lnSpc>
                  <a:spcPts val="3014"/>
                </a:lnSpc>
                <a:spcBef>
                  <a:spcPct val="0"/>
                </a:spcBef>
              </a:pPr>
              <a:endParaRPr lang="en-US" sz="249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965928" y="4827572"/>
              <a:ext cx="4913653" cy="1050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82"/>
                </a:lnSpc>
              </a:pPr>
              <a:r>
                <a:rPr lang="en-US" sz="262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Filtración</a:t>
              </a:r>
            </a:p>
            <a:p>
              <a:pPr marL="0" lvl="0" indent="0" algn="l">
                <a:lnSpc>
                  <a:spcPts val="3182"/>
                </a:lnSpc>
                <a:spcBef>
                  <a:spcPct val="0"/>
                </a:spcBef>
              </a:pPr>
              <a:endParaRPr lang="en-US" sz="262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734710" y="6280480"/>
              <a:ext cx="4728137" cy="1050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82"/>
                </a:lnSpc>
              </a:pPr>
              <a:r>
                <a:rPr lang="en-US" sz="262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Pinocitosis</a:t>
              </a:r>
            </a:p>
            <a:p>
              <a:pPr marL="0" lvl="0" indent="0" algn="l">
                <a:lnSpc>
                  <a:spcPts val="3182"/>
                </a:lnSpc>
                <a:spcBef>
                  <a:spcPct val="0"/>
                </a:spcBef>
              </a:pPr>
              <a:endParaRPr lang="en-US" sz="262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734710" y="4102817"/>
              <a:ext cx="5655717" cy="1050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82"/>
                </a:lnSpc>
              </a:pPr>
              <a:r>
                <a:rPr lang="en-US" sz="262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Transporte activo</a:t>
              </a:r>
            </a:p>
            <a:p>
              <a:pPr marL="0" lvl="0" indent="0" algn="l">
                <a:lnSpc>
                  <a:spcPts val="3182"/>
                </a:lnSpc>
                <a:spcBef>
                  <a:spcPct val="0"/>
                </a:spcBef>
              </a:pPr>
              <a:endParaRPr lang="en-US" sz="262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734710" y="5227998"/>
              <a:ext cx="6648800" cy="1050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82"/>
                </a:lnSpc>
              </a:pPr>
              <a:r>
                <a:rPr lang="en-US" sz="262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Difusión facilitada</a:t>
              </a:r>
            </a:p>
            <a:p>
              <a:pPr marL="0" lvl="0" indent="0" algn="l">
                <a:lnSpc>
                  <a:spcPts val="3182"/>
                </a:lnSpc>
                <a:spcBef>
                  <a:spcPct val="0"/>
                </a:spcBef>
              </a:pPr>
              <a:endParaRPr lang="en-US" sz="262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3837587" y="2252842"/>
              <a:ext cx="9335476" cy="0"/>
            </a:xfrm>
            <a:prstGeom prst="line">
              <a:avLst/>
            </a:prstGeom>
            <a:ln w="70314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28587" y="6922330"/>
            <a:ext cx="18030825" cy="3364670"/>
            <a:chOff x="0" y="0"/>
            <a:chExt cx="24041100" cy="4486226"/>
          </a:xfrm>
        </p:grpSpPr>
        <p:sp>
          <p:nvSpPr>
            <p:cNvPr id="18" name="TextBox 18"/>
            <p:cNvSpPr txBox="1"/>
            <p:nvPr/>
          </p:nvSpPr>
          <p:spPr>
            <a:xfrm>
              <a:off x="6240366" y="-9525"/>
              <a:ext cx="11766564" cy="1136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2"/>
                </a:lnSpc>
              </a:pPr>
              <a:r>
                <a:rPr lang="en-US" sz="2770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Factores que modifican la absorción</a:t>
              </a:r>
            </a:p>
            <a:p>
              <a:pPr marL="0" lvl="0" indent="0" algn="l">
                <a:lnSpc>
                  <a:spcPts val="3352"/>
                </a:lnSpc>
                <a:spcBef>
                  <a:spcPct val="0"/>
                </a:spcBef>
              </a:pPr>
              <a:endParaRPr lang="en-US" sz="277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320127" y="991180"/>
              <a:ext cx="2680681" cy="761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31"/>
                </a:lnSpc>
              </a:pPr>
              <a:r>
                <a:rPr lang="en-US" sz="1927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FORMULACIÓN</a:t>
              </a:r>
            </a:p>
            <a:p>
              <a:pPr marL="0" lvl="0" indent="0" algn="l">
                <a:lnSpc>
                  <a:spcPts val="2331"/>
                </a:lnSpc>
                <a:spcBef>
                  <a:spcPct val="0"/>
                </a:spcBef>
              </a:pPr>
              <a:endParaRPr lang="en-US" sz="1927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556036" y="991180"/>
              <a:ext cx="2680681" cy="761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31"/>
                </a:lnSpc>
              </a:pPr>
              <a:r>
                <a:rPr lang="en-US" sz="1927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SOLUBILIDAD</a:t>
              </a:r>
            </a:p>
            <a:p>
              <a:pPr marL="0" lvl="0" indent="0" algn="l">
                <a:lnSpc>
                  <a:spcPts val="2331"/>
                </a:lnSpc>
                <a:spcBef>
                  <a:spcPct val="0"/>
                </a:spcBef>
              </a:pPr>
              <a:endParaRPr lang="en-US" sz="1927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690828" y="991180"/>
              <a:ext cx="3432820" cy="761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31"/>
                </a:lnSpc>
              </a:pPr>
              <a:r>
                <a:rPr lang="en-US" sz="1927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CONCENTRACIÓN</a:t>
              </a:r>
            </a:p>
            <a:p>
              <a:pPr marL="0" lvl="0" indent="0" algn="l">
                <a:lnSpc>
                  <a:spcPts val="2331"/>
                </a:lnSpc>
                <a:spcBef>
                  <a:spcPct val="0"/>
                </a:spcBef>
              </a:pPr>
              <a:endParaRPr lang="en-US" sz="1927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5428095" y="992812"/>
              <a:ext cx="2680681" cy="379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31"/>
                </a:lnSpc>
                <a:spcBef>
                  <a:spcPct val="0"/>
                </a:spcBef>
              </a:pPr>
              <a:r>
                <a:rPr lang="en-US" sz="1927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Circulación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130617"/>
              <a:ext cx="3121998" cy="494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14"/>
                </a:lnSpc>
                <a:spcBef>
                  <a:spcPct val="0"/>
                </a:spcBef>
              </a:pPr>
              <a:r>
                <a:rPr lang="en-US" sz="240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Liposolubles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2998450"/>
              <a:ext cx="3606522" cy="494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14"/>
                </a:lnSpc>
                <a:spcBef>
                  <a:spcPct val="0"/>
                </a:spcBef>
              </a:pPr>
              <a:r>
                <a:rPr lang="en-US" sz="240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Hidrosolubles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475544" y="2130617"/>
              <a:ext cx="3121998" cy="494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14"/>
                </a:lnSpc>
                <a:spcBef>
                  <a:spcPct val="0"/>
                </a:spcBef>
              </a:pPr>
              <a:r>
                <a:rPr lang="en-US" sz="240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Sólida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75544" y="3241146"/>
              <a:ext cx="3606522" cy="494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14"/>
                </a:lnSpc>
                <a:spcBef>
                  <a:spcPct val="0"/>
                </a:spcBef>
              </a:pPr>
              <a:r>
                <a:rPr lang="en-US" sz="240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Líquida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819769" y="2130617"/>
              <a:ext cx="7014318" cy="494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14"/>
                </a:lnSpc>
                <a:spcBef>
                  <a:spcPct val="0"/>
                </a:spcBef>
              </a:pPr>
              <a:r>
                <a:rPr lang="en-US" sz="240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Ácidos y bases débiles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819769" y="3483841"/>
              <a:ext cx="5580887" cy="494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14"/>
                </a:lnSpc>
                <a:spcBef>
                  <a:spcPct val="0"/>
                </a:spcBef>
              </a:pPr>
              <a:r>
                <a:rPr lang="en-US" sz="240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Ácidos y bases fuertes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5428095" y="2246356"/>
              <a:ext cx="2680681" cy="379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31"/>
                </a:lnSpc>
                <a:spcBef>
                  <a:spcPct val="0"/>
                </a:spcBef>
              </a:pPr>
              <a:r>
                <a:rPr lang="en-US" sz="1927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Área de spf.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5428095" y="3546474"/>
              <a:ext cx="3545641" cy="379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31"/>
                </a:lnSpc>
                <a:spcBef>
                  <a:spcPct val="0"/>
                </a:spcBef>
              </a:pPr>
              <a:r>
                <a:rPr lang="en-US" sz="1927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Tamaño Molécula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8549383" y="311393"/>
              <a:ext cx="1486095" cy="494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14"/>
                </a:lnSpc>
                <a:spcBef>
                  <a:spcPct val="0"/>
                </a:spcBef>
              </a:pPr>
              <a:r>
                <a:rPr lang="en-US" sz="240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Flujo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8549383" y="1257882"/>
              <a:ext cx="1486095" cy="494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14"/>
                </a:lnSpc>
                <a:spcBef>
                  <a:spcPct val="0"/>
                </a:spcBef>
              </a:pPr>
              <a:r>
                <a:rPr lang="en-US" sz="240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Flujo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1426796" y="311393"/>
              <a:ext cx="2614304" cy="494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14"/>
                </a:lnSpc>
                <a:spcBef>
                  <a:spcPct val="0"/>
                </a:spcBef>
              </a:pPr>
              <a:r>
                <a:rPr lang="en-US" sz="240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Absorción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1426796" y="1172876"/>
              <a:ext cx="2614304" cy="494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14"/>
                </a:lnSpc>
                <a:spcBef>
                  <a:spcPct val="0"/>
                </a:spcBef>
              </a:pPr>
              <a:r>
                <a:rPr lang="en-US" sz="240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Absorción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8549383" y="2236831"/>
              <a:ext cx="1486095" cy="494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14"/>
                </a:lnSpc>
                <a:spcBef>
                  <a:spcPct val="0"/>
                </a:spcBef>
              </a:pPr>
              <a:r>
                <a:rPr lang="en-US" sz="240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Área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1426796" y="2373313"/>
              <a:ext cx="1486095" cy="494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14"/>
                </a:lnSpc>
                <a:spcBef>
                  <a:spcPct val="0"/>
                </a:spcBef>
              </a:pPr>
              <a:r>
                <a:rPr lang="en-US" sz="240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Área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8549383" y="3483841"/>
              <a:ext cx="2116631" cy="984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14"/>
                </a:lnSpc>
              </a:pPr>
              <a:r>
                <a:rPr lang="en-US" sz="240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pequeñas</a:t>
              </a:r>
            </a:p>
            <a:p>
              <a:pPr marL="0" lvl="0" indent="0" algn="l">
                <a:lnSpc>
                  <a:spcPts val="2914"/>
                </a:lnSpc>
                <a:spcBef>
                  <a:spcPct val="0"/>
                </a:spcBef>
              </a:pPr>
              <a:endParaRPr lang="en-US" sz="240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1427113" y="3501839"/>
              <a:ext cx="2426269" cy="984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14"/>
                </a:lnSpc>
              </a:pPr>
              <a:r>
                <a:rPr lang="en-US" sz="240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Absorción</a:t>
              </a:r>
            </a:p>
            <a:p>
              <a:pPr marL="0" lvl="0" indent="0" algn="l">
                <a:lnSpc>
                  <a:spcPts val="2914"/>
                </a:lnSpc>
                <a:spcBef>
                  <a:spcPct val="0"/>
                </a:spcBef>
              </a:pPr>
              <a:endParaRPr lang="en-US" sz="240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 rot="5504933">
              <a:off x="17938840" y="237044"/>
              <a:ext cx="675274" cy="518724"/>
              <a:chOff x="0" y="0"/>
              <a:chExt cx="1284723" cy="98688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284723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1284723" h="986885">
                    <a:moveTo>
                      <a:pt x="0" y="493442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84723" y="203200"/>
                    </a:lnTo>
                    <a:lnTo>
                      <a:pt x="1284723" y="783685"/>
                    </a:lnTo>
                    <a:lnTo>
                      <a:pt x="406400" y="783685"/>
                    </a:lnTo>
                    <a:lnTo>
                      <a:pt x="406400" y="986885"/>
                    </a:lnTo>
                    <a:lnTo>
                      <a:pt x="0" y="493442"/>
                    </a:lnTo>
                    <a:close/>
                  </a:path>
                </a:pathLst>
              </a:custGeom>
              <a:solidFill>
                <a:srgbClr val="F5CAC4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101600" y="165100"/>
                <a:ext cx="1183123" cy="6185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3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 rot="5504933">
              <a:off x="17938840" y="2263472"/>
              <a:ext cx="675274" cy="518724"/>
              <a:chOff x="0" y="0"/>
              <a:chExt cx="1284723" cy="98688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284723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1284723" h="986885">
                    <a:moveTo>
                      <a:pt x="0" y="493442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84723" y="203200"/>
                    </a:lnTo>
                    <a:lnTo>
                      <a:pt x="1284723" y="783685"/>
                    </a:lnTo>
                    <a:lnTo>
                      <a:pt x="406400" y="783685"/>
                    </a:lnTo>
                    <a:lnTo>
                      <a:pt x="406400" y="986885"/>
                    </a:lnTo>
                    <a:lnTo>
                      <a:pt x="0" y="493442"/>
                    </a:lnTo>
                    <a:close/>
                  </a:path>
                </a:pathLst>
              </a:custGeom>
              <a:solidFill>
                <a:srgbClr val="F5CAC4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101600" y="165100"/>
                <a:ext cx="1183123" cy="6185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3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 rot="5504933">
              <a:off x="20597923" y="237044"/>
              <a:ext cx="675274" cy="518724"/>
              <a:chOff x="0" y="0"/>
              <a:chExt cx="1284723" cy="986885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1284723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1284723" h="986885">
                    <a:moveTo>
                      <a:pt x="0" y="493442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84723" y="203200"/>
                    </a:lnTo>
                    <a:lnTo>
                      <a:pt x="1284723" y="783685"/>
                    </a:lnTo>
                    <a:lnTo>
                      <a:pt x="406400" y="783685"/>
                    </a:lnTo>
                    <a:lnTo>
                      <a:pt x="406400" y="986885"/>
                    </a:lnTo>
                    <a:lnTo>
                      <a:pt x="0" y="493442"/>
                    </a:lnTo>
                    <a:close/>
                  </a:path>
                </a:pathLst>
              </a:custGeom>
              <a:solidFill>
                <a:srgbClr val="F5CAC4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101600" y="165100"/>
                <a:ext cx="1183123" cy="6185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3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 rot="5504933">
              <a:off x="20708927" y="3476700"/>
              <a:ext cx="675274" cy="518724"/>
              <a:chOff x="0" y="0"/>
              <a:chExt cx="1284723" cy="986885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284723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1284723" h="986885">
                    <a:moveTo>
                      <a:pt x="0" y="493442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84723" y="203200"/>
                    </a:lnTo>
                    <a:lnTo>
                      <a:pt x="1284723" y="783685"/>
                    </a:lnTo>
                    <a:lnTo>
                      <a:pt x="406400" y="783685"/>
                    </a:lnTo>
                    <a:lnTo>
                      <a:pt x="406400" y="986885"/>
                    </a:lnTo>
                    <a:lnTo>
                      <a:pt x="0" y="493442"/>
                    </a:lnTo>
                    <a:close/>
                  </a:path>
                </a:pathLst>
              </a:custGeom>
              <a:solidFill>
                <a:srgbClr val="F5CAC4"/>
              </a:solidFill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101600" y="165100"/>
                <a:ext cx="1183123" cy="6185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3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 rot="-5400000">
              <a:off x="20597923" y="2410976"/>
              <a:ext cx="675274" cy="518724"/>
              <a:chOff x="0" y="0"/>
              <a:chExt cx="1284723" cy="986885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284723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1284723" h="986885">
                    <a:moveTo>
                      <a:pt x="0" y="493442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84723" y="203200"/>
                    </a:lnTo>
                    <a:lnTo>
                      <a:pt x="1284723" y="783685"/>
                    </a:lnTo>
                    <a:lnTo>
                      <a:pt x="406400" y="783685"/>
                    </a:lnTo>
                    <a:lnTo>
                      <a:pt x="406400" y="986885"/>
                    </a:lnTo>
                    <a:lnTo>
                      <a:pt x="0" y="493442"/>
                    </a:lnTo>
                    <a:close/>
                  </a:path>
                </a:pathLst>
              </a:custGeom>
              <a:solidFill>
                <a:srgbClr val="C2AFE0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101600" y="165100"/>
                <a:ext cx="1183123" cy="6185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3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 rot="-5400000">
              <a:off x="20486919" y="1345251"/>
              <a:ext cx="675274" cy="518724"/>
              <a:chOff x="0" y="0"/>
              <a:chExt cx="1284723" cy="986885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284723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1284723" h="986885">
                    <a:moveTo>
                      <a:pt x="0" y="493442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84723" y="203200"/>
                    </a:lnTo>
                    <a:lnTo>
                      <a:pt x="1284723" y="783685"/>
                    </a:lnTo>
                    <a:lnTo>
                      <a:pt x="406400" y="783685"/>
                    </a:lnTo>
                    <a:lnTo>
                      <a:pt x="406400" y="986885"/>
                    </a:lnTo>
                    <a:lnTo>
                      <a:pt x="0" y="493442"/>
                    </a:lnTo>
                    <a:close/>
                  </a:path>
                </a:pathLst>
              </a:custGeom>
              <a:solidFill>
                <a:srgbClr val="C2AFE0"/>
              </a:solidFill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101600" y="165100"/>
                <a:ext cx="1183123" cy="6185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3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 rot="-5400000">
              <a:off x="17949023" y="1205502"/>
              <a:ext cx="675274" cy="518724"/>
              <a:chOff x="0" y="0"/>
              <a:chExt cx="1284723" cy="986885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284723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1284723" h="986885">
                    <a:moveTo>
                      <a:pt x="0" y="493442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84723" y="203200"/>
                    </a:lnTo>
                    <a:lnTo>
                      <a:pt x="1284723" y="783685"/>
                    </a:lnTo>
                    <a:lnTo>
                      <a:pt x="406400" y="783685"/>
                    </a:lnTo>
                    <a:lnTo>
                      <a:pt x="406400" y="986885"/>
                    </a:lnTo>
                    <a:lnTo>
                      <a:pt x="0" y="493442"/>
                    </a:lnTo>
                    <a:close/>
                  </a:path>
                </a:pathLst>
              </a:custGeom>
              <a:solidFill>
                <a:srgbClr val="C2AFE0"/>
              </a:solidFill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101600" y="165100"/>
                <a:ext cx="1183123" cy="6185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3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 rot="-5400000">
              <a:off x="14755812" y="2176583"/>
              <a:ext cx="675274" cy="518724"/>
              <a:chOff x="0" y="0"/>
              <a:chExt cx="1284723" cy="986885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284723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1284723" h="986885">
                    <a:moveTo>
                      <a:pt x="0" y="493442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84723" y="203200"/>
                    </a:lnTo>
                    <a:lnTo>
                      <a:pt x="1284723" y="783685"/>
                    </a:lnTo>
                    <a:lnTo>
                      <a:pt x="406400" y="783685"/>
                    </a:lnTo>
                    <a:lnTo>
                      <a:pt x="406400" y="986885"/>
                    </a:lnTo>
                    <a:lnTo>
                      <a:pt x="0" y="493442"/>
                    </a:lnTo>
                    <a:close/>
                  </a:path>
                </a:pathLst>
              </a:custGeom>
              <a:solidFill>
                <a:srgbClr val="C2AFE0"/>
              </a:solidFill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101600" y="165100"/>
                <a:ext cx="1183123" cy="6185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3"/>
                  </a:lnSpc>
                </a:pPr>
                <a:endParaRPr/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 rot="5504933">
              <a:off x="13332565" y="2123476"/>
              <a:ext cx="675274" cy="518724"/>
              <a:chOff x="0" y="0"/>
              <a:chExt cx="1284723" cy="986885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1284723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1284723" h="986885">
                    <a:moveTo>
                      <a:pt x="0" y="493442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84723" y="203200"/>
                    </a:lnTo>
                    <a:lnTo>
                      <a:pt x="1284723" y="783685"/>
                    </a:lnTo>
                    <a:lnTo>
                      <a:pt x="406400" y="783685"/>
                    </a:lnTo>
                    <a:lnTo>
                      <a:pt x="406400" y="986885"/>
                    </a:lnTo>
                    <a:lnTo>
                      <a:pt x="0" y="493442"/>
                    </a:lnTo>
                    <a:close/>
                  </a:path>
                </a:pathLst>
              </a:custGeom>
              <a:solidFill>
                <a:srgbClr val="F5CAC4"/>
              </a:solidFill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101600" y="165100"/>
                <a:ext cx="1183123" cy="6185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3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5504933">
              <a:off x="13332565" y="3476700"/>
              <a:ext cx="675274" cy="518724"/>
              <a:chOff x="0" y="0"/>
              <a:chExt cx="1284723" cy="986885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1284723" cy="986885"/>
              </a:xfrm>
              <a:custGeom>
                <a:avLst/>
                <a:gdLst/>
                <a:ahLst/>
                <a:cxnLst/>
                <a:rect l="l" t="t" r="r" b="b"/>
                <a:pathLst>
                  <a:path w="1284723" h="986885">
                    <a:moveTo>
                      <a:pt x="0" y="493442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1284723" y="203200"/>
                    </a:lnTo>
                    <a:lnTo>
                      <a:pt x="1284723" y="783685"/>
                    </a:lnTo>
                    <a:lnTo>
                      <a:pt x="406400" y="783685"/>
                    </a:lnTo>
                    <a:lnTo>
                      <a:pt x="406400" y="986885"/>
                    </a:lnTo>
                    <a:lnTo>
                      <a:pt x="0" y="493442"/>
                    </a:lnTo>
                    <a:close/>
                  </a:path>
                </a:pathLst>
              </a:custGeom>
              <a:solidFill>
                <a:srgbClr val="F5CAC4"/>
              </a:solidFill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101600" y="165100"/>
                <a:ext cx="1183123" cy="6185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3"/>
                  </a:lnSpc>
                </a:pPr>
                <a:endParaRPr/>
              </a:p>
            </p:txBody>
          </p:sp>
        </p:grpSp>
      </p:grpSp>
      <p:sp>
        <p:nvSpPr>
          <p:cNvPr id="69" name="Freeform 69"/>
          <p:cNvSpPr/>
          <p:nvPr/>
        </p:nvSpPr>
        <p:spPr>
          <a:xfrm>
            <a:off x="306398" y="1936655"/>
            <a:ext cx="5070073" cy="3682141"/>
          </a:xfrm>
          <a:custGeom>
            <a:avLst/>
            <a:gdLst/>
            <a:ahLst/>
            <a:cxnLst/>
            <a:rect l="l" t="t" r="r" b="b"/>
            <a:pathLst>
              <a:path w="5070073" h="3682141">
                <a:moveTo>
                  <a:pt x="0" y="0"/>
                </a:moveTo>
                <a:lnTo>
                  <a:pt x="5070073" y="0"/>
                </a:lnTo>
                <a:lnTo>
                  <a:pt x="5070073" y="3682141"/>
                </a:lnTo>
                <a:lnTo>
                  <a:pt x="0" y="36821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11410" y="-104309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18510820" y="2434668"/>
                </a:moveTo>
                <a:lnTo>
                  <a:pt x="0" y="2434668"/>
                </a:lnTo>
                <a:lnTo>
                  <a:pt x="0" y="0"/>
                </a:lnTo>
                <a:lnTo>
                  <a:pt x="18510820" y="0"/>
                </a:lnTo>
                <a:lnTo>
                  <a:pt x="1851082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b="-59232"/>
            </a:stretch>
          </a:blipFill>
        </p:spPr>
      </p:sp>
      <p:sp>
        <p:nvSpPr>
          <p:cNvPr id="3" name="Freeform 3"/>
          <p:cNvSpPr/>
          <p:nvPr/>
        </p:nvSpPr>
        <p:spPr>
          <a:xfrm rot="997754">
            <a:off x="718179" y="1812817"/>
            <a:ext cx="3729004" cy="5064861"/>
          </a:xfrm>
          <a:custGeom>
            <a:avLst/>
            <a:gdLst/>
            <a:ahLst/>
            <a:cxnLst/>
            <a:rect l="l" t="t" r="r" b="b"/>
            <a:pathLst>
              <a:path w="3729004" h="5064861">
                <a:moveTo>
                  <a:pt x="0" y="0"/>
                </a:moveTo>
                <a:lnTo>
                  <a:pt x="3729004" y="0"/>
                </a:lnTo>
                <a:lnTo>
                  <a:pt x="3729004" y="5064861"/>
                </a:lnTo>
                <a:lnTo>
                  <a:pt x="0" y="5064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39413" flipH="1">
            <a:off x="4616867" y="6320825"/>
            <a:ext cx="2415379" cy="3280651"/>
          </a:xfrm>
          <a:custGeom>
            <a:avLst/>
            <a:gdLst/>
            <a:ahLst/>
            <a:cxnLst/>
            <a:rect l="l" t="t" r="r" b="b"/>
            <a:pathLst>
              <a:path w="2415379" h="3280651">
                <a:moveTo>
                  <a:pt x="2415380" y="0"/>
                </a:moveTo>
                <a:lnTo>
                  <a:pt x="0" y="0"/>
                </a:lnTo>
                <a:lnTo>
                  <a:pt x="0" y="3280651"/>
                </a:lnTo>
                <a:lnTo>
                  <a:pt x="2415380" y="3280651"/>
                </a:lnTo>
                <a:lnTo>
                  <a:pt x="24153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6535">
            <a:off x="1471301" y="7576392"/>
            <a:ext cx="1869086" cy="2538657"/>
          </a:xfrm>
          <a:custGeom>
            <a:avLst/>
            <a:gdLst/>
            <a:ahLst/>
            <a:cxnLst/>
            <a:rect l="l" t="t" r="r" b="b"/>
            <a:pathLst>
              <a:path w="1869086" h="2538657">
                <a:moveTo>
                  <a:pt x="0" y="0"/>
                </a:moveTo>
                <a:lnTo>
                  <a:pt x="1869086" y="0"/>
                </a:lnTo>
                <a:lnTo>
                  <a:pt x="1869086" y="2538657"/>
                </a:lnTo>
                <a:lnTo>
                  <a:pt x="0" y="2538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742977" y="4982143"/>
            <a:ext cx="5635078" cy="2287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19"/>
              </a:lnSpc>
            </a:pP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Proceso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por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cual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fármaco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pasa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del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espacio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intravascular o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vasos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sanguíneos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(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sangre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) hasta las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células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los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tejidos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corporales</a:t>
            </a:r>
            <a:endParaRPr lang="en-US" sz="19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algn="just">
              <a:lnSpc>
                <a:spcPts val="3019"/>
              </a:lnSpc>
            </a:pP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para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ejercer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su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acción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algn="l">
              <a:lnSpc>
                <a:spcPts val="3019"/>
              </a:lnSpc>
            </a:pPr>
            <a:endParaRPr lang="en-US" sz="19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40233" y="6374630"/>
            <a:ext cx="3222438" cy="3660132"/>
          </a:xfrm>
          <a:custGeom>
            <a:avLst/>
            <a:gdLst/>
            <a:ahLst/>
            <a:cxnLst/>
            <a:rect l="l" t="t" r="r" b="b"/>
            <a:pathLst>
              <a:path w="3222438" h="3660132">
                <a:moveTo>
                  <a:pt x="0" y="0"/>
                </a:moveTo>
                <a:lnTo>
                  <a:pt x="3222438" y="0"/>
                </a:lnTo>
                <a:lnTo>
                  <a:pt x="3222438" y="3660132"/>
                </a:lnTo>
                <a:lnTo>
                  <a:pt x="0" y="36601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20661" y="1743137"/>
            <a:ext cx="6870732" cy="6218013"/>
          </a:xfrm>
          <a:custGeom>
            <a:avLst/>
            <a:gdLst/>
            <a:ahLst/>
            <a:cxnLst/>
            <a:rect l="l" t="t" r="r" b="b"/>
            <a:pathLst>
              <a:path w="6870732" h="6218013">
                <a:moveTo>
                  <a:pt x="0" y="0"/>
                </a:moveTo>
                <a:lnTo>
                  <a:pt x="6870733" y="0"/>
                </a:lnTo>
                <a:lnTo>
                  <a:pt x="6870733" y="6218013"/>
                </a:lnTo>
                <a:lnTo>
                  <a:pt x="0" y="62180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5039" y="785987"/>
            <a:ext cx="8368961" cy="2343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81"/>
              </a:lnSpc>
            </a:pPr>
            <a:r>
              <a:rPr lang="en-US" sz="77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DISTRIBUCIÓN</a:t>
            </a:r>
          </a:p>
          <a:p>
            <a:pPr marL="0" lvl="1" indent="0" algn="l">
              <a:lnSpc>
                <a:spcPts val="9281"/>
              </a:lnSpc>
            </a:pPr>
            <a:endParaRPr lang="en-US" sz="77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9223" y="370938"/>
            <a:ext cx="10256306" cy="1510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60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DISTRIBUCIÓN</a:t>
            </a:r>
          </a:p>
          <a:p>
            <a:pPr marL="0" lvl="1" indent="0" algn="l">
              <a:lnSpc>
                <a:spcPts val="5880"/>
              </a:lnSpc>
              <a:spcBef>
                <a:spcPct val="0"/>
              </a:spcBef>
            </a:pPr>
            <a:endParaRPr lang="en-US" sz="60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3" name="Freeform 3"/>
          <p:cNvSpPr/>
          <p:nvPr/>
        </p:nvSpPr>
        <p:spPr>
          <a:xfrm rot="474793" flipV="1">
            <a:off x="2489287" y="-1293238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2434668"/>
                </a:moveTo>
                <a:lnTo>
                  <a:pt x="18510819" y="2434668"/>
                </a:lnTo>
                <a:lnTo>
                  <a:pt x="18510819" y="0"/>
                </a:lnTo>
                <a:lnTo>
                  <a:pt x="0" y="0"/>
                </a:lnTo>
                <a:lnTo>
                  <a:pt x="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518" b="-5345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635529" y="369947"/>
            <a:ext cx="7520433" cy="5005348"/>
            <a:chOff x="0" y="0"/>
            <a:chExt cx="10027243" cy="6673797"/>
          </a:xfrm>
        </p:grpSpPr>
        <p:sp>
          <p:nvSpPr>
            <p:cNvPr id="5" name="TextBox 5"/>
            <p:cNvSpPr txBox="1"/>
            <p:nvPr/>
          </p:nvSpPr>
          <p:spPr>
            <a:xfrm>
              <a:off x="311960" y="100452"/>
              <a:ext cx="2758041" cy="80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Albúmina</a:t>
              </a:r>
            </a:p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503135"/>
              <a:ext cx="3381962" cy="1215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a1</a:t>
              </a:r>
            </a:p>
            <a:p>
              <a:pPr algn="ctr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Glicoproteína</a:t>
              </a:r>
            </a:p>
            <a:p>
              <a:pPr marL="0" lvl="0" indent="0" algn="ctr">
                <a:lnSpc>
                  <a:spcPts val="242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ácida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4040229" y="0"/>
              <a:ext cx="1633202" cy="694853"/>
            </a:xfrm>
            <a:custGeom>
              <a:avLst/>
              <a:gdLst/>
              <a:ahLst/>
              <a:cxnLst/>
              <a:rect l="l" t="t" r="r" b="b"/>
              <a:pathLst>
                <a:path w="1633202" h="694853">
                  <a:moveTo>
                    <a:pt x="0" y="0"/>
                  </a:moveTo>
                  <a:lnTo>
                    <a:pt x="1633201" y="0"/>
                  </a:lnTo>
                  <a:lnTo>
                    <a:pt x="1633201" y="694853"/>
                  </a:lnTo>
                  <a:lnTo>
                    <a:pt x="0" y="694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4040229" y="3477496"/>
              <a:ext cx="1633202" cy="694853"/>
            </a:xfrm>
            <a:custGeom>
              <a:avLst/>
              <a:gdLst/>
              <a:ahLst/>
              <a:cxnLst/>
              <a:rect l="l" t="t" r="r" b="b"/>
              <a:pathLst>
                <a:path w="1633202" h="694853">
                  <a:moveTo>
                    <a:pt x="0" y="0"/>
                  </a:moveTo>
                  <a:lnTo>
                    <a:pt x="1633201" y="0"/>
                  </a:lnTo>
                  <a:lnTo>
                    <a:pt x="1633201" y="694854"/>
                  </a:lnTo>
                  <a:lnTo>
                    <a:pt x="0" y="694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40229" y="1763549"/>
              <a:ext cx="1633202" cy="694853"/>
            </a:xfrm>
            <a:custGeom>
              <a:avLst/>
              <a:gdLst/>
              <a:ahLst/>
              <a:cxnLst/>
              <a:rect l="l" t="t" r="r" b="b"/>
              <a:pathLst>
                <a:path w="1633202" h="694853">
                  <a:moveTo>
                    <a:pt x="0" y="0"/>
                  </a:moveTo>
                  <a:lnTo>
                    <a:pt x="1633201" y="0"/>
                  </a:lnTo>
                  <a:lnTo>
                    <a:pt x="1633201" y="694853"/>
                  </a:lnTo>
                  <a:lnTo>
                    <a:pt x="0" y="694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238217" y="3645535"/>
              <a:ext cx="2996258" cy="80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Lipoproteínas</a:t>
              </a:r>
            </a:p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56546" y="170685"/>
              <a:ext cx="3608124" cy="80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Fármacos ácidos</a:t>
              </a:r>
            </a:p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056546" y="1763549"/>
              <a:ext cx="3558083" cy="80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Fármacos básicos</a:t>
              </a:r>
            </a:p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056546" y="5458116"/>
              <a:ext cx="3970697" cy="80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Cortisol esteroides</a:t>
              </a:r>
            </a:p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056546" y="3598287"/>
              <a:ext cx="3558083" cy="80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Fármacos básicos</a:t>
              </a:r>
            </a:p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3743" y="5051760"/>
              <a:ext cx="2996258" cy="1622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Globulina de unión a</a:t>
              </a:r>
            </a:p>
            <a:p>
              <a:pPr algn="l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esteroides</a:t>
              </a:r>
            </a:p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4040229" y="5404651"/>
              <a:ext cx="1633202" cy="694853"/>
            </a:xfrm>
            <a:custGeom>
              <a:avLst/>
              <a:gdLst/>
              <a:ahLst/>
              <a:cxnLst/>
              <a:rect l="l" t="t" r="r" b="b"/>
              <a:pathLst>
                <a:path w="1633202" h="694853">
                  <a:moveTo>
                    <a:pt x="0" y="0"/>
                  </a:moveTo>
                  <a:lnTo>
                    <a:pt x="1633201" y="0"/>
                  </a:lnTo>
                  <a:lnTo>
                    <a:pt x="1633201" y="694853"/>
                  </a:lnTo>
                  <a:lnTo>
                    <a:pt x="0" y="694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367792" y="2115495"/>
            <a:ext cx="4880496" cy="4270434"/>
          </a:xfrm>
          <a:custGeom>
            <a:avLst/>
            <a:gdLst/>
            <a:ahLst/>
            <a:cxnLst/>
            <a:rect l="l" t="t" r="r" b="b"/>
            <a:pathLst>
              <a:path w="4880496" h="4270434">
                <a:moveTo>
                  <a:pt x="0" y="0"/>
                </a:moveTo>
                <a:lnTo>
                  <a:pt x="4880495" y="0"/>
                </a:lnTo>
                <a:lnTo>
                  <a:pt x="4880495" y="4270434"/>
                </a:lnTo>
                <a:lnTo>
                  <a:pt x="0" y="42704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594574" y="8664032"/>
            <a:ext cx="1329453" cy="1622968"/>
          </a:xfrm>
          <a:custGeom>
            <a:avLst/>
            <a:gdLst/>
            <a:ahLst/>
            <a:cxnLst/>
            <a:rect l="l" t="t" r="r" b="b"/>
            <a:pathLst>
              <a:path w="1329453" h="1622968">
                <a:moveTo>
                  <a:pt x="0" y="0"/>
                </a:moveTo>
                <a:lnTo>
                  <a:pt x="1329452" y="0"/>
                </a:lnTo>
                <a:lnTo>
                  <a:pt x="1329452" y="1622968"/>
                </a:lnTo>
                <a:lnTo>
                  <a:pt x="0" y="16229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102998" y="6213495"/>
            <a:ext cx="2287061" cy="2135543"/>
          </a:xfrm>
          <a:custGeom>
            <a:avLst/>
            <a:gdLst/>
            <a:ahLst/>
            <a:cxnLst/>
            <a:rect l="l" t="t" r="r" b="b"/>
            <a:pathLst>
              <a:path w="2287061" h="2135543">
                <a:moveTo>
                  <a:pt x="0" y="0"/>
                </a:moveTo>
                <a:lnTo>
                  <a:pt x="2287061" y="0"/>
                </a:lnTo>
                <a:lnTo>
                  <a:pt x="2287061" y="2135543"/>
                </a:lnTo>
                <a:lnTo>
                  <a:pt x="0" y="21355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867946" y="7367483"/>
            <a:ext cx="1477239" cy="1963109"/>
          </a:xfrm>
          <a:custGeom>
            <a:avLst/>
            <a:gdLst/>
            <a:ahLst/>
            <a:cxnLst/>
            <a:rect l="l" t="t" r="r" b="b"/>
            <a:pathLst>
              <a:path w="1477239" h="1963109">
                <a:moveTo>
                  <a:pt x="0" y="0"/>
                </a:moveTo>
                <a:lnTo>
                  <a:pt x="1477240" y="0"/>
                </a:lnTo>
                <a:lnTo>
                  <a:pt x="1477240" y="1963109"/>
                </a:lnTo>
                <a:lnTo>
                  <a:pt x="0" y="19631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619265" y="1401431"/>
            <a:ext cx="3204718" cy="72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5"/>
              </a:lnSpc>
            </a:pPr>
            <a:r>
              <a:rPr lang="en-US" sz="15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Unión de los fármacos a las proteínas plasmáticas</a:t>
            </a:r>
          </a:p>
          <a:p>
            <a:pPr marL="0" lvl="0" indent="0" algn="just">
              <a:lnSpc>
                <a:spcPts val="1935"/>
              </a:lnSpc>
              <a:spcBef>
                <a:spcPct val="0"/>
              </a:spcBef>
            </a:pPr>
            <a:endParaRPr lang="en-US" sz="15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040830" y="1045260"/>
            <a:ext cx="3088138" cy="72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5"/>
              </a:lnSpc>
            </a:pPr>
            <a:r>
              <a:rPr lang="en-US" sz="15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Distribución de las drogas a diferentes órganos</a:t>
            </a:r>
          </a:p>
          <a:p>
            <a:pPr marL="0" lvl="0" indent="0" algn="l">
              <a:lnSpc>
                <a:spcPts val="1935"/>
              </a:lnSpc>
              <a:spcBef>
                <a:spcPct val="0"/>
              </a:spcBef>
            </a:pPr>
            <a:endParaRPr lang="en-US" sz="15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808005" y="6213495"/>
            <a:ext cx="6671989" cy="60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Redistribución o depósito de fármacos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 b="1">
              <a:solidFill>
                <a:srgbClr val="000000"/>
              </a:solidFill>
              <a:latin typeface="Space Mono Bold"/>
              <a:ea typeface="Space Mono Bold"/>
              <a:cs typeface="Space Mono Bold"/>
              <a:sym typeface="Space Mono Bold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7770378" y="2603270"/>
            <a:ext cx="2358589" cy="2395068"/>
            <a:chOff x="0" y="0"/>
            <a:chExt cx="3144785" cy="3193424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9525"/>
              <a:ext cx="942954" cy="641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5"/>
                </a:lnSpc>
              </a:pPr>
              <a:r>
                <a:rPr lang="en-US" sz="15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SNC</a:t>
              </a:r>
            </a:p>
            <a:p>
              <a:pPr marL="0" lvl="0" indent="0" algn="l">
                <a:lnSpc>
                  <a:spcPts val="1935"/>
                </a:lnSpc>
                <a:spcBef>
                  <a:spcPct val="0"/>
                </a:spcBef>
              </a:pPr>
              <a:endParaRPr lang="en-US" sz="15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234108"/>
              <a:ext cx="3144785" cy="959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5"/>
                </a:lnSpc>
              </a:pPr>
              <a:r>
                <a:rPr lang="en-US" sz="15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Liquido Cefalorraquídeo</a:t>
              </a:r>
            </a:p>
            <a:p>
              <a:pPr marL="0" lvl="0" indent="0" algn="l">
                <a:lnSpc>
                  <a:spcPts val="1935"/>
                </a:lnSpc>
                <a:spcBef>
                  <a:spcPct val="0"/>
                </a:spcBef>
              </a:pPr>
              <a:endParaRPr lang="en-US" sz="15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966817"/>
              <a:ext cx="2844536" cy="959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35"/>
                </a:lnSpc>
              </a:pPr>
              <a:r>
                <a:rPr lang="en-US" sz="15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Barrera</a:t>
              </a:r>
            </a:p>
            <a:p>
              <a:pPr algn="l">
                <a:lnSpc>
                  <a:spcPts val="1935"/>
                </a:lnSpc>
              </a:pPr>
              <a:r>
                <a:rPr lang="en-US" sz="15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hematoencefálica</a:t>
              </a:r>
            </a:p>
            <a:p>
              <a:pPr marL="0" lvl="0" indent="0" algn="l">
                <a:lnSpc>
                  <a:spcPts val="1935"/>
                </a:lnSpc>
                <a:spcBef>
                  <a:spcPct val="0"/>
                </a:spcBef>
              </a:pPr>
              <a:endParaRPr lang="en-US" sz="15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28700" y="7276455"/>
            <a:ext cx="12431492" cy="2747190"/>
            <a:chOff x="0" y="0"/>
            <a:chExt cx="16575323" cy="3662919"/>
          </a:xfrm>
        </p:grpSpPr>
        <p:sp>
          <p:nvSpPr>
            <p:cNvPr id="29" name="TextBox 29"/>
            <p:cNvSpPr txBox="1"/>
            <p:nvPr/>
          </p:nvSpPr>
          <p:spPr>
            <a:xfrm>
              <a:off x="0" y="44532"/>
              <a:ext cx="5644419" cy="80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Proteínas del plasma</a:t>
              </a:r>
            </a:p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2044269"/>
              <a:ext cx="5644419" cy="80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Depósito o reservorio</a:t>
              </a:r>
            </a:p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962820" y="44532"/>
              <a:ext cx="5644419" cy="80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Metales Pesados</a:t>
              </a:r>
            </a:p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5962820" y="1590106"/>
              <a:ext cx="5644419" cy="80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Digoxina</a:t>
              </a:r>
            </a:p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962820" y="2853594"/>
              <a:ext cx="5644419" cy="80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Tetraciclinas</a:t>
              </a:r>
            </a:p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0930904" y="0"/>
              <a:ext cx="5644419" cy="80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Riñón, hígado y bazo</a:t>
              </a:r>
            </a:p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0930904" y="1639607"/>
              <a:ext cx="5644419" cy="80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Corazón, hígado y riñón</a:t>
              </a:r>
            </a:p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930904" y="2853594"/>
              <a:ext cx="5644419" cy="80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0"/>
                </a:lnSpc>
              </a:pPr>
              <a:r>
                <a:rPr lang="en-US" sz="200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Huesos y dientes</a:t>
              </a:r>
            </a:p>
            <a:p>
              <a:pPr marL="0" lvl="0" indent="0" algn="l">
                <a:lnSpc>
                  <a:spcPts val="2420"/>
                </a:lnSpc>
                <a:spcBef>
                  <a:spcPct val="0"/>
                </a:spcBef>
              </a:pPr>
              <a:endPara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</p:grpSp>
      <p:sp>
        <p:nvSpPr>
          <p:cNvPr id="37" name="AutoShape 37"/>
          <p:cNvSpPr/>
          <p:nvPr/>
        </p:nvSpPr>
        <p:spPr>
          <a:xfrm flipH="1">
            <a:off x="4833493" y="6903766"/>
            <a:ext cx="0" cy="33832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10148017" y="1579847"/>
            <a:ext cx="0" cy="33832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Freeform 39"/>
          <p:cNvSpPr/>
          <p:nvPr/>
        </p:nvSpPr>
        <p:spPr>
          <a:xfrm>
            <a:off x="8102067" y="7162060"/>
            <a:ext cx="965662" cy="410845"/>
          </a:xfrm>
          <a:custGeom>
            <a:avLst/>
            <a:gdLst/>
            <a:ahLst/>
            <a:cxnLst/>
            <a:rect l="l" t="t" r="r" b="b"/>
            <a:pathLst>
              <a:path w="965662" h="410845">
                <a:moveTo>
                  <a:pt x="0" y="0"/>
                </a:moveTo>
                <a:lnTo>
                  <a:pt x="965663" y="0"/>
                </a:lnTo>
                <a:lnTo>
                  <a:pt x="965663" y="410846"/>
                </a:lnTo>
                <a:lnTo>
                  <a:pt x="0" y="4108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8102067" y="8458609"/>
            <a:ext cx="965662" cy="410845"/>
          </a:xfrm>
          <a:custGeom>
            <a:avLst/>
            <a:gdLst/>
            <a:ahLst/>
            <a:cxnLst/>
            <a:rect l="l" t="t" r="r" b="b"/>
            <a:pathLst>
              <a:path w="965662" h="410845">
                <a:moveTo>
                  <a:pt x="0" y="0"/>
                </a:moveTo>
                <a:lnTo>
                  <a:pt x="965663" y="0"/>
                </a:lnTo>
                <a:lnTo>
                  <a:pt x="965663" y="410845"/>
                </a:lnTo>
                <a:lnTo>
                  <a:pt x="0" y="410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8102067" y="9330592"/>
            <a:ext cx="965662" cy="410845"/>
          </a:xfrm>
          <a:custGeom>
            <a:avLst/>
            <a:gdLst/>
            <a:ahLst/>
            <a:cxnLst/>
            <a:rect l="l" t="t" r="r" b="b"/>
            <a:pathLst>
              <a:path w="965662" h="410845">
                <a:moveTo>
                  <a:pt x="0" y="0"/>
                </a:moveTo>
                <a:lnTo>
                  <a:pt x="965663" y="0"/>
                </a:lnTo>
                <a:lnTo>
                  <a:pt x="965663" y="410846"/>
                </a:lnTo>
                <a:lnTo>
                  <a:pt x="0" y="4108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5400000">
            <a:off x="1944216" y="7975778"/>
            <a:ext cx="965662" cy="410845"/>
          </a:xfrm>
          <a:custGeom>
            <a:avLst/>
            <a:gdLst/>
            <a:ahLst/>
            <a:cxnLst/>
            <a:rect l="l" t="t" r="r" b="b"/>
            <a:pathLst>
              <a:path w="965662" h="410845">
                <a:moveTo>
                  <a:pt x="0" y="0"/>
                </a:moveTo>
                <a:lnTo>
                  <a:pt x="965662" y="0"/>
                </a:lnTo>
                <a:lnTo>
                  <a:pt x="965662" y="410845"/>
                </a:lnTo>
                <a:lnTo>
                  <a:pt x="0" y="410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7587" y="649003"/>
            <a:ext cx="10256306" cy="1970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44"/>
              </a:lnSpc>
            </a:pPr>
            <a:r>
              <a:rPr lang="en-US" sz="78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DISTRIBUCIÓN</a:t>
            </a:r>
          </a:p>
          <a:p>
            <a:pPr marL="0" lvl="1" indent="0" algn="l">
              <a:lnSpc>
                <a:spcPts val="7644"/>
              </a:lnSpc>
              <a:spcBef>
                <a:spcPct val="0"/>
              </a:spcBef>
            </a:pPr>
            <a:endParaRPr lang="en-US" sz="78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3" name="Freeform 3"/>
          <p:cNvSpPr/>
          <p:nvPr/>
        </p:nvSpPr>
        <p:spPr>
          <a:xfrm rot="474793" flipV="1">
            <a:off x="2489287" y="-1293238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2434668"/>
                </a:moveTo>
                <a:lnTo>
                  <a:pt x="18510819" y="2434668"/>
                </a:lnTo>
                <a:lnTo>
                  <a:pt x="18510819" y="0"/>
                </a:lnTo>
                <a:lnTo>
                  <a:pt x="0" y="0"/>
                </a:lnTo>
                <a:lnTo>
                  <a:pt x="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518" b="-53454"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3865865" y="3251427"/>
            <a:ext cx="0" cy="82659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" name="TextBox 5"/>
          <p:cNvSpPr txBox="1"/>
          <p:nvPr/>
        </p:nvSpPr>
        <p:spPr>
          <a:xfrm>
            <a:off x="8398806" y="2187647"/>
            <a:ext cx="3865259" cy="106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</a:pPr>
            <a:r>
              <a:rPr lang="en-US" sz="22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Factores que modifican la distribución</a:t>
            </a:r>
          </a:p>
          <a:p>
            <a:pPr marL="0" lvl="0" indent="0" algn="ctr">
              <a:lnSpc>
                <a:spcPts val="2782"/>
              </a:lnSpc>
              <a:spcBef>
                <a:spcPct val="0"/>
              </a:spcBef>
            </a:pPr>
            <a:endParaRPr lang="en-US" sz="22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68521" y="3830373"/>
            <a:ext cx="3925829" cy="61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9"/>
              </a:lnSpc>
            </a:pPr>
            <a:r>
              <a:rPr lang="en-US" sz="1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Flujo sanguíneo del tejido</a:t>
            </a:r>
          </a:p>
          <a:p>
            <a:pPr marL="0" lvl="0" indent="0" algn="l">
              <a:lnSpc>
                <a:spcPts val="2419"/>
              </a:lnSpc>
              <a:spcBef>
                <a:spcPct val="0"/>
              </a:spcBef>
            </a:pPr>
            <a:endParaRPr lang="en-US" sz="1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0331435" y="3251427"/>
            <a:ext cx="0" cy="58847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8" name="AutoShape 8"/>
          <p:cNvSpPr/>
          <p:nvPr/>
        </p:nvSpPr>
        <p:spPr>
          <a:xfrm>
            <a:off x="3865865" y="3251427"/>
            <a:ext cx="1220966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H="1">
            <a:off x="16075534" y="3251427"/>
            <a:ext cx="0" cy="39349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TextBox 10"/>
          <p:cNvSpPr txBox="1"/>
          <p:nvPr/>
        </p:nvSpPr>
        <p:spPr>
          <a:xfrm>
            <a:off x="5457112" y="7920983"/>
            <a:ext cx="2561971" cy="28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Liposolubles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578892" y="4685584"/>
            <a:ext cx="4629581" cy="607693"/>
            <a:chOff x="0" y="0"/>
            <a:chExt cx="6172775" cy="810258"/>
          </a:xfrm>
        </p:grpSpPr>
        <p:sp>
          <p:nvSpPr>
            <p:cNvPr id="12" name="TextBox 12"/>
            <p:cNvSpPr txBox="1"/>
            <p:nvPr/>
          </p:nvSpPr>
          <p:spPr>
            <a:xfrm>
              <a:off x="1151526" y="222547"/>
              <a:ext cx="1495227" cy="365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177"/>
                </a:lnSpc>
                <a:spcBef>
                  <a:spcPct val="0"/>
                </a:spcBef>
              </a:pPr>
              <a:r>
                <a:rPr lang="en-US" sz="179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Órgano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 rot="-5400000">
              <a:off x="98180" y="-98180"/>
              <a:ext cx="810258" cy="1006617"/>
              <a:chOff x="0" y="0"/>
              <a:chExt cx="812800" cy="10097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100977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09775">
                    <a:moveTo>
                      <a:pt x="812800" y="504888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806575"/>
                    </a:lnTo>
                    <a:lnTo>
                      <a:pt x="406400" y="806575"/>
                    </a:lnTo>
                    <a:lnTo>
                      <a:pt x="406400" y="1009775"/>
                    </a:lnTo>
                    <a:lnTo>
                      <a:pt x="812800" y="5048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65100"/>
                <a:ext cx="711200" cy="641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4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3689044" y="222547"/>
              <a:ext cx="2483731" cy="365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177"/>
                </a:lnSpc>
                <a:spcBef>
                  <a:spcPct val="0"/>
                </a:spcBef>
              </a:pPr>
              <a:r>
                <a:rPr lang="en-US" sz="179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Distribución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 rot="-5400000">
              <a:off x="2744932" y="-98180"/>
              <a:ext cx="810258" cy="1006617"/>
              <a:chOff x="0" y="0"/>
              <a:chExt cx="812800" cy="100977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100977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09775">
                    <a:moveTo>
                      <a:pt x="812800" y="504888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806575"/>
                    </a:lnTo>
                    <a:lnTo>
                      <a:pt x="406400" y="806575"/>
                    </a:lnTo>
                    <a:lnTo>
                      <a:pt x="406400" y="1009775"/>
                    </a:lnTo>
                    <a:lnTo>
                      <a:pt x="812800" y="5048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165100"/>
                <a:ext cx="711200" cy="641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4"/>
                  </a:lnSpc>
                </a:pPr>
                <a:endParaRPr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 rot="5400000">
            <a:off x="12019759" y="4498996"/>
            <a:ext cx="549182" cy="656513"/>
            <a:chOff x="0" y="0"/>
            <a:chExt cx="812800" cy="9716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971651"/>
            </a:xfrm>
            <a:custGeom>
              <a:avLst/>
              <a:gdLst/>
              <a:ahLst/>
              <a:cxnLst/>
              <a:rect l="l" t="t" r="r" b="b"/>
              <a:pathLst>
                <a:path w="812800" h="971651">
                  <a:moveTo>
                    <a:pt x="812800" y="48582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68451"/>
                  </a:lnTo>
                  <a:lnTo>
                    <a:pt x="406400" y="768451"/>
                  </a:lnTo>
                  <a:lnTo>
                    <a:pt x="406400" y="971651"/>
                  </a:lnTo>
                  <a:lnTo>
                    <a:pt x="812800" y="485826"/>
                  </a:ln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2" name="TextBox 22"/>
            <p:cNvSpPr txBox="1"/>
            <p:nvPr/>
          </p:nvSpPr>
          <p:spPr>
            <a:xfrm>
              <a:off x="0" y="146050"/>
              <a:ext cx="711200" cy="622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408347" y="8842495"/>
            <a:ext cx="2561971" cy="283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Hidrosolubles</a:t>
            </a:r>
          </a:p>
        </p:txBody>
      </p:sp>
      <p:grpSp>
        <p:nvGrpSpPr>
          <p:cNvPr id="24" name="Group 24"/>
          <p:cNvGrpSpPr/>
          <p:nvPr/>
        </p:nvGrpSpPr>
        <p:grpSpPr>
          <a:xfrm rot="5400000">
            <a:off x="7367471" y="7734395"/>
            <a:ext cx="549182" cy="656513"/>
            <a:chOff x="0" y="0"/>
            <a:chExt cx="812800" cy="97165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971651"/>
            </a:xfrm>
            <a:custGeom>
              <a:avLst/>
              <a:gdLst/>
              <a:ahLst/>
              <a:cxnLst/>
              <a:rect l="l" t="t" r="r" b="b"/>
              <a:pathLst>
                <a:path w="812800" h="971651">
                  <a:moveTo>
                    <a:pt x="812800" y="48582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68451"/>
                  </a:lnTo>
                  <a:lnTo>
                    <a:pt x="406400" y="768451"/>
                  </a:lnTo>
                  <a:lnTo>
                    <a:pt x="406400" y="971651"/>
                  </a:lnTo>
                  <a:lnTo>
                    <a:pt x="812800" y="485826"/>
                  </a:lnTo>
                  <a:close/>
                </a:path>
              </a:pathLst>
            </a:custGeom>
            <a:solidFill>
              <a:srgbClr val="F9A89C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146050"/>
              <a:ext cx="711200" cy="622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12433740" y="8665860"/>
            <a:ext cx="549182" cy="656513"/>
            <a:chOff x="0" y="0"/>
            <a:chExt cx="812800" cy="97165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971651"/>
            </a:xfrm>
            <a:custGeom>
              <a:avLst/>
              <a:gdLst/>
              <a:ahLst/>
              <a:cxnLst/>
              <a:rect l="l" t="t" r="r" b="b"/>
              <a:pathLst>
                <a:path w="812800" h="971651">
                  <a:moveTo>
                    <a:pt x="812800" y="48582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68451"/>
                  </a:lnTo>
                  <a:lnTo>
                    <a:pt x="406400" y="768451"/>
                  </a:lnTo>
                  <a:lnTo>
                    <a:pt x="406400" y="971651"/>
                  </a:lnTo>
                  <a:lnTo>
                    <a:pt x="812800" y="485826"/>
                  </a:lnTo>
                  <a:close/>
                </a:path>
              </a:pathLst>
            </a:custGeom>
            <a:solidFill>
              <a:srgbClr val="F9A89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146050"/>
              <a:ext cx="711200" cy="622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5400000">
            <a:off x="12395640" y="7734395"/>
            <a:ext cx="549182" cy="656513"/>
            <a:chOff x="0" y="0"/>
            <a:chExt cx="812800" cy="97165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971651"/>
            </a:xfrm>
            <a:custGeom>
              <a:avLst/>
              <a:gdLst/>
              <a:ahLst/>
              <a:cxnLst/>
              <a:rect l="l" t="t" r="r" b="b"/>
              <a:pathLst>
                <a:path w="812800" h="971651">
                  <a:moveTo>
                    <a:pt x="812800" y="48582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68451"/>
                  </a:lnTo>
                  <a:lnTo>
                    <a:pt x="406400" y="768451"/>
                  </a:lnTo>
                  <a:lnTo>
                    <a:pt x="406400" y="971651"/>
                  </a:lnTo>
                  <a:lnTo>
                    <a:pt x="812800" y="485826"/>
                  </a:lnTo>
                  <a:close/>
                </a:path>
              </a:pathLst>
            </a:custGeom>
            <a:solidFill>
              <a:srgbClr val="F9A89C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146050"/>
              <a:ext cx="711200" cy="622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-5400000">
            <a:off x="7367471" y="8680186"/>
            <a:ext cx="549182" cy="656513"/>
            <a:chOff x="0" y="0"/>
            <a:chExt cx="812800" cy="97165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971651"/>
            </a:xfrm>
            <a:custGeom>
              <a:avLst/>
              <a:gdLst/>
              <a:ahLst/>
              <a:cxnLst/>
              <a:rect l="l" t="t" r="r" b="b"/>
              <a:pathLst>
                <a:path w="812800" h="971651">
                  <a:moveTo>
                    <a:pt x="812800" y="48582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68451"/>
                  </a:lnTo>
                  <a:lnTo>
                    <a:pt x="406400" y="768451"/>
                  </a:lnTo>
                  <a:lnTo>
                    <a:pt x="406400" y="971651"/>
                  </a:lnTo>
                  <a:lnTo>
                    <a:pt x="812800" y="485826"/>
                  </a:lnTo>
                  <a:close/>
                </a:path>
              </a:pathLst>
            </a:custGeom>
            <a:solidFill>
              <a:srgbClr val="F9A89C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146050"/>
              <a:ext cx="711200" cy="622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534571" y="8438577"/>
            <a:ext cx="4005123" cy="731553"/>
          </a:xfrm>
          <a:custGeom>
            <a:avLst/>
            <a:gdLst/>
            <a:ahLst/>
            <a:cxnLst/>
            <a:rect l="l" t="t" r="r" b="b"/>
            <a:pathLst>
              <a:path w="4005123" h="731553">
                <a:moveTo>
                  <a:pt x="0" y="0"/>
                </a:moveTo>
                <a:lnTo>
                  <a:pt x="4005123" y="0"/>
                </a:lnTo>
                <a:lnTo>
                  <a:pt x="4005123" y="731553"/>
                </a:lnTo>
                <a:lnTo>
                  <a:pt x="0" y="7315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2437115" y="4078023"/>
            <a:ext cx="2369056" cy="55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7"/>
              </a:lnSpc>
            </a:pPr>
            <a:r>
              <a:rPr lang="en-US" sz="17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Tamaño del órgano</a:t>
            </a:r>
          </a:p>
          <a:p>
            <a:pPr marL="0" lvl="0" indent="0" algn="l">
              <a:lnSpc>
                <a:spcPts val="2177"/>
              </a:lnSpc>
              <a:spcBef>
                <a:spcPct val="0"/>
              </a:spcBef>
            </a:pPr>
            <a:endParaRPr lang="en-US" sz="17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4166936" y="3644923"/>
            <a:ext cx="3817197" cy="56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8"/>
              </a:lnSpc>
            </a:pPr>
            <a:r>
              <a:rPr lang="en-US" sz="18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Unión a proteínas plasmáticas</a:t>
            </a:r>
          </a:p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endParaRPr lang="en-US" sz="18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137201" y="5588304"/>
            <a:ext cx="6062919" cy="56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8"/>
              </a:lnSpc>
            </a:pPr>
            <a:r>
              <a:rPr lang="en-US" sz="1899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Mucosa intestinal, musculo esquelético</a:t>
            </a:r>
          </a:p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endParaRPr lang="en-US" sz="1899" b="1">
              <a:solidFill>
                <a:srgbClr val="000000"/>
              </a:solidFill>
              <a:latin typeface="Space Mono Bold"/>
              <a:ea typeface="Space Mono Bold"/>
              <a:cs typeface="Space Mono Bold"/>
              <a:sym typeface="Space Mono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3997856" y="4560019"/>
            <a:ext cx="4290144" cy="6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4"/>
              </a:lnSpc>
            </a:pPr>
            <a:r>
              <a:rPr lang="en-US" sz="14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Proteína + Fármaco=Fármaco Inactivo</a:t>
            </a:r>
          </a:p>
          <a:p>
            <a:pPr algn="l">
              <a:lnSpc>
                <a:spcPts val="1814"/>
              </a:lnSpc>
            </a:pPr>
            <a:r>
              <a:rPr lang="en-US" sz="14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Fármaco Libre= Fármaco Activo</a:t>
            </a:r>
          </a:p>
          <a:p>
            <a:pPr marL="0" lvl="0" indent="0" algn="l">
              <a:lnSpc>
                <a:spcPts val="1814"/>
              </a:lnSpc>
              <a:spcBef>
                <a:spcPct val="0"/>
              </a:spcBef>
            </a:pPr>
            <a:endParaRPr lang="en-US" sz="14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3087680" y="6100965"/>
            <a:ext cx="5200320" cy="11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8"/>
              </a:lnSpc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Tiene importancia clínica sólo para medicamentos que se unen más de 80% a proteínas plasmáticas.</a:t>
            </a:r>
          </a:p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endParaRPr lang="en-US" sz="18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2670231" y="4628055"/>
            <a:ext cx="939475" cy="56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8"/>
              </a:lnSpc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Tiempo</a:t>
            </a:r>
          </a:p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endParaRPr lang="en-US" sz="18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grpSp>
        <p:nvGrpSpPr>
          <p:cNvPr id="43" name="Group 43"/>
          <p:cNvGrpSpPr/>
          <p:nvPr/>
        </p:nvGrpSpPr>
        <p:grpSpPr>
          <a:xfrm>
            <a:off x="7642062" y="4362210"/>
            <a:ext cx="6005744" cy="1765142"/>
            <a:chOff x="0" y="0"/>
            <a:chExt cx="8007659" cy="2353523"/>
          </a:xfrm>
        </p:grpSpPr>
        <p:grpSp>
          <p:nvGrpSpPr>
            <p:cNvPr id="44" name="Group 44"/>
            <p:cNvGrpSpPr/>
            <p:nvPr/>
          </p:nvGrpSpPr>
          <p:grpSpPr>
            <a:xfrm rot="5400000">
              <a:off x="71554" y="1372739"/>
              <a:ext cx="732243" cy="875350"/>
              <a:chOff x="0" y="0"/>
              <a:chExt cx="812800" cy="971651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97165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71651">
                    <a:moveTo>
                      <a:pt x="812800" y="48582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768451"/>
                    </a:lnTo>
                    <a:lnTo>
                      <a:pt x="406400" y="768451"/>
                    </a:lnTo>
                    <a:lnTo>
                      <a:pt x="406400" y="971651"/>
                    </a:lnTo>
                    <a:lnTo>
                      <a:pt x="812800" y="48582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146050"/>
                <a:ext cx="711200" cy="6224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8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 rot="-5400000">
              <a:off x="2223574" y="1372739"/>
              <a:ext cx="732243" cy="875350"/>
              <a:chOff x="0" y="0"/>
              <a:chExt cx="812800" cy="971651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97165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71651">
                    <a:moveTo>
                      <a:pt x="812800" y="48582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768451"/>
                    </a:lnTo>
                    <a:lnTo>
                      <a:pt x="406400" y="768451"/>
                    </a:lnTo>
                    <a:lnTo>
                      <a:pt x="406400" y="971651"/>
                    </a:lnTo>
                    <a:lnTo>
                      <a:pt x="812800" y="48582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146050"/>
                <a:ext cx="711200" cy="6224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8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 rot="-5400000">
              <a:off x="2280007" y="41356"/>
              <a:ext cx="732243" cy="875350"/>
              <a:chOff x="0" y="0"/>
              <a:chExt cx="812800" cy="971651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97165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71651">
                    <a:moveTo>
                      <a:pt x="812800" y="48582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768451"/>
                    </a:lnTo>
                    <a:lnTo>
                      <a:pt x="406400" y="768451"/>
                    </a:lnTo>
                    <a:lnTo>
                      <a:pt x="406400" y="971651"/>
                    </a:lnTo>
                    <a:lnTo>
                      <a:pt x="812800" y="48582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146050"/>
                <a:ext cx="711200" cy="6224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8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 rot="-5400000">
              <a:off x="71554" y="-71554"/>
              <a:ext cx="732243" cy="875350"/>
              <a:chOff x="0" y="0"/>
              <a:chExt cx="812800" cy="971651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97165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71651">
                    <a:moveTo>
                      <a:pt x="812800" y="48582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768451"/>
                    </a:lnTo>
                    <a:lnTo>
                      <a:pt x="406400" y="768451"/>
                    </a:lnTo>
                    <a:lnTo>
                      <a:pt x="406400" y="971651"/>
                    </a:lnTo>
                    <a:lnTo>
                      <a:pt x="812800" y="48582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146050"/>
                <a:ext cx="711200" cy="6224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8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 rot="-5400000">
              <a:off x="5836929" y="1386009"/>
              <a:ext cx="732243" cy="875350"/>
              <a:chOff x="0" y="0"/>
              <a:chExt cx="812800" cy="971651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97165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971651">
                    <a:moveTo>
                      <a:pt x="812800" y="48582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768451"/>
                    </a:lnTo>
                    <a:lnTo>
                      <a:pt x="406400" y="768451"/>
                    </a:lnTo>
                    <a:lnTo>
                      <a:pt x="406400" y="971651"/>
                    </a:lnTo>
                    <a:lnTo>
                      <a:pt x="812800" y="48582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146050"/>
                <a:ext cx="711200" cy="6224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8"/>
                  </a:lnSpc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1008992" y="431166"/>
              <a:ext cx="1142259" cy="377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98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Flujo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968612" y="1596349"/>
              <a:ext cx="1142259" cy="377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98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Flujo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3141005" y="354460"/>
              <a:ext cx="2329174" cy="377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98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Medicamento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141005" y="1634793"/>
              <a:ext cx="2329174" cy="377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98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Medicamento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6755026" y="1594740"/>
              <a:ext cx="1252633" cy="758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98"/>
                </a:lnSpc>
              </a:pPr>
              <a:r>
                <a:rPr lang="en-US" sz="1899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Tiempo</a:t>
              </a:r>
            </a:p>
            <a:p>
              <a:pPr marL="0" lvl="0" indent="0" algn="l">
                <a:lnSpc>
                  <a:spcPts val="2298"/>
                </a:lnSpc>
                <a:spcBef>
                  <a:spcPct val="0"/>
                </a:spcBef>
              </a:pPr>
              <a:endPara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1252587" y="6671259"/>
            <a:ext cx="2369056" cy="826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8" lvl="1" indent="-194309" algn="l">
              <a:lnSpc>
                <a:spcPts val="2177"/>
              </a:lnSpc>
              <a:buFont typeface="Arial"/>
              <a:buChar char="•"/>
            </a:pPr>
            <a:r>
              <a:rPr lang="en-US" sz="17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Volumen de distribución</a:t>
            </a:r>
          </a:p>
          <a:p>
            <a:pPr algn="l">
              <a:lnSpc>
                <a:spcPts val="2177"/>
              </a:lnSpc>
            </a:pPr>
            <a:endParaRPr lang="en-US" sz="17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5790382" y="6799517"/>
            <a:ext cx="2369056" cy="826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7"/>
              </a:lnSpc>
            </a:pPr>
            <a:r>
              <a:rPr lang="en-US" sz="17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Solubilidad del</a:t>
            </a:r>
          </a:p>
          <a:p>
            <a:pPr algn="l">
              <a:lnSpc>
                <a:spcPts val="2177"/>
              </a:lnSpc>
            </a:pPr>
            <a:r>
              <a:rPr lang="en-US" sz="17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fármaco</a:t>
            </a:r>
          </a:p>
          <a:p>
            <a:pPr marL="0" lvl="0" indent="0" algn="l">
              <a:lnSpc>
                <a:spcPts val="2177"/>
              </a:lnSpc>
              <a:spcBef>
                <a:spcPct val="0"/>
              </a:spcBef>
            </a:pPr>
            <a:endParaRPr lang="en-US" sz="17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7970318" y="7869490"/>
            <a:ext cx="3886457" cy="56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8"/>
              </a:lnSpc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Volumen de distribución.</a:t>
            </a:r>
          </a:p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endParaRPr lang="en-US" sz="18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8019083" y="8763974"/>
            <a:ext cx="4085130" cy="56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Concentraciones plasmáticas medicamento.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3178069" y="7919776"/>
            <a:ext cx="3886457" cy="56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8"/>
              </a:lnSpc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Volumen de distribución.</a:t>
            </a:r>
          </a:p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endParaRPr lang="en-US" sz="18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13178069" y="8699620"/>
            <a:ext cx="4085130" cy="56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Concentraciones plasmáticas medicamento.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68094" y="7492358"/>
            <a:ext cx="4538077" cy="11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8"/>
              </a:lnSpc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Espacio corporal en apariencia disponible para contener un medicamento</a:t>
            </a:r>
          </a:p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endParaRPr lang="en-US" sz="18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71" name="AutoShape 71"/>
          <p:cNvSpPr/>
          <p:nvPr/>
        </p:nvSpPr>
        <p:spPr>
          <a:xfrm>
            <a:off x="6974910" y="3251427"/>
            <a:ext cx="0" cy="354809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11410" y="-104309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18510820" y="2434668"/>
                </a:moveTo>
                <a:lnTo>
                  <a:pt x="0" y="2434668"/>
                </a:lnTo>
                <a:lnTo>
                  <a:pt x="0" y="0"/>
                </a:lnTo>
                <a:lnTo>
                  <a:pt x="18510820" y="0"/>
                </a:lnTo>
                <a:lnTo>
                  <a:pt x="1851082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b="-59232"/>
            </a:stretch>
          </a:blipFill>
        </p:spPr>
      </p:sp>
      <p:sp>
        <p:nvSpPr>
          <p:cNvPr id="3" name="Freeform 3"/>
          <p:cNvSpPr/>
          <p:nvPr/>
        </p:nvSpPr>
        <p:spPr>
          <a:xfrm rot="997754">
            <a:off x="718179" y="1812817"/>
            <a:ext cx="3729004" cy="5064861"/>
          </a:xfrm>
          <a:custGeom>
            <a:avLst/>
            <a:gdLst/>
            <a:ahLst/>
            <a:cxnLst/>
            <a:rect l="l" t="t" r="r" b="b"/>
            <a:pathLst>
              <a:path w="3729004" h="5064861">
                <a:moveTo>
                  <a:pt x="0" y="0"/>
                </a:moveTo>
                <a:lnTo>
                  <a:pt x="3729004" y="0"/>
                </a:lnTo>
                <a:lnTo>
                  <a:pt x="3729004" y="5064861"/>
                </a:lnTo>
                <a:lnTo>
                  <a:pt x="0" y="5064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39413" flipH="1">
            <a:off x="4616867" y="6320825"/>
            <a:ext cx="2415379" cy="3280651"/>
          </a:xfrm>
          <a:custGeom>
            <a:avLst/>
            <a:gdLst/>
            <a:ahLst/>
            <a:cxnLst/>
            <a:rect l="l" t="t" r="r" b="b"/>
            <a:pathLst>
              <a:path w="2415379" h="3280651">
                <a:moveTo>
                  <a:pt x="2415380" y="0"/>
                </a:moveTo>
                <a:lnTo>
                  <a:pt x="0" y="0"/>
                </a:lnTo>
                <a:lnTo>
                  <a:pt x="0" y="3280651"/>
                </a:lnTo>
                <a:lnTo>
                  <a:pt x="2415380" y="3280651"/>
                </a:lnTo>
                <a:lnTo>
                  <a:pt x="24153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6535">
            <a:off x="1471301" y="7576392"/>
            <a:ext cx="1869086" cy="2538657"/>
          </a:xfrm>
          <a:custGeom>
            <a:avLst/>
            <a:gdLst/>
            <a:ahLst/>
            <a:cxnLst/>
            <a:rect l="l" t="t" r="r" b="b"/>
            <a:pathLst>
              <a:path w="1869086" h="2538657">
                <a:moveTo>
                  <a:pt x="0" y="0"/>
                </a:moveTo>
                <a:lnTo>
                  <a:pt x="1869086" y="0"/>
                </a:lnTo>
                <a:lnTo>
                  <a:pt x="1869086" y="2538657"/>
                </a:lnTo>
                <a:lnTo>
                  <a:pt x="0" y="2538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742977" y="4982143"/>
            <a:ext cx="7011762" cy="2671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19"/>
              </a:lnSpc>
            </a:pP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Conjunto de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procesos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enzimáticos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por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los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cuales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un FM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sufre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diferentes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biotrans-formaciones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que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originan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la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formación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metabolitos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,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activos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o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inactivos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, de mayor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solubilidad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para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favorecer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su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eliminación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del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organismo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algn="l">
              <a:lnSpc>
                <a:spcPts val="3019"/>
              </a:lnSpc>
            </a:pPr>
            <a:endParaRPr lang="en-US" sz="19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40233" y="6374630"/>
            <a:ext cx="3222438" cy="3660132"/>
          </a:xfrm>
          <a:custGeom>
            <a:avLst/>
            <a:gdLst/>
            <a:ahLst/>
            <a:cxnLst/>
            <a:rect l="l" t="t" r="r" b="b"/>
            <a:pathLst>
              <a:path w="3222438" h="3660132">
                <a:moveTo>
                  <a:pt x="0" y="0"/>
                </a:moveTo>
                <a:lnTo>
                  <a:pt x="3222438" y="0"/>
                </a:lnTo>
                <a:lnTo>
                  <a:pt x="3222438" y="3660132"/>
                </a:lnTo>
                <a:lnTo>
                  <a:pt x="0" y="36601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20661" y="1743137"/>
            <a:ext cx="6870732" cy="6218013"/>
          </a:xfrm>
          <a:custGeom>
            <a:avLst/>
            <a:gdLst/>
            <a:ahLst/>
            <a:cxnLst/>
            <a:rect l="l" t="t" r="r" b="b"/>
            <a:pathLst>
              <a:path w="6870732" h="6218013">
                <a:moveTo>
                  <a:pt x="0" y="0"/>
                </a:moveTo>
                <a:lnTo>
                  <a:pt x="6870733" y="0"/>
                </a:lnTo>
                <a:lnTo>
                  <a:pt x="6870733" y="6218013"/>
                </a:lnTo>
                <a:lnTo>
                  <a:pt x="0" y="62180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5039" y="785987"/>
            <a:ext cx="8368961" cy="2343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81"/>
              </a:lnSpc>
            </a:pPr>
            <a:r>
              <a:rPr lang="en-US" sz="77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METABOLISMO</a:t>
            </a:r>
          </a:p>
          <a:p>
            <a:pPr marL="0" lvl="1" indent="0" algn="l">
              <a:lnSpc>
                <a:spcPts val="9281"/>
              </a:lnSpc>
            </a:pPr>
            <a:endParaRPr lang="en-US" sz="77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7587" y="591853"/>
            <a:ext cx="10256306" cy="139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9"/>
              </a:lnSpc>
            </a:pPr>
            <a:r>
              <a:rPr lang="en-US" sz="54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METABOLISMO</a:t>
            </a:r>
          </a:p>
          <a:p>
            <a:pPr marL="0" lvl="1" indent="0" algn="l">
              <a:lnSpc>
                <a:spcPts val="5389"/>
              </a:lnSpc>
              <a:spcBef>
                <a:spcPct val="0"/>
              </a:spcBef>
            </a:pPr>
            <a:endParaRPr lang="en-US" sz="54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06819" y="3051004"/>
            <a:ext cx="3889060" cy="911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Adición de oxígeno o pérdida de hidrógeno.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51882" y="2786447"/>
            <a:ext cx="1902285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24"/>
              </a:lnSpc>
              <a:spcBef>
                <a:spcPct val="0"/>
              </a:spcBef>
            </a:pPr>
            <a:r>
              <a:rPr lang="en-US" sz="24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Oxidación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97065" y="4698454"/>
            <a:ext cx="1902285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24"/>
              </a:lnSpc>
              <a:spcBef>
                <a:spcPct val="0"/>
              </a:spcBef>
            </a:pPr>
            <a:r>
              <a:rPr lang="en-US" sz="24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Reducción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59312" y="4078086"/>
            <a:ext cx="4241547" cy="213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Corresponde a reacciones no sintéticas, las reacciones químicas que intervienen conducen a la inactivación o a la activación de las drogas.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7" name="Freeform 7"/>
          <p:cNvSpPr/>
          <p:nvPr/>
        </p:nvSpPr>
        <p:spPr>
          <a:xfrm rot="474793" flipV="1">
            <a:off x="2489287" y="-1293238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2434668"/>
                </a:moveTo>
                <a:lnTo>
                  <a:pt x="18510819" y="2434668"/>
                </a:lnTo>
                <a:lnTo>
                  <a:pt x="18510819" y="0"/>
                </a:lnTo>
                <a:lnTo>
                  <a:pt x="0" y="0"/>
                </a:lnTo>
                <a:lnTo>
                  <a:pt x="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518" b="-5345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31441" y="3051004"/>
            <a:ext cx="1674004" cy="712213"/>
          </a:xfrm>
          <a:custGeom>
            <a:avLst/>
            <a:gdLst/>
            <a:ahLst/>
            <a:cxnLst/>
            <a:rect l="l" t="t" r="r" b="b"/>
            <a:pathLst>
              <a:path w="1674004" h="712213">
                <a:moveTo>
                  <a:pt x="0" y="0"/>
                </a:moveTo>
                <a:lnTo>
                  <a:pt x="1674004" y="0"/>
                </a:lnTo>
                <a:lnTo>
                  <a:pt x="1674004" y="712212"/>
                </a:lnTo>
                <a:lnTo>
                  <a:pt x="0" y="712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31441" y="4787394"/>
            <a:ext cx="1674004" cy="712213"/>
          </a:xfrm>
          <a:custGeom>
            <a:avLst/>
            <a:gdLst/>
            <a:ahLst/>
            <a:cxnLst/>
            <a:rect l="l" t="t" r="r" b="b"/>
            <a:pathLst>
              <a:path w="1674004" h="712213">
                <a:moveTo>
                  <a:pt x="0" y="0"/>
                </a:moveTo>
                <a:lnTo>
                  <a:pt x="1674004" y="0"/>
                </a:lnTo>
                <a:lnTo>
                  <a:pt x="1674004" y="712212"/>
                </a:lnTo>
                <a:lnTo>
                  <a:pt x="0" y="712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311253" y="2448063"/>
            <a:ext cx="3209592" cy="4524706"/>
          </a:xfrm>
          <a:custGeom>
            <a:avLst/>
            <a:gdLst/>
            <a:ahLst/>
            <a:cxnLst/>
            <a:rect l="l" t="t" r="r" b="b"/>
            <a:pathLst>
              <a:path w="3209592" h="4524706">
                <a:moveTo>
                  <a:pt x="0" y="0"/>
                </a:moveTo>
                <a:lnTo>
                  <a:pt x="3209591" y="0"/>
                </a:lnTo>
                <a:lnTo>
                  <a:pt x="3209591" y="4524706"/>
                </a:lnTo>
                <a:lnTo>
                  <a:pt x="0" y="45247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028" r="-2502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64030" y="7823254"/>
            <a:ext cx="2046824" cy="1922937"/>
          </a:xfrm>
          <a:custGeom>
            <a:avLst/>
            <a:gdLst/>
            <a:ahLst/>
            <a:cxnLst/>
            <a:rect l="l" t="t" r="r" b="b"/>
            <a:pathLst>
              <a:path w="2046824" h="1922937">
                <a:moveTo>
                  <a:pt x="0" y="0"/>
                </a:moveTo>
                <a:lnTo>
                  <a:pt x="2046824" y="0"/>
                </a:lnTo>
                <a:lnTo>
                  <a:pt x="2046824" y="1922937"/>
                </a:lnTo>
                <a:lnTo>
                  <a:pt x="0" y="1922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231441" y="6369828"/>
            <a:ext cx="1674004" cy="712213"/>
          </a:xfrm>
          <a:custGeom>
            <a:avLst/>
            <a:gdLst/>
            <a:ahLst/>
            <a:cxnLst/>
            <a:rect l="l" t="t" r="r" b="b"/>
            <a:pathLst>
              <a:path w="1674004" h="712213">
                <a:moveTo>
                  <a:pt x="0" y="0"/>
                </a:moveTo>
                <a:lnTo>
                  <a:pt x="1674004" y="0"/>
                </a:lnTo>
                <a:lnTo>
                  <a:pt x="1674004" y="712212"/>
                </a:lnTo>
                <a:lnTo>
                  <a:pt x="0" y="712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231441" y="8546087"/>
            <a:ext cx="1674004" cy="712213"/>
          </a:xfrm>
          <a:custGeom>
            <a:avLst/>
            <a:gdLst/>
            <a:ahLst/>
            <a:cxnLst/>
            <a:rect l="l" t="t" r="r" b="b"/>
            <a:pathLst>
              <a:path w="1674004" h="712213">
                <a:moveTo>
                  <a:pt x="0" y="0"/>
                </a:moveTo>
                <a:lnTo>
                  <a:pt x="1674004" y="0"/>
                </a:lnTo>
                <a:lnTo>
                  <a:pt x="1674004" y="712213"/>
                </a:lnTo>
                <a:lnTo>
                  <a:pt x="0" y="71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5435" y="1733098"/>
            <a:ext cx="1809328" cy="302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Activación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3852" y="1277620"/>
            <a:ext cx="2014408" cy="302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Pro fármaco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53852" y="1884211"/>
            <a:ext cx="2014408" cy="911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Fármaco</a:t>
            </a:r>
          </a:p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Fármaco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453852" y="2748777"/>
            <a:ext cx="2014408" cy="302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Metabolito</a:t>
            </a:r>
          </a:p>
        </p:txBody>
      </p:sp>
      <p:sp>
        <p:nvSpPr>
          <p:cNvPr id="18" name="Freeform 18"/>
          <p:cNvSpPr/>
          <p:nvPr/>
        </p:nvSpPr>
        <p:spPr>
          <a:xfrm>
            <a:off x="2196404" y="1706158"/>
            <a:ext cx="837002" cy="356106"/>
          </a:xfrm>
          <a:custGeom>
            <a:avLst/>
            <a:gdLst/>
            <a:ahLst/>
            <a:cxnLst/>
            <a:rect l="l" t="t" r="r" b="b"/>
            <a:pathLst>
              <a:path w="837002" h="356106">
                <a:moveTo>
                  <a:pt x="0" y="0"/>
                </a:moveTo>
                <a:lnTo>
                  <a:pt x="837002" y="0"/>
                </a:lnTo>
                <a:lnTo>
                  <a:pt x="837002" y="356106"/>
                </a:lnTo>
                <a:lnTo>
                  <a:pt x="0" y="3561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459842" y="2694897"/>
            <a:ext cx="837002" cy="356106"/>
          </a:xfrm>
          <a:custGeom>
            <a:avLst/>
            <a:gdLst/>
            <a:ahLst/>
            <a:cxnLst/>
            <a:rect l="l" t="t" r="r" b="b"/>
            <a:pathLst>
              <a:path w="837002" h="356106">
                <a:moveTo>
                  <a:pt x="0" y="0"/>
                </a:moveTo>
                <a:lnTo>
                  <a:pt x="837003" y="0"/>
                </a:lnTo>
                <a:lnTo>
                  <a:pt x="837003" y="356107"/>
                </a:lnTo>
                <a:lnTo>
                  <a:pt x="0" y="3561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3793306" y="1617656"/>
            <a:ext cx="542675" cy="230883"/>
          </a:xfrm>
          <a:custGeom>
            <a:avLst/>
            <a:gdLst/>
            <a:ahLst/>
            <a:cxnLst/>
            <a:rect l="l" t="t" r="r" b="b"/>
            <a:pathLst>
              <a:path w="542675" h="230883">
                <a:moveTo>
                  <a:pt x="0" y="0"/>
                </a:moveTo>
                <a:lnTo>
                  <a:pt x="542675" y="0"/>
                </a:lnTo>
                <a:lnTo>
                  <a:pt x="542675" y="230883"/>
                </a:lnTo>
                <a:lnTo>
                  <a:pt x="0" y="2308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5400000">
            <a:off x="3887717" y="2607634"/>
            <a:ext cx="410211" cy="174526"/>
          </a:xfrm>
          <a:custGeom>
            <a:avLst/>
            <a:gdLst/>
            <a:ahLst/>
            <a:cxnLst/>
            <a:rect l="l" t="t" r="r" b="b"/>
            <a:pathLst>
              <a:path w="410211" h="174526">
                <a:moveTo>
                  <a:pt x="0" y="0"/>
                </a:moveTo>
                <a:lnTo>
                  <a:pt x="410211" y="0"/>
                </a:lnTo>
                <a:lnTo>
                  <a:pt x="410211" y="174526"/>
                </a:lnTo>
                <a:lnTo>
                  <a:pt x="0" y="1745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612735" y="194989"/>
            <a:ext cx="1701017" cy="2113065"/>
          </a:xfrm>
          <a:custGeom>
            <a:avLst/>
            <a:gdLst/>
            <a:ahLst/>
            <a:cxnLst/>
            <a:rect l="l" t="t" r="r" b="b"/>
            <a:pathLst>
              <a:path w="1701017" h="2113065">
                <a:moveTo>
                  <a:pt x="0" y="0"/>
                </a:moveTo>
                <a:lnTo>
                  <a:pt x="1701017" y="0"/>
                </a:lnTo>
                <a:lnTo>
                  <a:pt x="1701017" y="2113065"/>
                </a:lnTo>
                <a:lnTo>
                  <a:pt x="0" y="21130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905445" y="-63833"/>
            <a:ext cx="2265871" cy="2323970"/>
          </a:xfrm>
          <a:custGeom>
            <a:avLst/>
            <a:gdLst/>
            <a:ahLst/>
            <a:cxnLst/>
            <a:rect l="l" t="t" r="r" b="b"/>
            <a:pathLst>
              <a:path w="2265871" h="2323970">
                <a:moveTo>
                  <a:pt x="0" y="0"/>
                </a:moveTo>
                <a:lnTo>
                  <a:pt x="2265871" y="0"/>
                </a:lnTo>
                <a:lnTo>
                  <a:pt x="2265871" y="2323970"/>
                </a:lnTo>
                <a:lnTo>
                  <a:pt x="0" y="232397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668239" y="5658162"/>
            <a:ext cx="2287500" cy="2135543"/>
          </a:xfrm>
          <a:custGeom>
            <a:avLst/>
            <a:gdLst/>
            <a:ahLst/>
            <a:cxnLst/>
            <a:rect l="l" t="t" r="r" b="b"/>
            <a:pathLst>
              <a:path w="2287500" h="2135543">
                <a:moveTo>
                  <a:pt x="0" y="0"/>
                </a:moveTo>
                <a:lnTo>
                  <a:pt x="2287501" y="0"/>
                </a:lnTo>
                <a:lnTo>
                  <a:pt x="2287501" y="2135543"/>
                </a:lnTo>
                <a:lnTo>
                  <a:pt x="0" y="213554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81356" y="5943623"/>
            <a:ext cx="2552050" cy="1896108"/>
          </a:xfrm>
          <a:custGeom>
            <a:avLst/>
            <a:gdLst/>
            <a:ahLst/>
            <a:cxnLst/>
            <a:rect l="l" t="t" r="r" b="b"/>
            <a:pathLst>
              <a:path w="2552050" h="1896108">
                <a:moveTo>
                  <a:pt x="0" y="0"/>
                </a:moveTo>
                <a:lnTo>
                  <a:pt x="2552050" y="0"/>
                </a:lnTo>
                <a:lnTo>
                  <a:pt x="2552050" y="1896108"/>
                </a:lnTo>
                <a:lnTo>
                  <a:pt x="0" y="18961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7733" b="-34156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0606819" y="4710416"/>
            <a:ext cx="4011832" cy="911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Pérdida de oxígeno o adición de hidrógeno.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6577232" y="3173797"/>
            <a:ext cx="3656554" cy="60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Oxidasas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6577232" y="4789248"/>
            <a:ext cx="2062656" cy="60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Reductasas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6577232" y="6475046"/>
            <a:ext cx="2143125" cy="60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Esterasas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6577232" y="8497653"/>
            <a:ext cx="1998966" cy="911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Glucoronil-transferasa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614905" y="7888119"/>
            <a:ext cx="3994848" cy="213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Corresponde a reacciones sintéticas, las reacciones químicas que intervienen llevan por lo regular a la inactivación de las drogas.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0606819" y="6064597"/>
            <a:ext cx="3624622" cy="1216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Descomposición de una sustancia por intermedio del agua.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0606819" y="8024075"/>
            <a:ext cx="4051239" cy="152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Combinación de una droga con otras sustancias formadas</a:t>
            </a:r>
          </a:p>
          <a:p>
            <a:pPr algn="l">
              <a:lnSpc>
                <a:spcPts val="24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 el organismo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-956" y="4622254"/>
            <a:ext cx="2059312" cy="102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FASE 1</a:t>
            </a:r>
          </a:p>
          <a:p>
            <a:pPr marL="0" lvl="1" indent="0" algn="l">
              <a:lnSpc>
                <a:spcPts val="3919"/>
              </a:lnSpc>
              <a:spcBef>
                <a:spcPct val="0"/>
              </a:spcBef>
            </a:pPr>
            <a:endParaRPr lang="en-US" sz="3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0" y="8573853"/>
            <a:ext cx="2059312" cy="102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FASE 2</a:t>
            </a:r>
          </a:p>
          <a:p>
            <a:pPr marL="0" lvl="1" indent="0" algn="l">
              <a:lnSpc>
                <a:spcPts val="3919"/>
              </a:lnSpc>
              <a:spcBef>
                <a:spcPct val="0"/>
              </a:spcBef>
            </a:pPr>
            <a:endParaRPr lang="en-US" sz="3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7897065" y="6441878"/>
            <a:ext cx="1902285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24"/>
              </a:lnSpc>
              <a:spcBef>
                <a:spcPct val="0"/>
              </a:spcBef>
            </a:pPr>
            <a:r>
              <a:rPr lang="en-US" sz="24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Hidrolisis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012659" y="8347650"/>
            <a:ext cx="2262683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24"/>
              </a:lnSpc>
              <a:spcBef>
                <a:spcPct val="0"/>
              </a:spcBef>
            </a:pPr>
            <a:r>
              <a:rPr lang="en-US" sz="24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Conjugación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45435" y="2682658"/>
            <a:ext cx="2014408" cy="302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Inactivación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986781" y="1098152"/>
            <a:ext cx="4757915" cy="911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2000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CYP450</a:t>
            </a: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(1A2, 2C9, D6 y 344) </a:t>
            </a:r>
          </a:p>
          <a:p>
            <a:pPr algn="ctr">
              <a:lnSpc>
                <a:spcPts val="2420"/>
              </a:lnSpc>
            </a:pPr>
            <a:r>
              <a:rPr lang="en-US" sz="2000" b="1">
                <a:solidFill>
                  <a:srgbClr val="000000"/>
                </a:solidFill>
                <a:latin typeface="Space Mono Bold"/>
                <a:ea typeface="Space Mono Bold"/>
                <a:cs typeface="Space Mono Bold"/>
                <a:sym typeface="Space Mono Bold"/>
              </a:rPr>
              <a:t>СУРЗА4</a:t>
            </a:r>
          </a:p>
          <a:p>
            <a:pPr marL="0" lvl="0" indent="0" algn="ctr">
              <a:lnSpc>
                <a:spcPts val="2420"/>
              </a:lnSpc>
              <a:spcBef>
                <a:spcPct val="0"/>
              </a:spcBef>
            </a:pPr>
            <a:endParaRPr lang="en-US" sz="2000" b="1">
              <a:solidFill>
                <a:srgbClr val="000000"/>
              </a:solidFill>
              <a:latin typeface="Space Mono Bold"/>
              <a:ea typeface="Space Mono Bold"/>
              <a:cs typeface="Space Mono Bold"/>
              <a:sym typeface="Space Mono 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7587" y="649003"/>
            <a:ext cx="10256306" cy="1970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44"/>
              </a:lnSpc>
            </a:pPr>
            <a:r>
              <a:rPr lang="en-US" sz="78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METABOLISMO</a:t>
            </a:r>
          </a:p>
          <a:p>
            <a:pPr marL="0" lvl="1" indent="0" algn="l">
              <a:lnSpc>
                <a:spcPts val="7644"/>
              </a:lnSpc>
              <a:spcBef>
                <a:spcPct val="0"/>
              </a:spcBef>
            </a:pPr>
            <a:endParaRPr lang="en-US" sz="78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3" name="Freeform 3"/>
          <p:cNvSpPr/>
          <p:nvPr/>
        </p:nvSpPr>
        <p:spPr>
          <a:xfrm rot="474793" flipV="1">
            <a:off x="2489287" y="-1293238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2434668"/>
                </a:moveTo>
                <a:lnTo>
                  <a:pt x="18510819" y="2434668"/>
                </a:lnTo>
                <a:lnTo>
                  <a:pt x="18510819" y="0"/>
                </a:lnTo>
                <a:lnTo>
                  <a:pt x="0" y="0"/>
                </a:lnTo>
                <a:lnTo>
                  <a:pt x="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518" b="-53454"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3865865" y="3251427"/>
            <a:ext cx="0" cy="82659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" name="TextBox 5"/>
          <p:cNvSpPr txBox="1"/>
          <p:nvPr/>
        </p:nvSpPr>
        <p:spPr>
          <a:xfrm>
            <a:off x="8398806" y="2187647"/>
            <a:ext cx="3865259" cy="141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</a:pPr>
            <a:r>
              <a:rPr lang="en-US" sz="22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Factores que influyen sobre la biotransformación</a:t>
            </a:r>
          </a:p>
          <a:p>
            <a:pPr marL="0" lvl="0" indent="0" algn="ctr">
              <a:lnSpc>
                <a:spcPts val="2782"/>
              </a:lnSpc>
              <a:spcBef>
                <a:spcPct val="0"/>
              </a:spcBef>
            </a:pPr>
            <a:endParaRPr lang="en-US" sz="22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68521" y="3815882"/>
            <a:ext cx="3925829" cy="61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9"/>
              </a:lnSpc>
            </a:pPr>
            <a:r>
              <a:rPr lang="en-US" sz="1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Edad</a:t>
            </a:r>
          </a:p>
          <a:p>
            <a:pPr marL="0" lvl="0" indent="0" algn="ctr">
              <a:lnSpc>
                <a:spcPts val="2419"/>
              </a:lnSpc>
              <a:spcBef>
                <a:spcPct val="0"/>
              </a:spcBef>
            </a:pPr>
            <a:endParaRPr lang="en-US" sz="1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0331435" y="3603819"/>
            <a:ext cx="0" cy="22158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8" name="AutoShape 8"/>
          <p:cNvSpPr/>
          <p:nvPr/>
        </p:nvSpPr>
        <p:spPr>
          <a:xfrm>
            <a:off x="3865865" y="3251427"/>
            <a:ext cx="1220966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6075534" y="3251427"/>
            <a:ext cx="0" cy="39349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TextBox 10"/>
          <p:cNvSpPr txBox="1"/>
          <p:nvPr/>
        </p:nvSpPr>
        <p:spPr>
          <a:xfrm>
            <a:off x="1137201" y="4762114"/>
            <a:ext cx="2097158" cy="826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7"/>
              </a:lnSpc>
            </a:pPr>
            <a:r>
              <a:rPr lang="en-US" sz="17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Actividad de enzimas</a:t>
            </a:r>
          </a:p>
          <a:p>
            <a:pPr marL="0" lvl="0" indent="0" algn="l">
              <a:lnSpc>
                <a:spcPts val="2177"/>
              </a:lnSpc>
              <a:spcBef>
                <a:spcPct val="0"/>
              </a:spcBef>
            </a:pPr>
            <a:endParaRPr lang="en-US" sz="17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grpSp>
        <p:nvGrpSpPr>
          <p:cNvPr id="11" name="Group 11"/>
          <p:cNvGrpSpPr/>
          <p:nvPr/>
        </p:nvGrpSpPr>
        <p:grpSpPr>
          <a:xfrm rot="-5400000">
            <a:off x="322933" y="4611949"/>
            <a:ext cx="607693" cy="754963"/>
            <a:chOff x="0" y="0"/>
            <a:chExt cx="812800" cy="10097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009775"/>
            </a:xfrm>
            <a:custGeom>
              <a:avLst/>
              <a:gdLst/>
              <a:ahLst/>
              <a:cxnLst/>
              <a:rect l="l" t="t" r="r" b="b"/>
              <a:pathLst>
                <a:path w="812800" h="1009775">
                  <a:moveTo>
                    <a:pt x="812800" y="50488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806575"/>
                  </a:lnTo>
                  <a:lnTo>
                    <a:pt x="406400" y="806575"/>
                  </a:lnTo>
                  <a:lnTo>
                    <a:pt x="406400" y="1009775"/>
                  </a:lnTo>
                  <a:lnTo>
                    <a:pt x="812800" y="504888"/>
                  </a:lnTo>
                  <a:close/>
                </a:path>
              </a:pathLst>
            </a:custGeom>
            <a:solidFill>
              <a:srgbClr val="C2AFE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65100"/>
              <a:ext cx="711200" cy="641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3016648" y="4611949"/>
            <a:ext cx="607693" cy="754963"/>
            <a:chOff x="0" y="0"/>
            <a:chExt cx="812800" cy="10097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1009775"/>
            </a:xfrm>
            <a:custGeom>
              <a:avLst/>
              <a:gdLst/>
              <a:ahLst/>
              <a:cxnLst/>
              <a:rect l="l" t="t" r="r" b="b"/>
              <a:pathLst>
                <a:path w="812800" h="1009775">
                  <a:moveTo>
                    <a:pt x="812800" y="50488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806575"/>
                  </a:lnTo>
                  <a:lnTo>
                    <a:pt x="406400" y="806575"/>
                  </a:lnTo>
                  <a:lnTo>
                    <a:pt x="406400" y="1009775"/>
                  </a:lnTo>
                  <a:lnTo>
                    <a:pt x="812800" y="504888"/>
                  </a:lnTo>
                  <a:close/>
                </a:path>
              </a:pathLst>
            </a:custGeom>
            <a:solidFill>
              <a:srgbClr val="C2AFE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165100"/>
              <a:ext cx="711200" cy="641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14061645" y="4661175"/>
            <a:ext cx="549182" cy="656513"/>
            <a:chOff x="0" y="0"/>
            <a:chExt cx="812800" cy="97165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971651"/>
            </a:xfrm>
            <a:custGeom>
              <a:avLst/>
              <a:gdLst/>
              <a:ahLst/>
              <a:cxnLst/>
              <a:rect l="l" t="t" r="r" b="b"/>
              <a:pathLst>
                <a:path w="812800" h="971651">
                  <a:moveTo>
                    <a:pt x="812800" y="48582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68451"/>
                  </a:lnTo>
                  <a:lnTo>
                    <a:pt x="406400" y="768451"/>
                  </a:lnTo>
                  <a:lnTo>
                    <a:pt x="406400" y="971651"/>
                  </a:lnTo>
                  <a:lnTo>
                    <a:pt x="812800" y="485826"/>
                  </a:lnTo>
                  <a:close/>
                </a:path>
              </a:pathLst>
            </a:custGeom>
            <a:solidFill>
              <a:srgbClr val="C75E3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146050"/>
              <a:ext cx="711200" cy="622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7537073" y="4720584"/>
            <a:ext cx="549182" cy="656513"/>
            <a:chOff x="0" y="0"/>
            <a:chExt cx="812800" cy="9716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971651"/>
            </a:xfrm>
            <a:custGeom>
              <a:avLst/>
              <a:gdLst/>
              <a:ahLst/>
              <a:cxnLst/>
              <a:rect l="l" t="t" r="r" b="b"/>
              <a:pathLst>
                <a:path w="812800" h="971651">
                  <a:moveTo>
                    <a:pt x="812800" y="48582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68451"/>
                  </a:lnTo>
                  <a:lnTo>
                    <a:pt x="406400" y="768451"/>
                  </a:lnTo>
                  <a:lnTo>
                    <a:pt x="406400" y="971651"/>
                  </a:lnTo>
                  <a:lnTo>
                    <a:pt x="812800" y="485826"/>
                  </a:lnTo>
                  <a:close/>
                </a:path>
              </a:pathLst>
            </a:custGeom>
            <a:solidFill>
              <a:srgbClr val="C75E3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146050"/>
              <a:ext cx="711200" cy="622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5400000">
            <a:off x="10143777" y="4720584"/>
            <a:ext cx="549182" cy="656513"/>
            <a:chOff x="0" y="0"/>
            <a:chExt cx="812800" cy="97165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971651"/>
            </a:xfrm>
            <a:custGeom>
              <a:avLst/>
              <a:gdLst/>
              <a:ahLst/>
              <a:cxnLst/>
              <a:rect l="l" t="t" r="r" b="b"/>
              <a:pathLst>
                <a:path w="812800" h="971651">
                  <a:moveTo>
                    <a:pt x="812800" y="48582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68451"/>
                  </a:lnTo>
                  <a:lnTo>
                    <a:pt x="406400" y="768451"/>
                  </a:lnTo>
                  <a:lnTo>
                    <a:pt x="406400" y="971651"/>
                  </a:lnTo>
                  <a:lnTo>
                    <a:pt x="812800" y="485826"/>
                  </a:lnTo>
                  <a:close/>
                </a:path>
              </a:pathLst>
            </a:custGeom>
            <a:solidFill>
              <a:srgbClr val="C2AFE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146050"/>
              <a:ext cx="711200" cy="622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5400000">
            <a:off x="14061645" y="5864871"/>
            <a:ext cx="549182" cy="656513"/>
            <a:chOff x="0" y="0"/>
            <a:chExt cx="812800" cy="97165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971651"/>
            </a:xfrm>
            <a:custGeom>
              <a:avLst/>
              <a:gdLst/>
              <a:ahLst/>
              <a:cxnLst/>
              <a:rect l="l" t="t" r="r" b="b"/>
              <a:pathLst>
                <a:path w="812800" h="971651">
                  <a:moveTo>
                    <a:pt x="812800" y="48582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68451"/>
                  </a:lnTo>
                  <a:lnTo>
                    <a:pt x="406400" y="768451"/>
                  </a:lnTo>
                  <a:lnTo>
                    <a:pt x="406400" y="971651"/>
                  </a:lnTo>
                  <a:lnTo>
                    <a:pt x="812800" y="485826"/>
                  </a:lnTo>
                  <a:close/>
                </a:path>
              </a:pathLst>
            </a:custGeom>
            <a:solidFill>
              <a:srgbClr val="C2AFE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146050"/>
              <a:ext cx="711200" cy="622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6974910" y="3251427"/>
            <a:ext cx="0" cy="377006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0" name="Group 30"/>
          <p:cNvGrpSpPr/>
          <p:nvPr/>
        </p:nvGrpSpPr>
        <p:grpSpPr>
          <a:xfrm rot="5481063">
            <a:off x="1848745" y="5656836"/>
            <a:ext cx="607693" cy="754963"/>
            <a:chOff x="0" y="0"/>
            <a:chExt cx="812800" cy="100977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1009775"/>
            </a:xfrm>
            <a:custGeom>
              <a:avLst/>
              <a:gdLst/>
              <a:ahLst/>
              <a:cxnLst/>
              <a:rect l="l" t="t" r="r" b="b"/>
              <a:pathLst>
                <a:path w="812800" h="1009775">
                  <a:moveTo>
                    <a:pt x="812800" y="50488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806575"/>
                  </a:lnTo>
                  <a:lnTo>
                    <a:pt x="406400" y="806575"/>
                  </a:lnTo>
                  <a:lnTo>
                    <a:pt x="406400" y="1009775"/>
                  </a:lnTo>
                  <a:lnTo>
                    <a:pt x="812800" y="504888"/>
                  </a:lnTo>
                  <a:close/>
                </a:path>
              </a:pathLst>
            </a:custGeom>
            <a:solidFill>
              <a:srgbClr val="C75E34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165100"/>
              <a:ext cx="711200" cy="641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-5400000">
            <a:off x="14061645" y="7295884"/>
            <a:ext cx="549182" cy="656513"/>
            <a:chOff x="0" y="0"/>
            <a:chExt cx="812800" cy="97165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971651"/>
            </a:xfrm>
            <a:custGeom>
              <a:avLst/>
              <a:gdLst/>
              <a:ahLst/>
              <a:cxnLst/>
              <a:rect l="l" t="t" r="r" b="b"/>
              <a:pathLst>
                <a:path w="812800" h="971651">
                  <a:moveTo>
                    <a:pt x="812800" y="48582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68451"/>
                  </a:lnTo>
                  <a:lnTo>
                    <a:pt x="406400" y="768451"/>
                  </a:lnTo>
                  <a:lnTo>
                    <a:pt x="406400" y="971651"/>
                  </a:lnTo>
                  <a:lnTo>
                    <a:pt x="812800" y="485826"/>
                  </a:lnTo>
                  <a:close/>
                </a:path>
              </a:pathLst>
            </a:custGeom>
            <a:solidFill>
              <a:srgbClr val="C2AFE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146050"/>
              <a:ext cx="711200" cy="622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5328148" y="7326295"/>
            <a:ext cx="4310519" cy="2871883"/>
          </a:xfrm>
          <a:custGeom>
            <a:avLst/>
            <a:gdLst/>
            <a:ahLst/>
            <a:cxnLst/>
            <a:rect l="l" t="t" r="r" b="b"/>
            <a:pathLst>
              <a:path w="4310519" h="2871883">
                <a:moveTo>
                  <a:pt x="0" y="0"/>
                </a:moveTo>
                <a:lnTo>
                  <a:pt x="4310520" y="0"/>
                </a:lnTo>
                <a:lnTo>
                  <a:pt x="4310520" y="2871884"/>
                </a:lnTo>
                <a:lnTo>
                  <a:pt x="0" y="2871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471653" y="7349549"/>
            <a:ext cx="4485020" cy="2987625"/>
          </a:xfrm>
          <a:custGeom>
            <a:avLst/>
            <a:gdLst/>
            <a:ahLst/>
            <a:cxnLst/>
            <a:rect l="l" t="t" r="r" b="b"/>
            <a:pathLst>
              <a:path w="4485020" h="2987625">
                <a:moveTo>
                  <a:pt x="0" y="0"/>
                </a:moveTo>
                <a:lnTo>
                  <a:pt x="4485020" y="0"/>
                </a:lnTo>
                <a:lnTo>
                  <a:pt x="4485020" y="2987626"/>
                </a:lnTo>
                <a:lnTo>
                  <a:pt x="0" y="29876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8398806" y="5484289"/>
            <a:ext cx="1653266" cy="2766973"/>
          </a:xfrm>
          <a:custGeom>
            <a:avLst/>
            <a:gdLst/>
            <a:ahLst/>
            <a:cxnLst/>
            <a:rect l="l" t="t" r="r" b="b"/>
            <a:pathLst>
              <a:path w="1653266" h="2766973">
                <a:moveTo>
                  <a:pt x="0" y="0"/>
                </a:moveTo>
                <a:lnTo>
                  <a:pt x="1653266" y="0"/>
                </a:lnTo>
                <a:lnTo>
                  <a:pt x="1653266" y="2766973"/>
                </a:lnTo>
                <a:lnTo>
                  <a:pt x="0" y="27669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0423547" y="5721654"/>
            <a:ext cx="2346177" cy="2355009"/>
          </a:xfrm>
          <a:custGeom>
            <a:avLst/>
            <a:gdLst/>
            <a:ahLst/>
            <a:cxnLst/>
            <a:rect l="l" t="t" r="r" b="b"/>
            <a:pathLst>
              <a:path w="2346177" h="2355009">
                <a:moveTo>
                  <a:pt x="0" y="0"/>
                </a:moveTo>
                <a:lnTo>
                  <a:pt x="2346177" y="0"/>
                </a:lnTo>
                <a:lnTo>
                  <a:pt x="2346177" y="2355009"/>
                </a:lnTo>
                <a:lnTo>
                  <a:pt x="0" y="23550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3763817" y="4868484"/>
            <a:ext cx="2974281" cy="826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7"/>
              </a:lnSpc>
            </a:pPr>
            <a:r>
              <a:rPr lang="en-US" sz="17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Tasa de biotransformación</a:t>
            </a:r>
          </a:p>
          <a:p>
            <a:pPr marL="0" lvl="0" indent="0" algn="l">
              <a:lnSpc>
                <a:spcPts val="2177"/>
              </a:lnSpc>
              <a:spcBef>
                <a:spcPct val="0"/>
              </a:spcBef>
            </a:pPr>
            <a:endParaRPr lang="en-US" sz="17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2437115" y="4078023"/>
            <a:ext cx="3019997" cy="55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7"/>
              </a:lnSpc>
            </a:pPr>
            <a:r>
              <a:rPr lang="en-US" sz="17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Inducción enzimática</a:t>
            </a:r>
          </a:p>
          <a:p>
            <a:pPr marL="0" lvl="0" indent="0" algn="l">
              <a:lnSpc>
                <a:spcPts val="2177"/>
              </a:lnSpc>
              <a:spcBef>
                <a:spcPct val="0"/>
              </a:spcBef>
            </a:pPr>
            <a:endParaRPr lang="en-US" sz="17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4166936" y="3644923"/>
            <a:ext cx="3817197" cy="56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8"/>
              </a:lnSpc>
            </a:pPr>
            <a:r>
              <a:rPr lang="en-US" sz="18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Inhibición enzimática</a:t>
            </a:r>
          </a:p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endParaRPr lang="en-US" sz="18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602191" y="5842808"/>
            <a:ext cx="3353549" cy="56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8"/>
              </a:lnSpc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Actividad del fármaco</a:t>
            </a:r>
          </a:p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endParaRPr lang="en-US" sz="18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4883568" y="4676544"/>
            <a:ext cx="2686080" cy="911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9"/>
              </a:lnSpc>
            </a:pPr>
            <a:r>
              <a:rPr lang="en-US" sz="19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Actividad de enzimas</a:t>
            </a:r>
          </a:p>
          <a:p>
            <a:pPr marL="0" lvl="0" indent="0" algn="l">
              <a:lnSpc>
                <a:spcPts val="2419"/>
              </a:lnSpc>
              <a:spcBef>
                <a:spcPct val="0"/>
              </a:spcBef>
            </a:pPr>
            <a:endParaRPr lang="en-US" sz="19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8368521" y="4733467"/>
            <a:ext cx="1586393" cy="854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8"/>
              </a:lnSpc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Enzimas (hepático)</a:t>
            </a:r>
          </a:p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endParaRPr lang="en-US" sz="18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0975224" y="4432401"/>
            <a:ext cx="2198276" cy="1426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8"/>
              </a:lnSpc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Vida media</a:t>
            </a:r>
          </a:p>
          <a:p>
            <a:pPr algn="l">
              <a:lnSpc>
                <a:spcPts val="2298"/>
              </a:lnSpc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mas</a:t>
            </a:r>
          </a:p>
          <a:p>
            <a:pPr algn="l">
              <a:lnSpc>
                <a:spcPts val="2298"/>
              </a:lnSpc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prolongada de algunos</a:t>
            </a:r>
          </a:p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endParaRPr lang="en-US" sz="18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225297" y="7074108"/>
            <a:ext cx="2369056" cy="55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8" lvl="1" indent="-194309" algn="l">
              <a:lnSpc>
                <a:spcPts val="2177"/>
              </a:lnSpc>
              <a:buFont typeface="Arial"/>
              <a:buChar char="•"/>
            </a:pPr>
            <a:r>
              <a:rPr lang="en-US" sz="17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Sexo</a:t>
            </a:r>
          </a:p>
          <a:p>
            <a:pPr algn="l">
              <a:lnSpc>
                <a:spcPts val="2177"/>
              </a:lnSpc>
            </a:pPr>
            <a:endParaRPr lang="en-US" sz="17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5790382" y="7021495"/>
            <a:ext cx="2369056" cy="55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7"/>
              </a:lnSpc>
            </a:pPr>
            <a:r>
              <a:rPr lang="en-US" sz="17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Factor Genético</a:t>
            </a:r>
          </a:p>
          <a:p>
            <a:pPr marL="0" lvl="0" indent="0" algn="l">
              <a:lnSpc>
                <a:spcPts val="2177"/>
              </a:lnSpc>
              <a:spcBef>
                <a:spcPct val="0"/>
              </a:spcBef>
            </a:pPr>
            <a:endParaRPr lang="en-US" sz="17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5032770" y="5956015"/>
            <a:ext cx="2686080" cy="911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9"/>
              </a:lnSpc>
            </a:pPr>
            <a:r>
              <a:rPr lang="en-US" sz="19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Niveles de fármaco</a:t>
            </a:r>
          </a:p>
          <a:p>
            <a:pPr marL="0" lvl="0" indent="0" algn="l">
              <a:lnSpc>
                <a:spcPts val="2419"/>
              </a:lnSpc>
              <a:spcBef>
                <a:spcPct val="0"/>
              </a:spcBef>
            </a:pPr>
            <a:endParaRPr lang="en-US" sz="19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5032770" y="7221291"/>
            <a:ext cx="3255230" cy="911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9"/>
              </a:lnSpc>
            </a:pPr>
            <a:r>
              <a:rPr lang="en-US" sz="19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Actividad del fármaco</a:t>
            </a:r>
          </a:p>
          <a:p>
            <a:pPr marL="0" lvl="0" indent="0" algn="l">
              <a:lnSpc>
                <a:spcPts val="2419"/>
              </a:lnSpc>
              <a:spcBef>
                <a:spcPct val="0"/>
              </a:spcBef>
            </a:pPr>
            <a:endParaRPr lang="en-US" sz="19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6573206" y="1274046"/>
            <a:ext cx="16621900" cy="3475488"/>
          </a:xfrm>
          <a:custGeom>
            <a:avLst/>
            <a:gdLst/>
            <a:ahLst/>
            <a:cxnLst/>
            <a:rect l="l" t="t" r="r" b="b"/>
            <a:pathLst>
              <a:path w="16621900" h="3475488">
                <a:moveTo>
                  <a:pt x="0" y="0"/>
                </a:moveTo>
                <a:lnTo>
                  <a:pt x="16621900" y="0"/>
                </a:lnTo>
                <a:lnTo>
                  <a:pt x="16621900" y="3475488"/>
                </a:lnTo>
                <a:lnTo>
                  <a:pt x="0" y="34754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t="-16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04163" y="2460643"/>
            <a:ext cx="4230569" cy="3036749"/>
          </a:xfrm>
          <a:custGeom>
            <a:avLst/>
            <a:gdLst/>
            <a:ahLst/>
            <a:cxnLst/>
            <a:rect l="l" t="t" r="r" b="b"/>
            <a:pathLst>
              <a:path w="4230569" h="3036749">
                <a:moveTo>
                  <a:pt x="0" y="0"/>
                </a:moveTo>
                <a:lnTo>
                  <a:pt x="4230569" y="0"/>
                </a:lnTo>
                <a:lnTo>
                  <a:pt x="4230569" y="3036749"/>
                </a:lnTo>
                <a:lnTo>
                  <a:pt x="0" y="30367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33" r="-393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2024" y="6626868"/>
            <a:ext cx="3222438" cy="3660132"/>
          </a:xfrm>
          <a:custGeom>
            <a:avLst/>
            <a:gdLst/>
            <a:ahLst/>
            <a:cxnLst/>
            <a:rect l="l" t="t" r="r" b="b"/>
            <a:pathLst>
              <a:path w="3222438" h="3660132">
                <a:moveTo>
                  <a:pt x="0" y="0"/>
                </a:moveTo>
                <a:lnTo>
                  <a:pt x="3222438" y="0"/>
                </a:lnTo>
                <a:lnTo>
                  <a:pt x="3222438" y="3660132"/>
                </a:lnTo>
                <a:lnTo>
                  <a:pt x="0" y="36601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923609" y="1104900"/>
            <a:ext cx="11013628" cy="102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¿QUÉ ES LA FARMACOLOGÍA?</a:t>
            </a:r>
          </a:p>
          <a:p>
            <a:pPr algn="l">
              <a:lnSpc>
                <a:spcPts val="3919"/>
              </a:lnSpc>
            </a:pPr>
            <a:endParaRPr lang="en-US" sz="3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3714720" y="2130994"/>
            <a:ext cx="10149902" cy="3229026"/>
            <a:chOff x="0" y="0"/>
            <a:chExt cx="13533203" cy="4305368"/>
          </a:xfrm>
        </p:grpSpPr>
        <p:grpSp>
          <p:nvGrpSpPr>
            <p:cNvPr id="7" name="Group 7"/>
            <p:cNvGrpSpPr/>
            <p:nvPr/>
          </p:nvGrpSpPr>
          <p:grpSpPr>
            <a:xfrm>
              <a:off x="5230369" y="0"/>
              <a:ext cx="1836163" cy="1836163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81280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812800" y="406400"/>
                    </a:lnTo>
                    <a:close/>
                  </a:path>
                </a:pathLst>
              </a:custGeom>
              <a:solidFill>
                <a:srgbClr val="70B4B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212725"/>
                <a:ext cx="711200" cy="396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49521" y="2911843"/>
              <a:ext cx="5080000" cy="139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39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Logos</a:t>
              </a:r>
            </a:p>
            <a:p>
              <a:pPr marL="0" lvl="1" indent="0" algn="l">
                <a:lnSpc>
                  <a:spcPts val="3919"/>
                </a:lnSpc>
                <a:spcBef>
                  <a:spcPct val="0"/>
                </a:spcBef>
              </a:pPr>
              <a:endPara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endParaRP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5226938" y="2469205"/>
              <a:ext cx="1836163" cy="1836163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812800" y="40640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406400" y="609600"/>
                    </a:lnTo>
                    <a:lnTo>
                      <a:pt x="406400" y="812800"/>
                    </a:lnTo>
                    <a:lnTo>
                      <a:pt x="812800" y="406400"/>
                    </a:lnTo>
                    <a:close/>
                  </a:path>
                </a:pathLst>
              </a:custGeom>
              <a:solidFill>
                <a:srgbClr val="70B4B0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212725"/>
                <a:ext cx="711200" cy="396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0" y="515732"/>
              <a:ext cx="3843699" cy="139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39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Farmacon</a:t>
              </a:r>
            </a:p>
            <a:p>
              <a:pPr marL="0" lvl="1" indent="0" algn="l">
                <a:lnSpc>
                  <a:spcPts val="3919"/>
                </a:lnSpc>
                <a:spcBef>
                  <a:spcPct val="0"/>
                </a:spcBef>
              </a:pPr>
              <a:endPara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453203" y="677713"/>
              <a:ext cx="5080000" cy="1208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15"/>
                </a:lnSpc>
              </a:pP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"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droga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" o "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medicamento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</a:t>
              </a:r>
              <a:r>
                <a:rPr lang="en-US" sz="1599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"</a:t>
              </a:r>
            </a:p>
            <a:p>
              <a:pPr marL="0" lvl="0" indent="0" algn="l">
                <a:lnSpc>
                  <a:spcPts val="2415"/>
                </a:lnSpc>
                <a:spcBef>
                  <a:spcPct val="0"/>
                </a:spcBef>
              </a:pPr>
              <a:endParaRPr lang="en-US" sz="15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53203" y="3011348"/>
              <a:ext cx="5080000" cy="798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15"/>
                </a:lnSpc>
              </a:pP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"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tratado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" o "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estudio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"</a:t>
              </a:r>
            </a:p>
            <a:p>
              <a:pPr marL="0" lvl="0" indent="0" algn="l">
                <a:lnSpc>
                  <a:spcPts val="2415"/>
                </a:lnSpc>
                <a:spcBef>
                  <a:spcPct val="0"/>
                </a:spcBef>
              </a:pPr>
              <a:endParaRPr lang="en-US" sz="15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165608" y="6211590"/>
            <a:ext cx="12632975" cy="2943475"/>
            <a:chOff x="0" y="190344"/>
            <a:chExt cx="16843967" cy="3924634"/>
          </a:xfrm>
        </p:grpSpPr>
        <p:grpSp>
          <p:nvGrpSpPr>
            <p:cNvPr id="18" name="Group 18"/>
            <p:cNvGrpSpPr/>
            <p:nvPr/>
          </p:nvGrpSpPr>
          <p:grpSpPr>
            <a:xfrm rot="1014536">
              <a:off x="5472076" y="553925"/>
              <a:ext cx="4114800" cy="2057400"/>
              <a:chOff x="0" y="0"/>
              <a:chExt cx="812800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E0C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177800" y="9525"/>
                <a:ext cx="558800" cy="396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190344"/>
              <a:ext cx="5739909" cy="12084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415"/>
                </a:lnSpc>
              </a:pP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El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estudio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o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tratado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de las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drogas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o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medicamentos</a:t>
              </a:r>
              <a:endPara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  <a:p>
              <a:pPr marL="0" lvl="0" indent="0" algn="l">
                <a:lnSpc>
                  <a:spcPts val="2415"/>
                </a:lnSpc>
                <a:spcBef>
                  <a:spcPct val="0"/>
                </a:spcBef>
              </a:pPr>
              <a:endParaRPr lang="en-US" sz="15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797132" y="444313"/>
              <a:ext cx="7046835" cy="3670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415"/>
                </a:lnSpc>
              </a:pP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Estudio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de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los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medicamentos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que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incluye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su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historia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origen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propiedades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físicas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y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químicas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presentación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efectos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Bioquímicos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У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fisiológicos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mecanismos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de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acción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absorción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distribución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biotransformación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eliminación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y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usos</a:t>
              </a:r>
              <a:r>
                <a:rPr lang="en-US" sz="2000" dirty="0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 con fines </a:t>
              </a:r>
              <a:r>
                <a:rPr lang="en-US" sz="2000" dirty="0" err="1">
                  <a:solidFill>
                    <a:srgbClr val="000000"/>
                  </a:solidFill>
                  <a:latin typeface="Space Mono"/>
                  <a:ea typeface="Space Mono"/>
                  <a:cs typeface="Space Mono"/>
                  <a:sym typeface="Space Mono"/>
                </a:rPr>
                <a:t>terapéuticos</a:t>
              </a:r>
              <a:endPara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  <a:p>
              <a:pPr marL="0" lvl="0" indent="0" algn="l">
                <a:lnSpc>
                  <a:spcPts val="2415"/>
                </a:lnSpc>
                <a:spcBef>
                  <a:spcPct val="0"/>
                </a:spcBef>
              </a:pPr>
              <a:endParaRPr lang="en-US" sz="15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11410" y="-104309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18510820" y="2434668"/>
                </a:moveTo>
                <a:lnTo>
                  <a:pt x="0" y="2434668"/>
                </a:lnTo>
                <a:lnTo>
                  <a:pt x="0" y="0"/>
                </a:lnTo>
                <a:lnTo>
                  <a:pt x="18510820" y="0"/>
                </a:lnTo>
                <a:lnTo>
                  <a:pt x="1851082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b="-59232"/>
            </a:stretch>
          </a:blipFill>
        </p:spPr>
      </p:sp>
      <p:sp>
        <p:nvSpPr>
          <p:cNvPr id="3" name="Freeform 3"/>
          <p:cNvSpPr/>
          <p:nvPr/>
        </p:nvSpPr>
        <p:spPr>
          <a:xfrm rot="997754">
            <a:off x="718179" y="1812817"/>
            <a:ext cx="3729004" cy="5064861"/>
          </a:xfrm>
          <a:custGeom>
            <a:avLst/>
            <a:gdLst/>
            <a:ahLst/>
            <a:cxnLst/>
            <a:rect l="l" t="t" r="r" b="b"/>
            <a:pathLst>
              <a:path w="3729004" h="5064861">
                <a:moveTo>
                  <a:pt x="0" y="0"/>
                </a:moveTo>
                <a:lnTo>
                  <a:pt x="3729004" y="0"/>
                </a:lnTo>
                <a:lnTo>
                  <a:pt x="3729004" y="5064861"/>
                </a:lnTo>
                <a:lnTo>
                  <a:pt x="0" y="5064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39413" flipH="1">
            <a:off x="4616867" y="6320825"/>
            <a:ext cx="2415379" cy="3280651"/>
          </a:xfrm>
          <a:custGeom>
            <a:avLst/>
            <a:gdLst/>
            <a:ahLst/>
            <a:cxnLst/>
            <a:rect l="l" t="t" r="r" b="b"/>
            <a:pathLst>
              <a:path w="2415379" h="3280651">
                <a:moveTo>
                  <a:pt x="2415380" y="0"/>
                </a:moveTo>
                <a:lnTo>
                  <a:pt x="0" y="0"/>
                </a:lnTo>
                <a:lnTo>
                  <a:pt x="0" y="3280651"/>
                </a:lnTo>
                <a:lnTo>
                  <a:pt x="2415380" y="3280651"/>
                </a:lnTo>
                <a:lnTo>
                  <a:pt x="24153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6535">
            <a:off x="1471301" y="7576392"/>
            <a:ext cx="1869086" cy="2538657"/>
          </a:xfrm>
          <a:custGeom>
            <a:avLst/>
            <a:gdLst/>
            <a:ahLst/>
            <a:cxnLst/>
            <a:rect l="l" t="t" r="r" b="b"/>
            <a:pathLst>
              <a:path w="1869086" h="2538657">
                <a:moveTo>
                  <a:pt x="0" y="0"/>
                </a:moveTo>
                <a:lnTo>
                  <a:pt x="1869086" y="0"/>
                </a:lnTo>
                <a:lnTo>
                  <a:pt x="1869086" y="2538657"/>
                </a:lnTo>
                <a:lnTo>
                  <a:pt x="0" y="2538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742977" y="4982143"/>
            <a:ext cx="6355874" cy="151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19"/>
              </a:lnSpc>
            </a:pP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Proceso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por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cual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eliminan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los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medicamentos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y sus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metabolitos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se del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organismo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algn="l">
              <a:lnSpc>
                <a:spcPts val="3019"/>
              </a:lnSpc>
            </a:pPr>
            <a:endParaRPr lang="en-US" sz="19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40233" y="6374630"/>
            <a:ext cx="3222438" cy="3660132"/>
          </a:xfrm>
          <a:custGeom>
            <a:avLst/>
            <a:gdLst/>
            <a:ahLst/>
            <a:cxnLst/>
            <a:rect l="l" t="t" r="r" b="b"/>
            <a:pathLst>
              <a:path w="3222438" h="3660132">
                <a:moveTo>
                  <a:pt x="0" y="0"/>
                </a:moveTo>
                <a:lnTo>
                  <a:pt x="3222438" y="0"/>
                </a:lnTo>
                <a:lnTo>
                  <a:pt x="3222438" y="3660132"/>
                </a:lnTo>
                <a:lnTo>
                  <a:pt x="0" y="36601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20661" y="1743137"/>
            <a:ext cx="6870732" cy="6218013"/>
          </a:xfrm>
          <a:custGeom>
            <a:avLst/>
            <a:gdLst/>
            <a:ahLst/>
            <a:cxnLst/>
            <a:rect l="l" t="t" r="r" b="b"/>
            <a:pathLst>
              <a:path w="6870732" h="6218013">
                <a:moveTo>
                  <a:pt x="0" y="0"/>
                </a:moveTo>
                <a:lnTo>
                  <a:pt x="6870733" y="0"/>
                </a:lnTo>
                <a:lnTo>
                  <a:pt x="6870733" y="6218013"/>
                </a:lnTo>
                <a:lnTo>
                  <a:pt x="0" y="62180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5039" y="785987"/>
            <a:ext cx="8368961" cy="2343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81"/>
              </a:lnSpc>
            </a:pPr>
            <a:r>
              <a:rPr lang="en-US" sz="77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ELIMINACIÓN</a:t>
            </a:r>
          </a:p>
          <a:p>
            <a:pPr marL="0" lvl="1" indent="0" algn="l">
              <a:lnSpc>
                <a:spcPts val="9281"/>
              </a:lnSpc>
            </a:pPr>
            <a:endParaRPr lang="en-US" sz="77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09924" y="-325830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18510819" y="2434667"/>
                </a:moveTo>
                <a:lnTo>
                  <a:pt x="0" y="2434667"/>
                </a:lnTo>
                <a:lnTo>
                  <a:pt x="0" y="0"/>
                </a:lnTo>
                <a:lnTo>
                  <a:pt x="18510819" y="0"/>
                </a:lnTo>
                <a:lnTo>
                  <a:pt x="18510819" y="243466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518" b="-5345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75039" y="785987"/>
            <a:ext cx="8368961" cy="2343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81"/>
              </a:lnSpc>
            </a:pPr>
            <a:r>
              <a:rPr lang="en-US" sz="77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ELIMINACIÓN</a:t>
            </a:r>
          </a:p>
          <a:p>
            <a:pPr marL="0" lvl="1" indent="0" algn="l">
              <a:lnSpc>
                <a:spcPts val="9281"/>
              </a:lnSpc>
            </a:pPr>
            <a:endParaRPr lang="en-US" sz="77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70030" y="2346707"/>
            <a:ext cx="4407994" cy="4407994"/>
            <a:chOff x="0" y="0"/>
            <a:chExt cx="5877326" cy="5877326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5877326" cy="5877326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9D9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4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920096" y="2379614"/>
              <a:ext cx="4037133" cy="2440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39"/>
                </a:lnSpc>
              </a:pPr>
              <a:r>
                <a:rPr lang="en-US" sz="39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Filtración</a:t>
              </a:r>
            </a:p>
            <a:p>
              <a:pPr algn="ctr">
                <a:lnSpc>
                  <a:spcPts val="4839"/>
                </a:lnSpc>
              </a:pPr>
              <a:r>
                <a:rPr lang="en-US" sz="39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glomerular</a:t>
              </a:r>
            </a:p>
            <a:p>
              <a:pPr marL="0" lvl="0" indent="0" algn="ctr">
                <a:lnSpc>
                  <a:spcPts val="4839"/>
                </a:lnSpc>
                <a:spcBef>
                  <a:spcPct val="0"/>
                </a:spcBef>
              </a:pPr>
              <a:endPara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20096" y="834714"/>
              <a:ext cx="4037133" cy="815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3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1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190800" y="2108837"/>
            <a:ext cx="4321513" cy="432151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D9D9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4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906185" y="4064771"/>
            <a:ext cx="4478601" cy="1833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Resorción</a:t>
            </a:r>
          </a:p>
          <a:p>
            <a:pPr algn="ctr">
              <a:lnSpc>
                <a:spcPts val="4839"/>
              </a:lnSpc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tubular</a:t>
            </a:r>
          </a:p>
          <a:p>
            <a:pPr marL="0" lvl="0" indent="0" algn="ctr">
              <a:lnSpc>
                <a:spcPts val="4839"/>
              </a:lnSpc>
              <a:spcBef>
                <a:spcPct val="0"/>
              </a:spcBef>
            </a:pPr>
            <a:endParaRPr lang="en-US" sz="3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112256" y="3119893"/>
            <a:ext cx="4478601" cy="613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9"/>
              </a:lnSpc>
              <a:spcBef>
                <a:spcPct val="0"/>
              </a:spcBef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2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780699" y="2108837"/>
            <a:ext cx="4478601" cy="4407994"/>
            <a:chOff x="0" y="0"/>
            <a:chExt cx="5971469" cy="5877326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5877326" cy="5877326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9D9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4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168400" y="2170271"/>
              <a:ext cx="3891230" cy="2440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39"/>
                </a:lnSpc>
              </a:pPr>
              <a:r>
                <a:rPr lang="en-US" sz="39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Secreción tubular</a:t>
              </a:r>
            </a:p>
            <a:p>
              <a:pPr marL="0" lvl="0" indent="0" algn="ctr">
                <a:lnSpc>
                  <a:spcPts val="4839"/>
                </a:lnSpc>
                <a:spcBef>
                  <a:spcPct val="0"/>
                </a:spcBef>
              </a:pPr>
              <a:endPara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834714"/>
              <a:ext cx="5971469" cy="815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3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284269"/>
                  </a:solidFill>
                  <a:latin typeface="Nourd Bold"/>
                  <a:ea typeface="Nourd Bold"/>
                  <a:cs typeface="Nourd Bold"/>
                  <a:sym typeface="Nourd Bold"/>
                </a:rPr>
                <a:t>3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5956363" y="6366128"/>
            <a:ext cx="6375273" cy="3920872"/>
          </a:xfrm>
          <a:custGeom>
            <a:avLst/>
            <a:gdLst/>
            <a:ahLst/>
            <a:cxnLst/>
            <a:rect l="l" t="t" r="r" b="b"/>
            <a:pathLst>
              <a:path w="6375273" h="3920872">
                <a:moveTo>
                  <a:pt x="0" y="0"/>
                </a:moveTo>
                <a:lnTo>
                  <a:pt x="6375274" y="0"/>
                </a:lnTo>
                <a:lnTo>
                  <a:pt x="6375274" y="3920872"/>
                </a:lnTo>
                <a:lnTo>
                  <a:pt x="0" y="39208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1583"/>
            </a:stretch>
          </a:blipFill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410" y="7960961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0"/>
                </a:moveTo>
                <a:lnTo>
                  <a:pt x="18510820" y="0"/>
                </a:lnTo>
                <a:lnTo>
                  <a:pt x="18510820" y="2434668"/>
                </a:lnTo>
                <a:lnTo>
                  <a:pt x="0" y="2434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t="-260" b="-58972"/>
            </a:stretch>
          </a:blipFill>
        </p:spPr>
      </p:sp>
      <p:sp>
        <p:nvSpPr>
          <p:cNvPr id="3" name="Freeform 3"/>
          <p:cNvSpPr/>
          <p:nvPr/>
        </p:nvSpPr>
        <p:spPr>
          <a:xfrm rot="727576">
            <a:off x="2342764" y="6115983"/>
            <a:ext cx="3515414" cy="3137507"/>
          </a:xfrm>
          <a:custGeom>
            <a:avLst/>
            <a:gdLst/>
            <a:ahLst/>
            <a:cxnLst/>
            <a:rect l="l" t="t" r="r" b="b"/>
            <a:pathLst>
              <a:path w="3515414" h="3137507">
                <a:moveTo>
                  <a:pt x="0" y="0"/>
                </a:moveTo>
                <a:lnTo>
                  <a:pt x="3515414" y="0"/>
                </a:lnTo>
                <a:lnTo>
                  <a:pt x="3515414" y="3137507"/>
                </a:lnTo>
                <a:lnTo>
                  <a:pt x="0" y="31375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09873" y="3000654"/>
            <a:ext cx="3041600" cy="2781096"/>
          </a:xfrm>
          <a:custGeom>
            <a:avLst/>
            <a:gdLst/>
            <a:ahLst/>
            <a:cxnLst/>
            <a:rect l="l" t="t" r="r" b="b"/>
            <a:pathLst>
              <a:path w="3041600" h="2781096">
                <a:moveTo>
                  <a:pt x="0" y="0"/>
                </a:moveTo>
                <a:lnTo>
                  <a:pt x="3041600" y="0"/>
                </a:lnTo>
                <a:lnTo>
                  <a:pt x="3041600" y="2781096"/>
                </a:lnTo>
                <a:lnTo>
                  <a:pt x="0" y="27810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9899" b="-923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56411" y="3044176"/>
            <a:ext cx="4448416" cy="2963242"/>
          </a:xfrm>
          <a:custGeom>
            <a:avLst/>
            <a:gdLst/>
            <a:ahLst/>
            <a:cxnLst/>
            <a:rect l="l" t="t" r="r" b="b"/>
            <a:pathLst>
              <a:path w="4448416" h="2963242">
                <a:moveTo>
                  <a:pt x="0" y="0"/>
                </a:moveTo>
                <a:lnTo>
                  <a:pt x="4448417" y="0"/>
                </a:lnTo>
                <a:lnTo>
                  <a:pt x="4448417" y="2963243"/>
                </a:lnTo>
                <a:lnTo>
                  <a:pt x="0" y="29632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14929" y="6753736"/>
            <a:ext cx="3916904" cy="3134775"/>
          </a:xfrm>
          <a:custGeom>
            <a:avLst/>
            <a:gdLst/>
            <a:ahLst/>
            <a:cxnLst/>
            <a:rect l="l" t="t" r="r" b="b"/>
            <a:pathLst>
              <a:path w="3916904" h="3134775">
                <a:moveTo>
                  <a:pt x="0" y="0"/>
                </a:moveTo>
                <a:lnTo>
                  <a:pt x="3916904" y="0"/>
                </a:lnTo>
                <a:lnTo>
                  <a:pt x="3916904" y="3134774"/>
                </a:lnTo>
                <a:lnTo>
                  <a:pt x="0" y="31347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74071" y="6753736"/>
            <a:ext cx="3012387" cy="3012387"/>
          </a:xfrm>
          <a:custGeom>
            <a:avLst/>
            <a:gdLst/>
            <a:ahLst/>
            <a:cxnLst/>
            <a:rect l="l" t="t" r="r" b="b"/>
            <a:pathLst>
              <a:path w="3012387" h="3012387">
                <a:moveTo>
                  <a:pt x="0" y="0"/>
                </a:moveTo>
                <a:lnTo>
                  <a:pt x="3012386" y="0"/>
                </a:lnTo>
                <a:lnTo>
                  <a:pt x="3012386" y="3012386"/>
                </a:lnTo>
                <a:lnTo>
                  <a:pt x="0" y="30123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27059" y="2822346"/>
            <a:ext cx="5142489" cy="2571244"/>
          </a:xfrm>
          <a:custGeom>
            <a:avLst/>
            <a:gdLst/>
            <a:ahLst/>
            <a:cxnLst/>
            <a:rect l="l" t="t" r="r" b="b"/>
            <a:pathLst>
              <a:path w="5142489" h="2571244">
                <a:moveTo>
                  <a:pt x="0" y="0"/>
                </a:moveTo>
                <a:lnTo>
                  <a:pt x="5142488" y="0"/>
                </a:lnTo>
                <a:lnTo>
                  <a:pt x="5142488" y="2571244"/>
                </a:lnTo>
                <a:lnTo>
                  <a:pt x="0" y="25712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220475" y="6931344"/>
            <a:ext cx="3355656" cy="3355656"/>
          </a:xfrm>
          <a:custGeom>
            <a:avLst/>
            <a:gdLst/>
            <a:ahLst/>
            <a:cxnLst/>
            <a:rect l="l" t="t" r="r" b="b"/>
            <a:pathLst>
              <a:path w="3355656" h="3355656">
                <a:moveTo>
                  <a:pt x="0" y="0"/>
                </a:moveTo>
                <a:lnTo>
                  <a:pt x="3355656" y="0"/>
                </a:lnTo>
                <a:lnTo>
                  <a:pt x="3355656" y="3355656"/>
                </a:lnTo>
                <a:lnTo>
                  <a:pt x="0" y="33556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2253513"/>
            <a:ext cx="2922773" cy="1128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2"/>
              </a:lnSpc>
            </a:pPr>
            <a:r>
              <a:rPr lang="en-US" sz="24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Eliminación por vía pulmonar</a:t>
            </a:r>
          </a:p>
          <a:p>
            <a:pPr marL="0" lvl="0" indent="0" algn="l">
              <a:lnSpc>
                <a:spcPts val="3072"/>
              </a:lnSpc>
            </a:pPr>
            <a:endParaRPr lang="en-US" sz="24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022171" y="2253513"/>
            <a:ext cx="3209662" cy="1128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2"/>
              </a:lnSpc>
            </a:pPr>
            <a:r>
              <a:rPr lang="en-US" sz="24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Eliminación en el tubo digestivo</a:t>
            </a:r>
          </a:p>
          <a:p>
            <a:pPr marL="0" lvl="0" indent="0" algn="l">
              <a:lnSpc>
                <a:spcPts val="3072"/>
              </a:lnSpc>
            </a:pPr>
            <a:endParaRPr lang="en-US" sz="24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34023" y="2253513"/>
            <a:ext cx="2975074" cy="747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2"/>
              </a:lnSpc>
            </a:pPr>
            <a:r>
              <a:rPr lang="en-US" sz="24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Eliminación Salival</a:t>
            </a:r>
          </a:p>
          <a:p>
            <a:pPr marL="0" lvl="0" indent="0" algn="l">
              <a:lnSpc>
                <a:spcPts val="3072"/>
              </a:lnSpc>
            </a:pPr>
            <a:endParaRPr lang="en-US" sz="24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09873" y="5997894"/>
            <a:ext cx="3496551" cy="1128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2"/>
              </a:lnSpc>
            </a:pPr>
            <a:r>
              <a:rPr lang="en-US" sz="24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Eliminación</a:t>
            </a:r>
          </a:p>
          <a:p>
            <a:pPr algn="l">
              <a:lnSpc>
                <a:spcPts val="3072"/>
              </a:lnSpc>
            </a:pPr>
            <a:r>
              <a:rPr lang="en-US" sz="24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Hepática o biliar</a:t>
            </a:r>
          </a:p>
          <a:p>
            <a:pPr marL="0" lvl="0" indent="0" algn="l">
              <a:lnSpc>
                <a:spcPts val="3072"/>
              </a:lnSpc>
            </a:pPr>
            <a:endParaRPr lang="en-US" sz="24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729406" y="5997894"/>
            <a:ext cx="3502428" cy="1128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2"/>
              </a:lnSpc>
            </a:pPr>
            <a:r>
              <a:rPr lang="en-US" sz="24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Eliminación por el</a:t>
            </a:r>
          </a:p>
          <a:p>
            <a:pPr algn="l">
              <a:lnSpc>
                <a:spcPts val="3072"/>
              </a:lnSpc>
            </a:pPr>
            <a:r>
              <a:rPr lang="en-US" sz="24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Colon</a:t>
            </a:r>
          </a:p>
          <a:p>
            <a:pPr marL="0" lvl="0" indent="0" algn="l">
              <a:lnSpc>
                <a:spcPts val="3072"/>
              </a:lnSpc>
            </a:pPr>
            <a:endParaRPr lang="en-US" sz="24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34023" y="5997894"/>
            <a:ext cx="3502428" cy="1128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2"/>
              </a:lnSpc>
            </a:pPr>
            <a:r>
              <a:rPr lang="en-US" sz="24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Eliminación de otros líquidos</a:t>
            </a:r>
          </a:p>
          <a:p>
            <a:pPr marL="0" lvl="0" indent="0" algn="l">
              <a:lnSpc>
                <a:spcPts val="3072"/>
              </a:lnSpc>
            </a:pPr>
            <a:endParaRPr lang="en-US" sz="24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58041" y="536776"/>
            <a:ext cx="8368961" cy="117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9281"/>
              </a:lnSpc>
            </a:pPr>
            <a:r>
              <a:rPr lang="en-US" sz="77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ELIMINACIÓN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11410" y="7960961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18510820" y="0"/>
                </a:moveTo>
                <a:lnTo>
                  <a:pt x="0" y="0"/>
                </a:lnTo>
                <a:lnTo>
                  <a:pt x="0" y="2434668"/>
                </a:lnTo>
                <a:lnTo>
                  <a:pt x="18510820" y="2434668"/>
                </a:lnTo>
                <a:lnTo>
                  <a:pt x="185108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t="-260" b="-58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80083" y="3589603"/>
            <a:ext cx="3571875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Productos farmacéuticos internacionales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59652" y="1722452"/>
            <a:ext cx="5819519" cy="53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919"/>
              </a:lnSpc>
              <a:spcBef>
                <a:spcPct val="0"/>
              </a:spcBef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REFERENCIAS</a:t>
            </a:r>
          </a:p>
        </p:txBody>
      </p:sp>
      <p:sp>
        <p:nvSpPr>
          <p:cNvPr id="5" name="Freeform 5"/>
          <p:cNvSpPr/>
          <p:nvPr/>
        </p:nvSpPr>
        <p:spPr>
          <a:xfrm rot="-1303130">
            <a:off x="2507126" y="4260076"/>
            <a:ext cx="3512230" cy="3859594"/>
          </a:xfrm>
          <a:custGeom>
            <a:avLst/>
            <a:gdLst/>
            <a:ahLst/>
            <a:cxnLst/>
            <a:rect l="l" t="t" r="r" b="b"/>
            <a:pathLst>
              <a:path w="3512230" h="3859594">
                <a:moveTo>
                  <a:pt x="0" y="0"/>
                </a:moveTo>
                <a:lnTo>
                  <a:pt x="3512230" y="0"/>
                </a:lnTo>
                <a:lnTo>
                  <a:pt x="3512230" y="3859594"/>
                </a:lnTo>
                <a:lnTo>
                  <a:pt x="0" y="38595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97886">
            <a:off x="1990136" y="1297996"/>
            <a:ext cx="2548531" cy="2800583"/>
          </a:xfrm>
          <a:custGeom>
            <a:avLst/>
            <a:gdLst/>
            <a:ahLst/>
            <a:cxnLst/>
            <a:rect l="l" t="t" r="r" b="b"/>
            <a:pathLst>
              <a:path w="2548531" h="2800583">
                <a:moveTo>
                  <a:pt x="0" y="0"/>
                </a:moveTo>
                <a:lnTo>
                  <a:pt x="2548530" y="0"/>
                </a:lnTo>
                <a:lnTo>
                  <a:pt x="2548530" y="2800583"/>
                </a:lnTo>
                <a:lnTo>
                  <a:pt x="0" y="2800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33867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38354" y="1990338"/>
            <a:ext cx="8025969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r>
              <a:rPr lang="en-US" sz="8000" b="1" u="none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¡Gracias!</a:t>
            </a:r>
          </a:p>
        </p:txBody>
      </p:sp>
      <p:sp>
        <p:nvSpPr>
          <p:cNvPr id="3" name="Freeform 3"/>
          <p:cNvSpPr/>
          <p:nvPr/>
        </p:nvSpPr>
        <p:spPr>
          <a:xfrm rot="5400000" flipV="1">
            <a:off x="8345387" y="1274046"/>
            <a:ext cx="16621900" cy="3475488"/>
          </a:xfrm>
          <a:custGeom>
            <a:avLst/>
            <a:gdLst/>
            <a:ahLst/>
            <a:cxnLst/>
            <a:rect l="l" t="t" r="r" b="b"/>
            <a:pathLst>
              <a:path w="16621900" h="3475488">
                <a:moveTo>
                  <a:pt x="0" y="3475488"/>
                </a:moveTo>
                <a:lnTo>
                  <a:pt x="16621901" y="3475488"/>
                </a:lnTo>
                <a:lnTo>
                  <a:pt x="16621901" y="0"/>
                </a:lnTo>
                <a:lnTo>
                  <a:pt x="0" y="0"/>
                </a:lnTo>
                <a:lnTo>
                  <a:pt x="0" y="347548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t="-163"/>
            </a:stretch>
          </a:blipFill>
        </p:spPr>
      </p:sp>
      <p:sp>
        <p:nvSpPr>
          <p:cNvPr id="4" name="Freeform 4"/>
          <p:cNvSpPr/>
          <p:nvPr/>
        </p:nvSpPr>
        <p:spPr>
          <a:xfrm rot="-473053">
            <a:off x="12019079" y="3075572"/>
            <a:ext cx="3220104" cy="5318491"/>
          </a:xfrm>
          <a:custGeom>
            <a:avLst/>
            <a:gdLst/>
            <a:ahLst/>
            <a:cxnLst/>
            <a:rect l="l" t="t" r="r" b="b"/>
            <a:pathLst>
              <a:path w="3220104" h="5318491">
                <a:moveTo>
                  <a:pt x="0" y="0"/>
                </a:moveTo>
                <a:lnTo>
                  <a:pt x="3220104" y="0"/>
                </a:lnTo>
                <a:lnTo>
                  <a:pt x="3220104" y="5318491"/>
                </a:lnTo>
                <a:lnTo>
                  <a:pt x="0" y="5318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469789">
            <a:off x="11619080" y="401691"/>
            <a:ext cx="1773767" cy="2929645"/>
          </a:xfrm>
          <a:custGeom>
            <a:avLst/>
            <a:gdLst/>
            <a:ahLst/>
            <a:cxnLst/>
            <a:rect l="l" t="t" r="r" b="b"/>
            <a:pathLst>
              <a:path w="1773767" h="2929645">
                <a:moveTo>
                  <a:pt x="0" y="0"/>
                </a:moveTo>
                <a:lnTo>
                  <a:pt x="1773767" y="0"/>
                </a:lnTo>
                <a:lnTo>
                  <a:pt x="1773767" y="2929644"/>
                </a:lnTo>
                <a:lnTo>
                  <a:pt x="0" y="2929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11410" y="-104309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18510820" y="2434668"/>
                </a:moveTo>
                <a:lnTo>
                  <a:pt x="0" y="2434668"/>
                </a:lnTo>
                <a:lnTo>
                  <a:pt x="0" y="0"/>
                </a:lnTo>
                <a:lnTo>
                  <a:pt x="18510820" y="0"/>
                </a:lnTo>
                <a:lnTo>
                  <a:pt x="1851082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b="-59232"/>
            </a:stretch>
          </a:blipFill>
        </p:spPr>
      </p:sp>
      <p:sp>
        <p:nvSpPr>
          <p:cNvPr id="3" name="Freeform 3"/>
          <p:cNvSpPr/>
          <p:nvPr/>
        </p:nvSpPr>
        <p:spPr>
          <a:xfrm rot="997754">
            <a:off x="718179" y="1812817"/>
            <a:ext cx="3729004" cy="5064861"/>
          </a:xfrm>
          <a:custGeom>
            <a:avLst/>
            <a:gdLst/>
            <a:ahLst/>
            <a:cxnLst/>
            <a:rect l="l" t="t" r="r" b="b"/>
            <a:pathLst>
              <a:path w="3729004" h="5064861">
                <a:moveTo>
                  <a:pt x="0" y="0"/>
                </a:moveTo>
                <a:lnTo>
                  <a:pt x="3729004" y="0"/>
                </a:lnTo>
                <a:lnTo>
                  <a:pt x="3729004" y="5064861"/>
                </a:lnTo>
                <a:lnTo>
                  <a:pt x="0" y="5064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39413" flipH="1">
            <a:off x="4616867" y="6320825"/>
            <a:ext cx="2415379" cy="3280651"/>
          </a:xfrm>
          <a:custGeom>
            <a:avLst/>
            <a:gdLst/>
            <a:ahLst/>
            <a:cxnLst/>
            <a:rect l="l" t="t" r="r" b="b"/>
            <a:pathLst>
              <a:path w="2415379" h="3280651">
                <a:moveTo>
                  <a:pt x="2415380" y="0"/>
                </a:moveTo>
                <a:lnTo>
                  <a:pt x="0" y="0"/>
                </a:lnTo>
                <a:lnTo>
                  <a:pt x="0" y="3280651"/>
                </a:lnTo>
                <a:lnTo>
                  <a:pt x="2415380" y="3280651"/>
                </a:lnTo>
                <a:lnTo>
                  <a:pt x="24153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16535">
            <a:off x="1471301" y="7576392"/>
            <a:ext cx="1869086" cy="2538657"/>
          </a:xfrm>
          <a:custGeom>
            <a:avLst/>
            <a:gdLst/>
            <a:ahLst/>
            <a:cxnLst/>
            <a:rect l="l" t="t" r="r" b="b"/>
            <a:pathLst>
              <a:path w="1869086" h="2538657">
                <a:moveTo>
                  <a:pt x="0" y="0"/>
                </a:moveTo>
                <a:lnTo>
                  <a:pt x="1869086" y="0"/>
                </a:lnTo>
                <a:lnTo>
                  <a:pt x="1869086" y="2538657"/>
                </a:lnTo>
                <a:lnTo>
                  <a:pt x="0" y="2538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694588" y="3953165"/>
            <a:ext cx="5593412" cy="6333835"/>
          </a:xfrm>
          <a:custGeom>
            <a:avLst/>
            <a:gdLst/>
            <a:ahLst/>
            <a:cxnLst/>
            <a:rect l="l" t="t" r="r" b="b"/>
            <a:pathLst>
              <a:path w="5593412" h="6333835">
                <a:moveTo>
                  <a:pt x="0" y="0"/>
                </a:moveTo>
                <a:lnTo>
                  <a:pt x="5593412" y="0"/>
                </a:lnTo>
                <a:lnTo>
                  <a:pt x="5593412" y="6333835"/>
                </a:lnTo>
                <a:lnTo>
                  <a:pt x="0" y="63338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115851" y="7305341"/>
            <a:ext cx="4538116" cy="3019910"/>
          </a:xfrm>
          <a:custGeom>
            <a:avLst/>
            <a:gdLst/>
            <a:ahLst/>
            <a:cxnLst/>
            <a:rect l="l" t="t" r="r" b="b"/>
            <a:pathLst>
              <a:path w="4538116" h="3019910">
                <a:moveTo>
                  <a:pt x="0" y="0"/>
                </a:moveTo>
                <a:lnTo>
                  <a:pt x="4538115" y="0"/>
                </a:lnTo>
                <a:lnTo>
                  <a:pt x="4538115" y="3019910"/>
                </a:lnTo>
                <a:lnTo>
                  <a:pt x="0" y="30199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15740">
            <a:off x="10154762" y="444737"/>
            <a:ext cx="5354732" cy="5354732"/>
          </a:xfrm>
          <a:custGeom>
            <a:avLst/>
            <a:gdLst/>
            <a:ahLst/>
            <a:cxnLst/>
            <a:rect l="l" t="t" r="r" b="b"/>
            <a:pathLst>
              <a:path w="5354732" h="5354732">
                <a:moveTo>
                  <a:pt x="0" y="0"/>
                </a:moveTo>
                <a:lnTo>
                  <a:pt x="5354732" y="0"/>
                </a:lnTo>
                <a:lnTo>
                  <a:pt x="5354732" y="5354733"/>
                </a:lnTo>
                <a:lnTo>
                  <a:pt x="0" y="53547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2570290">
            <a:off x="8677860" y="5801909"/>
            <a:ext cx="3754379" cy="1543050"/>
            <a:chOff x="0" y="0"/>
            <a:chExt cx="988808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88808" cy="406400"/>
            </a:xfrm>
            <a:custGeom>
              <a:avLst/>
              <a:gdLst/>
              <a:ahLst/>
              <a:cxnLst/>
              <a:rect l="l" t="t" r="r" b="b"/>
              <a:pathLst>
                <a:path w="988808" h="406400">
                  <a:moveTo>
                    <a:pt x="785608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785608" y="406400"/>
                  </a:lnTo>
                  <a:lnTo>
                    <a:pt x="988808" y="203200"/>
                  </a:lnTo>
                  <a:lnTo>
                    <a:pt x="785608" y="0"/>
                  </a:lnTo>
                  <a:close/>
                </a:path>
              </a:pathLst>
            </a:custGeom>
            <a:solidFill>
              <a:srgbClr val="788F9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7450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582681" y="5086350"/>
            <a:ext cx="5635078" cy="188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9"/>
              </a:lnSpc>
            </a:pP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toda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sustancia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química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que altera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funcionamiento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del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organismo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los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seres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vivos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por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interacciones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a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nivel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molecular.</a:t>
            </a:r>
          </a:p>
          <a:p>
            <a:pPr algn="l">
              <a:lnSpc>
                <a:spcPts val="3019"/>
              </a:lnSpc>
            </a:pPr>
            <a:endParaRPr lang="en-US" sz="19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07648" y="2516998"/>
            <a:ext cx="8368961" cy="60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759"/>
              </a:lnSpc>
            </a:pPr>
            <a:r>
              <a:rPr lang="en-US" sz="3999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¿QUÉ ES FARMACO?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9E6CE5-A483-ED25-6BCC-AFF5325ABC01}"/>
              </a:ext>
            </a:extLst>
          </p:cNvPr>
          <p:cNvSpPr txBox="1"/>
          <p:nvPr/>
        </p:nvSpPr>
        <p:spPr>
          <a:xfrm>
            <a:off x="12456133" y="6000244"/>
            <a:ext cx="171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protoplasma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11410" y="7960961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18510820" y="0"/>
                </a:moveTo>
                <a:lnTo>
                  <a:pt x="0" y="0"/>
                </a:lnTo>
                <a:lnTo>
                  <a:pt x="0" y="2434668"/>
                </a:lnTo>
                <a:lnTo>
                  <a:pt x="18510820" y="2434668"/>
                </a:lnTo>
                <a:lnTo>
                  <a:pt x="185108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t="-260" b="-5897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678" y="1570593"/>
            <a:ext cx="1228220" cy="6490374"/>
            <a:chOff x="0" y="0"/>
            <a:chExt cx="1637627" cy="865383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637627" cy="1637627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9D9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2338735"/>
              <a:ext cx="1637627" cy="1637627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9D9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474280" y="2891827"/>
              <a:ext cx="689067" cy="531443"/>
            </a:xfrm>
            <a:custGeom>
              <a:avLst/>
              <a:gdLst/>
              <a:ahLst/>
              <a:cxnLst/>
              <a:rect l="l" t="t" r="r" b="b"/>
              <a:pathLst>
                <a:path w="689067" h="531443">
                  <a:moveTo>
                    <a:pt x="0" y="0"/>
                  </a:moveTo>
                  <a:lnTo>
                    <a:pt x="689067" y="0"/>
                  </a:lnTo>
                  <a:lnTo>
                    <a:pt x="689067" y="531443"/>
                  </a:lnTo>
                  <a:lnTo>
                    <a:pt x="0" y="53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0" y="7016204"/>
              <a:ext cx="1637627" cy="163762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9D9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4615584"/>
              <a:ext cx="1637627" cy="1637627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9D9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474280" y="522149"/>
              <a:ext cx="689067" cy="531443"/>
            </a:xfrm>
            <a:custGeom>
              <a:avLst/>
              <a:gdLst/>
              <a:ahLst/>
              <a:cxnLst/>
              <a:rect l="l" t="t" r="r" b="b"/>
              <a:pathLst>
                <a:path w="689067" h="531443">
                  <a:moveTo>
                    <a:pt x="0" y="0"/>
                  </a:moveTo>
                  <a:lnTo>
                    <a:pt x="689067" y="0"/>
                  </a:lnTo>
                  <a:lnTo>
                    <a:pt x="689067" y="531443"/>
                  </a:lnTo>
                  <a:lnTo>
                    <a:pt x="0" y="53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74280" y="5195562"/>
              <a:ext cx="689067" cy="531443"/>
            </a:xfrm>
            <a:custGeom>
              <a:avLst/>
              <a:gdLst/>
              <a:ahLst/>
              <a:cxnLst/>
              <a:rect l="l" t="t" r="r" b="b"/>
              <a:pathLst>
                <a:path w="689067" h="531443">
                  <a:moveTo>
                    <a:pt x="0" y="0"/>
                  </a:moveTo>
                  <a:lnTo>
                    <a:pt x="689067" y="0"/>
                  </a:lnTo>
                  <a:lnTo>
                    <a:pt x="689067" y="531443"/>
                  </a:lnTo>
                  <a:lnTo>
                    <a:pt x="0" y="53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74280" y="7569296"/>
              <a:ext cx="689067" cy="531443"/>
            </a:xfrm>
            <a:custGeom>
              <a:avLst/>
              <a:gdLst/>
              <a:ahLst/>
              <a:cxnLst/>
              <a:rect l="l" t="t" r="r" b="b"/>
              <a:pathLst>
                <a:path w="689067" h="531443">
                  <a:moveTo>
                    <a:pt x="0" y="0"/>
                  </a:moveTo>
                  <a:lnTo>
                    <a:pt x="689067" y="0"/>
                  </a:lnTo>
                  <a:lnTo>
                    <a:pt x="689067" y="531443"/>
                  </a:lnTo>
                  <a:lnTo>
                    <a:pt x="0" y="53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1541038" y="5448905"/>
            <a:ext cx="26820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FARMACODINAMÍA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541038" y="7202956"/>
            <a:ext cx="25330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FARMACOTECNIA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2" name="Freeform 22"/>
          <p:cNvSpPr/>
          <p:nvPr/>
        </p:nvSpPr>
        <p:spPr>
          <a:xfrm rot="-757196">
            <a:off x="3217541" y="5585771"/>
            <a:ext cx="1877335" cy="2730670"/>
          </a:xfrm>
          <a:custGeom>
            <a:avLst/>
            <a:gdLst/>
            <a:ahLst/>
            <a:cxnLst/>
            <a:rect l="l" t="t" r="r" b="b"/>
            <a:pathLst>
              <a:path w="1877335" h="2730670">
                <a:moveTo>
                  <a:pt x="0" y="0"/>
                </a:moveTo>
                <a:lnTo>
                  <a:pt x="1877335" y="0"/>
                </a:lnTo>
                <a:lnTo>
                  <a:pt x="1877335" y="2730669"/>
                </a:lnTo>
                <a:lnTo>
                  <a:pt x="0" y="27306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06975" y="8605064"/>
            <a:ext cx="1137176" cy="113717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D9D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581721" y="2009256"/>
            <a:ext cx="253307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FARMACOGNOSIA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541038" y="3694854"/>
            <a:ext cx="272616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FARMACOCINÉTICA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874327" y="437971"/>
            <a:ext cx="6479473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999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DICIPLINAS</a:t>
            </a:r>
          </a:p>
          <a:p>
            <a:pPr marL="0" lvl="1" indent="0" algn="l">
              <a:lnSpc>
                <a:spcPts val="4759"/>
              </a:lnSpc>
              <a:spcBef>
                <a:spcPct val="0"/>
              </a:spcBef>
            </a:pPr>
            <a:endParaRPr lang="en-US" sz="3999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389673" y="9085069"/>
            <a:ext cx="253308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FARMACOTERAPIA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890021" y="5041679"/>
            <a:ext cx="10188179" cy="1517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20"/>
              </a:lnSpc>
            </a:pP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studio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efectos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bioquímicos,fisiológicos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mecanismos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acción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fármacos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algn="just">
              <a:lnSpc>
                <a:spcPts val="3020"/>
              </a:lnSpc>
            </a:pP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todo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lo que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fármacos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ejercen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sobre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organismo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.  </a:t>
            </a:r>
          </a:p>
          <a:p>
            <a:pPr marL="0" lvl="0" indent="0" algn="l">
              <a:lnSpc>
                <a:spcPts val="302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886450" y="1804741"/>
            <a:ext cx="9963150" cy="1132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19"/>
              </a:lnSpc>
            </a:pP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Estudia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origen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,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caracteres,estructura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anatómica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y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quimica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las Drogas naturales</a:t>
            </a:r>
          </a:p>
          <a:p>
            <a:pPr marL="0" lvl="0" indent="0" algn="l">
              <a:lnSpc>
                <a:spcPts val="3019"/>
              </a:lnSpc>
              <a:spcBef>
                <a:spcPct val="0"/>
              </a:spcBef>
            </a:pPr>
            <a:endParaRPr lang="en-US" sz="19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890021" y="3420953"/>
            <a:ext cx="10188179" cy="1517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20"/>
              </a:lnSpc>
            </a:pP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Estudia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absorción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distribución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, la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biotrasformación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y la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eliminación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las Drogas.</a:t>
            </a:r>
          </a:p>
          <a:p>
            <a:pPr algn="just">
              <a:lnSpc>
                <a:spcPts val="3020"/>
              </a:lnSpc>
            </a:pP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todo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lo que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organism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ejerce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sobre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las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drogas</a:t>
            </a: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0" lvl="0" indent="0" algn="l">
              <a:lnSpc>
                <a:spcPts val="302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890021" y="6997975"/>
            <a:ext cx="10188179" cy="74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20"/>
              </a:lnSpc>
            </a:pP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Tiene que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ver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con la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preparación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y la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distribución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las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drogas</a:t>
            </a: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0" lvl="0" indent="0" algn="l">
              <a:lnSpc>
                <a:spcPts val="302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5890021" y="8778637"/>
            <a:ext cx="10188179" cy="1133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20"/>
              </a:lnSpc>
            </a:pP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ocupa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del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uso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fármacos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destinado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evitar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y tartar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enfermedades</a:t>
            </a: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0" lvl="0" indent="0" algn="l">
              <a:lnSpc>
                <a:spcPts val="302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grpSp>
        <p:nvGrpSpPr>
          <p:cNvPr id="57" name="Group 57"/>
          <p:cNvGrpSpPr/>
          <p:nvPr/>
        </p:nvGrpSpPr>
        <p:grpSpPr>
          <a:xfrm rot="-10800000">
            <a:off x="4045530" y="1842173"/>
            <a:ext cx="1136070" cy="656394"/>
            <a:chOff x="0" y="0"/>
            <a:chExt cx="1284723" cy="61097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 rot="-10800000">
            <a:off x="4258579" y="3496506"/>
            <a:ext cx="1380221" cy="656394"/>
            <a:chOff x="0" y="0"/>
            <a:chExt cx="1284723" cy="610978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 rot="-10800000">
            <a:off x="4343400" y="5249106"/>
            <a:ext cx="1380221" cy="656394"/>
            <a:chOff x="0" y="0"/>
            <a:chExt cx="1284723" cy="610978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 rot="-10800000">
            <a:off x="4334778" y="7010958"/>
            <a:ext cx="1380221" cy="656394"/>
            <a:chOff x="0" y="0"/>
            <a:chExt cx="1284723" cy="610978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 rot="-10800000">
            <a:off x="4029978" y="8835787"/>
            <a:ext cx="1380221" cy="656394"/>
            <a:chOff x="0" y="0"/>
            <a:chExt cx="1284723" cy="610978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619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11410" y="7960961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18510820" y="0"/>
                </a:moveTo>
                <a:lnTo>
                  <a:pt x="0" y="0"/>
                </a:lnTo>
                <a:lnTo>
                  <a:pt x="0" y="2434668"/>
                </a:lnTo>
                <a:lnTo>
                  <a:pt x="18510820" y="2434668"/>
                </a:lnTo>
                <a:lnTo>
                  <a:pt x="185108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t="-260" b="-5897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678" y="1570593"/>
            <a:ext cx="1228220" cy="6490374"/>
            <a:chOff x="0" y="0"/>
            <a:chExt cx="1637627" cy="865383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637627" cy="1637627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9D9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2338735"/>
              <a:ext cx="1637627" cy="1637627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9D9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474280" y="2891827"/>
              <a:ext cx="689067" cy="531443"/>
            </a:xfrm>
            <a:custGeom>
              <a:avLst/>
              <a:gdLst/>
              <a:ahLst/>
              <a:cxnLst/>
              <a:rect l="l" t="t" r="r" b="b"/>
              <a:pathLst>
                <a:path w="689067" h="531443">
                  <a:moveTo>
                    <a:pt x="0" y="0"/>
                  </a:moveTo>
                  <a:lnTo>
                    <a:pt x="689067" y="0"/>
                  </a:lnTo>
                  <a:lnTo>
                    <a:pt x="689067" y="531443"/>
                  </a:lnTo>
                  <a:lnTo>
                    <a:pt x="0" y="53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0" y="7016204"/>
              <a:ext cx="1637627" cy="163762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9D9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4615584"/>
              <a:ext cx="1637627" cy="1637627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9D9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474280" y="522149"/>
              <a:ext cx="689067" cy="531443"/>
            </a:xfrm>
            <a:custGeom>
              <a:avLst/>
              <a:gdLst/>
              <a:ahLst/>
              <a:cxnLst/>
              <a:rect l="l" t="t" r="r" b="b"/>
              <a:pathLst>
                <a:path w="689067" h="531443">
                  <a:moveTo>
                    <a:pt x="0" y="0"/>
                  </a:moveTo>
                  <a:lnTo>
                    <a:pt x="689067" y="0"/>
                  </a:lnTo>
                  <a:lnTo>
                    <a:pt x="689067" y="531443"/>
                  </a:lnTo>
                  <a:lnTo>
                    <a:pt x="0" y="53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74280" y="5195562"/>
              <a:ext cx="689067" cy="531443"/>
            </a:xfrm>
            <a:custGeom>
              <a:avLst/>
              <a:gdLst/>
              <a:ahLst/>
              <a:cxnLst/>
              <a:rect l="l" t="t" r="r" b="b"/>
              <a:pathLst>
                <a:path w="689067" h="531443">
                  <a:moveTo>
                    <a:pt x="0" y="0"/>
                  </a:moveTo>
                  <a:lnTo>
                    <a:pt x="689067" y="0"/>
                  </a:lnTo>
                  <a:lnTo>
                    <a:pt x="689067" y="531443"/>
                  </a:lnTo>
                  <a:lnTo>
                    <a:pt x="0" y="53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74280" y="7569296"/>
              <a:ext cx="689067" cy="531443"/>
            </a:xfrm>
            <a:custGeom>
              <a:avLst/>
              <a:gdLst/>
              <a:ahLst/>
              <a:cxnLst/>
              <a:rect l="l" t="t" r="r" b="b"/>
              <a:pathLst>
                <a:path w="689067" h="531443">
                  <a:moveTo>
                    <a:pt x="0" y="0"/>
                  </a:moveTo>
                  <a:lnTo>
                    <a:pt x="689067" y="0"/>
                  </a:lnTo>
                  <a:lnTo>
                    <a:pt x="689067" y="531443"/>
                  </a:lnTo>
                  <a:lnTo>
                    <a:pt x="0" y="53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1541038" y="5448905"/>
            <a:ext cx="26820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TOXICOLOGÍA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541038" y="7202956"/>
            <a:ext cx="253308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FARMACOMETRÍA</a:t>
            </a:r>
          </a:p>
        </p:txBody>
      </p:sp>
      <p:sp>
        <p:nvSpPr>
          <p:cNvPr id="22" name="Freeform 22"/>
          <p:cNvSpPr/>
          <p:nvPr/>
        </p:nvSpPr>
        <p:spPr>
          <a:xfrm rot="-757196">
            <a:off x="3217541" y="5585771"/>
            <a:ext cx="1877335" cy="2730670"/>
          </a:xfrm>
          <a:custGeom>
            <a:avLst/>
            <a:gdLst/>
            <a:ahLst/>
            <a:cxnLst/>
            <a:rect l="l" t="t" r="r" b="b"/>
            <a:pathLst>
              <a:path w="1877335" h="2730670">
                <a:moveTo>
                  <a:pt x="0" y="0"/>
                </a:moveTo>
                <a:lnTo>
                  <a:pt x="1877335" y="0"/>
                </a:lnTo>
                <a:lnTo>
                  <a:pt x="1877335" y="2730669"/>
                </a:lnTo>
                <a:lnTo>
                  <a:pt x="0" y="27306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06975" y="8605064"/>
            <a:ext cx="1137176" cy="113717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D9D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219200" y="1866900"/>
            <a:ext cx="282632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2000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FARMACOLOGÍA CLÍNICA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541038" y="3694854"/>
            <a:ext cx="272616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2000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FARMACOLOGÍA MOLECULAR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483927" y="514171"/>
            <a:ext cx="6479473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999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DICIPLINAS</a:t>
            </a:r>
          </a:p>
          <a:p>
            <a:pPr marL="0" lvl="1" indent="0" algn="l">
              <a:lnSpc>
                <a:spcPts val="4759"/>
              </a:lnSpc>
              <a:spcBef>
                <a:spcPct val="0"/>
              </a:spcBef>
            </a:pPr>
            <a:endParaRPr lang="en-US" sz="3999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890021" y="5041679"/>
            <a:ext cx="10188179" cy="74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20"/>
              </a:lnSpc>
            </a:pP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Estudia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venenose y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efectos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adversos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los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medicamentos</a:t>
            </a: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0" lvl="0" indent="0" algn="l">
              <a:lnSpc>
                <a:spcPts val="302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886450" y="1804741"/>
            <a:ext cx="9963150" cy="1517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19"/>
              </a:lnSpc>
            </a:pP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Estudia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las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acciones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farmacológicas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hombre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sano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y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enfermo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,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así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como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la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evaluación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las Drogas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tratamiento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las </a:t>
            </a: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enfermedades</a:t>
            </a:r>
            <a:r>
              <a:rPr lang="en-US" sz="1999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 </a:t>
            </a:r>
          </a:p>
          <a:p>
            <a:pPr marL="0" lvl="0" indent="0" algn="l">
              <a:lnSpc>
                <a:spcPts val="3019"/>
              </a:lnSpc>
              <a:spcBef>
                <a:spcPct val="0"/>
              </a:spcBef>
            </a:pPr>
            <a:endParaRPr lang="en-US" sz="19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890021" y="3420953"/>
            <a:ext cx="10188179" cy="74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20"/>
              </a:lnSpc>
            </a:pP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Estudia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las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interacciones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del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fármaco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organismo</a:t>
            </a: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0" lvl="0" indent="0" algn="l">
              <a:lnSpc>
                <a:spcPts val="302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890021" y="6997975"/>
            <a:ext cx="10188179" cy="1133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20"/>
              </a:lnSpc>
            </a:pP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Estudia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relación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que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existe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entre la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dosis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administrada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un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Fármaco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y la magnitude del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resultado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obtenido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. </a:t>
            </a:r>
          </a:p>
          <a:p>
            <a:pPr marL="0" lvl="0" indent="0" algn="l">
              <a:lnSpc>
                <a:spcPts val="302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grpSp>
        <p:nvGrpSpPr>
          <p:cNvPr id="57" name="Group 57"/>
          <p:cNvGrpSpPr/>
          <p:nvPr/>
        </p:nvGrpSpPr>
        <p:grpSpPr>
          <a:xfrm rot="-10800000">
            <a:off x="4045530" y="1842173"/>
            <a:ext cx="1136070" cy="656394"/>
            <a:chOff x="0" y="0"/>
            <a:chExt cx="1284723" cy="61097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 rot="-10800000">
            <a:off x="4258579" y="3496506"/>
            <a:ext cx="1380221" cy="656394"/>
            <a:chOff x="0" y="0"/>
            <a:chExt cx="1284723" cy="610978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 rot="-10800000">
            <a:off x="4343400" y="5249106"/>
            <a:ext cx="1380221" cy="656394"/>
            <a:chOff x="0" y="0"/>
            <a:chExt cx="1284723" cy="610978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 rot="-10800000">
            <a:off x="4334778" y="7010958"/>
            <a:ext cx="1380221" cy="656394"/>
            <a:chOff x="0" y="0"/>
            <a:chExt cx="1284723" cy="610978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154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410" y="7960961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0"/>
                </a:moveTo>
                <a:lnTo>
                  <a:pt x="18510820" y="0"/>
                </a:lnTo>
                <a:lnTo>
                  <a:pt x="18510820" y="2434668"/>
                </a:lnTo>
                <a:lnTo>
                  <a:pt x="0" y="2434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t="-260" b="-5897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30669" y="1138465"/>
            <a:ext cx="1821313" cy="1821313"/>
            <a:chOff x="0" y="0"/>
            <a:chExt cx="2428417" cy="242841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428417" cy="2428417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9D9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781717" y="512397"/>
              <a:ext cx="864982" cy="1403622"/>
            </a:xfrm>
            <a:custGeom>
              <a:avLst/>
              <a:gdLst/>
              <a:ahLst/>
              <a:cxnLst/>
              <a:rect l="l" t="t" r="r" b="b"/>
              <a:pathLst>
                <a:path w="864982" h="1403622">
                  <a:moveTo>
                    <a:pt x="0" y="0"/>
                  </a:moveTo>
                  <a:lnTo>
                    <a:pt x="864982" y="0"/>
                  </a:lnTo>
                  <a:lnTo>
                    <a:pt x="864982" y="1403622"/>
                  </a:lnTo>
                  <a:lnTo>
                    <a:pt x="0" y="1403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3824577" y="1028700"/>
            <a:ext cx="1821313" cy="1821313"/>
            <a:chOff x="0" y="0"/>
            <a:chExt cx="2428417" cy="2428417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28417" cy="2428417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9D9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732621" y="513718"/>
              <a:ext cx="963174" cy="1400981"/>
            </a:xfrm>
            <a:custGeom>
              <a:avLst/>
              <a:gdLst/>
              <a:ahLst/>
              <a:cxnLst/>
              <a:rect l="l" t="t" r="r" b="b"/>
              <a:pathLst>
                <a:path w="963174" h="1400981">
                  <a:moveTo>
                    <a:pt x="0" y="0"/>
                  </a:moveTo>
                  <a:lnTo>
                    <a:pt x="963174" y="0"/>
                  </a:lnTo>
                  <a:lnTo>
                    <a:pt x="963174" y="1400981"/>
                  </a:lnTo>
                  <a:lnTo>
                    <a:pt x="0" y="1400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1023149" y="7960961"/>
            <a:ext cx="2915363" cy="1940041"/>
          </a:xfrm>
          <a:custGeom>
            <a:avLst/>
            <a:gdLst/>
            <a:ahLst/>
            <a:cxnLst/>
            <a:rect l="l" t="t" r="r" b="b"/>
            <a:pathLst>
              <a:path w="2915363" h="1940041">
                <a:moveTo>
                  <a:pt x="0" y="0"/>
                </a:moveTo>
                <a:lnTo>
                  <a:pt x="2915363" y="0"/>
                </a:lnTo>
                <a:lnTo>
                  <a:pt x="2915363" y="1940042"/>
                </a:lnTo>
                <a:lnTo>
                  <a:pt x="0" y="19400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859319" y="7694311"/>
            <a:ext cx="4131135" cy="2321173"/>
          </a:xfrm>
          <a:custGeom>
            <a:avLst/>
            <a:gdLst/>
            <a:ahLst/>
            <a:cxnLst/>
            <a:rect l="l" t="t" r="r" b="b"/>
            <a:pathLst>
              <a:path w="4131135" h="2321173">
                <a:moveTo>
                  <a:pt x="0" y="0"/>
                </a:moveTo>
                <a:lnTo>
                  <a:pt x="4131135" y="0"/>
                </a:lnTo>
                <a:lnTo>
                  <a:pt x="4131135" y="2321173"/>
                </a:lnTo>
                <a:lnTo>
                  <a:pt x="0" y="23211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 rot="-5400000">
            <a:off x="1288205" y="4592566"/>
            <a:ext cx="1906240" cy="1373737"/>
            <a:chOff x="0" y="0"/>
            <a:chExt cx="812800" cy="5857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85746"/>
            </a:xfrm>
            <a:custGeom>
              <a:avLst/>
              <a:gdLst/>
              <a:ahLst/>
              <a:cxnLst/>
              <a:rect l="l" t="t" r="r" b="b"/>
              <a:pathLst>
                <a:path w="812800" h="585746">
                  <a:moveTo>
                    <a:pt x="0" y="29287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812800" y="203200"/>
                  </a:lnTo>
                  <a:lnTo>
                    <a:pt x="812800" y="382546"/>
                  </a:lnTo>
                  <a:lnTo>
                    <a:pt x="406400" y="382546"/>
                  </a:lnTo>
                  <a:lnTo>
                    <a:pt x="406400" y="585746"/>
                  </a:lnTo>
                  <a:lnTo>
                    <a:pt x="0" y="292873"/>
                  </a:lnTo>
                  <a:close/>
                </a:path>
              </a:pathLst>
            </a:custGeom>
            <a:solidFill>
              <a:srgbClr val="70B4B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165100"/>
              <a:ext cx="711200" cy="21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015847" y="318177"/>
            <a:ext cx="10256306" cy="102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CONCEPTOS</a:t>
            </a:r>
          </a:p>
          <a:p>
            <a:pPr marL="0" lvl="1" indent="0" algn="ctr">
              <a:lnSpc>
                <a:spcPts val="3919"/>
              </a:lnSpc>
              <a:spcBef>
                <a:spcPct val="0"/>
              </a:spcBef>
            </a:pPr>
            <a:endParaRPr lang="en-US" sz="3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37277" y="3424078"/>
            <a:ext cx="3808096" cy="90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20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Acción</a:t>
            </a:r>
          </a:p>
          <a:p>
            <a:pPr algn="ctr">
              <a:lnSpc>
                <a:spcPts val="2420"/>
              </a:lnSpc>
            </a:pPr>
            <a:r>
              <a:rPr lang="en-US" sz="20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farmacológica</a:t>
            </a:r>
          </a:p>
          <a:p>
            <a:pPr marL="0" lvl="0" indent="0" algn="ctr">
              <a:lnSpc>
                <a:spcPts val="2420"/>
              </a:lnSpc>
              <a:spcBef>
                <a:spcPct val="0"/>
              </a:spcBef>
            </a:pPr>
            <a:endParaRPr lang="en-US" sz="20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76782" y="6625677"/>
            <a:ext cx="5595417" cy="1365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17"/>
              </a:lnSpc>
            </a:pP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Alude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a la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modificación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que produce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una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droga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las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diferentes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funciones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del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organismo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marL="0" lvl="0" indent="0" algn="ctr">
              <a:lnSpc>
                <a:spcPts val="2717"/>
              </a:lnSpc>
              <a:spcBef>
                <a:spcPct val="0"/>
              </a:spcBef>
            </a:pPr>
            <a:endParaRPr lang="en-US" sz="17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020839" y="3174464"/>
            <a:ext cx="3808096" cy="902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2000" b="1" dirty="0" err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Efecto</a:t>
            </a:r>
            <a:endParaRPr lang="en-US" sz="2000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  <a:p>
            <a:pPr algn="ctr">
              <a:lnSpc>
                <a:spcPts val="2420"/>
              </a:lnSpc>
            </a:pPr>
            <a:r>
              <a:rPr lang="en-US" sz="2000" b="1" dirty="0" err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farmacológico</a:t>
            </a:r>
            <a:endParaRPr lang="en-US" sz="2000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  <a:p>
            <a:pPr marL="0" lvl="0" indent="0" algn="ctr">
              <a:lnSpc>
                <a:spcPts val="2420"/>
              </a:lnSpc>
              <a:spcBef>
                <a:spcPct val="0"/>
              </a:spcBef>
            </a:pPr>
            <a:endParaRPr lang="en-US" sz="2000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450364" y="6625677"/>
            <a:ext cx="5412706" cy="12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15"/>
              </a:lnSpc>
            </a:pP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El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efecto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farmacológico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se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refiere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a la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manifestación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una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acción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farmacológica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 un </a:t>
            </a:r>
            <a:r>
              <a:rPr lang="en-US" sz="2000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paciente</a:t>
            </a:r>
            <a:r>
              <a:rPr lang="en-US" sz="2000" dirty="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.</a:t>
            </a:r>
          </a:p>
          <a:p>
            <a:pPr marL="0" lvl="0" indent="0" algn="ctr">
              <a:lnSpc>
                <a:spcPts val="2415"/>
              </a:lnSpc>
              <a:spcBef>
                <a:spcPct val="0"/>
              </a:spcBef>
            </a:pPr>
            <a:endParaRPr lang="en-US" sz="15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grpSp>
        <p:nvGrpSpPr>
          <p:cNvPr id="23" name="Group 23"/>
          <p:cNvGrpSpPr/>
          <p:nvPr/>
        </p:nvGrpSpPr>
        <p:grpSpPr>
          <a:xfrm rot="-5400000">
            <a:off x="14005901" y="4495352"/>
            <a:ext cx="1906240" cy="1373737"/>
            <a:chOff x="0" y="0"/>
            <a:chExt cx="812800" cy="58574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585746"/>
            </a:xfrm>
            <a:custGeom>
              <a:avLst/>
              <a:gdLst/>
              <a:ahLst/>
              <a:cxnLst/>
              <a:rect l="l" t="t" r="r" b="b"/>
              <a:pathLst>
                <a:path w="812800" h="585746">
                  <a:moveTo>
                    <a:pt x="0" y="29287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812800" y="203200"/>
                  </a:lnTo>
                  <a:lnTo>
                    <a:pt x="812800" y="382546"/>
                  </a:lnTo>
                  <a:lnTo>
                    <a:pt x="406400" y="382546"/>
                  </a:lnTo>
                  <a:lnTo>
                    <a:pt x="406400" y="585746"/>
                  </a:lnTo>
                  <a:lnTo>
                    <a:pt x="0" y="292873"/>
                  </a:lnTo>
                  <a:close/>
                </a:path>
              </a:pathLst>
            </a:custGeom>
            <a:solidFill>
              <a:srgbClr val="70B4B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165100"/>
              <a:ext cx="711200" cy="21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DFE0ACDE-801E-2ACC-94AE-A0901BFF18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437" y="1860930"/>
            <a:ext cx="4218798" cy="39993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11410" y="7960961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18510820" y="0"/>
                </a:moveTo>
                <a:lnTo>
                  <a:pt x="0" y="0"/>
                </a:lnTo>
                <a:lnTo>
                  <a:pt x="0" y="2434668"/>
                </a:lnTo>
                <a:lnTo>
                  <a:pt x="18510820" y="2434668"/>
                </a:lnTo>
                <a:lnTo>
                  <a:pt x="185108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3" t="-260" b="-5897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678" y="1570593"/>
            <a:ext cx="1228220" cy="6490374"/>
            <a:chOff x="0" y="0"/>
            <a:chExt cx="1637627" cy="865383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637627" cy="1637627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9D9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2338735"/>
              <a:ext cx="1637627" cy="1637627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9D9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474280" y="2891827"/>
              <a:ext cx="689067" cy="531443"/>
            </a:xfrm>
            <a:custGeom>
              <a:avLst/>
              <a:gdLst/>
              <a:ahLst/>
              <a:cxnLst/>
              <a:rect l="l" t="t" r="r" b="b"/>
              <a:pathLst>
                <a:path w="689067" h="531443">
                  <a:moveTo>
                    <a:pt x="0" y="0"/>
                  </a:moveTo>
                  <a:lnTo>
                    <a:pt x="689067" y="0"/>
                  </a:lnTo>
                  <a:lnTo>
                    <a:pt x="689067" y="531443"/>
                  </a:lnTo>
                  <a:lnTo>
                    <a:pt x="0" y="53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0" y="7016204"/>
              <a:ext cx="1637627" cy="163762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9D9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4615584"/>
              <a:ext cx="1637627" cy="1637627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CD9D9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85725"/>
                <a:ext cx="660400" cy="650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20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474280" y="522149"/>
              <a:ext cx="689067" cy="531443"/>
            </a:xfrm>
            <a:custGeom>
              <a:avLst/>
              <a:gdLst/>
              <a:ahLst/>
              <a:cxnLst/>
              <a:rect l="l" t="t" r="r" b="b"/>
              <a:pathLst>
                <a:path w="689067" h="531443">
                  <a:moveTo>
                    <a:pt x="0" y="0"/>
                  </a:moveTo>
                  <a:lnTo>
                    <a:pt x="689067" y="0"/>
                  </a:lnTo>
                  <a:lnTo>
                    <a:pt x="689067" y="531443"/>
                  </a:lnTo>
                  <a:lnTo>
                    <a:pt x="0" y="53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74280" y="5195562"/>
              <a:ext cx="689067" cy="531443"/>
            </a:xfrm>
            <a:custGeom>
              <a:avLst/>
              <a:gdLst/>
              <a:ahLst/>
              <a:cxnLst/>
              <a:rect l="l" t="t" r="r" b="b"/>
              <a:pathLst>
                <a:path w="689067" h="531443">
                  <a:moveTo>
                    <a:pt x="0" y="0"/>
                  </a:moveTo>
                  <a:lnTo>
                    <a:pt x="689067" y="0"/>
                  </a:lnTo>
                  <a:lnTo>
                    <a:pt x="689067" y="531443"/>
                  </a:lnTo>
                  <a:lnTo>
                    <a:pt x="0" y="53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74280" y="7569296"/>
              <a:ext cx="689067" cy="531443"/>
            </a:xfrm>
            <a:custGeom>
              <a:avLst/>
              <a:gdLst/>
              <a:ahLst/>
              <a:cxnLst/>
              <a:rect l="l" t="t" r="r" b="b"/>
              <a:pathLst>
                <a:path w="689067" h="531443">
                  <a:moveTo>
                    <a:pt x="0" y="0"/>
                  </a:moveTo>
                  <a:lnTo>
                    <a:pt x="689067" y="0"/>
                  </a:lnTo>
                  <a:lnTo>
                    <a:pt x="689067" y="531443"/>
                  </a:lnTo>
                  <a:lnTo>
                    <a:pt x="0" y="531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1541038" y="5448905"/>
            <a:ext cx="2094309" cy="59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IRRITACIÓN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541038" y="7202956"/>
            <a:ext cx="2094309" cy="59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REEMPLAZO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2" name="Freeform 22"/>
          <p:cNvSpPr/>
          <p:nvPr/>
        </p:nvSpPr>
        <p:spPr>
          <a:xfrm rot="-757196">
            <a:off x="3217541" y="5585771"/>
            <a:ext cx="1877335" cy="2730670"/>
          </a:xfrm>
          <a:custGeom>
            <a:avLst/>
            <a:gdLst/>
            <a:ahLst/>
            <a:cxnLst/>
            <a:rect l="l" t="t" r="r" b="b"/>
            <a:pathLst>
              <a:path w="1877335" h="2730670">
                <a:moveTo>
                  <a:pt x="0" y="0"/>
                </a:moveTo>
                <a:lnTo>
                  <a:pt x="1877335" y="0"/>
                </a:lnTo>
                <a:lnTo>
                  <a:pt x="1877335" y="2730669"/>
                </a:lnTo>
                <a:lnTo>
                  <a:pt x="0" y="27306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06975" y="8605064"/>
            <a:ext cx="1137176" cy="113717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D9D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89673" y="2009256"/>
            <a:ext cx="2266638" cy="59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ESTIMULACIÓN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541038" y="3694854"/>
            <a:ext cx="2263067" cy="59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DEPRESIÓN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750126" y="126122"/>
            <a:ext cx="6479473" cy="1805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999" b="1" dirty="0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TIPOS DE ACCIÓN FARMACOLÓGICA</a:t>
            </a:r>
          </a:p>
          <a:p>
            <a:pPr marL="0" lvl="1" indent="0" algn="l">
              <a:lnSpc>
                <a:spcPts val="4759"/>
              </a:lnSpc>
              <a:spcBef>
                <a:spcPct val="0"/>
              </a:spcBef>
            </a:pPr>
            <a:endParaRPr lang="en-US" sz="3999" b="1" dirty="0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389673" y="9085069"/>
            <a:ext cx="2533080" cy="59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0"/>
              </a:lnSpc>
            </a:pPr>
            <a:r>
              <a:rPr lang="en-US" sz="2000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ANTI-INFECCIOSA</a:t>
            </a:r>
          </a:p>
          <a:p>
            <a:pPr marL="0" lvl="0" indent="0" algn="l">
              <a:lnSpc>
                <a:spcPts val="2420"/>
              </a:lnSpc>
              <a:spcBef>
                <a:spcPct val="0"/>
              </a:spcBef>
            </a:pPr>
            <a:endParaRPr lang="en-US" sz="2000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5601126" y="1562100"/>
            <a:ext cx="1119082" cy="740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9"/>
              </a:lnSpc>
            </a:pPr>
            <a:r>
              <a:rPr lang="en-US" sz="1999" dirty="0" err="1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Cafeína</a:t>
            </a:r>
            <a:endParaRPr lang="en-US" sz="19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marL="0" lvl="0" indent="0" algn="l">
              <a:lnSpc>
                <a:spcPts val="3019"/>
              </a:lnSpc>
              <a:spcBef>
                <a:spcPct val="0"/>
              </a:spcBef>
            </a:pPr>
            <a:endParaRPr lang="en-US" sz="1999" dirty="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5650346" y="2415655"/>
            <a:ext cx="1608954" cy="740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Anestésico</a:t>
            </a:r>
          </a:p>
          <a:p>
            <a:pPr marL="0" lvl="0" indent="0" algn="l">
              <a:lnSpc>
                <a:spcPts val="30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5650346" y="3586755"/>
            <a:ext cx="1608954" cy="740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Diazepam</a:t>
            </a:r>
          </a:p>
          <a:p>
            <a:pPr marL="0" lvl="0" indent="0" algn="l">
              <a:lnSpc>
                <a:spcPts val="30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5650346" y="4675686"/>
            <a:ext cx="1119082" cy="740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Yodo</a:t>
            </a:r>
          </a:p>
          <a:p>
            <a:pPr marL="0" lvl="0" indent="0" algn="l">
              <a:lnSpc>
                <a:spcPts val="30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5601126" y="5849193"/>
            <a:ext cx="2208081" cy="60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5"/>
              </a:lnSpc>
            </a:pPr>
            <a:r>
              <a:rPr lang="en-US" sz="15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Nitrato de plata</a:t>
            </a:r>
          </a:p>
          <a:p>
            <a:pPr marL="0" lvl="0" indent="0" algn="l">
              <a:lnSpc>
                <a:spcPts val="2415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5735198" y="6953808"/>
            <a:ext cx="1524102" cy="740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Insulina</a:t>
            </a:r>
          </a:p>
          <a:p>
            <a:pPr marL="0" lvl="0" indent="0" algn="l">
              <a:lnSpc>
                <a:spcPts val="30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5735198" y="8778637"/>
            <a:ext cx="2346625" cy="740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Antibiótiotico</a:t>
            </a:r>
          </a:p>
          <a:p>
            <a:pPr marL="0" lvl="0" indent="0" algn="l">
              <a:lnSpc>
                <a:spcPts val="30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917615" y="5041679"/>
            <a:ext cx="7140179" cy="150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Estimulación violenta de las células, órgano y sistema con alteraciones de la nutrición, crecimiento y morfología de las células.</a:t>
            </a:r>
          </a:p>
          <a:p>
            <a:pPr marL="0" lvl="0" indent="0" algn="l">
              <a:lnSpc>
                <a:spcPts val="30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grpSp>
        <p:nvGrpSpPr>
          <p:cNvPr id="38" name="Group 38"/>
          <p:cNvGrpSpPr/>
          <p:nvPr/>
        </p:nvGrpSpPr>
        <p:grpSpPr>
          <a:xfrm rot="-10800000">
            <a:off x="12109704" y="1471004"/>
            <a:ext cx="2388117" cy="1135720"/>
            <a:chOff x="0" y="0"/>
            <a:chExt cx="1284723" cy="61097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4813554" y="1804741"/>
            <a:ext cx="7143750" cy="112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9"/>
              </a:lnSpc>
            </a:pPr>
            <a:r>
              <a:rPr lang="en-US" sz="19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Aumento de la función de las células de un órgano o sistema del organismo.</a:t>
            </a:r>
          </a:p>
          <a:p>
            <a:pPr marL="0" lvl="0" indent="0" algn="l">
              <a:lnSpc>
                <a:spcPts val="3019"/>
              </a:lnSpc>
              <a:spcBef>
                <a:spcPct val="0"/>
              </a:spcBef>
            </a:pPr>
            <a:endParaRPr lang="en-US" sz="19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4813554" y="3420953"/>
            <a:ext cx="7140179" cy="1121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Disminución de la función de las células de un órgano o sistema del organismo.</a:t>
            </a:r>
          </a:p>
          <a:p>
            <a:pPr marL="0" lvl="0" indent="0" algn="l">
              <a:lnSpc>
                <a:spcPts val="30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4917615" y="6997975"/>
            <a:ext cx="7140179" cy="1121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Sustitución de una secreción que falta en el organismo por la hormona correspondiente.</a:t>
            </a:r>
          </a:p>
          <a:p>
            <a:pPr marL="0" lvl="0" indent="0" algn="l">
              <a:lnSpc>
                <a:spcPts val="30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5370501" y="8778637"/>
            <a:ext cx="7140179" cy="1121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0"/>
              </a:lnSpc>
            </a:pPr>
            <a:r>
              <a:rPr lang="en-US" sz="2000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Atenuar o destruir a los microorganismos productores de infecciones en el humano.</a:t>
            </a:r>
          </a:p>
          <a:p>
            <a:pPr marL="0" lvl="0" indent="0" algn="l">
              <a:lnSpc>
                <a:spcPts val="302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grpSp>
        <p:nvGrpSpPr>
          <p:cNvPr id="45" name="Group 45"/>
          <p:cNvGrpSpPr/>
          <p:nvPr/>
        </p:nvGrpSpPr>
        <p:grpSpPr>
          <a:xfrm rot="-10710745">
            <a:off x="12072133" y="4943786"/>
            <a:ext cx="2388117" cy="1135720"/>
            <a:chOff x="0" y="0"/>
            <a:chExt cx="1284723" cy="61097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 rot="-10710745">
            <a:off x="11971643" y="3236193"/>
            <a:ext cx="2388117" cy="1135720"/>
            <a:chOff x="0" y="0"/>
            <a:chExt cx="1284723" cy="61097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 rot="-10710745">
            <a:off x="12176959" y="6655469"/>
            <a:ext cx="2388117" cy="1135720"/>
            <a:chOff x="0" y="0"/>
            <a:chExt cx="1284723" cy="61097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 rot="-10710745">
            <a:off x="12176959" y="8575713"/>
            <a:ext cx="2388117" cy="1135720"/>
            <a:chOff x="0" y="0"/>
            <a:chExt cx="1284723" cy="610978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 rot="-10800000">
            <a:off x="3466098" y="1842173"/>
            <a:ext cx="1380221" cy="656394"/>
            <a:chOff x="0" y="0"/>
            <a:chExt cx="1284723" cy="61097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 rot="-10800000">
            <a:off x="3433333" y="3421538"/>
            <a:ext cx="1380221" cy="656394"/>
            <a:chOff x="0" y="0"/>
            <a:chExt cx="1284723" cy="610978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 rot="-10800000">
            <a:off x="3375469" y="5216248"/>
            <a:ext cx="1380221" cy="656394"/>
            <a:chOff x="0" y="0"/>
            <a:chExt cx="1284723" cy="610978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 rot="-10800000">
            <a:off x="3317605" y="7010958"/>
            <a:ext cx="1380221" cy="656394"/>
            <a:chOff x="0" y="0"/>
            <a:chExt cx="1284723" cy="610978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 rot="-10800000">
            <a:off x="3922753" y="8835787"/>
            <a:ext cx="1380221" cy="656394"/>
            <a:chOff x="0" y="0"/>
            <a:chExt cx="1284723" cy="610978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284723" cy="610978"/>
            </a:xfrm>
            <a:custGeom>
              <a:avLst/>
              <a:gdLst/>
              <a:ahLst/>
              <a:cxnLst/>
              <a:rect l="l" t="t" r="r" b="b"/>
              <a:pathLst>
                <a:path w="1284723" h="610978">
                  <a:moveTo>
                    <a:pt x="0" y="305489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1284723" y="203200"/>
                  </a:lnTo>
                  <a:lnTo>
                    <a:pt x="1284723" y="407778"/>
                  </a:lnTo>
                  <a:lnTo>
                    <a:pt x="406400" y="407778"/>
                  </a:lnTo>
                  <a:lnTo>
                    <a:pt x="406400" y="610978"/>
                  </a:lnTo>
                  <a:lnTo>
                    <a:pt x="0" y="305489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101600" y="165100"/>
              <a:ext cx="1183123" cy="242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72" name="Freeform 72"/>
          <p:cNvSpPr/>
          <p:nvPr/>
        </p:nvSpPr>
        <p:spPr>
          <a:xfrm>
            <a:off x="14138529" y="2552963"/>
            <a:ext cx="1703014" cy="1599937"/>
          </a:xfrm>
          <a:custGeom>
            <a:avLst/>
            <a:gdLst/>
            <a:ahLst/>
            <a:cxnLst/>
            <a:rect l="l" t="t" r="r" b="b"/>
            <a:pathLst>
              <a:path w="1703014" h="1599937">
                <a:moveTo>
                  <a:pt x="0" y="0"/>
                </a:moveTo>
                <a:lnTo>
                  <a:pt x="1703014" y="0"/>
                </a:lnTo>
                <a:lnTo>
                  <a:pt x="1703014" y="1599937"/>
                </a:lnTo>
                <a:lnTo>
                  <a:pt x="0" y="15999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13947332" y="4689341"/>
            <a:ext cx="1703014" cy="1599937"/>
          </a:xfrm>
          <a:custGeom>
            <a:avLst/>
            <a:gdLst/>
            <a:ahLst/>
            <a:cxnLst/>
            <a:rect l="l" t="t" r="r" b="b"/>
            <a:pathLst>
              <a:path w="1703014" h="1599937">
                <a:moveTo>
                  <a:pt x="0" y="0"/>
                </a:moveTo>
                <a:lnTo>
                  <a:pt x="1703014" y="0"/>
                </a:lnTo>
                <a:lnTo>
                  <a:pt x="1703014" y="1599937"/>
                </a:lnTo>
                <a:lnTo>
                  <a:pt x="0" y="15999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7587" y="553753"/>
            <a:ext cx="10256306" cy="102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3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CLASIFICACIÓN</a:t>
            </a:r>
          </a:p>
          <a:p>
            <a:pPr marL="0" lvl="1" indent="0" algn="l">
              <a:lnSpc>
                <a:spcPts val="3919"/>
              </a:lnSpc>
              <a:spcBef>
                <a:spcPct val="0"/>
              </a:spcBef>
            </a:pPr>
            <a:endParaRPr lang="en-US" sz="3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3" name="Freeform 3"/>
          <p:cNvSpPr/>
          <p:nvPr/>
        </p:nvSpPr>
        <p:spPr>
          <a:xfrm rot="474793" flipV="1">
            <a:off x="2489287" y="-1293238"/>
            <a:ext cx="18510819" cy="2434668"/>
          </a:xfrm>
          <a:custGeom>
            <a:avLst/>
            <a:gdLst/>
            <a:ahLst/>
            <a:cxnLst/>
            <a:rect l="l" t="t" r="r" b="b"/>
            <a:pathLst>
              <a:path w="18510819" h="2434668">
                <a:moveTo>
                  <a:pt x="0" y="2434668"/>
                </a:moveTo>
                <a:lnTo>
                  <a:pt x="18510819" y="2434668"/>
                </a:lnTo>
                <a:lnTo>
                  <a:pt x="18510819" y="0"/>
                </a:lnTo>
                <a:lnTo>
                  <a:pt x="0" y="0"/>
                </a:lnTo>
                <a:lnTo>
                  <a:pt x="0" y="24346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518" b="-5345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547" y="7522686"/>
            <a:ext cx="2892690" cy="1735614"/>
          </a:xfrm>
          <a:custGeom>
            <a:avLst/>
            <a:gdLst/>
            <a:ahLst/>
            <a:cxnLst/>
            <a:rect l="l" t="t" r="r" b="b"/>
            <a:pathLst>
              <a:path w="2892690" h="1735614">
                <a:moveTo>
                  <a:pt x="0" y="0"/>
                </a:moveTo>
                <a:lnTo>
                  <a:pt x="2892690" y="0"/>
                </a:lnTo>
                <a:lnTo>
                  <a:pt x="2892690" y="1735614"/>
                </a:lnTo>
                <a:lnTo>
                  <a:pt x="0" y="17356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88704" y="7522686"/>
            <a:ext cx="2688958" cy="1789380"/>
          </a:xfrm>
          <a:custGeom>
            <a:avLst/>
            <a:gdLst/>
            <a:ahLst/>
            <a:cxnLst/>
            <a:rect l="l" t="t" r="r" b="b"/>
            <a:pathLst>
              <a:path w="2688958" h="1789380">
                <a:moveTo>
                  <a:pt x="0" y="0"/>
                </a:moveTo>
                <a:lnTo>
                  <a:pt x="2688959" y="0"/>
                </a:lnTo>
                <a:lnTo>
                  <a:pt x="2688959" y="1789380"/>
                </a:lnTo>
                <a:lnTo>
                  <a:pt x="0" y="17893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19547" y="7376483"/>
            <a:ext cx="2226489" cy="2768463"/>
          </a:xfrm>
          <a:custGeom>
            <a:avLst/>
            <a:gdLst/>
            <a:ahLst/>
            <a:cxnLst/>
            <a:rect l="l" t="t" r="r" b="b"/>
            <a:pathLst>
              <a:path w="2226489" h="2768463">
                <a:moveTo>
                  <a:pt x="0" y="0"/>
                </a:moveTo>
                <a:lnTo>
                  <a:pt x="2226489" y="0"/>
                </a:lnTo>
                <a:lnTo>
                  <a:pt x="2226489" y="2768463"/>
                </a:lnTo>
                <a:lnTo>
                  <a:pt x="0" y="27684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111251" y="7562006"/>
            <a:ext cx="3602677" cy="2397417"/>
          </a:xfrm>
          <a:custGeom>
            <a:avLst/>
            <a:gdLst/>
            <a:ahLst/>
            <a:cxnLst/>
            <a:rect l="l" t="t" r="r" b="b"/>
            <a:pathLst>
              <a:path w="3602677" h="2397417">
                <a:moveTo>
                  <a:pt x="0" y="0"/>
                </a:moveTo>
                <a:lnTo>
                  <a:pt x="3602677" y="0"/>
                </a:lnTo>
                <a:lnTo>
                  <a:pt x="3602677" y="2397417"/>
                </a:lnTo>
                <a:lnTo>
                  <a:pt x="0" y="23974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3865865" y="3251427"/>
            <a:ext cx="0" cy="82659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TextBox 9"/>
          <p:cNvSpPr txBox="1"/>
          <p:nvPr/>
        </p:nvSpPr>
        <p:spPr>
          <a:xfrm>
            <a:off x="8398806" y="2187647"/>
            <a:ext cx="3865259" cy="106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2"/>
              </a:lnSpc>
            </a:pPr>
            <a:r>
              <a:rPr lang="en-US" sz="22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SEGÚN SU FORMA DE</a:t>
            </a:r>
          </a:p>
          <a:p>
            <a:pPr algn="ctr">
              <a:lnSpc>
                <a:spcPts val="2782"/>
              </a:lnSpc>
            </a:pPr>
            <a:r>
              <a:rPr lang="en-US" sz="22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ACCIÓN</a:t>
            </a:r>
          </a:p>
          <a:p>
            <a:pPr marL="0" lvl="0" indent="0" algn="ctr">
              <a:lnSpc>
                <a:spcPts val="2782"/>
              </a:lnSpc>
              <a:spcBef>
                <a:spcPct val="0"/>
              </a:spcBef>
            </a:pPr>
            <a:endParaRPr lang="en-US" sz="22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37115" y="4078023"/>
            <a:ext cx="4155500" cy="55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7"/>
              </a:lnSpc>
            </a:pPr>
            <a:r>
              <a:rPr lang="en-US" sz="17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FÁRMACOS DE ACCIÓN LOCAL</a:t>
            </a:r>
          </a:p>
          <a:p>
            <a:pPr marL="0" lvl="0" indent="0" algn="l">
              <a:lnSpc>
                <a:spcPts val="2177"/>
              </a:lnSpc>
              <a:spcBef>
                <a:spcPct val="0"/>
              </a:spcBef>
            </a:pPr>
            <a:endParaRPr lang="en-US" sz="17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68521" y="3830373"/>
            <a:ext cx="3925829" cy="1226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9"/>
              </a:lnSpc>
            </a:pPr>
            <a:r>
              <a:rPr lang="en-US" sz="19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FÁRMACOS DE ACCIÓN GENERAL O SISTÉMICA</a:t>
            </a:r>
          </a:p>
          <a:p>
            <a:pPr algn="l">
              <a:lnSpc>
                <a:spcPts val="2419"/>
              </a:lnSpc>
            </a:pPr>
            <a:endParaRPr lang="en-US" sz="1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  <a:p>
            <a:pPr marL="0" lvl="0" indent="0" algn="l">
              <a:lnSpc>
                <a:spcPts val="2419"/>
              </a:lnSpc>
              <a:spcBef>
                <a:spcPct val="0"/>
              </a:spcBef>
            </a:pPr>
            <a:endParaRPr lang="en-US" sz="19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166936" y="3644923"/>
            <a:ext cx="3203042" cy="854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8"/>
              </a:lnSpc>
            </a:pPr>
            <a:r>
              <a:rPr lang="en-US" sz="18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FÁRMACOS DE ACCIÓN</a:t>
            </a:r>
          </a:p>
          <a:p>
            <a:pPr algn="l">
              <a:lnSpc>
                <a:spcPts val="2298"/>
              </a:lnSpc>
            </a:pPr>
            <a:r>
              <a:rPr lang="en-US" sz="1899" b="1">
                <a:solidFill>
                  <a:srgbClr val="284269"/>
                </a:solidFill>
                <a:latin typeface="Nourd Bold"/>
                <a:ea typeface="Nourd Bold"/>
                <a:cs typeface="Nourd Bold"/>
                <a:sym typeface="Nourd Bold"/>
              </a:rPr>
              <a:t>REMOTA O INDIRECTA</a:t>
            </a:r>
          </a:p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endParaRPr lang="en-US" sz="1899" b="1">
              <a:solidFill>
                <a:srgbClr val="284269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10331435" y="3251427"/>
            <a:ext cx="0" cy="58847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4" name="AutoShape 14"/>
          <p:cNvSpPr/>
          <p:nvPr/>
        </p:nvSpPr>
        <p:spPr>
          <a:xfrm>
            <a:off x="3865865" y="3251427"/>
            <a:ext cx="1190259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5768457" y="3251427"/>
            <a:ext cx="0" cy="39349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6" name="Group 16"/>
          <p:cNvGrpSpPr/>
          <p:nvPr/>
        </p:nvGrpSpPr>
        <p:grpSpPr>
          <a:xfrm rot="5400000">
            <a:off x="3611860" y="4375213"/>
            <a:ext cx="980968" cy="1218697"/>
            <a:chOff x="0" y="0"/>
            <a:chExt cx="812800" cy="10097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1009775"/>
            </a:xfrm>
            <a:custGeom>
              <a:avLst/>
              <a:gdLst/>
              <a:ahLst/>
              <a:cxnLst/>
              <a:rect l="l" t="t" r="r" b="b"/>
              <a:pathLst>
                <a:path w="812800" h="1009775">
                  <a:moveTo>
                    <a:pt x="812800" y="50488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806575"/>
                  </a:lnTo>
                  <a:lnTo>
                    <a:pt x="406400" y="806575"/>
                  </a:lnTo>
                  <a:lnTo>
                    <a:pt x="406400" y="1009775"/>
                  </a:lnTo>
                  <a:lnTo>
                    <a:pt x="812800" y="50488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165100"/>
              <a:ext cx="711200" cy="641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890059" y="5554877"/>
            <a:ext cx="2662494" cy="826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7"/>
              </a:lnSpc>
            </a:pPr>
            <a:r>
              <a:rPr lang="en-US" sz="17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Actúan en el sitio de aplicación.</a:t>
            </a:r>
          </a:p>
          <a:p>
            <a:pPr marL="0" lvl="0" indent="0" algn="l">
              <a:lnSpc>
                <a:spcPts val="2177"/>
              </a:lnSpc>
              <a:spcBef>
                <a:spcPct val="0"/>
              </a:spcBef>
            </a:pPr>
            <a:endParaRPr lang="en-US" sz="17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892146" y="6708385"/>
            <a:ext cx="2662494" cy="854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8"/>
              </a:lnSpc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No hay penetración a la circulación.</a:t>
            </a:r>
          </a:p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endParaRPr lang="en-US" sz="18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grpSp>
        <p:nvGrpSpPr>
          <p:cNvPr id="21" name="Group 21"/>
          <p:cNvGrpSpPr/>
          <p:nvPr/>
        </p:nvGrpSpPr>
        <p:grpSpPr>
          <a:xfrm rot="5400000">
            <a:off x="3833537" y="6027057"/>
            <a:ext cx="607693" cy="754963"/>
            <a:chOff x="0" y="0"/>
            <a:chExt cx="812800" cy="10097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009775"/>
            </a:xfrm>
            <a:custGeom>
              <a:avLst/>
              <a:gdLst/>
              <a:ahLst/>
              <a:cxnLst/>
              <a:rect l="l" t="t" r="r" b="b"/>
              <a:pathLst>
                <a:path w="812800" h="1009775">
                  <a:moveTo>
                    <a:pt x="812800" y="504888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806575"/>
                  </a:lnTo>
                  <a:lnTo>
                    <a:pt x="406400" y="806575"/>
                  </a:lnTo>
                  <a:lnTo>
                    <a:pt x="406400" y="1009775"/>
                  </a:lnTo>
                  <a:lnTo>
                    <a:pt x="812800" y="504888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165100"/>
              <a:ext cx="711200" cy="641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4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8955064" y="5529192"/>
            <a:ext cx="2561971" cy="854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8"/>
              </a:lnSpc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Actúan en todo el organismo</a:t>
            </a:r>
          </a:p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endParaRPr lang="en-US" sz="18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955064" y="6647115"/>
            <a:ext cx="2561971" cy="854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8"/>
              </a:lnSpc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Hay penetración a la circulación.</a:t>
            </a:r>
          </a:p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endParaRPr lang="en-US" sz="18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grpSp>
        <p:nvGrpSpPr>
          <p:cNvPr id="26" name="Group 26"/>
          <p:cNvGrpSpPr/>
          <p:nvPr/>
        </p:nvGrpSpPr>
        <p:grpSpPr>
          <a:xfrm rot="5400000">
            <a:off x="9612365" y="4539997"/>
            <a:ext cx="901137" cy="1077252"/>
            <a:chOff x="0" y="0"/>
            <a:chExt cx="812800" cy="97165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971651"/>
            </a:xfrm>
            <a:custGeom>
              <a:avLst/>
              <a:gdLst/>
              <a:ahLst/>
              <a:cxnLst/>
              <a:rect l="l" t="t" r="r" b="b"/>
              <a:pathLst>
                <a:path w="812800" h="971651">
                  <a:moveTo>
                    <a:pt x="812800" y="48582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68451"/>
                  </a:lnTo>
                  <a:lnTo>
                    <a:pt x="406400" y="768451"/>
                  </a:lnTo>
                  <a:lnTo>
                    <a:pt x="406400" y="971651"/>
                  </a:lnTo>
                  <a:lnTo>
                    <a:pt x="812800" y="48582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146050"/>
              <a:ext cx="711200" cy="622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9759086" y="6041309"/>
            <a:ext cx="607693" cy="726459"/>
            <a:chOff x="0" y="0"/>
            <a:chExt cx="812800" cy="97165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971651"/>
            </a:xfrm>
            <a:custGeom>
              <a:avLst/>
              <a:gdLst/>
              <a:ahLst/>
              <a:cxnLst/>
              <a:rect l="l" t="t" r="r" b="b"/>
              <a:pathLst>
                <a:path w="812800" h="971651">
                  <a:moveTo>
                    <a:pt x="812800" y="48582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68451"/>
                  </a:lnTo>
                  <a:lnTo>
                    <a:pt x="406400" y="768451"/>
                  </a:lnTo>
                  <a:lnTo>
                    <a:pt x="406400" y="971651"/>
                  </a:lnTo>
                  <a:lnTo>
                    <a:pt x="812800" y="485826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146050"/>
              <a:ext cx="711200" cy="622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4919547" y="5445429"/>
            <a:ext cx="3064586" cy="854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8"/>
              </a:lnSpc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Se administran en un sitio determinado.</a:t>
            </a:r>
          </a:p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endParaRPr lang="en-US" sz="1899">
              <a:solidFill>
                <a:srgbClr val="000000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4919547" y="6647115"/>
            <a:ext cx="3064586" cy="569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98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Space Mono"/>
                <a:ea typeface="Space Mono"/>
                <a:cs typeface="Space Mono"/>
                <a:sym typeface="Space Mono"/>
              </a:rPr>
              <a:t>Producen una acción lejana.</a:t>
            </a:r>
          </a:p>
        </p:txBody>
      </p:sp>
      <p:grpSp>
        <p:nvGrpSpPr>
          <p:cNvPr id="34" name="Group 34"/>
          <p:cNvGrpSpPr/>
          <p:nvPr/>
        </p:nvGrpSpPr>
        <p:grpSpPr>
          <a:xfrm rot="5400000">
            <a:off x="15753461" y="4194798"/>
            <a:ext cx="901137" cy="1288590"/>
            <a:chOff x="0" y="0"/>
            <a:chExt cx="812800" cy="116227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1162272"/>
            </a:xfrm>
            <a:custGeom>
              <a:avLst/>
              <a:gdLst/>
              <a:ahLst/>
              <a:cxnLst/>
              <a:rect l="l" t="t" r="r" b="b"/>
              <a:pathLst>
                <a:path w="812800" h="1162272">
                  <a:moveTo>
                    <a:pt x="812800" y="58113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959072"/>
                  </a:lnTo>
                  <a:lnTo>
                    <a:pt x="406400" y="959072"/>
                  </a:lnTo>
                  <a:lnTo>
                    <a:pt x="406400" y="1162272"/>
                  </a:lnTo>
                  <a:lnTo>
                    <a:pt x="812800" y="58113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146050"/>
              <a:ext cx="711200" cy="813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 rot="5400000">
            <a:off x="16109989" y="5863969"/>
            <a:ext cx="607693" cy="868978"/>
            <a:chOff x="0" y="0"/>
            <a:chExt cx="812800" cy="116227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1162272"/>
            </a:xfrm>
            <a:custGeom>
              <a:avLst/>
              <a:gdLst/>
              <a:ahLst/>
              <a:cxnLst/>
              <a:rect l="l" t="t" r="r" b="b"/>
              <a:pathLst>
                <a:path w="812800" h="1162272">
                  <a:moveTo>
                    <a:pt x="812800" y="58113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959072"/>
                  </a:lnTo>
                  <a:lnTo>
                    <a:pt x="406400" y="959072"/>
                  </a:lnTo>
                  <a:lnTo>
                    <a:pt x="406400" y="1162272"/>
                  </a:lnTo>
                  <a:lnTo>
                    <a:pt x="812800" y="581136"/>
                  </a:lnTo>
                  <a:close/>
                </a:path>
              </a:pathLst>
            </a:custGeom>
            <a:solidFill>
              <a:srgbClr val="284269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146050"/>
              <a:ext cx="711200" cy="813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8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1609</Words>
  <Application>Microsoft Office PowerPoint</Application>
  <PresentationFormat>Personalizado</PresentationFormat>
  <Paragraphs>407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Calibri</vt:lpstr>
      <vt:lpstr>Arial</vt:lpstr>
      <vt:lpstr>Nourd Bold</vt:lpstr>
      <vt:lpstr>Space Mono Bold</vt:lpstr>
      <vt:lpstr>Space Mono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de la farmacologia</dc:title>
  <cp:lastModifiedBy>LENOVO</cp:lastModifiedBy>
  <cp:revision>33</cp:revision>
  <dcterms:created xsi:type="dcterms:W3CDTF">2006-08-16T00:00:00Z</dcterms:created>
  <dcterms:modified xsi:type="dcterms:W3CDTF">2024-10-14T15:47:54Z</dcterms:modified>
  <dc:identifier>DAGS7a1w29Q</dc:identifier>
</cp:coreProperties>
</file>