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0" r:id="rId4"/>
    <p:sldId id="271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5790D-23AD-4D25-927E-A6009162E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BB71BB-F958-4086-BC9F-890C61F9B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80B61E-3F29-47BE-8ACF-C4CE7E99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E00E34-2A94-47A1-9517-EF28BC6C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E3B49F-9F1B-44FA-905A-12F9F8BC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43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C3726-7E8B-4E72-B7FC-D78F0341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C8116D-3E36-4CBC-A76A-BF7148B1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8FFE8-29F7-48A2-BF1D-25AD8C41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DCFD3F-42F8-4C18-977D-C99E30F4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A2BC94-9974-4EBB-8238-366BD5DA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72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5F4CDF-82A7-4539-966A-8C78FFC65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17F9B8-3AC0-406E-97CB-E7E01C500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609A1-9B9B-461C-99DC-A7DAAA7F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75BC8D-7FCE-4F3C-8382-0F307033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B829E-11B5-4685-A3C7-05C1C79B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428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A6955-D7EF-4A46-89D1-877F3044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85746-795E-4349-B09F-EABF9199D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D6572C-9027-475C-ACB9-1F0E4603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83901-0E5B-4947-AE29-06E0A019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26066D-C22D-425A-9FAD-1B1B7335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399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C501A-95BC-4CB4-8AD4-92CEBAA2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36E9C2-DA74-4BA8-AEC8-8E824409C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CA923C-7FA1-447C-A6EC-826DBDB59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53B89A-A925-40AF-931E-0DC5FA81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484B67-DA43-4F56-9674-45E8480D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939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3D63C-039D-43D1-8547-82C55B4F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2CA74C-028B-4E23-869F-4B952B363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F430FC-ADDB-49B9-8B7D-0CC62119D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1C8445-B8D1-43F7-A02E-C1558FB9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86A4A2-60F6-419C-B47B-07FDB220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5BC0A1-CB14-43D2-9B96-04D561C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124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0FCEF-05F9-4078-9F39-CD47A686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61F411-87C3-4602-BDD8-0CD2CD7B0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A70307-C013-40E8-9B31-433DBAA96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333-315E-4A42-A605-1E50B9C46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971B95-9886-489D-BC70-2AB80FFB7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6A4FC9-EC54-4D12-B65A-EE017AFE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9BC101-741C-410C-8F6E-7DDB3C8D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2E27F9-E9B6-434B-A898-10A76B98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750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63673-E82A-4999-AB8A-0C42CDEA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C3092A-3DEC-407A-BF46-F8B1DF62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0E7949-383A-48EC-A711-438BC0A0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72233C-903E-462A-AA6C-AAEAD28D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84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996A74-0067-4373-BA99-E2EF892C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E0C885-42CC-435F-BC80-3D822C43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0C12C0-ACA6-473F-A800-4DF80BF4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993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62698-48F1-48F9-9CEE-B0AE129B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61BF33-BC69-4DBE-8A87-95B23210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1908DA-DDAF-4ED3-B7DA-60A06935A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B2F045-0CE2-4C1B-863E-E138D8A7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A3B24-E906-4C04-965D-FF371E3A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27C159-EED5-480A-80F8-DB5F405F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452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9B8B8-A4D4-4F75-A20C-BEE3EF8B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E1C80C-390E-41A8-BC08-F3B447FCD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A1F3A6-4B9C-40A0-BE7D-45660D1E7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140290-1856-4B80-8BED-9B9637EF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5F37-3433-462A-A066-4CDD8B2B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AC5CFE-0106-4CD1-A20E-DE2C0953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542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EE58C7-D271-4EF7-B1C7-5FE7061D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BACCCE-B9AE-4999-9449-BF311F152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5145B-47E5-488C-924A-A97B66D96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29FB5-1E99-4AEE-8E83-69B8BC68B5AE}" type="datetimeFigureOut">
              <a:rPr lang="es-EC" smtClean="0"/>
              <a:t>4/7/2024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ED5CA6-35B6-4C90-B1EE-9DF13D108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A9BCF1-31BC-4073-B580-49FD4A9C2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C039-B8F8-4CE2-9CC1-B2BCAEDD61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47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0330"/>
          </a:xfrm>
        </p:spPr>
        <p:txBody>
          <a:bodyPr>
            <a:normAutofit fontScale="90000"/>
          </a:bodyPr>
          <a:lstStyle/>
          <a:p>
            <a:r>
              <a:rPr lang="es-EC" dirty="0"/>
              <a:t>Iontoforesis Medicamentos .- 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515156" y="3602038"/>
            <a:ext cx="4250028" cy="1655762"/>
          </a:xfrm>
        </p:spPr>
        <p:txBody>
          <a:bodyPr/>
          <a:lstStyle/>
          <a:p>
            <a:r>
              <a:rPr lang="es-EC" dirty="0"/>
              <a:t>Dr. Yanco Ocaña       </a:t>
            </a:r>
          </a:p>
          <a:p>
            <a:r>
              <a:rPr lang="es-EC" dirty="0"/>
              <a:t>FARMACOLOGÍA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79" y="1952693"/>
            <a:ext cx="5503035" cy="39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68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Ácido acetilsalicílico: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La Aspirina en cloroformo se ha aplicado a pacientes con dolor </a:t>
            </a:r>
            <a:r>
              <a:rPr lang="es-EC" dirty="0" err="1"/>
              <a:t>neuropático</a:t>
            </a:r>
            <a:r>
              <a:rPr lang="es-EC" dirty="0"/>
              <a:t>, obteniéndose analgesia a los 20 minutos, con un efecto máximo a los 30 y una duración de hasta 4 horas; es un método barato y fácil de tratamiento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15" y="3284113"/>
            <a:ext cx="4246526" cy="301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47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Aine: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Se utilizan los preparados comerciales en gel. En la periartritis escapulo humeral hay mejoría, superior a la que se produce con el placebo o la simple galvanización, al cabo de dos semanas de sesiones diarias.</a:t>
            </a:r>
          </a:p>
          <a:p>
            <a:r>
              <a:rPr lang="es-EC" dirty="0"/>
              <a:t> Creemos que probablemente es mejor aplicar los AINE por sonoforesis, con mayor profundidad de acción, menos tiempo y con el efecto terapéutico adicional del ultrasonido.</a:t>
            </a:r>
          </a:p>
        </p:txBody>
      </p:sp>
    </p:spTree>
    <p:extLst>
      <p:ext uri="{BB962C8B-B14F-4D97-AF65-F5344CB8AC3E}">
        <p14:creationId xmlns:p14="http://schemas.microsoft.com/office/powerpoint/2010/main" val="354139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Gracias.-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705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Iontoforesis.-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3232597"/>
            <a:ext cx="10515600" cy="2944366"/>
          </a:xfrm>
        </p:spPr>
        <p:txBody>
          <a:bodyPr>
            <a:normAutofit lnSpcReduction="10000"/>
          </a:bodyPr>
          <a:lstStyle/>
          <a:p>
            <a:r>
              <a:rPr lang="es-EC" dirty="0"/>
              <a:t>Introducción de medicamentos a través de la piel por medio de una corriente galvánica. </a:t>
            </a:r>
          </a:p>
          <a:p>
            <a:r>
              <a:rPr lang="es-EC" dirty="0"/>
              <a:t>La administración por iontoforesis evita la sobre carga del tubo digestivo o la necesidad de inyección.</a:t>
            </a:r>
          </a:p>
          <a:p>
            <a:r>
              <a:rPr lang="es-EC" dirty="0"/>
              <a:t> Además es un tratamiento muy localizado, la dosificación es imprecisa y las cantidades totales administradas son pequeñas, la penetración se hace a través de las glándulas sudoríparas y folículos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03" y="70472"/>
            <a:ext cx="4038717" cy="303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04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La </a:t>
            </a:r>
            <a:r>
              <a:rPr lang="es-EC" b="1" dirty="0"/>
              <a:t>iontoforesis</a:t>
            </a:r>
            <a:r>
              <a:rPr lang="es-EC" dirty="0"/>
              <a:t> .-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La profundidad efectiva de la iontoforesis es de unos 5cm como máximo.</a:t>
            </a:r>
          </a:p>
          <a:p>
            <a:r>
              <a:rPr lang="es-EC" dirty="0"/>
              <a:t> El medicamento se difunde a la circulación a los pocos minutos pero durante el tratamiento se consigue una elevada concentración local.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40" y="3538070"/>
            <a:ext cx="4663561" cy="266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97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VÍAS DE PENETRACIÓN.-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dirty="0"/>
              <a:t>Se establece un gradiente de potencial de corriente a través de piel intacta, los iones fluyen por los caminos de menor resistencia. </a:t>
            </a:r>
          </a:p>
          <a:p>
            <a:r>
              <a:rPr lang="es-EC" sz="2000" dirty="0"/>
              <a:t>Trayectos porosos, como las glándulas sudoríparas o sebáceas, los folículos pilosos  .</a:t>
            </a:r>
          </a:p>
          <a:p>
            <a:r>
              <a:rPr lang="es-EC" sz="2000" dirty="0"/>
              <a:t>Los conductos de las glándulas sudoríparas son la vía principal de penetración.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003712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97" y="3397263"/>
            <a:ext cx="2555517" cy="26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02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Corriente.- </a:t>
            </a:r>
            <a:br>
              <a:rPr lang="es-EC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Una corriente continua de bajo voltaje, de menos de 10 V, y a una intensidad típica de 0.5 </a:t>
            </a:r>
            <a:r>
              <a:rPr lang="es-EC" dirty="0" err="1"/>
              <a:t>mA</a:t>
            </a:r>
            <a:r>
              <a:rPr lang="es-EC" dirty="0"/>
              <a:t>/</a:t>
            </a:r>
            <a:r>
              <a:rPr lang="es-EC" dirty="0" err="1"/>
              <a:t>cmz</a:t>
            </a:r>
            <a:r>
              <a:rPr lang="es-EC" dirty="0"/>
              <a:t>, que es la iontoforesis habitual en fisioterapia, introduce fármacos ionizados.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01" y="3918397"/>
            <a:ext cx="4055841" cy="271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54" y="3641569"/>
            <a:ext cx="3123347" cy="203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86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Lidocaína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En aplicaciones repetidas la lidocaína, en iontoforesis, mejora la </a:t>
            </a:r>
            <a:r>
              <a:rPr lang="es-EC" dirty="0" err="1"/>
              <a:t>alodinia</a:t>
            </a:r>
            <a:r>
              <a:rPr lang="es-EC" dirty="0"/>
              <a:t> en el dolor crónico y la neuralgia </a:t>
            </a:r>
            <a:r>
              <a:rPr lang="es-EC" dirty="0" err="1"/>
              <a:t>posherpética</a:t>
            </a:r>
            <a:r>
              <a:rPr lang="es-EC" dirty="0"/>
              <a:t>  con escasos efectos secundarios. Se obtiene una analgesia local que alcanza su máximo a los 7 días y dura hasta 8 semanas.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4" y="3755869"/>
            <a:ext cx="4095482" cy="254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44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Lidocaína y epinefrina: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La asociación, que prolonga el efecto de la lidocaína ha dado buenos resultados como preparación para cateterismos o punciones, y también en el dolor crónico y neuralgia </a:t>
            </a:r>
            <a:r>
              <a:rPr lang="es-EC" dirty="0" err="1"/>
              <a:t>posherpética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19" y="3163072"/>
            <a:ext cx="3076373" cy="307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853" y="3696236"/>
            <a:ext cx="3203517" cy="268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9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Dexametasona: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Un estudio prospectivo mostró la eficacia del fosfato sódico de dexametasona en la tendinitis </a:t>
            </a:r>
            <a:r>
              <a:rPr lang="es-EC" dirty="0" err="1"/>
              <a:t>calcificante</a:t>
            </a:r>
            <a:r>
              <a:rPr lang="es-EC" dirty="0"/>
              <a:t> del hombro </a:t>
            </a:r>
          </a:p>
          <a:p>
            <a:r>
              <a:rPr lang="es-EC" dirty="0"/>
              <a:t>Un estudio del síndrome del túnel carpiano en fase inicial encontró que la dexametasona por iontoforesis tiene la misma eficacia que por infiltración,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68" y="403169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94" y="4331729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4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Salícilato</a:t>
            </a:r>
            <a:r>
              <a:rPr lang="es-EC" dirty="0"/>
              <a:t> sódico: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Al 1-3 % en el polo negativo se ha aplicado en procesos inflamatorios y reumáticos. Como puede haber reacciones alérgicas, conviene preguntar al paciente si es alérgico a la Aspirina.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19" y="3616146"/>
            <a:ext cx="1300720" cy="21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51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483</Words>
  <Application>Microsoft Office PowerPoint</Application>
  <PresentationFormat>Panorámica</PresentationFormat>
  <Paragraphs>31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Iontoforesis Medicamentos .- </vt:lpstr>
      <vt:lpstr>Iontoforesis.- </vt:lpstr>
      <vt:lpstr>La iontoforesis .- </vt:lpstr>
      <vt:lpstr>VÍAS DE PENETRACIÓN.-</vt:lpstr>
      <vt:lpstr>Corriente.-  </vt:lpstr>
      <vt:lpstr>Lidocaína</vt:lpstr>
      <vt:lpstr>Lidocaína y epinefrina: </vt:lpstr>
      <vt:lpstr>Dexametasona: </vt:lpstr>
      <vt:lpstr>Salícilato sódico: </vt:lpstr>
      <vt:lpstr>Ácido acetilsalicílico: </vt:lpstr>
      <vt:lpstr>Aine: </vt:lpstr>
      <vt:lpstr>Gracias.-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FARMACOCINÉTICA</dc:title>
  <dc:creator>Usuario</dc:creator>
  <cp:lastModifiedBy>Yanco Ocaña</cp:lastModifiedBy>
  <cp:revision>22</cp:revision>
  <dcterms:created xsi:type="dcterms:W3CDTF">2018-05-04T04:48:19Z</dcterms:created>
  <dcterms:modified xsi:type="dcterms:W3CDTF">2024-07-04T21:37:51Z</dcterms:modified>
</cp:coreProperties>
</file>