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Dynapuff SemiCondensed" charset="1" panose="00000000000000000000"/>
      <p:regular r:id="rId19"/>
    </p:embeddedFont>
    <p:embeddedFont>
      <p:font typeface="Bubblebody Neue Bold" charset="1" panose="00000500000000000000"/>
      <p:regular r:id="rId20"/>
    </p:embeddedFont>
    <p:embeddedFont>
      <p:font typeface="Dynapuff SemiCondensed Bold" charset="1" panose="00000000000000000000"/>
      <p:regular r:id="rId21"/>
    </p:embeddedFont>
    <p:embeddedFont>
      <p:font typeface="Poppins" charset="1" panose="00000500000000000000"/>
      <p:regular r:id="rId22"/>
    </p:embeddedFont>
    <p:embeddedFont>
      <p:font typeface="Dynapuff Condensed Medium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svg" Type="http://schemas.openxmlformats.org/officeDocument/2006/relationships/image"/><Relationship Id="rId2" Target="../media/image21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2" Target="../media/image2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8.jpe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2.png" Type="http://schemas.openxmlformats.org/officeDocument/2006/relationships/image"/><Relationship Id="rId13" Target="../media/image3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2" Target="../media/image2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9.jpe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3.svg" Type="http://schemas.openxmlformats.org/officeDocument/2006/relationships/image"/><Relationship Id="rId2" Target="../media/image2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22.jpe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2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jpeg" Type="http://schemas.openxmlformats.org/officeDocument/2006/relationships/image"/><Relationship Id="rId2" Target="../media/image2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jpeg" Type="http://schemas.openxmlformats.org/officeDocument/2006/relationships/image"/><Relationship Id="rId11" Target="../media/image32.png" Type="http://schemas.openxmlformats.org/officeDocument/2006/relationships/image"/><Relationship Id="rId2" Target="../media/image2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11" Target="../media/image37.jpe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2" Target="../media/image21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18.png" Type="http://schemas.openxmlformats.org/officeDocument/2006/relationships/image"/><Relationship Id="rId14" Target="../media/image42.png" Type="http://schemas.openxmlformats.org/officeDocument/2006/relationships/image"/><Relationship Id="rId2" Target="../media/image2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18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4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604785" y="1035495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276145">
            <a:off x="-3705998" y="72913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995378" y="1785804"/>
            <a:ext cx="2156795" cy="2580632"/>
            <a:chOff x="0" y="0"/>
            <a:chExt cx="2875727" cy="34408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03200" y="20320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6231703">
            <a:off x="16138494" y="-264182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8"/>
                </a:lnTo>
                <a:lnTo>
                  <a:pt x="0" y="5283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078321">
            <a:off x="16900558" y="3317054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48199" y="2982239"/>
            <a:ext cx="13641805" cy="4562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85"/>
              </a:lnSpc>
            </a:pPr>
            <a:r>
              <a:rPr lang="en-US" sz="17004" spc="-153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LA SOCIEDAD DEL SIGLO XX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4040362" y="1785804"/>
            <a:ext cx="2617463" cy="2216314"/>
            <a:chOff x="0" y="0"/>
            <a:chExt cx="3489951" cy="2955085"/>
          </a:xfrm>
        </p:grpSpPr>
        <p:sp>
          <p:nvSpPr>
            <p:cNvPr name="Freeform 12" id="12"/>
            <p:cNvSpPr/>
            <p:nvPr/>
          </p:nvSpPr>
          <p:spPr>
            <a:xfrm flipH="false" flipV="false" rot="5400000">
              <a:off x="282558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5400000">
              <a:off x="534866" y="-282558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4464199" y="5709647"/>
            <a:ext cx="2193626" cy="2581534"/>
            <a:chOff x="0" y="0"/>
            <a:chExt cx="2924835" cy="3442046"/>
          </a:xfrm>
        </p:grpSpPr>
        <p:sp>
          <p:nvSpPr>
            <p:cNvPr name="Freeform 15" id="15"/>
            <p:cNvSpPr/>
            <p:nvPr/>
          </p:nvSpPr>
          <p:spPr>
            <a:xfrm flipH="false" flipV="false" rot="-10800000">
              <a:off x="0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10800000">
              <a:off x="252308" y="204403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995378" y="6074867"/>
            <a:ext cx="2566344" cy="2216314"/>
            <a:chOff x="0" y="0"/>
            <a:chExt cx="3421793" cy="2955085"/>
          </a:xfrm>
        </p:grpSpPr>
        <p:sp>
          <p:nvSpPr>
            <p:cNvPr name="Freeform 18" id="18"/>
            <p:cNvSpPr/>
            <p:nvPr/>
          </p:nvSpPr>
          <p:spPr>
            <a:xfrm flipH="false" flipV="false" rot="-5400000">
              <a:off x="466707" y="-282558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8" y="0"/>
                  </a:lnTo>
                  <a:lnTo>
                    <a:pt x="2672528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-5400000">
              <a:off x="282558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-1137082" y="-425676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1" y="0"/>
                </a:lnTo>
                <a:lnTo>
                  <a:pt x="3497881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364591" y="7860093"/>
            <a:ext cx="8009021" cy="1021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b="true" sz="3278" spc="-29">
                <a:solidFill>
                  <a:srgbClr val="000000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﻿Msc. Gladys Bonilla </a:t>
            </a:r>
          </a:p>
          <a:p>
            <a:pPr algn="ctr">
              <a:lnSpc>
                <a:spcPts val="3901"/>
              </a:lnSpc>
            </a:pPr>
            <a:r>
              <a:rPr lang="en-US" b="true" sz="3278" spc="-29">
                <a:solidFill>
                  <a:srgbClr val="000000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Docente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7170052">
            <a:off x="8523490" y="792702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0450172">
            <a:off x="15503277" y="8058022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1" y="0"/>
                </a:lnTo>
                <a:lnTo>
                  <a:pt x="3497881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3397643">
            <a:off x="4728886" y="-388582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5276145">
            <a:off x="-3553598" y="74437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974018" y="449192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0" y="0"/>
                </a:moveTo>
                <a:lnTo>
                  <a:pt x="2092012" y="0"/>
                </a:lnTo>
                <a:lnTo>
                  <a:pt x="2092012" y="2092013"/>
                </a:lnTo>
                <a:lnTo>
                  <a:pt x="0" y="209201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9867475">
            <a:off x="4675531" y="7964624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0" y="0"/>
                </a:moveTo>
                <a:lnTo>
                  <a:pt x="2092013" y="0"/>
                </a:lnTo>
                <a:lnTo>
                  <a:pt x="2092013" y="2092012"/>
                </a:lnTo>
                <a:lnTo>
                  <a:pt x="0" y="209201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-1137082" y="8154468"/>
            <a:ext cx="8220092" cy="3286586"/>
          </a:xfrm>
          <a:custGeom>
            <a:avLst/>
            <a:gdLst/>
            <a:ahLst/>
            <a:cxnLst/>
            <a:rect r="r" b="b" t="t" l="l"/>
            <a:pathLst>
              <a:path h="3286586" w="8220092">
                <a:moveTo>
                  <a:pt x="0" y="0"/>
                </a:moveTo>
                <a:lnTo>
                  <a:pt x="8220092" y="0"/>
                </a:lnTo>
                <a:lnTo>
                  <a:pt x="8220092" y="3286586"/>
                </a:lnTo>
                <a:lnTo>
                  <a:pt x="0" y="328658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145321" y="897823"/>
            <a:ext cx="1997359" cy="1996138"/>
          </a:xfrm>
          <a:custGeom>
            <a:avLst/>
            <a:gdLst/>
            <a:ahLst/>
            <a:cxnLst/>
            <a:rect r="r" b="b" t="t" l="l"/>
            <a:pathLst>
              <a:path h="1996138" w="1997359">
                <a:moveTo>
                  <a:pt x="0" y="0"/>
                </a:moveTo>
                <a:lnTo>
                  <a:pt x="1997358" y="0"/>
                </a:lnTo>
                <a:lnTo>
                  <a:pt x="1997358" y="1996138"/>
                </a:lnTo>
                <a:lnTo>
                  <a:pt x="0" y="199613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-403" r="0" b="-403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12311">
            <a:off x="1098867" y="4950182"/>
            <a:ext cx="4783298" cy="4926618"/>
          </a:xfrm>
          <a:custGeom>
            <a:avLst/>
            <a:gdLst/>
            <a:ahLst/>
            <a:cxnLst/>
            <a:rect r="r" b="b" t="t" l="l"/>
            <a:pathLst>
              <a:path h="4926618" w="4783298">
                <a:moveTo>
                  <a:pt x="0" y="0"/>
                </a:moveTo>
                <a:lnTo>
                  <a:pt x="4783297" y="0"/>
                </a:lnTo>
                <a:lnTo>
                  <a:pt x="4783297" y="4926618"/>
                </a:lnTo>
                <a:lnTo>
                  <a:pt x="0" y="4926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27853" y="1162050"/>
            <a:ext cx="12881458" cy="1242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2"/>
              </a:lnSpc>
            </a:pPr>
            <a:r>
              <a:rPr lang="en-US" sz="9041" spc="-81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2. DESAFÍOS POLÍTICOS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10193605">
            <a:off x="16047037" y="6079759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28109">
            <a:off x="-1492696" y="-2301699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12311">
            <a:off x="6541364" y="4655799"/>
            <a:ext cx="4812873" cy="4957079"/>
          </a:xfrm>
          <a:custGeom>
            <a:avLst/>
            <a:gdLst/>
            <a:ahLst/>
            <a:cxnLst/>
            <a:rect r="r" b="b" t="t" l="l"/>
            <a:pathLst>
              <a:path h="4957079" w="4812873">
                <a:moveTo>
                  <a:pt x="0" y="0"/>
                </a:moveTo>
                <a:lnTo>
                  <a:pt x="4812873" y="0"/>
                </a:lnTo>
                <a:lnTo>
                  <a:pt x="4812873" y="4957079"/>
                </a:lnTo>
                <a:lnTo>
                  <a:pt x="0" y="49570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84972" y="876842"/>
            <a:ext cx="2123521" cy="1916478"/>
          </a:xfrm>
          <a:custGeom>
            <a:avLst/>
            <a:gdLst/>
            <a:ahLst/>
            <a:cxnLst/>
            <a:rect r="r" b="b" t="t" l="l"/>
            <a:pathLst>
              <a:path h="1916478" w="2123521">
                <a:moveTo>
                  <a:pt x="0" y="0"/>
                </a:moveTo>
                <a:lnTo>
                  <a:pt x="2123521" y="0"/>
                </a:lnTo>
                <a:lnTo>
                  <a:pt x="2123521" y="1916478"/>
                </a:lnTo>
                <a:lnTo>
                  <a:pt x="0" y="1916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736964">
            <a:off x="1047487" y="744236"/>
            <a:ext cx="2293947" cy="2070288"/>
          </a:xfrm>
          <a:custGeom>
            <a:avLst/>
            <a:gdLst/>
            <a:ahLst/>
            <a:cxnLst/>
            <a:rect r="r" b="b" t="t" l="l"/>
            <a:pathLst>
              <a:path h="2070288" w="2293947">
                <a:moveTo>
                  <a:pt x="0" y="0"/>
                </a:moveTo>
                <a:lnTo>
                  <a:pt x="2293947" y="0"/>
                </a:lnTo>
                <a:lnTo>
                  <a:pt x="2293947" y="2070288"/>
                </a:lnTo>
                <a:lnTo>
                  <a:pt x="0" y="2070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727572" y="450311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71564" y="6017614"/>
            <a:ext cx="4037903" cy="2734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98"/>
              </a:lnSpc>
              <a:spcBef>
                <a:spcPct val="0"/>
              </a:spcBef>
            </a:pPr>
            <a:r>
              <a:rPr lang="en-US" sz="22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Populismo y Nacionalismo: En muchos países, el populismo y el nacionalismo están en ascenso, lo que puede dificultar la implementación de políticas socialistas¹.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928849" y="5738462"/>
            <a:ext cx="4037903" cy="2734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98"/>
              </a:lnSpc>
              <a:spcBef>
                <a:spcPct val="0"/>
              </a:spcBef>
            </a:pPr>
            <a:r>
              <a:rPr lang="en-US" sz="22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Fragmentación Ideológica: La izquierda política a menudo está fragmentada, lo que dificulta la creación de un frente unido para promover políticas socialistas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23001" y="2733370"/>
            <a:ext cx="10841997" cy="121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socialismo también enfrenta desafíos políticos en su choque con el futuro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3690" y="1246385"/>
            <a:ext cx="8162629" cy="8145941"/>
            <a:chOff x="0" y="0"/>
            <a:chExt cx="10883505" cy="10861255"/>
          </a:xfrm>
        </p:grpSpPr>
        <p:sp>
          <p:nvSpPr>
            <p:cNvPr name="Freeform 4" id="4"/>
            <p:cNvSpPr/>
            <p:nvPr/>
          </p:nvSpPr>
          <p:spPr>
            <a:xfrm flipH="false" flipV="true" rot="5400000">
              <a:off x="438230" y="94591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2304558"/>
                  </a:moveTo>
                  <a:lnTo>
                    <a:pt x="1902308" y="2304558"/>
                  </a:lnTo>
                  <a:lnTo>
                    <a:pt x="1902308" y="0"/>
                  </a:lnTo>
                  <a:lnTo>
                    <a:pt x="0" y="0"/>
                  </a:lnTo>
                  <a:lnTo>
                    <a:pt x="0" y="23045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5315937">
              <a:off x="229775" y="-177673"/>
              <a:ext cx="1951035" cy="2363589"/>
            </a:xfrm>
            <a:custGeom>
              <a:avLst/>
              <a:gdLst/>
              <a:ahLst/>
              <a:cxnLst/>
              <a:rect r="r" b="b" t="t" l="l"/>
              <a:pathLst>
                <a:path h="2363589" w="1951035">
                  <a:moveTo>
                    <a:pt x="0" y="2363589"/>
                  </a:moveTo>
                  <a:lnTo>
                    <a:pt x="1951035" y="2363589"/>
                  </a:lnTo>
                  <a:lnTo>
                    <a:pt x="1951035" y="0"/>
                  </a:lnTo>
                  <a:lnTo>
                    <a:pt x="0" y="0"/>
                  </a:lnTo>
                  <a:lnTo>
                    <a:pt x="0" y="236358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5400000">
              <a:off x="438230" y="8509401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400000">
              <a:off x="307153" y="8710526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true" rot="-5400000">
              <a:off x="8542967" y="8462106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2304558"/>
                  </a:moveTo>
                  <a:lnTo>
                    <a:pt x="1902308" y="2304558"/>
                  </a:lnTo>
                  <a:lnTo>
                    <a:pt x="1902308" y="0"/>
                  </a:lnTo>
                  <a:lnTo>
                    <a:pt x="0" y="0"/>
                  </a:lnTo>
                  <a:lnTo>
                    <a:pt x="0" y="23045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-5484062">
              <a:off x="8702695" y="8675339"/>
              <a:ext cx="1951035" cy="2363589"/>
            </a:xfrm>
            <a:custGeom>
              <a:avLst/>
              <a:gdLst/>
              <a:ahLst/>
              <a:cxnLst/>
              <a:rect r="r" b="b" t="t" l="l"/>
              <a:pathLst>
                <a:path h="2363589" w="1951035">
                  <a:moveTo>
                    <a:pt x="0" y="2363589"/>
                  </a:moveTo>
                  <a:lnTo>
                    <a:pt x="1951035" y="2363589"/>
                  </a:lnTo>
                  <a:lnTo>
                    <a:pt x="1951035" y="0"/>
                  </a:lnTo>
                  <a:lnTo>
                    <a:pt x="0" y="0"/>
                  </a:lnTo>
                  <a:lnTo>
                    <a:pt x="0" y="236358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5400000">
              <a:off x="8542967" y="47295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5400000">
              <a:off x="8674045" y="-148158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8"/>
                  </a:lnTo>
                  <a:lnTo>
                    <a:pt x="0" y="2304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98479" y="2116705"/>
            <a:ext cx="6473051" cy="6415709"/>
            <a:chOff x="0" y="0"/>
            <a:chExt cx="884012" cy="8761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4012" cy="876181"/>
            </a:xfrm>
            <a:custGeom>
              <a:avLst/>
              <a:gdLst/>
              <a:ahLst/>
              <a:cxnLst/>
              <a:rect r="r" b="b" t="t" l="l"/>
              <a:pathLst>
                <a:path h="876181" w="884012">
                  <a:moveTo>
                    <a:pt x="119602" y="0"/>
                  </a:moveTo>
                  <a:lnTo>
                    <a:pt x="764410" y="0"/>
                  </a:lnTo>
                  <a:cubicBezTo>
                    <a:pt x="796131" y="0"/>
                    <a:pt x="826552" y="12601"/>
                    <a:pt x="848982" y="35031"/>
                  </a:cubicBezTo>
                  <a:cubicBezTo>
                    <a:pt x="871412" y="57461"/>
                    <a:pt x="884012" y="87882"/>
                    <a:pt x="884012" y="119602"/>
                  </a:cubicBezTo>
                  <a:lnTo>
                    <a:pt x="884012" y="756579"/>
                  </a:lnTo>
                  <a:cubicBezTo>
                    <a:pt x="884012" y="788300"/>
                    <a:pt x="871412" y="818721"/>
                    <a:pt x="848982" y="841151"/>
                  </a:cubicBezTo>
                  <a:cubicBezTo>
                    <a:pt x="826552" y="863581"/>
                    <a:pt x="796131" y="876181"/>
                    <a:pt x="764410" y="876181"/>
                  </a:cubicBezTo>
                  <a:lnTo>
                    <a:pt x="119602" y="876181"/>
                  </a:lnTo>
                  <a:cubicBezTo>
                    <a:pt x="87882" y="876181"/>
                    <a:pt x="57461" y="863581"/>
                    <a:pt x="35031" y="841151"/>
                  </a:cubicBezTo>
                  <a:cubicBezTo>
                    <a:pt x="12601" y="818721"/>
                    <a:pt x="0" y="788300"/>
                    <a:pt x="0" y="756579"/>
                  </a:cubicBezTo>
                  <a:lnTo>
                    <a:pt x="0" y="119602"/>
                  </a:lnTo>
                  <a:cubicBezTo>
                    <a:pt x="0" y="87882"/>
                    <a:pt x="12601" y="57461"/>
                    <a:pt x="35031" y="35031"/>
                  </a:cubicBezTo>
                  <a:cubicBezTo>
                    <a:pt x="57461" y="12601"/>
                    <a:pt x="87882" y="0"/>
                    <a:pt x="119602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25670" r="0" b="-2567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5035589">
            <a:off x="15187820" y="-3253974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680358" y="-613335"/>
            <a:ext cx="2378836" cy="2146900"/>
          </a:xfrm>
          <a:custGeom>
            <a:avLst/>
            <a:gdLst/>
            <a:ahLst/>
            <a:cxnLst/>
            <a:rect r="r" b="b" t="t" l="l"/>
            <a:pathLst>
              <a:path h="2146900" w="2378836">
                <a:moveTo>
                  <a:pt x="0" y="0"/>
                </a:moveTo>
                <a:lnTo>
                  <a:pt x="2378837" y="0"/>
                </a:lnTo>
                <a:lnTo>
                  <a:pt x="2378837" y="2146900"/>
                </a:lnTo>
                <a:lnTo>
                  <a:pt x="0" y="2146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flipH="true" flipV="true">
            <a:off x="10263986" y="3194491"/>
            <a:ext cx="0" cy="4163588"/>
          </a:xfrm>
          <a:prstGeom prst="line">
            <a:avLst/>
          </a:prstGeom>
          <a:ln cap="rnd" w="1524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412311">
            <a:off x="9699789" y="2534907"/>
            <a:ext cx="1280794" cy="1319169"/>
          </a:xfrm>
          <a:custGeom>
            <a:avLst/>
            <a:gdLst/>
            <a:ahLst/>
            <a:cxnLst/>
            <a:rect r="r" b="b" t="t" l="l"/>
            <a:pathLst>
              <a:path h="1319169" w="1280794">
                <a:moveTo>
                  <a:pt x="0" y="0"/>
                </a:moveTo>
                <a:lnTo>
                  <a:pt x="1280794" y="0"/>
                </a:lnTo>
                <a:lnTo>
                  <a:pt x="1280794" y="1319169"/>
                </a:lnTo>
                <a:lnTo>
                  <a:pt x="0" y="13191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412311">
            <a:off x="9766484" y="4664975"/>
            <a:ext cx="1280794" cy="1319169"/>
          </a:xfrm>
          <a:custGeom>
            <a:avLst/>
            <a:gdLst/>
            <a:ahLst/>
            <a:cxnLst/>
            <a:rect r="r" b="b" t="t" l="l"/>
            <a:pathLst>
              <a:path h="1319169" w="1280794">
                <a:moveTo>
                  <a:pt x="0" y="0"/>
                </a:moveTo>
                <a:lnTo>
                  <a:pt x="1280794" y="0"/>
                </a:lnTo>
                <a:lnTo>
                  <a:pt x="1280794" y="1319170"/>
                </a:lnTo>
                <a:lnTo>
                  <a:pt x="0" y="13191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412311">
            <a:off x="9766484" y="6795043"/>
            <a:ext cx="1280794" cy="1319169"/>
          </a:xfrm>
          <a:custGeom>
            <a:avLst/>
            <a:gdLst/>
            <a:ahLst/>
            <a:cxnLst/>
            <a:rect r="r" b="b" t="t" l="l"/>
            <a:pathLst>
              <a:path h="1319169" w="1280794">
                <a:moveTo>
                  <a:pt x="0" y="0"/>
                </a:moveTo>
                <a:lnTo>
                  <a:pt x="1280794" y="0"/>
                </a:lnTo>
                <a:lnTo>
                  <a:pt x="1280794" y="1319170"/>
                </a:lnTo>
                <a:lnTo>
                  <a:pt x="0" y="13191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632637" y="2508556"/>
            <a:ext cx="1415099" cy="135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2"/>
              </a:lnSpc>
            </a:pPr>
            <a:r>
              <a:rPr lang="en-US" b="true" sz="7923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0</a:t>
            </a:r>
            <a:r>
              <a:rPr lang="en-US" b="true" sz="7923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692166" y="4582220"/>
            <a:ext cx="1415099" cy="135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2"/>
              </a:lnSpc>
            </a:pPr>
            <a:r>
              <a:rPr lang="en-US" b="true" sz="7923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02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121596" y="3146866"/>
            <a:ext cx="6349037" cy="630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38"/>
              </a:lnSpc>
              <a:spcBef>
                <a:spcPct val="0"/>
              </a:spcBef>
            </a:pPr>
            <a:r>
              <a:rPr lang="en-US" sz="18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Desde una perspectiva social, el socialismo debe adaptarse a los cambios demográficos y culturales: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306487" y="4734241"/>
            <a:ext cx="6349037" cy="1258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38"/>
              </a:lnSpc>
              <a:spcBef>
                <a:spcPct val="0"/>
              </a:spcBef>
            </a:pPr>
            <a:r>
              <a:rPr lang="en-US" sz="18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Diversidad y Derechos Humanos: El socialismo del futuro debe ser inclusivo y abordar las necesidades de una población diversa, respetando los derechos humanos y promoviendo la igualdad².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306487" y="6801384"/>
            <a:ext cx="6349037" cy="1258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38"/>
              </a:lnSpc>
              <a:spcBef>
                <a:spcPct val="0"/>
              </a:spcBef>
            </a:pPr>
            <a:r>
              <a:rPr lang="en-US" sz="18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Cambio Climático: Las políticas socialistas pueden jugar un papel crucial en la lucha contra el cambio climático, promoviendo un desarrollo sostenible y equitativo².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692166" y="6712289"/>
            <a:ext cx="1415099" cy="135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2"/>
              </a:lnSpc>
            </a:pPr>
            <a:r>
              <a:rPr lang="en-US" b="true" sz="7923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336711" y="765376"/>
            <a:ext cx="7922589" cy="135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2"/>
              </a:lnSpc>
            </a:pPr>
            <a:r>
              <a:rPr lang="en-US" sz="7923" b="true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3. Aspectos Sociales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3690" y="1246385"/>
            <a:ext cx="8162629" cy="8145941"/>
            <a:chOff x="0" y="0"/>
            <a:chExt cx="10883505" cy="10861255"/>
          </a:xfrm>
        </p:grpSpPr>
        <p:sp>
          <p:nvSpPr>
            <p:cNvPr name="Freeform 4" id="4"/>
            <p:cNvSpPr/>
            <p:nvPr/>
          </p:nvSpPr>
          <p:spPr>
            <a:xfrm flipH="false" flipV="true" rot="5400000">
              <a:off x="438230" y="94591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2304558"/>
                  </a:moveTo>
                  <a:lnTo>
                    <a:pt x="1902308" y="2304558"/>
                  </a:lnTo>
                  <a:lnTo>
                    <a:pt x="1902308" y="0"/>
                  </a:lnTo>
                  <a:lnTo>
                    <a:pt x="0" y="0"/>
                  </a:lnTo>
                  <a:lnTo>
                    <a:pt x="0" y="23045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5315937">
              <a:off x="229775" y="-177673"/>
              <a:ext cx="1951035" cy="2363589"/>
            </a:xfrm>
            <a:custGeom>
              <a:avLst/>
              <a:gdLst/>
              <a:ahLst/>
              <a:cxnLst/>
              <a:rect r="r" b="b" t="t" l="l"/>
              <a:pathLst>
                <a:path h="2363589" w="1951035">
                  <a:moveTo>
                    <a:pt x="0" y="2363589"/>
                  </a:moveTo>
                  <a:lnTo>
                    <a:pt x="1951035" y="2363589"/>
                  </a:lnTo>
                  <a:lnTo>
                    <a:pt x="1951035" y="0"/>
                  </a:lnTo>
                  <a:lnTo>
                    <a:pt x="0" y="0"/>
                  </a:lnTo>
                  <a:lnTo>
                    <a:pt x="0" y="236358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5400000">
              <a:off x="438230" y="8509401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400000">
              <a:off x="307153" y="8710526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true" rot="-5400000">
              <a:off x="8542967" y="8462106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2304558"/>
                  </a:moveTo>
                  <a:lnTo>
                    <a:pt x="1902308" y="2304558"/>
                  </a:lnTo>
                  <a:lnTo>
                    <a:pt x="1902308" y="0"/>
                  </a:lnTo>
                  <a:lnTo>
                    <a:pt x="0" y="0"/>
                  </a:lnTo>
                  <a:lnTo>
                    <a:pt x="0" y="23045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-5484062">
              <a:off x="8702695" y="8675339"/>
              <a:ext cx="1951035" cy="2363589"/>
            </a:xfrm>
            <a:custGeom>
              <a:avLst/>
              <a:gdLst/>
              <a:ahLst/>
              <a:cxnLst/>
              <a:rect r="r" b="b" t="t" l="l"/>
              <a:pathLst>
                <a:path h="2363589" w="1951035">
                  <a:moveTo>
                    <a:pt x="0" y="2363589"/>
                  </a:moveTo>
                  <a:lnTo>
                    <a:pt x="1951035" y="2363589"/>
                  </a:lnTo>
                  <a:lnTo>
                    <a:pt x="1951035" y="0"/>
                  </a:lnTo>
                  <a:lnTo>
                    <a:pt x="0" y="0"/>
                  </a:lnTo>
                  <a:lnTo>
                    <a:pt x="0" y="236358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5400000">
              <a:off x="8542967" y="47295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5400000">
              <a:off x="8674045" y="-148158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8"/>
                  </a:lnTo>
                  <a:lnTo>
                    <a:pt x="0" y="2304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98479" y="2116705"/>
            <a:ext cx="6473051" cy="6415709"/>
            <a:chOff x="0" y="0"/>
            <a:chExt cx="884012" cy="8761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4012" cy="876181"/>
            </a:xfrm>
            <a:custGeom>
              <a:avLst/>
              <a:gdLst/>
              <a:ahLst/>
              <a:cxnLst/>
              <a:rect r="r" b="b" t="t" l="l"/>
              <a:pathLst>
                <a:path h="876181" w="884012">
                  <a:moveTo>
                    <a:pt x="119602" y="0"/>
                  </a:moveTo>
                  <a:lnTo>
                    <a:pt x="764410" y="0"/>
                  </a:lnTo>
                  <a:cubicBezTo>
                    <a:pt x="796131" y="0"/>
                    <a:pt x="826552" y="12601"/>
                    <a:pt x="848982" y="35031"/>
                  </a:cubicBezTo>
                  <a:cubicBezTo>
                    <a:pt x="871412" y="57461"/>
                    <a:pt x="884012" y="87882"/>
                    <a:pt x="884012" y="119602"/>
                  </a:cubicBezTo>
                  <a:lnTo>
                    <a:pt x="884012" y="756579"/>
                  </a:lnTo>
                  <a:cubicBezTo>
                    <a:pt x="884012" y="788300"/>
                    <a:pt x="871412" y="818721"/>
                    <a:pt x="848982" y="841151"/>
                  </a:cubicBezTo>
                  <a:cubicBezTo>
                    <a:pt x="826552" y="863581"/>
                    <a:pt x="796131" y="876181"/>
                    <a:pt x="764410" y="876181"/>
                  </a:cubicBezTo>
                  <a:lnTo>
                    <a:pt x="119602" y="876181"/>
                  </a:lnTo>
                  <a:cubicBezTo>
                    <a:pt x="87882" y="876181"/>
                    <a:pt x="57461" y="863581"/>
                    <a:pt x="35031" y="841151"/>
                  </a:cubicBezTo>
                  <a:cubicBezTo>
                    <a:pt x="12601" y="818721"/>
                    <a:pt x="0" y="788300"/>
                    <a:pt x="0" y="756579"/>
                  </a:cubicBezTo>
                  <a:lnTo>
                    <a:pt x="0" y="119602"/>
                  </a:lnTo>
                  <a:cubicBezTo>
                    <a:pt x="0" y="87882"/>
                    <a:pt x="12601" y="57461"/>
                    <a:pt x="35031" y="35031"/>
                  </a:cubicBezTo>
                  <a:cubicBezTo>
                    <a:pt x="57461" y="12601"/>
                    <a:pt x="87882" y="0"/>
                    <a:pt x="119602" y="0"/>
                  </a:cubicBezTo>
                  <a:close/>
                </a:path>
              </a:pathLst>
            </a:custGeom>
            <a:blipFill>
              <a:blip r:embed="rId7"/>
              <a:stretch>
                <a:fillRect l="-24382" t="0" r="-24382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5035589">
            <a:off x="14594587" y="-279811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680358" y="-613335"/>
            <a:ext cx="2378836" cy="2146900"/>
          </a:xfrm>
          <a:custGeom>
            <a:avLst/>
            <a:gdLst/>
            <a:ahLst/>
            <a:cxnLst/>
            <a:rect r="r" b="b" t="t" l="l"/>
            <a:pathLst>
              <a:path h="2146900" w="2378836">
                <a:moveTo>
                  <a:pt x="0" y="0"/>
                </a:moveTo>
                <a:lnTo>
                  <a:pt x="2378837" y="0"/>
                </a:lnTo>
                <a:lnTo>
                  <a:pt x="2378837" y="2146900"/>
                </a:lnTo>
                <a:lnTo>
                  <a:pt x="0" y="2146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170052">
            <a:off x="13934567" y="7441690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 flipH="true" flipV="true">
            <a:off x="10263986" y="3194491"/>
            <a:ext cx="0" cy="4163588"/>
          </a:xfrm>
          <a:prstGeom prst="line">
            <a:avLst/>
          </a:prstGeom>
          <a:ln cap="rnd" w="1524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412311">
            <a:off x="9699789" y="2534907"/>
            <a:ext cx="1280794" cy="1319169"/>
          </a:xfrm>
          <a:custGeom>
            <a:avLst/>
            <a:gdLst/>
            <a:ahLst/>
            <a:cxnLst/>
            <a:rect r="r" b="b" t="t" l="l"/>
            <a:pathLst>
              <a:path h="1319169" w="1280794">
                <a:moveTo>
                  <a:pt x="0" y="0"/>
                </a:moveTo>
                <a:lnTo>
                  <a:pt x="1280794" y="0"/>
                </a:lnTo>
                <a:lnTo>
                  <a:pt x="1280794" y="1319169"/>
                </a:lnTo>
                <a:lnTo>
                  <a:pt x="0" y="1319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412311">
            <a:off x="9766484" y="4664975"/>
            <a:ext cx="1280794" cy="1319169"/>
          </a:xfrm>
          <a:custGeom>
            <a:avLst/>
            <a:gdLst/>
            <a:ahLst/>
            <a:cxnLst/>
            <a:rect r="r" b="b" t="t" l="l"/>
            <a:pathLst>
              <a:path h="1319169" w="1280794">
                <a:moveTo>
                  <a:pt x="0" y="0"/>
                </a:moveTo>
                <a:lnTo>
                  <a:pt x="1280794" y="0"/>
                </a:lnTo>
                <a:lnTo>
                  <a:pt x="1280794" y="1319170"/>
                </a:lnTo>
                <a:lnTo>
                  <a:pt x="0" y="13191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412311">
            <a:off x="9766484" y="6795043"/>
            <a:ext cx="1280794" cy="1319169"/>
          </a:xfrm>
          <a:custGeom>
            <a:avLst/>
            <a:gdLst/>
            <a:ahLst/>
            <a:cxnLst/>
            <a:rect r="r" b="b" t="t" l="l"/>
            <a:pathLst>
              <a:path h="1319169" w="1280794">
                <a:moveTo>
                  <a:pt x="0" y="0"/>
                </a:moveTo>
                <a:lnTo>
                  <a:pt x="1280794" y="0"/>
                </a:lnTo>
                <a:lnTo>
                  <a:pt x="1280794" y="1319170"/>
                </a:lnTo>
                <a:lnTo>
                  <a:pt x="0" y="13191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632637" y="2508556"/>
            <a:ext cx="1415099" cy="135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2"/>
              </a:lnSpc>
            </a:pPr>
            <a:r>
              <a:rPr lang="en-US" b="true" sz="7923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0</a:t>
            </a:r>
            <a:r>
              <a:rPr lang="en-US" b="true" sz="7923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92166" y="4582220"/>
            <a:ext cx="1415099" cy="135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2"/>
              </a:lnSpc>
            </a:pPr>
            <a:r>
              <a:rPr lang="en-US" b="true" sz="7923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02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306487" y="3122954"/>
            <a:ext cx="6349037" cy="630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38"/>
              </a:lnSpc>
              <a:spcBef>
                <a:spcPct val="0"/>
              </a:spcBef>
            </a:pPr>
            <a:r>
              <a:rPr lang="en-US" sz="18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Para que el socialismo tenga un futuro viable, debe innovar y adaptarse: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306487" y="4734241"/>
            <a:ext cx="6349037" cy="1573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38"/>
              </a:lnSpc>
              <a:spcBef>
                <a:spcPct val="0"/>
              </a:spcBef>
            </a:pPr>
            <a:r>
              <a:rPr lang="en-US" sz="18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Economía del Conocimiento: En una economía basada en el conocimiento, el socialismo debe encontrar formas de promover la educación y la innovación, asegurando que los beneficios del progreso tecnológico se distribuyan equitativamente².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306487" y="6801384"/>
            <a:ext cx="6349037" cy="1258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38"/>
              </a:lnSpc>
              <a:spcBef>
                <a:spcPct val="0"/>
              </a:spcBef>
            </a:pPr>
            <a:r>
              <a:rPr lang="en-US" sz="18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Nuevas Formas de Propiedad: Explorar nuevas formas de propiedad, como cooperativas y empresas sociales, que puedan combinar principios socialistas con la eficiencia del mercado².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692166" y="6712289"/>
            <a:ext cx="1415099" cy="135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2"/>
              </a:lnSpc>
            </a:pPr>
            <a:r>
              <a:rPr lang="en-US" b="true" sz="7923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03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625471" y="1122560"/>
            <a:ext cx="7014489" cy="1053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2"/>
              </a:lnSpc>
            </a:pPr>
            <a:r>
              <a:rPr lang="en-US" sz="6144" b="true">
                <a:solidFill>
                  <a:srgbClr val="000000"/>
                </a:solidFill>
                <a:latin typeface="Dynapuff Condensed Medium"/>
                <a:ea typeface="Dynapuff Condensed Medium"/>
                <a:cs typeface="Dynapuff Condensed Medium"/>
                <a:sym typeface="Dynapuff Condensed Medium"/>
              </a:rPr>
              <a:t>4. Innovación y Futuro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604785" y="1035495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276145">
            <a:off x="-3705998" y="72913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47778" y="1938204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6" y="0"/>
                </a:lnTo>
                <a:lnTo>
                  <a:pt x="2004396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95378" y="1785804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6" y="0"/>
                </a:lnTo>
                <a:lnTo>
                  <a:pt x="2004396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4252280" y="1785804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6" y="0"/>
                </a:lnTo>
                <a:lnTo>
                  <a:pt x="2004396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231703">
            <a:off x="16138494" y="-264182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8"/>
                </a:lnTo>
                <a:lnTo>
                  <a:pt x="0" y="5283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2345409" y="5862949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5" y="0"/>
                </a:lnTo>
                <a:lnTo>
                  <a:pt x="2004395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630627">
            <a:off x="16261150" y="6117203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3"/>
                </a:lnTo>
                <a:lnTo>
                  <a:pt x="0" y="60147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14464199" y="5709647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5" y="0"/>
                </a:lnTo>
                <a:lnTo>
                  <a:pt x="2004395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548199" y="3692846"/>
            <a:ext cx="13641805" cy="2593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60"/>
              </a:lnSpc>
            </a:pPr>
            <a:r>
              <a:rPr lang="en-US" b="true" sz="18904" spc="-170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¡GRACIAS!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4441511" y="1573885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6" y="0"/>
                </a:lnTo>
                <a:lnTo>
                  <a:pt x="2004396" y="2428233"/>
                </a:lnTo>
                <a:lnTo>
                  <a:pt x="0" y="24282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14653430" y="5862949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5" y="0"/>
                </a:lnTo>
                <a:lnTo>
                  <a:pt x="2004395" y="2428232"/>
                </a:lnTo>
                <a:lnTo>
                  <a:pt x="0" y="24282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2207297" y="6074867"/>
            <a:ext cx="2004395" cy="2428232"/>
          </a:xfrm>
          <a:custGeom>
            <a:avLst/>
            <a:gdLst/>
            <a:ahLst/>
            <a:cxnLst/>
            <a:rect r="r" b="b" t="t" l="l"/>
            <a:pathLst>
              <a:path h="2428232" w="2004395">
                <a:moveTo>
                  <a:pt x="0" y="0"/>
                </a:moveTo>
                <a:lnTo>
                  <a:pt x="2004395" y="0"/>
                </a:lnTo>
                <a:lnTo>
                  <a:pt x="2004395" y="2428233"/>
                </a:lnTo>
                <a:lnTo>
                  <a:pt x="0" y="24282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137082" y="-425676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1" y="0"/>
                </a:lnTo>
                <a:lnTo>
                  <a:pt x="3497881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7170052">
            <a:off x="8523490" y="792702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450172">
            <a:off x="15408662" y="8058022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0" y="0"/>
                </a:lnTo>
                <a:lnTo>
                  <a:pt x="3497880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3397643">
            <a:off x="4728886" y="-388582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5276145">
            <a:off x="-3553598" y="74437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3690" y="1246385"/>
            <a:ext cx="8162629" cy="8145941"/>
            <a:chOff x="0" y="0"/>
            <a:chExt cx="10883505" cy="10861255"/>
          </a:xfrm>
        </p:grpSpPr>
        <p:sp>
          <p:nvSpPr>
            <p:cNvPr name="Freeform 4" id="4"/>
            <p:cNvSpPr/>
            <p:nvPr/>
          </p:nvSpPr>
          <p:spPr>
            <a:xfrm flipH="false" flipV="true" rot="5400000">
              <a:off x="438230" y="94591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2304558"/>
                  </a:moveTo>
                  <a:lnTo>
                    <a:pt x="1902308" y="2304558"/>
                  </a:lnTo>
                  <a:lnTo>
                    <a:pt x="1902308" y="0"/>
                  </a:lnTo>
                  <a:lnTo>
                    <a:pt x="0" y="0"/>
                  </a:lnTo>
                  <a:lnTo>
                    <a:pt x="0" y="23045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true" rot="5315937">
              <a:off x="229775" y="-177673"/>
              <a:ext cx="1951035" cy="2363589"/>
            </a:xfrm>
            <a:custGeom>
              <a:avLst/>
              <a:gdLst/>
              <a:ahLst/>
              <a:cxnLst/>
              <a:rect r="r" b="b" t="t" l="l"/>
              <a:pathLst>
                <a:path h="2363589" w="1951035">
                  <a:moveTo>
                    <a:pt x="0" y="2363589"/>
                  </a:moveTo>
                  <a:lnTo>
                    <a:pt x="1951035" y="2363589"/>
                  </a:lnTo>
                  <a:lnTo>
                    <a:pt x="1951035" y="0"/>
                  </a:lnTo>
                  <a:lnTo>
                    <a:pt x="0" y="0"/>
                  </a:lnTo>
                  <a:lnTo>
                    <a:pt x="0" y="236358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5400000">
              <a:off x="438230" y="8509401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400000">
              <a:off x="307153" y="8710526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true" rot="-5400000">
              <a:off x="8542967" y="8462106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2304558"/>
                  </a:moveTo>
                  <a:lnTo>
                    <a:pt x="1902308" y="2304558"/>
                  </a:lnTo>
                  <a:lnTo>
                    <a:pt x="1902308" y="0"/>
                  </a:lnTo>
                  <a:lnTo>
                    <a:pt x="0" y="0"/>
                  </a:lnTo>
                  <a:lnTo>
                    <a:pt x="0" y="23045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-5484062">
              <a:off x="8702695" y="8675339"/>
              <a:ext cx="1951035" cy="2363589"/>
            </a:xfrm>
            <a:custGeom>
              <a:avLst/>
              <a:gdLst/>
              <a:ahLst/>
              <a:cxnLst/>
              <a:rect r="r" b="b" t="t" l="l"/>
              <a:pathLst>
                <a:path h="2363589" w="1951035">
                  <a:moveTo>
                    <a:pt x="0" y="2363589"/>
                  </a:moveTo>
                  <a:lnTo>
                    <a:pt x="1951035" y="2363589"/>
                  </a:lnTo>
                  <a:lnTo>
                    <a:pt x="1951035" y="0"/>
                  </a:lnTo>
                  <a:lnTo>
                    <a:pt x="0" y="0"/>
                  </a:lnTo>
                  <a:lnTo>
                    <a:pt x="0" y="2363589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5400000">
              <a:off x="8542967" y="47295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9"/>
                  </a:lnTo>
                  <a:lnTo>
                    <a:pt x="0" y="230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5400000">
              <a:off x="8674045" y="-148158"/>
              <a:ext cx="1902308" cy="2304558"/>
            </a:xfrm>
            <a:custGeom>
              <a:avLst/>
              <a:gdLst/>
              <a:ahLst/>
              <a:cxnLst/>
              <a:rect r="r" b="b" t="t" l="l"/>
              <a:pathLst>
                <a:path h="2304558" w="1902308">
                  <a:moveTo>
                    <a:pt x="0" y="0"/>
                  </a:moveTo>
                  <a:lnTo>
                    <a:pt x="1902308" y="0"/>
                  </a:lnTo>
                  <a:lnTo>
                    <a:pt x="1902308" y="2304558"/>
                  </a:lnTo>
                  <a:lnTo>
                    <a:pt x="0" y="2304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98479" y="2116705"/>
            <a:ext cx="6473051" cy="6415709"/>
            <a:chOff x="0" y="0"/>
            <a:chExt cx="884012" cy="8761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4012" cy="876181"/>
            </a:xfrm>
            <a:custGeom>
              <a:avLst/>
              <a:gdLst/>
              <a:ahLst/>
              <a:cxnLst/>
              <a:rect r="r" b="b" t="t" l="l"/>
              <a:pathLst>
                <a:path h="876181" w="884012">
                  <a:moveTo>
                    <a:pt x="119602" y="0"/>
                  </a:moveTo>
                  <a:lnTo>
                    <a:pt x="764410" y="0"/>
                  </a:lnTo>
                  <a:cubicBezTo>
                    <a:pt x="796131" y="0"/>
                    <a:pt x="826552" y="12601"/>
                    <a:pt x="848982" y="35031"/>
                  </a:cubicBezTo>
                  <a:cubicBezTo>
                    <a:pt x="871412" y="57461"/>
                    <a:pt x="884012" y="87882"/>
                    <a:pt x="884012" y="119602"/>
                  </a:cubicBezTo>
                  <a:lnTo>
                    <a:pt x="884012" y="756579"/>
                  </a:lnTo>
                  <a:cubicBezTo>
                    <a:pt x="884012" y="788300"/>
                    <a:pt x="871412" y="818721"/>
                    <a:pt x="848982" y="841151"/>
                  </a:cubicBezTo>
                  <a:cubicBezTo>
                    <a:pt x="826552" y="863581"/>
                    <a:pt x="796131" y="876181"/>
                    <a:pt x="764410" y="876181"/>
                  </a:cubicBezTo>
                  <a:lnTo>
                    <a:pt x="119602" y="876181"/>
                  </a:lnTo>
                  <a:cubicBezTo>
                    <a:pt x="87882" y="876181"/>
                    <a:pt x="57461" y="863581"/>
                    <a:pt x="35031" y="841151"/>
                  </a:cubicBezTo>
                  <a:cubicBezTo>
                    <a:pt x="12601" y="818721"/>
                    <a:pt x="0" y="788300"/>
                    <a:pt x="0" y="756579"/>
                  </a:cubicBezTo>
                  <a:lnTo>
                    <a:pt x="0" y="119602"/>
                  </a:lnTo>
                  <a:cubicBezTo>
                    <a:pt x="0" y="87882"/>
                    <a:pt x="12601" y="57461"/>
                    <a:pt x="35031" y="35031"/>
                  </a:cubicBezTo>
                  <a:cubicBezTo>
                    <a:pt x="57461" y="12601"/>
                    <a:pt x="87882" y="0"/>
                    <a:pt x="119602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16051" r="0" b="-16051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5035589">
            <a:off x="14594587" y="-279811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7170052">
            <a:off x="13934567" y="7441690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572021" y="3099161"/>
            <a:ext cx="7583890" cy="110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28"/>
              </a:lnSpc>
            </a:pPr>
            <a:r>
              <a:rPr lang="en-US" b="true" sz="8104" spc="-72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SIGLO XX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56672" y="4396960"/>
            <a:ext cx="8214589" cy="4087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40"/>
              </a:lnSpc>
            </a:pPr>
            <a:r>
              <a:rPr lang="en-US" sz="18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primera mitad del siglo XX: Se caracterizó por la Primera Guerra Mundial, la Revolución Rusa, la Gran Depresión y el auge del fascismo.  Estos eventos marcaron un antes y un después en la historia, y tuvieron un impacto profundo en la sociedad.</a:t>
            </a:r>
          </a:p>
          <a:p>
            <a:pPr algn="just">
              <a:lnSpc>
                <a:spcPts val="2540"/>
              </a:lnSpc>
            </a:pPr>
            <a:r>
              <a:rPr lang="en-US" sz="18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segunda mitad del siglo XX: Se caracterizó por la Segunda Guerra Mundial, la Guerra Fría, la descolonización, el auge del capitalismo y la revolución tecnológica.  Estos eventos marcaron el fin de la era colonial, el inicio de la era nuclear y el desarrollo de nuevas tecnologías que cambiaron la vida de las personas.</a:t>
            </a:r>
          </a:p>
          <a:p>
            <a:pPr algn="just">
              <a:lnSpc>
                <a:spcPts val="2540"/>
              </a:lnSpc>
              <a:spcBef>
                <a:spcPct val="0"/>
              </a:spcBef>
            </a:pPr>
            <a:r>
              <a:rPr lang="en-US" sz="18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final del siglo XX: Se caracterizó por la caída del Muro de Berlín, el fin de la Guerra Fría y el auge de la globalización.  Estos eventos marcaron el fin de la bipolaridad mundial y el inicio de una nueva era de interdependencia global.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95435" y="2281151"/>
            <a:ext cx="15097131" cy="5524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95"/>
              </a:lnSpc>
            </a:pPr>
            <a:r>
              <a:rPr lang="en-US" sz="10496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RASGOS FUNDAMENTALES</a:t>
            </a:r>
          </a:p>
          <a:p>
            <a:pPr algn="ctr">
              <a:lnSpc>
                <a:spcPts val="14695"/>
              </a:lnSpc>
              <a:spcBef>
                <a:spcPct val="0"/>
              </a:spcBef>
            </a:pPr>
            <a:r>
              <a:rPr lang="en-US" sz="10496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de la Sociedad del siglo XXI.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3604785" y="1035495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76145">
            <a:off x="-3240462" y="7035941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231703">
            <a:off x="15828702" y="-256044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6" y="0"/>
                </a:lnTo>
                <a:lnTo>
                  <a:pt x="4918596" y="5283647"/>
                </a:lnTo>
                <a:lnTo>
                  <a:pt x="0" y="5283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630627">
            <a:off x="16261150" y="6184053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37082" y="-425676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1" y="0"/>
                </a:lnTo>
                <a:lnTo>
                  <a:pt x="3497881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170052">
            <a:off x="7627115" y="792702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450172">
            <a:off x="15408662" y="8058022"/>
            <a:ext cx="3497881" cy="3213678"/>
          </a:xfrm>
          <a:custGeom>
            <a:avLst/>
            <a:gdLst/>
            <a:ahLst/>
            <a:cxnLst/>
            <a:rect r="r" b="b" t="t" l="l"/>
            <a:pathLst>
              <a:path h="3213678" w="3497881">
                <a:moveTo>
                  <a:pt x="0" y="0"/>
                </a:moveTo>
                <a:lnTo>
                  <a:pt x="3497880" y="0"/>
                </a:lnTo>
                <a:lnTo>
                  <a:pt x="3497880" y="3213678"/>
                </a:lnTo>
                <a:lnTo>
                  <a:pt x="0" y="3213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397643">
            <a:off x="4728886" y="-388582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8778" y="3393528"/>
            <a:ext cx="5595222" cy="5864772"/>
          </a:xfrm>
          <a:custGeom>
            <a:avLst/>
            <a:gdLst/>
            <a:ahLst/>
            <a:cxnLst/>
            <a:rect r="r" b="b" t="t" l="l"/>
            <a:pathLst>
              <a:path h="5864772" w="5595222">
                <a:moveTo>
                  <a:pt x="0" y="0"/>
                </a:moveTo>
                <a:lnTo>
                  <a:pt x="5595222" y="0"/>
                </a:lnTo>
                <a:lnTo>
                  <a:pt x="5595222" y="5864772"/>
                </a:lnTo>
                <a:lnTo>
                  <a:pt x="0" y="58647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3393528"/>
            <a:ext cx="5595222" cy="5864772"/>
          </a:xfrm>
          <a:custGeom>
            <a:avLst/>
            <a:gdLst/>
            <a:ahLst/>
            <a:cxnLst/>
            <a:rect r="r" b="b" t="t" l="l"/>
            <a:pathLst>
              <a:path h="5864772" w="5595222">
                <a:moveTo>
                  <a:pt x="0" y="0"/>
                </a:moveTo>
                <a:lnTo>
                  <a:pt x="5595222" y="0"/>
                </a:lnTo>
                <a:lnTo>
                  <a:pt x="5595222" y="5864772"/>
                </a:lnTo>
                <a:lnTo>
                  <a:pt x="0" y="58647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231703">
            <a:off x="15828702" y="-264182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6" y="0"/>
                </a:lnTo>
                <a:lnTo>
                  <a:pt x="4918596" y="5283648"/>
                </a:lnTo>
                <a:lnTo>
                  <a:pt x="0" y="528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170052">
            <a:off x="15438747" y="739546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11457">
            <a:off x="-2763514" y="6926197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7"/>
                </a:lnTo>
                <a:lnTo>
                  <a:pt x="0" y="52836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914660">
            <a:off x="-953389" y="-3512504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260705">
            <a:off x="1338008" y="5668520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0" y="0"/>
                </a:moveTo>
                <a:lnTo>
                  <a:pt x="2092012" y="0"/>
                </a:lnTo>
                <a:lnTo>
                  <a:pt x="2092012" y="2092013"/>
                </a:lnTo>
                <a:lnTo>
                  <a:pt x="0" y="20920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4500958">
            <a:off x="15317000" y="5668520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2092012" y="0"/>
                </a:moveTo>
                <a:lnTo>
                  <a:pt x="0" y="0"/>
                </a:lnTo>
                <a:lnTo>
                  <a:pt x="0" y="2092013"/>
                </a:lnTo>
                <a:lnTo>
                  <a:pt x="2092012" y="2092013"/>
                </a:lnTo>
                <a:lnTo>
                  <a:pt x="2092012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029200" y="1028700"/>
            <a:ext cx="2590688" cy="2590688"/>
          </a:xfrm>
          <a:custGeom>
            <a:avLst/>
            <a:gdLst/>
            <a:ahLst/>
            <a:cxnLst/>
            <a:rect r="r" b="b" t="t" l="l"/>
            <a:pathLst>
              <a:path h="2590688" w="2590688">
                <a:moveTo>
                  <a:pt x="0" y="0"/>
                </a:moveTo>
                <a:lnTo>
                  <a:pt x="2590688" y="0"/>
                </a:lnTo>
                <a:lnTo>
                  <a:pt x="2590688" y="2590688"/>
                </a:lnTo>
                <a:lnTo>
                  <a:pt x="0" y="25906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70992" y="1028700"/>
            <a:ext cx="4379310" cy="2364828"/>
          </a:xfrm>
          <a:custGeom>
            <a:avLst/>
            <a:gdLst/>
            <a:ahLst/>
            <a:cxnLst/>
            <a:rect r="r" b="b" t="t" l="l"/>
            <a:pathLst>
              <a:path h="2364828" w="4379310">
                <a:moveTo>
                  <a:pt x="0" y="0"/>
                </a:moveTo>
                <a:lnTo>
                  <a:pt x="4379310" y="0"/>
                </a:lnTo>
                <a:lnTo>
                  <a:pt x="4379310" y="2364828"/>
                </a:lnTo>
                <a:lnTo>
                  <a:pt x="0" y="2364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15220" y="4260549"/>
            <a:ext cx="4851931" cy="740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sz="4245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1. GLOBALIZACIÓN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19544" y="3884253"/>
            <a:ext cx="4719677" cy="1492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sz="4245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TECNOLOGÍA Y DIGITALIZACIÓN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13997" y="5077422"/>
            <a:ext cx="3854377" cy="3294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6"/>
              </a:lnSpc>
            </a:pPr>
          </a:p>
          <a:p>
            <a:pPr algn="just">
              <a:lnSpc>
                <a:spcPts val="2606"/>
              </a:lnSpc>
              <a:spcBef>
                <a:spcPct val="0"/>
              </a:spcBef>
            </a:pPr>
            <a:r>
              <a:rPr lang="en-US" sz="18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globalización ha interconectado a las sociedades de todo el mundo, facilitando el intercambio de bienes, servicios, información y cultura. Esto ha llevado a una mayor interdependencia económica y cultural entre las naciones¹.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48875" y="5575263"/>
            <a:ext cx="4201427" cy="3178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79"/>
              </a:lnSpc>
              <a:spcBef>
                <a:spcPct val="0"/>
              </a:spcBef>
            </a:pPr>
            <a:r>
              <a:rPr lang="en-US" sz="198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avance tecnológico, especialmente en el ámbito digital, ha transformado la forma en que vivimos, trabajamos y nos comunicamos. La internet, las redes sociales y los dispositivos móviles han cambiado radicalmente la dinámica social y económica².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8778" y="3393528"/>
            <a:ext cx="5595222" cy="5864772"/>
          </a:xfrm>
          <a:custGeom>
            <a:avLst/>
            <a:gdLst/>
            <a:ahLst/>
            <a:cxnLst/>
            <a:rect r="r" b="b" t="t" l="l"/>
            <a:pathLst>
              <a:path h="5864772" w="5595222">
                <a:moveTo>
                  <a:pt x="0" y="0"/>
                </a:moveTo>
                <a:lnTo>
                  <a:pt x="5595222" y="0"/>
                </a:lnTo>
                <a:lnTo>
                  <a:pt x="5595222" y="5864772"/>
                </a:lnTo>
                <a:lnTo>
                  <a:pt x="0" y="58647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3393528"/>
            <a:ext cx="5595222" cy="5864772"/>
          </a:xfrm>
          <a:custGeom>
            <a:avLst/>
            <a:gdLst/>
            <a:ahLst/>
            <a:cxnLst/>
            <a:rect r="r" b="b" t="t" l="l"/>
            <a:pathLst>
              <a:path h="5864772" w="5595222">
                <a:moveTo>
                  <a:pt x="0" y="0"/>
                </a:moveTo>
                <a:lnTo>
                  <a:pt x="5595222" y="0"/>
                </a:lnTo>
                <a:lnTo>
                  <a:pt x="5595222" y="5864772"/>
                </a:lnTo>
                <a:lnTo>
                  <a:pt x="0" y="58647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231703">
            <a:off x="15828702" y="-264182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6" y="0"/>
                </a:lnTo>
                <a:lnTo>
                  <a:pt x="4918596" y="5283648"/>
                </a:lnTo>
                <a:lnTo>
                  <a:pt x="0" y="528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170052">
            <a:off x="15438747" y="739546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11457">
            <a:off x="-2763514" y="6926197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7"/>
                </a:lnTo>
                <a:lnTo>
                  <a:pt x="0" y="52836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914660">
            <a:off x="-953389" y="-3512504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260705">
            <a:off x="1338008" y="5668520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0" y="0"/>
                </a:moveTo>
                <a:lnTo>
                  <a:pt x="2092012" y="0"/>
                </a:lnTo>
                <a:lnTo>
                  <a:pt x="2092012" y="2092013"/>
                </a:lnTo>
                <a:lnTo>
                  <a:pt x="0" y="20920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4500958">
            <a:off x="15317000" y="5668520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2092012" y="0"/>
                </a:moveTo>
                <a:lnTo>
                  <a:pt x="0" y="0"/>
                </a:lnTo>
                <a:lnTo>
                  <a:pt x="0" y="2092013"/>
                </a:lnTo>
                <a:lnTo>
                  <a:pt x="2092012" y="2092013"/>
                </a:lnTo>
                <a:lnTo>
                  <a:pt x="2092012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421481" y="684957"/>
            <a:ext cx="2934431" cy="2934431"/>
          </a:xfrm>
          <a:custGeom>
            <a:avLst/>
            <a:gdLst/>
            <a:ahLst/>
            <a:cxnLst/>
            <a:rect r="r" b="b" t="t" l="l"/>
            <a:pathLst>
              <a:path h="2934431" w="2934431">
                <a:moveTo>
                  <a:pt x="0" y="0"/>
                </a:moveTo>
                <a:lnTo>
                  <a:pt x="2934430" y="0"/>
                </a:lnTo>
                <a:lnTo>
                  <a:pt x="2934430" y="2934431"/>
                </a:lnTo>
                <a:lnTo>
                  <a:pt x="0" y="2934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586495" y="658902"/>
            <a:ext cx="3076935" cy="2734626"/>
          </a:xfrm>
          <a:custGeom>
            <a:avLst/>
            <a:gdLst/>
            <a:ahLst/>
            <a:cxnLst/>
            <a:rect r="r" b="b" t="t" l="l"/>
            <a:pathLst>
              <a:path h="2734626" w="3076935">
                <a:moveTo>
                  <a:pt x="0" y="0"/>
                </a:moveTo>
                <a:lnTo>
                  <a:pt x="3076935" y="0"/>
                </a:lnTo>
                <a:lnTo>
                  <a:pt x="3076935" y="2734626"/>
                </a:lnTo>
                <a:lnTo>
                  <a:pt x="0" y="27346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15220" y="4260549"/>
            <a:ext cx="4851931" cy="1492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sz="4245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DIVERSIDAD Y MULTICULTURALISMO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90891" y="3841089"/>
            <a:ext cx="4176984" cy="97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2"/>
              </a:lnSpc>
              <a:spcBef>
                <a:spcPct val="0"/>
              </a:spcBef>
            </a:pPr>
            <a:r>
              <a:rPr lang="en-US" sz="2780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SOSTENIBILIDAD Y CONCIENCIA AMBIENTAL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501534" y="5830015"/>
            <a:ext cx="3854377" cy="2966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06"/>
              </a:lnSpc>
              <a:spcBef>
                <a:spcPct val="0"/>
              </a:spcBef>
            </a:pPr>
            <a:r>
              <a:rPr lang="en-US" sz="186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sociedad del siglo XXI es cada vez más diversa y multicultural. La migración y la movilidad global han enriquecido las culturas locales con nuevas perspectivas y tradiciones, promoviendo una mayor tolerancia y comprensión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34575" y="4997329"/>
            <a:ext cx="4380775" cy="3515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98"/>
              </a:lnSpc>
              <a:spcBef>
                <a:spcPct val="0"/>
              </a:spcBef>
            </a:pPr>
            <a:r>
              <a:rPr lang="en-US" sz="22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preocupación por el medio ambiente y la sostenibilidad ha crecido significativamente. Las sociedades están adoptando prácticas más sostenibles y buscando soluciones para mitigar el cambio climático y proteger los recursos naturales¹.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76145">
            <a:off x="-2138474" y="-3061232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2" y="0"/>
                </a:lnTo>
                <a:lnTo>
                  <a:pt x="5599152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645647">
            <a:off x="14350702" y="8457266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7"/>
                </a:lnTo>
                <a:lnTo>
                  <a:pt x="0" y="5283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857908"/>
            <a:ext cx="5149094" cy="5183920"/>
          </a:xfrm>
          <a:custGeom>
            <a:avLst/>
            <a:gdLst/>
            <a:ahLst/>
            <a:cxnLst/>
            <a:rect r="r" b="b" t="t" l="l"/>
            <a:pathLst>
              <a:path h="5183920" w="5149094">
                <a:moveTo>
                  <a:pt x="0" y="0"/>
                </a:moveTo>
                <a:lnTo>
                  <a:pt x="5149094" y="0"/>
                </a:lnTo>
                <a:lnTo>
                  <a:pt x="5149094" y="5183920"/>
                </a:lnTo>
                <a:lnTo>
                  <a:pt x="0" y="518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346" r="-4052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17637" y="3857908"/>
            <a:ext cx="5149094" cy="5183920"/>
          </a:xfrm>
          <a:custGeom>
            <a:avLst/>
            <a:gdLst/>
            <a:ahLst/>
            <a:cxnLst/>
            <a:rect r="r" b="b" t="t" l="l"/>
            <a:pathLst>
              <a:path h="5183920" w="5149094">
                <a:moveTo>
                  <a:pt x="0" y="0"/>
                </a:moveTo>
                <a:lnTo>
                  <a:pt x="5149095" y="0"/>
                </a:lnTo>
                <a:lnTo>
                  <a:pt x="5149095" y="5183920"/>
                </a:lnTo>
                <a:lnTo>
                  <a:pt x="0" y="518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346" r="-4052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9657" y="3857908"/>
            <a:ext cx="5149094" cy="5183920"/>
          </a:xfrm>
          <a:custGeom>
            <a:avLst/>
            <a:gdLst/>
            <a:ahLst/>
            <a:cxnLst/>
            <a:rect r="r" b="b" t="t" l="l"/>
            <a:pathLst>
              <a:path h="5183920" w="5149094">
                <a:moveTo>
                  <a:pt x="0" y="0"/>
                </a:moveTo>
                <a:lnTo>
                  <a:pt x="5149094" y="0"/>
                </a:lnTo>
                <a:lnTo>
                  <a:pt x="5149094" y="5183920"/>
                </a:lnTo>
                <a:lnTo>
                  <a:pt x="0" y="5183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7346" r="-4052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461938">
            <a:off x="-528034" y="8288004"/>
            <a:ext cx="2704051" cy="2484347"/>
          </a:xfrm>
          <a:custGeom>
            <a:avLst/>
            <a:gdLst/>
            <a:ahLst/>
            <a:cxnLst/>
            <a:rect r="r" b="b" t="t" l="l"/>
            <a:pathLst>
              <a:path h="2484347" w="2704051">
                <a:moveTo>
                  <a:pt x="0" y="0"/>
                </a:moveTo>
                <a:lnTo>
                  <a:pt x="2704050" y="0"/>
                </a:lnTo>
                <a:lnTo>
                  <a:pt x="2704050" y="2484346"/>
                </a:lnTo>
                <a:lnTo>
                  <a:pt x="0" y="24843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149660">
            <a:off x="16260419" y="-519025"/>
            <a:ext cx="2596664" cy="2385685"/>
          </a:xfrm>
          <a:custGeom>
            <a:avLst/>
            <a:gdLst/>
            <a:ahLst/>
            <a:cxnLst/>
            <a:rect r="r" b="b" t="t" l="l"/>
            <a:pathLst>
              <a:path h="2385685" w="2596664">
                <a:moveTo>
                  <a:pt x="0" y="0"/>
                </a:moveTo>
                <a:lnTo>
                  <a:pt x="2596664" y="0"/>
                </a:lnTo>
                <a:lnTo>
                  <a:pt x="2596664" y="2385686"/>
                </a:lnTo>
                <a:lnTo>
                  <a:pt x="0" y="23856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937240" y="475103"/>
            <a:ext cx="2359917" cy="3135155"/>
          </a:xfrm>
          <a:custGeom>
            <a:avLst/>
            <a:gdLst/>
            <a:ahLst/>
            <a:cxnLst/>
            <a:rect r="r" b="b" t="t" l="l"/>
            <a:pathLst>
              <a:path h="3135155" w="2359917">
                <a:moveTo>
                  <a:pt x="0" y="0"/>
                </a:moveTo>
                <a:lnTo>
                  <a:pt x="2359917" y="0"/>
                </a:lnTo>
                <a:lnTo>
                  <a:pt x="2359917" y="3135155"/>
                </a:lnTo>
                <a:lnTo>
                  <a:pt x="0" y="31351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54377" y="1395068"/>
            <a:ext cx="3124714" cy="2081841"/>
          </a:xfrm>
          <a:custGeom>
            <a:avLst/>
            <a:gdLst/>
            <a:ahLst/>
            <a:cxnLst/>
            <a:rect r="r" b="b" t="t" l="l"/>
            <a:pathLst>
              <a:path h="2081841" w="3124714">
                <a:moveTo>
                  <a:pt x="0" y="0"/>
                </a:moveTo>
                <a:lnTo>
                  <a:pt x="3124714" y="0"/>
                </a:lnTo>
                <a:lnTo>
                  <a:pt x="3124714" y="2081840"/>
                </a:lnTo>
                <a:lnTo>
                  <a:pt x="0" y="2081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998170" y="1054818"/>
            <a:ext cx="2823626" cy="2803090"/>
          </a:xfrm>
          <a:custGeom>
            <a:avLst/>
            <a:gdLst/>
            <a:ahLst/>
            <a:cxnLst/>
            <a:rect r="r" b="b" t="t" l="l"/>
            <a:pathLst>
              <a:path h="2803090" w="2823626">
                <a:moveTo>
                  <a:pt x="0" y="0"/>
                </a:moveTo>
                <a:lnTo>
                  <a:pt x="2823626" y="0"/>
                </a:lnTo>
                <a:lnTo>
                  <a:pt x="2823626" y="2803090"/>
                </a:lnTo>
                <a:lnTo>
                  <a:pt x="0" y="28030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77282" y="3892595"/>
            <a:ext cx="4851931" cy="1492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sz="4245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Desigualdad y Justicia Social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48396" y="5461168"/>
            <a:ext cx="4037903" cy="3125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98"/>
              </a:lnSpc>
              <a:spcBef>
                <a:spcPct val="0"/>
              </a:spcBef>
            </a:pPr>
            <a:r>
              <a:rPr lang="en-US" sz="22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pesar de los avances, la desigualdad sigue siendo un desafío importante. La lucha por la justicia social, la equidad de género y los derechos humanos es un rasgo fundamental de la sociedad contemporánea².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66219" y="3892595"/>
            <a:ext cx="4851931" cy="1492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sz="4245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Educación y Conocimiento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72037" y="5327818"/>
            <a:ext cx="4443376" cy="326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3"/>
              </a:lnSpc>
              <a:spcBef>
                <a:spcPct val="0"/>
              </a:spcBef>
            </a:pPr>
            <a:r>
              <a:rPr lang="en-US" sz="20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acceso a la educación y el conocimiento se ha ampliado gracias a la tecnología. La educación en línea y los recursos digitales han democratizado el aprendizaje, permitiendo que más personas accedan a información y oportunidades educativas¹.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58238" y="4268833"/>
            <a:ext cx="4851931" cy="73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sz="4245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Salud y Bienestar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43057" y="5318293"/>
            <a:ext cx="4147354" cy="3151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salud y el bienestar se han convertido en prioridades clave. La sociedad del siglo XXI está más consciente de la importancia de la salud mental y física, y se están desarrollando políticas y programas para mejorar la calidad de vida de las personas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25651" y="1497960"/>
            <a:ext cx="11236698" cy="7760340"/>
          </a:xfrm>
          <a:custGeom>
            <a:avLst/>
            <a:gdLst/>
            <a:ahLst/>
            <a:cxnLst/>
            <a:rect r="r" b="b" t="t" l="l"/>
            <a:pathLst>
              <a:path h="7760340" w="11236698">
                <a:moveTo>
                  <a:pt x="0" y="0"/>
                </a:moveTo>
                <a:lnTo>
                  <a:pt x="11236698" y="0"/>
                </a:lnTo>
                <a:lnTo>
                  <a:pt x="11236698" y="7760340"/>
                </a:lnTo>
                <a:lnTo>
                  <a:pt x="0" y="7760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1361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270048" y="-197465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86654" y="803073"/>
            <a:ext cx="2129193" cy="1921597"/>
          </a:xfrm>
          <a:custGeom>
            <a:avLst/>
            <a:gdLst/>
            <a:ahLst/>
            <a:cxnLst/>
            <a:rect r="r" b="b" t="t" l="l"/>
            <a:pathLst>
              <a:path h="1921597" w="2129193">
                <a:moveTo>
                  <a:pt x="0" y="0"/>
                </a:moveTo>
                <a:lnTo>
                  <a:pt x="2129192" y="0"/>
                </a:lnTo>
                <a:lnTo>
                  <a:pt x="2129192" y="1921597"/>
                </a:lnTo>
                <a:lnTo>
                  <a:pt x="0" y="1921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276145">
            <a:off x="-3240462" y="7035941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231703">
            <a:off x="15828702" y="-256044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6" y="0"/>
                </a:lnTo>
                <a:lnTo>
                  <a:pt x="4918596" y="5283647"/>
                </a:lnTo>
                <a:lnTo>
                  <a:pt x="0" y="52836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109638">
            <a:off x="15508048" y="6163941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617651">
            <a:off x="15559731" y="7450621"/>
            <a:ext cx="1810968" cy="1634398"/>
          </a:xfrm>
          <a:custGeom>
            <a:avLst/>
            <a:gdLst/>
            <a:ahLst/>
            <a:cxnLst/>
            <a:rect r="r" b="b" t="t" l="l"/>
            <a:pathLst>
              <a:path h="1634398" w="1810968">
                <a:moveTo>
                  <a:pt x="0" y="0"/>
                </a:moveTo>
                <a:lnTo>
                  <a:pt x="1810967" y="0"/>
                </a:lnTo>
                <a:lnTo>
                  <a:pt x="1810967" y="1634399"/>
                </a:lnTo>
                <a:lnTo>
                  <a:pt x="0" y="163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536062">
            <a:off x="1806644" y="6649098"/>
            <a:ext cx="2298476" cy="2298476"/>
          </a:xfrm>
          <a:custGeom>
            <a:avLst/>
            <a:gdLst/>
            <a:ahLst/>
            <a:cxnLst/>
            <a:rect r="r" b="b" t="t" l="l"/>
            <a:pathLst>
              <a:path h="2298476" w="2298476">
                <a:moveTo>
                  <a:pt x="0" y="0"/>
                </a:moveTo>
                <a:lnTo>
                  <a:pt x="2298476" y="0"/>
                </a:lnTo>
                <a:lnTo>
                  <a:pt x="2298476" y="2298476"/>
                </a:lnTo>
                <a:lnTo>
                  <a:pt x="0" y="22984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99924" y="803073"/>
            <a:ext cx="2524849" cy="2524849"/>
          </a:xfrm>
          <a:custGeom>
            <a:avLst/>
            <a:gdLst/>
            <a:ahLst/>
            <a:cxnLst/>
            <a:rect r="r" b="b" t="t" l="l"/>
            <a:pathLst>
              <a:path h="2524849" w="2524849">
                <a:moveTo>
                  <a:pt x="0" y="0"/>
                </a:moveTo>
                <a:lnTo>
                  <a:pt x="2524849" y="0"/>
                </a:lnTo>
                <a:lnTo>
                  <a:pt x="2524849" y="2524849"/>
                </a:lnTo>
                <a:lnTo>
                  <a:pt x="0" y="252484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37794" y="3571624"/>
            <a:ext cx="10612412" cy="302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5"/>
              </a:lnSpc>
              <a:spcBef>
                <a:spcPct val="0"/>
              </a:spcBef>
            </a:pPr>
            <a:r>
              <a:rPr lang="en-US" b="true" sz="5753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El  </a:t>
            </a:r>
            <a:r>
              <a:rPr lang="en-US" b="true" sz="5753">
                <a:solidFill>
                  <a:srgbClr val="000000"/>
                </a:solidFill>
                <a:latin typeface="Dynapuff SemiCondensed Bold"/>
                <a:ea typeface="Dynapuff SemiCondensed Bold"/>
                <a:cs typeface="Dynapuff SemiCondensed Bold"/>
                <a:sym typeface="Dynapuff SemiCondensed Bold"/>
              </a:rPr>
              <a:t>choquedelsocialismo con el futuro.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604785" y="1035495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276145">
            <a:off x="-3705998" y="72913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231703">
            <a:off x="16138494" y="-2641824"/>
            <a:ext cx="4918595" cy="5283647"/>
          </a:xfrm>
          <a:custGeom>
            <a:avLst/>
            <a:gdLst/>
            <a:ahLst/>
            <a:cxnLst/>
            <a:rect r="r" b="b" t="t" l="l"/>
            <a:pathLst>
              <a:path h="5283647" w="4918595">
                <a:moveTo>
                  <a:pt x="0" y="0"/>
                </a:moveTo>
                <a:lnTo>
                  <a:pt x="4918595" y="0"/>
                </a:lnTo>
                <a:lnTo>
                  <a:pt x="4918595" y="5283648"/>
                </a:lnTo>
                <a:lnTo>
                  <a:pt x="0" y="5283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190210">
            <a:off x="16899325" y="5254590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3"/>
                </a:lnTo>
                <a:lnTo>
                  <a:pt x="0" y="60147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4134977" y="1466363"/>
            <a:ext cx="2617463" cy="7430924"/>
            <a:chOff x="0" y="0"/>
            <a:chExt cx="3489951" cy="9907899"/>
          </a:xfrm>
        </p:grpSpPr>
        <p:sp>
          <p:nvSpPr>
            <p:cNvPr name="Freeform 8" id="8"/>
            <p:cNvSpPr/>
            <p:nvPr/>
          </p:nvSpPr>
          <p:spPr>
            <a:xfrm flipH="false" flipV="false" rot="5400000">
              <a:off x="282558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408712" y="6465853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5400000">
              <a:off x="534866" y="-282558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661020" y="6670256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199823" y="1466363"/>
            <a:ext cx="2566344" cy="7354273"/>
            <a:chOff x="0" y="0"/>
            <a:chExt cx="3421793" cy="98056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03200" y="20320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5400000">
              <a:off x="466707" y="6568055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8" y="0"/>
                  </a:lnTo>
                  <a:lnTo>
                    <a:pt x="2672528" y="3237643"/>
                  </a:lnTo>
                  <a:lnTo>
                    <a:pt x="0" y="323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5400000">
              <a:off x="282558" y="6850612"/>
              <a:ext cx="2672527" cy="3237643"/>
            </a:xfrm>
            <a:custGeom>
              <a:avLst/>
              <a:gdLst/>
              <a:ahLst/>
              <a:cxnLst/>
              <a:rect r="r" b="b" t="t" l="l"/>
              <a:pathLst>
                <a:path h="3237643" w="2672527">
                  <a:moveTo>
                    <a:pt x="0" y="0"/>
                  </a:moveTo>
                  <a:lnTo>
                    <a:pt x="2672527" y="0"/>
                  </a:lnTo>
                  <a:lnTo>
                    <a:pt x="2672527" y="3237644"/>
                  </a:lnTo>
                  <a:lnTo>
                    <a:pt x="0" y="3237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-7170052">
            <a:off x="8523490" y="7927028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3397643">
            <a:off x="4728886" y="-3885823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8" y="0"/>
                </a:lnTo>
                <a:lnTo>
                  <a:pt x="4935408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276145">
            <a:off x="-3553598" y="7443704"/>
            <a:ext cx="5599151" cy="6014713"/>
          </a:xfrm>
          <a:custGeom>
            <a:avLst/>
            <a:gdLst/>
            <a:ahLst/>
            <a:cxnLst/>
            <a:rect r="r" b="b" t="t" l="l"/>
            <a:pathLst>
              <a:path h="6014713" w="5599151">
                <a:moveTo>
                  <a:pt x="0" y="0"/>
                </a:moveTo>
                <a:lnTo>
                  <a:pt x="5599151" y="0"/>
                </a:lnTo>
                <a:lnTo>
                  <a:pt x="5599151" y="6014714"/>
                </a:lnTo>
                <a:lnTo>
                  <a:pt x="0" y="6014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664356">
            <a:off x="11163487" y="529019"/>
            <a:ext cx="2092013" cy="2092013"/>
          </a:xfrm>
          <a:custGeom>
            <a:avLst/>
            <a:gdLst/>
            <a:ahLst/>
            <a:cxnLst/>
            <a:rect r="r" b="b" t="t" l="l"/>
            <a:pathLst>
              <a:path h="2092013" w="2092013">
                <a:moveTo>
                  <a:pt x="0" y="0"/>
                </a:moveTo>
                <a:lnTo>
                  <a:pt x="2092012" y="0"/>
                </a:lnTo>
                <a:lnTo>
                  <a:pt x="2092012" y="2092012"/>
                </a:lnTo>
                <a:lnTo>
                  <a:pt x="0" y="20920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720322" y="2682881"/>
            <a:ext cx="13558945" cy="1899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53"/>
              </a:lnSpc>
              <a:spcBef>
                <a:spcPct val="0"/>
              </a:spcBef>
            </a:pPr>
            <a:r>
              <a:rPr lang="en-US" sz="11109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INTRODUCCIÓN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08696" y="4598924"/>
            <a:ext cx="8782196" cy="4144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71"/>
              </a:lnSpc>
              <a:spcBef>
                <a:spcPct val="0"/>
              </a:spcBef>
            </a:pPr>
            <a:r>
              <a:rPr lang="en-US" sz="33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socialismo, como ideología política y económica, ha tenido un impacto significativo en la historia moderna. Sin embargo, su relevancia y viabilidad en el futuro son temas de debate. Este choque entre el socialismo y el futuro se puede analizar desde varias perspectivas.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" t="-5555" r="-2678" b="-10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12311">
            <a:off x="1015053" y="4394404"/>
            <a:ext cx="5320454" cy="5479869"/>
          </a:xfrm>
          <a:custGeom>
            <a:avLst/>
            <a:gdLst/>
            <a:ahLst/>
            <a:cxnLst/>
            <a:rect r="r" b="b" t="t" l="l"/>
            <a:pathLst>
              <a:path h="5479869" w="5320454">
                <a:moveTo>
                  <a:pt x="0" y="0"/>
                </a:moveTo>
                <a:lnTo>
                  <a:pt x="5320454" y="0"/>
                </a:lnTo>
                <a:lnTo>
                  <a:pt x="5320454" y="5479869"/>
                </a:lnTo>
                <a:lnTo>
                  <a:pt x="0" y="5479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193605">
            <a:off x="16047037" y="6079759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28109">
            <a:off x="-1492696" y="-2301699"/>
            <a:ext cx="4935407" cy="6357082"/>
          </a:xfrm>
          <a:custGeom>
            <a:avLst/>
            <a:gdLst/>
            <a:ahLst/>
            <a:cxnLst/>
            <a:rect r="r" b="b" t="t" l="l"/>
            <a:pathLst>
              <a:path h="6357082" w="4935407">
                <a:moveTo>
                  <a:pt x="0" y="0"/>
                </a:moveTo>
                <a:lnTo>
                  <a:pt x="4935407" y="0"/>
                </a:lnTo>
                <a:lnTo>
                  <a:pt x="4935407" y="6357082"/>
                </a:lnTo>
                <a:lnTo>
                  <a:pt x="0" y="6357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12311">
            <a:off x="7260942" y="4186976"/>
            <a:ext cx="5723243" cy="5894726"/>
          </a:xfrm>
          <a:custGeom>
            <a:avLst/>
            <a:gdLst/>
            <a:ahLst/>
            <a:cxnLst/>
            <a:rect r="r" b="b" t="t" l="l"/>
            <a:pathLst>
              <a:path h="5894726" w="5723243">
                <a:moveTo>
                  <a:pt x="0" y="0"/>
                </a:moveTo>
                <a:lnTo>
                  <a:pt x="5723242" y="0"/>
                </a:lnTo>
                <a:lnTo>
                  <a:pt x="5723242" y="5894725"/>
                </a:lnTo>
                <a:lnTo>
                  <a:pt x="0" y="5894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84972" y="876842"/>
            <a:ext cx="2123521" cy="1916478"/>
          </a:xfrm>
          <a:custGeom>
            <a:avLst/>
            <a:gdLst/>
            <a:ahLst/>
            <a:cxnLst/>
            <a:rect r="r" b="b" t="t" l="l"/>
            <a:pathLst>
              <a:path h="1916478" w="2123521">
                <a:moveTo>
                  <a:pt x="0" y="0"/>
                </a:moveTo>
                <a:lnTo>
                  <a:pt x="2123521" y="0"/>
                </a:lnTo>
                <a:lnTo>
                  <a:pt x="2123521" y="1916478"/>
                </a:lnTo>
                <a:lnTo>
                  <a:pt x="0" y="1916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0736964">
            <a:off x="1047487" y="744236"/>
            <a:ext cx="2293947" cy="2070288"/>
          </a:xfrm>
          <a:custGeom>
            <a:avLst/>
            <a:gdLst/>
            <a:ahLst/>
            <a:cxnLst/>
            <a:rect r="r" b="b" t="t" l="l"/>
            <a:pathLst>
              <a:path h="2070288" w="2293947">
                <a:moveTo>
                  <a:pt x="0" y="0"/>
                </a:moveTo>
                <a:lnTo>
                  <a:pt x="2293947" y="0"/>
                </a:lnTo>
                <a:lnTo>
                  <a:pt x="2293947" y="2070288"/>
                </a:lnTo>
                <a:lnTo>
                  <a:pt x="0" y="2070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16277" y="4378378"/>
            <a:ext cx="4507016" cy="3921104"/>
          </a:xfrm>
          <a:custGeom>
            <a:avLst/>
            <a:gdLst/>
            <a:ahLst/>
            <a:cxnLst/>
            <a:rect r="r" b="b" t="t" l="l"/>
            <a:pathLst>
              <a:path h="3921104" w="4507016">
                <a:moveTo>
                  <a:pt x="0" y="0"/>
                </a:moveTo>
                <a:lnTo>
                  <a:pt x="4507016" y="0"/>
                </a:lnTo>
                <a:lnTo>
                  <a:pt x="4507016" y="3921104"/>
                </a:lnTo>
                <a:lnTo>
                  <a:pt x="0" y="39211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75280" y="655526"/>
            <a:ext cx="10545041" cy="213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</a:pPr>
            <a:r>
              <a:rPr lang="en-US" sz="7929" spc="-71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1. TRANSFORMACIONES ECONÓMICAS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84076" y="5738462"/>
            <a:ext cx="4037903" cy="2734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98"/>
              </a:lnSpc>
              <a:spcBef>
                <a:spcPct val="0"/>
              </a:spcBef>
            </a:pPr>
            <a:r>
              <a:rPr lang="en-US" sz="22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Globalización: La interconexión económica global dificulta la implementación de políticas socialistas estrictas, ya que las economías están interdependientes¹.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08129" y="5638899"/>
            <a:ext cx="4628869" cy="3125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98"/>
              </a:lnSpc>
              <a:spcBef>
                <a:spcPct val="0"/>
              </a:spcBef>
            </a:pPr>
            <a:r>
              <a:rPr lang="en-US" sz="22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Tecnología y Automatización: La automatización y la inteligencia artificial están transformando el mercado laboral. El socialismo debe adaptarse para abordar la posible pérdida de empleos y la necesidad de nuevas formas de redistribución de la riqueza².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98333" y="2787755"/>
            <a:ext cx="9691334" cy="1590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2"/>
              </a:lnSpc>
            </a:pPr>
            <a:r>
              <a:rPr lang="en-US" sz="2252">
                <a:solidFill>
                  <a:srgbClr val="000000"/>
                </a:solidFill>
                <a:latin typeface="Dynapuff SemiCondensed"/>
                <a:ea typeface="Dynapuff SemiCondensed"/>
                <a:cs typeface="Dynapuff SemiCondensed"/>
                <a:sym typeface="Dynapuff SemiCondensed"/>
              </a:rPr>
              <a:t>El socialismo tradicionalmente aboga por la propiedad colectiva de los medios de producción y una distribución equitativa de la riqueza. Sin embargo, en un mundo cada vez más globalizado y digitalizado, estas ideas enfrentan desafíos: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DAGbV2mzVhc</dc:identifier>
  <dcterms:modified xsi:type="dcterms:W3CDTF">2011-08-01T06:04:30Z</dcterms:modified>
  <cp:revision>1</cp:revision>
  <dc:title>La Sociedad del siglo xx</dc:title>
</cp:coreProperties>
</file>