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BA38A-10D0-E0CF-869C-372FE88DB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56C305-127E-C1E3-6625-577AE2794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40109E-4586-00FC-D53F-46D5169F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B4B-75E1-4E06-AD46-C63867B08C3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9A25E2-7F1F-0285-D92C-DFA4F63E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F825B3-CAE8-FBAC-E3F5-901FB4F3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D66-71A6-4008-B363-B2BCCC2D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9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8150D-FFDA-D49F-4AAC-B43D3756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EAC00F-9B0B-8597-1874-3E2878465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A22CBC-6C4B-778F-0F79-AC6BE503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B4B-75E1-4E06-AD46-C63867B08C3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F56204-B4B8-FAFB-4A6B-AEB2ADAF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92CFD8-1406-3AED-F9E8-B4326563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D66-71A6-4008-B363-B2BCCC2D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5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0355A5-DB48-AE9D-CD7F-9C31B3601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09AA65-2430-3F02-BBC8-53268A405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287999-C30A-0A6B-BF6B-B7D4D9B58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B4B-75E1-4E06-AD46-C63867B08C3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F19329-9D05-FFDF-B13E-D2E78C78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D39944-87CC-1C68-A7A5-687F373B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D66-71A6-4008-B363-B2BCCC2D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99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2C9F8-2300-9B97-209A-76E529D23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45B4AC-F10C-4027-A957-8C67CAF6D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487F0D-E799-A05F-900B-07D11654E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3418-00A3-4F35-A64A-C179F1CAF18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6E3AED-D322-C6F6-AA24-DE690600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83C061-D463-7589-0A06-F153B2BC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1292-BFC6-4724-90C3-EA9075A091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26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F139A-66F2-0DF8-343F-1177814F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1B9AC7-D6D0-833E-49CA-39BFF881F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1C9FB9-70DC-B455-A13A-B195AFB5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3418-00A3-4F35-A64A-C179F1CAF18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81C96B-5D95-CC4A-7EE4-1C21528A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C7E1A8-DC2D-39B7-BDDD-9722E8F8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1292-BFC6-4724-90C3-EA9075A091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12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F45FE-EE68-B80F-DEBA-D595A942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EF1F91-9356-9E1C-04C3-0E0EE5B3D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39C3A-ACAC-448E-8BDE-8DF86095E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3418-00A3-4F35-A64A-C179F1CAF18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286824-EBE8-5601-42DA-74D17776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689B88-0DCD-C720-41F6-71B5823C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1292-BFC6-4724-90C3-EA9075A091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79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E1DA-8A49-6269-32CD-F1F78A2E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ECF3B7-3F42-4FCE-37E3-FE67BA78D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DEE833-6D2F-EB27-A8F4-8136C5D8E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820360-0ADD-6CF1-D7D6-C070C804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3418-00A3-4F35-A64A-C179F1CAF18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2BB714-B4DC-21B2-A04F-A494F17E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2EFB73-7B3C-614D-D74B-A3D63DD6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1292-BFC6-4724-90C3-EA9075A091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43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9408C-9BD6-4525-33A7-F38CD6F5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2603A2-A304-7C2C-C4C1-97E8BB742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80D70E-4B23-E28F-A994-471FB631E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D241C1-9442-11BC-3119-791292A95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FF5607-7A8F-1CED-0DB6-90B3792C3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600738-A87F-8661-7244-E53078D8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3418-00A3-4F35-A64A-C179F1CAF18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F098ACD-2187-E5B5-B230-A7DA9AC6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95B6F89-D8E3-36BD-B89B-D15FAEA1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1292-BFC6-4724-90C3-EA9075A091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13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5B793-A984-5850-F4F2-12AB23A0B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3A9E5C-F1DC-22DE-BF97-73BAADCA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3418-00A3-4F35-A64A-C179F1CAF18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5D68AC-2D88-9915-0699-62007B3F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DB702B-8E71-08DC-82EA-4F1C32592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1292-BFC6-4724-90C3-EA9075A091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2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661457-F822-DD7E-379C-66C5B0A6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3418-00A3-4F35-A64A-C179F1CAF18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3F31FF5-D8A2-6690-6C48-2DCDB7BCF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A9E3FF-6F6E-291E-9E50-22176486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1292-BFC6-4724-90C3-EA9075A091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21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0846F-373C-3C71-0A89-9511652BE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409316-E431-33DC-7072-5FC32498C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2493AC-66E8-DBA4-5C8D-DA0122A75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20D929-15A4-1715-67F3-3666A293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3418-00A3-4F35-A64A-C179F1CAF18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F5EC7F-4901-9865-096F-EA7AAEAD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C1E088-CC1D-EEF9-F279-D9AF8C2C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1292-BFC6-4724-90C3-EA9075A091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1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64C92-74FC-AB2E-1E45-927B73D3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7B19E5-FDEC-D0C2-8241-37C69A176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34D8FA-1A57-F5BA-DCCF-EF4B2D39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B4B-75E1-4E06-AD46-C63867B08C3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E1BA3D-B317-1AFA-0841-3D30BC79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BAFA07-EC99-85C9-370F-874D9306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D66-71A6-4008-B363-B2BCCC2D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3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11378-6400-5577-CF01-D7E9A6F49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89E1B5B-DE5C-9F8D-B0EB-E18D4B7D7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971FE1-C89A-0A07-5743-1C914212D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2AFD74-222F-B12B-7ED3-C8B59341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3418-00A3-4F35-A64A-C179F1CAF18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D9C14E-5712-7B59-6E4E-F088764D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74A69E-4DFD-55AC-0CFB-CB6E979C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1292-BFC6-4724-90C3-EA9075A091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67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CB6A6-9E6C-1808-275B-13CC40CC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B4AE8F-7D95-0183-9732-42BF53E0D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EDF39-62AF-48CD-3504-FF06B1EB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3418-00A3-4F35-A64A-C179F1CAF18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F38643-5380-6B6F-6664-BFBD7250E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D3B075-A726-C1AD-14B6-50CEECC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1292-BFC6-4724-90C3-EA9075A091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5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7F3103-03A8-8DE9-A335-243B731A7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9E7AAB-B6AC-6E3B-9D6C-32483119D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13AE27-2BF2-93DF-237E-FAAA7DE5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3418-00A3-4F35-A64A-C179F1CAF18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A225D1-A625-2B16-412D-8F2E1CFC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20DD85-612A-B1C0-35A7-E332DB292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1292-BFC6-4724-90C3-EA9075A091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1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3298F-7A2A-3FB8-E1B7-B4AADF8C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14B41D-5124-6E6A-34C8-6D3635A3F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0823AB-CFF5-BC97-7977-B99785681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B4B-75E1-4E06-AD46-C63867B08C3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447522-E6DA-51FD-65DD-53D1ED7D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331A4-8782-26E6-0FD0-B23B9325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D66-71A6-4008-B363-B2BCCC2D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0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A7903D-BA4B-DCE5-47EF-BAF3A7604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C99D6-F0DE-ABC8-0367-58CFF1072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179259-1A06-83E1-42E1-A3A269D67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4C70A5-6D85-AC47-C17B-1BDB4EA0A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B4B-75E1-4E06-AD46-C63867B08C3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B78D46-A0CE-021B-5A4C-603A8E24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660510-5630-B58F-1C9F-68BE96C8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D66-71A6-4008-B363-B2BCCC2D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8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C3E69-338D-B10E-F491-0AC27839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C4B6A5-2182-B15F-B48E-7B954A53E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91C87E-F987-5A3C-A51E-88CF8CD30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1177B9-48B9-D68E-2714-1F80B7529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2C1EABB-9E7E-18DA-1D4A-75D1B55C3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ED63E5F-8E41-9BFF-8B32-BF63A463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B4B-75E1-4E06-AD46-C63867B08C3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18CE2D-1C2C-7991-9920-E1500EC6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027714-012E-53D8-D022-E373A9A9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D66-71A6-4008-B363-B2BCCC2D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4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94567-17D8-AC20-6497-4D81E1EB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A3DBEB-BE48-171C-DF00-AB123A5B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B4B-75E1-4E06-AD46-C63867B08C3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11BC6D-2897-578F-3806-ECEEA830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A0FB67-8D51-7444-0AE8-81FF8E60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D66-71A6-4008-B363-B2BCCC2D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1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2AF7766-9498-6905-6221-D7FEDA0B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B4B-75E1-4E06-AD46-C63867B08C3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1B3E60-D296-481A-ABC2-3A422A78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0AC545-DBFE-2449-E55A-3E662936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D66-71A6-4008-B363-B2BCCC2D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1AA7B-929E-F584-D592-B07E001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C7BA70-64B3-55D3-1040-283E2EC56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07D0DA-BC2A-CF80-F440-884B34E3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6BCF62-11B7-5DB2-F16A-90ED31D2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B4B-75E1-4E06-AD46-C63867B08C3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9F2CE6-61B2-C49B-E394-F21A84B5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336237-8F8B-4C73-3F90-CCCD4A199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D66-71A6-4008-B363-B2BCCC2D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3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E647B-20FF-AE23-6065-F80777AB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A8BCA8-AB12-9F58-39DF-D4EACD072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EEF686-AA4F-7CF4-84E0-24DE2AF58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5A9D26-8840-2202-4DA2-3CB386E4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B4B-75E1-4E06-AD46-C63867B08C3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40FCF7-60A3-ECE0-8D44-CA10782D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76AF7F-DA24-7F0F-C6AA-4517E9C7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D66-71A6-4008-B363-B2BCCC2D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0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6C6022-B3DF-F75E-CFB4-52357937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009FA1-95A2-4ED0-82BC-8CACB105E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CF7FE1-2BB7-75F7-7AE6-746D11632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FDBB4B-75E1-4E06-AD46-C63867B08C3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8CEA5-BA86-A886-51BB-727C30276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916039-052A-DD7B-DCC8-8E02E98CF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8C1D66-71A6-4008-B363-B2BCCC2D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9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E4C856B-38EB-7854-1CF8-260504039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34E5EF-B91B-4E5A-5E6A-1395F750D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775117-8595-B620-37B0-F51A7A156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2A3418-00A3-4F35-A64A-C179F1CAF18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2A7968-A6E0-A384-1DA0-DAA8DA9C8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0789A0-DA22-1CE3-E9CD-97C4133FE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AD1292-BFC6-4724-90C3-EA9075A091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9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CD8A5-2A2D-D4E8-C825-F37B3ADD5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1" y="5074024"/>
            <a:ext cx="10109199" cy="598032"/>
          </a:xfrm>
        </p:spPr>
        <p:txBody>
          <a:bodyPr anchor="ctr">
            <a:normAutofit/>
          </a:bodyPr>
          <a:lstStyle/>
          <a:p>
            <a:pPr algn="l"/>
            <a:r>
              <a:rPr lang="es-EC" sz="3600" b="1" dirty="0"/>
              <a:t>Malaria</a:t>
            </a:r>
            <a:endParaRPr lang="en-US" sz="36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46A55-42F3-4AA6-F36E-629666C03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1" y="5672059"/>
            <a:ext cx="10322560" cy="1064021"/>
          </a:xfrm>
        </p:spPr>
        <p:txBody>
          <a:bodyPr anchor="t">
            <a:noAutofit/>
          </a:bodyPr>
          <a:lstStyle/>
          <a:p>
            <a:pPr algn="l"/>
            <a:r>
              <a:rPr lang="es-EC" sz="1800" dirty="0"/>
              <a:t>Dra. Elda Valdés</a:t>
            </a:r>
          </a:p>
          <a:p>
            <a:pPr algn="l"/>
            <a:r>
              <a:rPr lang="es-EC" sz="1800" dirty="0"/>
              <a:t>Unach</a:t>
            </a:r>
            <a:endParaRPr lang="en-US" sz="1800" dirty="0"/>
          </a:p>
        </p:txBody>
      </p:sp>
      <p:pic>
        <p:nvPicPr>
          <p:cNvPr id="5" name="Picture 4" descr="Mosquito en la piel">
            <a:extLst>
              <a:ext uri="{FF2B5EF4-FFF2-40B4-BE49-F238E27FC236}">
                <a16:creationId xmlns:a16="http://schemas.microsoft.com/office/drawing/2014/main" id="{ECA1ED64-87F2-DBF3-95DD-BBF2924015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217" b="12514"/>
          <a:stretch/>
        </p:blipFill>
        <p:spPr>
          <a:xfrm>
            <a:off x="20" y="-39"/>
            <a:ext cx="12191980" cy="41727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7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AE9495-155D-8BBB-4F3C-7729253B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19BC2A-AAED-FA57-93F0-9BA11D43F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C" sz="4000" b="1" dirty="0"/>
              <a:t>Objetivos</a:t>
            </a:r>
            <a:endParaRPr lang="en-US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64387-F57F-49AA-649E-B62AB700C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C" sz="2000" dirty="0"/>
              <a:t>Definición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C" sz="2000" dirty="0"/>
              <a:t>Agente causal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C" sz="2000" dirty="0"/>
              <a:t>Modo de transmisión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C" sz="2000" dirty="0"/>
              <a:t>Ciclo de vida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C" sz="2000" dirty="0"/>
              <a:t>Clínica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C" sz="2000" dirty="0"/>
              <a:t>Diagnóstico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C" sz="2000" dirty="0"/>
              <a:t>Tratamiento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291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osquito en la piel">
            <a:extLst>
              <a:ext uri="{FF2B5EF4-FFF2-40B4-BE49-F238E27FC236}">
                <a16:creationId xmlns:a16="http://schemas.microsoft.com/office/drawing/2014/main" id="{21EA2FAA-4798-DB79-CA3B-903CB6D7AE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09" r="1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EAFA38-0DC9-7C17-DE94-3FA00236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C" sz="4000" b="1" dirty="0"/>
              <a:t>Malaria</a:t>
            </a:r>
            <a:endParaRPr lang="en-US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32AFD3-56D4-8B78-4C9C-4E6DADE5C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4880" y="1727200"/>
            <a:ext cx="4724400" cy="44497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sz="2800" dirty="0"/>
              <a:t>La malaria, también conocida como paludismo, es una enfermedad infecciosa causada por parásitos del género </a:t>
            </a:r>
            <a:r>
              <a:rPr lang="es-ES" sz="2800" b="1" dirty="0" err="1"/>
              <a:t>Plasmodium</a:t>
            </a:r>
            <a:r>
              <a:rPr lang="es-ES" sz="2800" dirty="0"/>
              <a:t>, transmitidos a los humanos a través de la picadura de mosquitos infectados del género </a:t>
            </a:r>
            <a:r>
              <a:rPr lang="es-ES" sz="2800" b="1" dirty="0" err="1"/>
              <a:t>Anopheles</a:t>
            </a:r>
            <a:r>
              <a:rPr lang="es-ES" sz="2000" dirty="0"/>
              <a:t>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515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squito en la piel">
            <a:extLst>
              <a:ext uri="{FF2B5EF4-FFF2-40B4-BE49-F238E27FC236}">
                <a16:creationId xmlns:a16="http://schemas.microsoft.com/office/drawing/2014/main" id="{93130ABC-8505-C475-3BD8-36CDEFB6A3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09" r="1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04F70C-5D6B-7B32-A8C1-349DA1E4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120" y="365125"/>
            <a:ext cx="3662679" cy="742315"/>
          </a:xfrm>
        </p:spPr>
        <p:txBody>
          <a:bodyPr>
            <a:normAutofit/>
          </a:bodyPr>
          <a:lstStyle/>
          <a:p>
            <a:r>
              <a:rPr lang="es-EC" sz="4000" b="1" dirty="0"/>
              <a:t>Malaria</a:t>
            </a:r>
            <a:endParaRPr lang="en-US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45F38-30D9-682B-7B85-FFA643B36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0719" y="1132998"/>
            <a:ext cx="5158231" cy="5359877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Definición:</a:t>
            </a:r>
            <a:r>
              <a:rPr lang="es-ES" dirty="0"/>
              <a:t> Enfermedad causada por parásitos como </a:t>
            </a:r>
            <a:r>
              <a:rPr lang="es-ES" i="1" dirty="0" err="1"/>
              <a:t>Plasmodium</a:t>
            </a:r>
            <a:r>
              <a:rPr lang="es-ES" i="1" dirty="0"/>
              <a:t> </a:t>
            </a:r>
            <a:r>
              <a:rPr lang="es-ES" i="1" dirty="0" err="1"/>
              <a:t>falciparum</a:t>
            </a:r>
            <a:r>
              <a:rPr lang="es-ES" dirty="0"/>
              <a:t> y </a:t>
            </a:r>
            <a:r>
              <a:rPr lang="es-ES" i="1" dirty="0" err="1"/>
              <a:t>Plasmodium</a:t>
            </a:r>
            <a:r>
              <a:rPr lang="es-ES" i="1" dirty="0"/>
              <a:t> </a:t>
            </a:r>
            <a:r>
              <a:rPr lang="es-ES" i="1" dirty="0" err="1"/>
              <a:t>vivax</a:t>
            </a:r>
            <a:r>
              <a:rPr lang="es-ES" dirty="0"/>
              <a:t> (los más comunes).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Transmisión:</a:t>
            </a:r>
            <a:r>
              <a:rPr lang="es-ES" dirty="0"/>
              <a:t> A través de la picadura de mosquitos infectados.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Importancia:</a:t>
            </a:r>
            <a:r>
              <a:rPr lang="es-ES" dirty="0"/>
              <a:t> Afecta a millones de personas en regiones tropicales y subtropicales.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9276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68951F-377E-138B-DDA1-B4F8BE5110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"/>
          <a:stretch/>
        </p:blipFill>
        <p:spPr>
          <a:xfrm>
            <a:off x="-91439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BFB058-8B49-93F9-CFD2-D41992D1F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236022"/>
            <a:ext cx="3822189" cy="1247338"/>
          </a:xfrm>
        </p:spPr>
        <p:txBody>
          <a:bodyPr>
            <a:normAutofit/>
          </a:bodyPr>
          <a:lstStyle/>
          <a:p>
            <a:r>
              <a:rPr lang="es-EC" sz="4000" b="1" dirty="0"/>
              <a:t>Malaria</a:t>
            </a:r>
            <a:endParaRPr lang="en-US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4AF0ED-ED50-7B5F-C21C-BB04F2D0C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480" y="1926200"/>
            <a:ext cx="4632959" cy="43831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/>
              <a:t>Ciclo de vida del parásito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Fase en el mosquito: El parásito se desarrolla en el mosquito y se transmite al humano durante la picadura.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Fase en el humano: Infecta el hígado y los glóbulos rojos, causando los síntomas característicos.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16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2D673F-1F64-8732-7AFC-761EE2E23B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"/>
          <a:stretch/>
        </p:blipFill>
        <p:spPr>
          <a:xfrm>
            <a:off x="0" y="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9CBB98-33DF-9705-3FF9-55AA9374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681355"/>
          </a:xfrm>
        </p:spPr>
        <p:txBody>
          <a:bodyPr>
            <a:normAutofit/>
          </a:bodyPr>
          <a:lstStyle/>
          <a:p>
            <a:r>
              <a:rPr lang="es-EC" sz="4000" b="1" dirty="0"/>
              <a:t>Malaria</a:t>
            </a:r>
            <a:endParaRPr lang="en-US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28EA1E-AA49-71F0-28C1-2F28F25A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3120" y="1320800"/>
            <a:ext cx="4571999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Síntomas y diagnóstico</a:t>
            </a:r>
          </a:p>
          <a:p>
            <a:r>
              <a:rPr lang="es-ES" dirty="0"/>
              <a:t>- Síntomas comunes: Fiebre, escalofríos, sudoración, dolor de cabeza y fatiga.</a:t>
            </a:r>
          </a:p>
          <a:p>
            <a:r>
              <a:rPr lang="es-ES" dirty="0"/>
              <a:t>- Diagnóstico: Examen microscópico de sangre o pruebas rápidas de diagnóstico.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992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25E34B-FCD9-0092-394A-E840E1C55E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"/>
          <a:stretch/>
        </p:blipFill>
        <p:spPr>
          <a:xfrm>
            <a:off x="-174430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50E110-DF6E-FD81-08F2-208F4247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512" y="110803"/>
            <a:ext cx="3581399" cy="508635"/>
          </a:xfrm>
        </p:spPr>
        <p:txBody>
          <a:bodyPr>
            <a:normAutofit fontScale="90000"/>
          </a:bodyPr>
          <a:lstStyle/>
          <a:p>
            <a:r>
              <a:rPr lang="es-EC" sz="4000" b="1" dirty="0"/>
              <a:t>Malaria</a:t>
            </a:r>
            <a:endParaRPr lang="en-US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4D8EDC-7473-F69A-B5D4-CE1CBAF9B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619438"/>
            <a:ext cx="5483351" cy="62385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/>
              <a:t>Además de los síntomas más comunes, la malaria puede presentar otros signos menos frecuentes, como: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Dolor abdominal y náuseas.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Vómitos y diarrea.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Dolor muscular o articular.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Fatiga extrema y debilidad.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Ictericia (coloración amarillenta de la piel y ojos), debido a la destrucción de glóbulos rojos.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 Respiración rápida o dificultad para respirar.  Tos ocasional.  </a:t>
            </a:r>
          </a:p>
          <a:p>
            <a:pPr marL="0" indent="0">
              <a:buNone/>
            </a:pPr>
            <a:r>
              <a:rPr lang="es-ES" sz="2400" dirty="0"/>
              <a:t>Estos síntomas pueden variar según la especie de </a:t>
            </a:r>
            <a:r>
              <a:rPr lang="es-ES" sz="2400" dirty="0" err="1"/>
              <a:t>Plasmodium</a:t>
            </a:r>
            <a:r>
              <a:rPr lang="es-ES" sz="2400" dirty="0"/>
              <a:t> involucrada y la gravedad de la infección.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09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5CDAE8-D57C-C06D-DA34-201DFED070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DC108C-AA8E-3269-A795-B64CE0C4B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C" sz="4000" b="1" dirty="0"/>
              <a:t>Malaria</a:t>
            </a:r>
            <a:endParaRPr lang="en-US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3E789F-277D-1678-036A-963D0DB6A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7007" y="1885560"/>
            <a:ext cx="4591944" cy="48200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/>
              <a:t>Tratamiento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Terapias combinadas basadas en artemisinina (TCA) para </a:t>
            </a:r>
            <a:r>
              <a:rPr lang="es-ES" i="1" dirty="0"/>
              <a:t>P. </a:t>
            </a:r>
            <a:r>
              <a:rPr lang="es-ES" i="1" dirty="0" err="1"/>
              <a:t>falciparum</a:t>
            </a:r>
            <a:r>
              <a:rPr lang="es-E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Tratamiento específico para </a:t>
            </a:r>
            <a:r>
              <a:rPr lang="es-ES" i="1" dirty="0"/>
              <a:t>P. </a:t>
            </a:r>
            <a:r>
              <a:rPr lang="es-ES" i="1" dirty="0" err="1"/>
              <a:t>vivax</a:t>
            </a:r>
            <a:r>
              <a:rPr lang="es-ES" dirty="0"/>
              <a:t> con primaquina para eliminar formas latentes en el hígado.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583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76446-C47C-FA7C-5FEF-941F1F47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Bibliografía</a:t>
            </a:r>
            <a:endParaRPr lang="en-US" b="1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F1C5F601-220E-B491-18EB-78A74051E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470612"/>
              </p:ext>
            </p:extLst>
          </p:nvPr>
        </p:nvGraphicFramePr>
        <p:xfrm>
          <a:off x="1042218" y="1690688"/>
          <a:ext cx="10154101" cy="37621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154101">
                  <a:extLst>
                    <a:ext uri="{9D8B030D-6E8A-4147-A177-3AD203B41FA5}">
                      <a16:colId xmlns:a16="http://schemas.microsoft.com/office/drawing/2014/main" val="3322836251"/>
                    </a:ext>
                  </a:extLst>
                </a:gridCol>
              </a:tblGrid>
              <a:tr h="274027">
                <a:tc>
                  <a:txBody>
                    <a:bodyPr/>
                    <a:lstStyle/>
                    <a:p>
                      <a:pPr marR="31115" algn="just">
                        <a:lnSpc>
                          <a:spcPct val="15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BÁSICA: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028218"/>
                  </a:ext>
                </a:extLst>
              </a:tr>
              <a:tr h="1564259">
                <a:tc>
                  <a:txBody>
                    <a:bodyPr/>
                    <a:lstStyle/>
                    <a:p>
                      <a:pPr marL="342900" marR="31115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Parasitología Clínica (2003) Craig </a:t>
                      </a:r>
                      <a:r>
                        <a:rPr lang="es-EC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Faust</a:t>
                      </a: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s-EC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Zabala. Masson Editores México </a:t>
                      </a:r>
                      <a:r>
                        <a:rPr lang="es-MX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3ª Edición pp. 850. ISBN: 978-968-60-9950-8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31115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Atlas de Parasitología Humana (2010). Lawrence R. Ash y Thomas C. </a:t>
                      </a:r>
                      <a:r>
                        <a:rPr lang="es-MX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Orihel</a:t>
                      </a:r>
                      <a:r>
                        <a:rPr lang="es-MX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Médica Panamericana. 5</a:t>
                      </a:r>
                      <a:r>
                        <a:rPr lang="es-MX" sz="1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</a:t>
                      </a:r>
                      <a:r>
                        <a:rPr lang="es-MX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Edición pp. 540. ISBN 978-950-06-0128-3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78155" marR="311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848223"/>
                  </a:ext>
                </a:extLst>
              </a:tr>
              <a:tr h="300360">
                <a:tc>
                  <a:txBody>
                    <a:bodyPr/>
                    <a:lstStyle/>
                    <a:p>
                      <a:pPr marR="31115" algn="just">
                        <a:lnSpc>
                          <a:spcPct val="15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COMPLEMENTARIA: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78904"/>
                  </a:ext>
                </a:extLst>
              </a:tr>
              <a:tr h="1623508">
                <a:tc>
                  <a:txBody>
                    <a:bodyPr/>
                    <a:lstStyle/>
                    <a:p>
                      <a:pPr marL="342900" marR="31115" lvl="0" indent="-342900" algn="l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Parasitología Médica (2011). Marco Antonio Becerril Flores.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McGraw Hill, 3ª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Edición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pp. 417. ISBN 978-607-15-0512-5.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31115" lvl="0" indent="-342900" algn="l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Parasitología Médica (2013) Rodríguez, Pérez, Elba G., Editorial El Manual Moderno, </a:t>
                      </a: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https://ebookcentral.proquest.com/</a:t>
                      </a:r>
                      <a:r>
                        <a:rPr lang="es-EC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</a:t>
                      </a: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s-EC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unachlibsp</a:t>
                      </a: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s-EC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detail.action?docID</a:t>
                      </a: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=3219289.</a:t>
                      </a: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Parasitología Médica ProQuest </a:t>
                      </a:r>
                      <a:r>
                        <a:rPr lang="es-EC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EBook</a:t>
                      </a: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Central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283829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33131641-1F28-86D8-54E2-4E6CB09C5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17" y="5452842"/>
            <a:ext cx="1015410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63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412</Words>
  <Application>Microsoft Office PowerPoint</Application>
  <PresentationFormat>Panorámica</PresentationFormat>
  <Paragraphs>49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Symbol</vt:lpstr>
      <vt:lpstr>Times New Roman</vt:lpstr>
      <vt:lpstr>Wingdings</vt:lpstr>
      <vt:lpstr>Tema de Office</vt:lpstr>
      <vt:lpstr>1_Tema de Office</vt:lpstr>
      <vt:lpstr>Malaria</vt:lpstr>
      <vt:lpstr>Objetivos</vt:lpstr>
      <vt:lpstr>Malaria</vt:lpstr>
      <vt:lpstr>Malaria</vt:lpstr>
      <vt:lpstr>Malaria</vt:lpstr>
      <vt:lpstr>Malaria</vt:lpstr>
      <vt:lpstr>Malaria</vt:lpstr>
      <vt:lpstr>Malaria</vt:lpstr>
      <vt:lpstr>Bibliografía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Elda Maria Valdes Gonzalez</dc:creator>
  <cp:lastModifiedBy>Elda Maria Valdes Gonzalez</cp:lastModifiedBy>
  <cp:revision>2</cp:revision>
  <dcterms:created xsi:type="dcterms:W3CDTF">2025-04-29T18:32:25Z</dcterms:created>
  <dcterms:modified xsi:type="dcterms:W3CDTF">2025-04-29T18:57:41Z</dcterms:modified>
</cp:coreProperties>
</file>