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62" r:id="rId5"/>
    <p:sldId id="263" r:id="rId6"/>
    <p:sldId id="257" r:id="rId7"/>
    <p:sldId id="258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2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6FB0533A-F747-46E0-8109-40CD8550299B}" type="datetimeFigureOut">
              <a:rPr lang="es-EC" smtClean="0"/>
              <a:t>10/4/2025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4F30EBEF-C4CB-4C23-83CA-077A7E23416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139493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0533A-F747-46E0-8109-40CD8550299B}" type="datetimeFigureOut">
              <a:rPr lang="es-EC" smtClean="0"/>
              <a:t>10/4/2025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0EBEF-C4CB-4C23-83CA-077A7E23416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885851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6FB0533A-F747-46E0-8109-40CD8550299B}" type="datetimeFigureOut">
              <a:rPr lang="es-EC" smtClean="0"/>
              <a:t>10/4/2025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4F30EBEF-C4CB-4C23-83CA-077A7E23416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516135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0533A-F747-46E0-8109-40CD8550299B}" type="datetimeFigureOut">
              <a:rPr lang="es-EC" smtClean="0"/>
              <a:t>10/4/2025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0EBEF-C4CB-4C23-83CA-077A7E23416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910664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6FB0533A-F747-46E0-8109-40CD8550299B}" type="datetimeFigureOut">
              <a:rPr lang="es-EC" smtClean="0"/>
              <a:t>10/4/2025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4F30EBEF-C4CB-4C23-83CA-077A7E23416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560462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6FB0533A-F747-46E0-8109-40CD8550299B}" type="datetimeFigureOut">
              <a:rPr lang="es-EC" smtClean="0"/>
              <a:t>10/4/2025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4F30EBEF-C4CB-4C23-83CA-077A7E23416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430677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6FB0533A-F747-46E0-8109-40CD8550299B}" type="datetimeFigureOut">
              <a:rPr lang="es-EC" smtClean="0"/>
              <a:t>10/4/2025</a:t>
            </a:fld>
            <a:endParaRPr lang="es-EC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s-EC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4F30EBEF-C4CB-4C23-83CA-077A7E23416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72223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0533A-F747-46E0-8109-40CD8550299B}" type="datetimeFigureOut">
              <a:rPr lang="es-EC" smtClean="0"/>
              <a:t>10/4/2025</a:t>
            </a:fld>
            <a:endParaRPr lang="es-EC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0EBEF-C4CB-4C23-83CA-077A7E23416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142769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6FB0533A-F747-46E0-8109-40CD8550299B}" type="datetimeFigureOut">
              <a:rPr lang="es-EC" smtClean="0"/>
              <a:t>10/4/2025</a:t>
            </a:fld>
            <a:endParaRPr lang="es-EC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s-EC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4F30EBEF-C4CB-4C23-83CA-077A7E23416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080852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0533A-F747-46E0-8109-40CD8550299B}" type="datetimeFigureOut">
              <a:rPr lang="es-EC" smtClean="0"/>
              <a:t>10/4/2025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0EBEF-C4CB-4C23-83CA-077A7E23416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48626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6FB0533A-F747-46E0-8109-40CD8550299B}" type="datetimeFigureOut">
              <a:rPr lang="es-EC" smtClean="0"/>
              <a:t>10/4/2025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4F30EBEF-C4CB-4C23-83CA-077A7E23416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810506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0533A-F747-46E0-8109-40CD8550299B}" type="datetimeFigureOut">
              <a:rPr lang="es-EC" smtClean="0"/>
              <a:t>10/4/2025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0EBEF-C4CB-4C23-83CA-077A7E23416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505954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0A3FFB-998F-1398-0019-48B8DF83E82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C" dirty="0"/>
              <a:t>DEFINICIÓN DEL CURRICULO POR VARIOS AUTORES</a:t>
            </a:r>
          </a:p>
        </p:txBody>
      </p:sp>
    </p:spTree>
    <p:extLst>
      <p:ext uri="{BB962C8B-B14F-4D97-AF65-F5344CB8AC3E}">
        <p14:creationId xmlns:p14="http://schemas.microsoft.com/office/powerpoint/2010/main" val="1565982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>
            <a:extLst>
              <a:ext uri="{FF2B5EF4-FFF2-40B4-BE49-F238E27FC236}">
                <a16:creationId xmlns:a16="http://schemas.microsoft.com/office/drawing/2014/main" id="{6DC66B7D-9BD5-CBFE-3B76-106EBC7D9DB7}"/>
              </a:ext>
            </a:extLst>
          </p:cNvPr>
          <p:cNvSpPr txBox="1"/>
          <p:nvPr/>
        </p:nvSpPr>
        <p:spPr>
          <a:xfrm>
            <a:off x="209761" y="678758"/>
            <a:ext cx="6093372" cy="57554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40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John Franklin </a:t>
            </a:r>
            <a:r>
              <a:rPr lang="es-MX" sz="4000" b="1" i="0" dirty="0" err="1">
                <a:solidFill>
                  <a:schemeClr val="accent1">
                    <a:lumMod val="75000"/>
                  </a:schemeClr>
                </a:solidFill>
                <a:effectLst/>
              </a:rPr>
              <a:t>Bobbitt</a:t>
            </a:r>
            <a:r>
              <a:rPr lang="es-MX" sz="40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 1918</a:t>
            </a:r>
          </a:p>
          <a:p>
            <a:r>
              <a:rPr lang="es-MX" sz="2400" b="0" i="0" dirty="0">
                <a:solidFill>
                  <a:srgbClr val="3F3F42"/>
                </a:solidFill>
                <a:effectLst/>
              </a:rPr>
              <a:t>Definió el currículum de dos maneras:</a:t>
            </a:r>
          </a:p>
          <a:p>
            <a:pPr marL="457200" indent="-457200">
              <a:buAutoNum type="arabicPeriod"/>
            </a:pPr>
            <a:r>
              <a:rPr lang="es-MX" sz="2400" dirty="0">
                <a:solidFill>
                  <a:srgbClr val="3F3F42"/>
                </a:solidFill>
              </a:rPr>
              <a:t>E</a:t>
            </a:r>
            <a:r>
              <a:rPr lang="es-MX" sz="2400" b="0" i="0" dirty="0">
                <a:solidFill>
                  <a:srgbClr val="3F3F42"/>
                </a:solidFill>
                <a:effectLst/>
              </a:rPr>
              <a:t>l rango total de experiencias, dirigidas o no, comprometido en desarrollar habilidades del individuo</a:t>
            </a:r>
            <a:r>
              <a:rPr lang="es-MX" sz="2400" dirty="0">
                <a:solidFill>
                  <a:srgbClr val="3F3F42"/>
                </a:solidFill>
              </a:rPr>
              <a:t>.</a:t>
            </a:r>
          </a:p>
          <a:p>
            <a:pPr marL="457200" indent="-457200">
              <a:buAutoNum type="arabicPeriod"/>
            </a:pPr>
            <a:endParaRPr lang="es-MX" sz="2400" b="0" i="0" dirty="0">
              <a:solidFill>
                <a:srgbClr val="3F3F42"/>
              </a:solidFill>
              <a:effectLst/>
            </a:endParaRPr>
          </a:p>
          <a:p>
            <a:pPr marL="457200" indent="-457200">
              <a:buAutoNum type="arabicPeriod"/>
            </a:pPr>
            <a:r>
              <a:rPr lang="es-MX" sz="2400" dirty="0">
                <a:solidFill>
                  <a:srgbClr val="3F3F42"/>
                </a:solidFill>
              </a:rPr>
              <a:t>L</a:t>
            </a:r>
            <a:r>
              <a:rPr lang="es-MX" sz="2400" b="0" i="0" dirty="0">
                <a:solidFill>
                  <a:srgbClr val="3F3F42"/>
                </a:solidFill>
                <a:effectLst/>
              </a:rPr>
              <a:t>a serie de experiencias de entrenamiento conscientemente dirigidas que las escuelas emplean para completar y perfeccionar ese desarrollo, y es en este sentido en que los profesionales de la Pedagogía emplean el término.</a:t>
            </a:r>
            <a:endParaRPr lang="es-EC" sz="2400" dirty="0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E0F092A0-C514-C31B-5FDD-8CDD8B1CAB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3133" y="1069286"/>
            <a:ext cx="5553850" cy="4372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3525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C14AFE22-9F30-596D-E49F-E8B365121EBA}"/>
              </a:ext>
            </a:extLst>
          </p:cNvPr>
          <p:cNvSpPr txBox="1"/>
          <p:nvPr/>
        </p:nvSpPr>
        <p:spPr>
          <a:xfrm>
            <a:off x="658690" y="4626500"/>
            <a:ext cx="4541258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2400" b="0" i="0" dirty="0">
                <a:solidFill>
                  <a:srgbClr val="3F3F42"/>
                </a:solidFill>
                <a:effectLst/>
              </a:rPr>
              <a:t>Definen el currículo como un conjunto de experiencias que los alumnos llevan a cabo bajo la orientación de la escuela.</a:t>
            </a:r>
            <a:endParaRPr lang="es-EC" sz="24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60361B9B-B79F-E35F-837A-DA7C2BF366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071" y="236483"/>
            <a:ext cx="4687877" cy="4225157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86F4EBDF-EA4F-E206-05DB-DF622EB6B197}"/>
              </a:ext>
            </a:extLst>
          </p:cNvPr>
          <p:cNvSpPr txBox="1"/>
          <p:nvPr/>
        </p:nvSpPr>
        <p:spPr>
          <a:xfrm>
            <a:off x="6504946" y="4257168"/>
            <a:ext cx="5119852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2400" b="0" i="0" dirty="0">
                <a:solidFill>
                  <a:srgbClr val="3F3F42"/>
                </a:solidFill>
                <a:effectLst/>
                <a:latin typeface="-apple-system"/>
              </a:rPr>
              <a:t>Quien ha jugado un papel importante en el desarrollo de la teoría curricular, escribió en que el currículum son todas las experiencias de aprendizaje planeadas y dirigidas por la escuela para alcanzar sus metas educacionales.</a:t>
            </a:r>
            <a:endParaRPr lang="es-EC" sz="2400" dirty="0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20842D8C-95A2-2CCD-14E3-A2E30EDFC2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3239" y="190681"/>
            <a:ext cx="4393716" cy="3192517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1E08D88C-D7EE-CD03-A2D9-F55FD059C5C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73239" y="3372975"/>
            <a:ext cx="4372585" cy="771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2365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28D8C601-F382-7317-BA08-C012D1B79978}"/>
              </a:ext>
            </a:extLst>
          </p:cNvPr>
          <p:cNvSpPr txBox="1"/>
          <p:nvPr/>
        </p:nvSpPr>
        <p:spPr>
          <a:xfrm>
            <a:off x="961726" y="3844845"/>
            <a:ext cx="4797944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2000" b="0" i="0" dirty="0">
                <a:solidFill>
                  <a:srgbClr val="3F3F42"/>
                </a:solidFill>
                <a:effectLst/>
              </a:rPr>
              <a:t>Planteó que todos los currículum están compuestos de ciertos elementos metas y de objetivos específicos; indica alguna selección y organización del contenido; implica o manifiesta ciertos patrones de aprendizaje y enseñanza y finalmente incluye un programa de evaluación de los resultados</a:t>
            </a:r>
            <a:endParaRPr lang="es-EC" sz="20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3ABE14C-AE09-D4D8-62FF-12C8E25CF1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726" y="343778"/>
            <a:ext cx="4286848" cy="3325115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65AB78E8-03BC-7EF5-B8AF-90077461297C}"/>
              </a:ext>
            </a:extLst>
          </p:cNvPr>
          <p:cNvSpPr txBox="1"/>
          <p:nvPr/>
        </p:nvSpPr>
        <p:spPr>
          <a:xfrm>
            <a:off x="6233812" y="3802021"/>
            <a:ext cx="5617915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2000" b="0" i="0" dirty="0">
                <a:solidFill>
                  <a:srgbClr val="3F3F42"/>
                </a:solidFill>
                <a:effectLst/>
              </a:rPr>
              <a:t>Dio una descripción completa del currículo, la cual tiene por lo menos 3 componentes:</a:t>
            </a:r>
            <a:br>
              <a:rPr lang="es-MX" sz="2000" dirty="0"/>
            </a:br>
            <a:r>
              <a:rPr lang="es-MX" sz="2000" b="1" i="0" dirty="0">
                <a:solidFill>
                  <a:srgbClr val="3F3F42"/>
                </a:solidFill>
                <a:effectLst/>
              </a:rPr>
              <a:t>¿Qué estudia? </a:t>
            </a:r>
            <a:r>
              <a:rPr lang="es-MX" sz="2000" b="0" i="0" dirty="0">
                <a:solidFill>
                  <a:srgbClr val="3F3F42"/>
                </a:solidFill>
                <a:effectLst/>
              </a:rPr>
              <a:t>Refiriéndose al contenido o materia de instrucción</a:t>
            </a:r>
            <a:br>
              <a:rPr lang="es-MX" sz="2000" dirty="0"/>
            </a:br>
            <a:r>
              <a:rPr lang="es-MX" sz="2000" b="1" i="0" dirty="0">
                <a:solidFill>
                  <a:srgbClr val="3F3F42"/>
                </a:solidFill>
                <a:effectLst/>
              </a:rPr>
              <a:t>¿Cómo se realiza el estudio y la enseñanza? </a:t>
            </a:r>
            <a:r>
              <a:rPr lang="es-MX" sz="2000" b="0" i="0" dirty="0">
                <a:solidFill>
                  <a:srgbClr val="3F3F42"/>
                </a:solidFill>
                <a:effectLst/>
              </a:rPr>
              <a:t>Refiriéndose al método de enseñanza</a:t>
            </a:r>
            <a:br>
              <a:rPr lang="es-MX" sz="2000" dirty="0"/>
            </a:br>
            <a:r>
              <a:rPr lang="es-MX" sz="2000" b="1" i="0" dirty="0">
                <a:solidFill>
                  <a:srgbClr val="3F3F42"/>
                </a:solidFill>
                <a:effectLst/>
              </a:rPr>
              <a:t>¿Cuándo se presentan diversos temas? </a:t>
            </a:r>
            <a:r>
              <a:rPr lang="es-MX" sz="2000" b="0" i="0" dirty="0">
                <a:solidFill>
                  <a:srgbClr val="3F3F42"/>
                </a:solidFill>
                <a:effectLst/>
              </a:rPr>
              <a:t>Refiriéndose al orden de instrucción</a:t>
            </a:r>
            <a:endParaRPr lang="es-EC" sz="2000" dirty="0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EF1162E1-7A60-72BA-81B9-BB22862FB3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75701" y="343779"/>
            <a:ext cx="4423678" cy="3325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747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6EE7530F-5B08-42A4-EC31-28C400525A51}"/>
              </a:ext>
            </a:extLst>
          </p:cNvPr>
          <p:cNvSpPr txBox="1"/>
          <p:nvPr/>
        </p:nvSpPr>
        <p:spPr>
          <a:xfrm>
            <a:off x="540353" y="3815255"/>
            <a:ext cx="4741027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2000" b="0" i="0" dirty="0">
                <a:solidFill>
                  <a:srgbClr val="3F3F42"/>
                </a:solidFill>
                <a:effectLst/>
              </a:rPr>
              <a:t>Definió el término como un plan que norma y conduce explícitamente un proceso concreto y determinante de enseñanza-aprendizaje que se desarrolla en una institución educativa.</a:t>
            </a:r>
          </a:p>
          <a:p>
            <a:r>
              <a:rPr lang="es-MX" sz="2000" b="0" i="0" dirty="0">
                <a:solidFill>
                  <a:srgbClr val="3F3F42"/>
                </a:solidFill>
                <a:effectLst/>
              </a:rPr>
              <a:t>Se compone de cuatro elementos: objetivos curriculares, plan de estudios, cartas descriptivas y sistema de evaluación</a:t>
            </a:r>
            <a:r>
              <a:rPr lang="es-MX" b="0" i="0" dirty="0">
                <a:solidFill>
                  <a:srgbClr val="3F3F42"/>
                </a:solidFill>
                <a:effectLst/>
                <a:latin typeface="-apple-system"/>
              </a:rPr>
              <a:t>.</a:t>
            </a:r>
            <a:endParaRPr lang="es-EC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B9B2800-D6F3-FFF3-2AEF-639776B018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353" y="151943"/>
            <a:ext cx="4741027" cy="3600250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968D1E76-7812-2ACA-78EC-D7D9362ACBD3}"/>
              </a:ext>
            </a:extLst>
          </p:cNvPr>
          <p:cNvSpPr txBox="1"/>
          <p:nvPr/>
        </p:nvSpPr>
        <p:spPr>
          <a:xfrm>
            <a:off x="6910622" y="4151512"/>
            <a:ext cx="3863936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2000" b="0" i="0" dirty="0">
                <a:solidFill>
                  <a:srgbClr val="3F3F42"/>
                </a:solidFill>
                <a:effectLst/>
              </a:rPr>
              <a:t>Un currículo es un plan de construcción y formación que se inspira en conceptos articulados y sistemáticos de la pedagogía y otras disciplinas sociales, que pueden ejecutarse en un proceso efectivo y real llamado enseñanza.</a:t>
            </a:r>
            <a:endParaRPr lang="es-EC" sz="2000" dirty="0"/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ECE65A69-7461-C328-9923-873924C4C7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64179" y="151943"/>
            <a:ext cx="3563584" cy="3197463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C2985AD3-C6E7-629F-67F7-97F6D644FB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64179" y="3259169"/>
            <a:ext cx="3563584" cy="800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0850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2D738813-011D-9B26-1AF5-D0CD00DC5FF8}"/>
              </a:ext>
            </a:extLst>
          </p:cNvPr>
          <p:cNvSpPr txBox="1"/>
          <p:nvPr/>
        </p:nvSpPr>
        <p:spPr>
          <a:xfrm>
            <a:off x="404648" y="158730"/>
            <a:ext cx="11382703" cy="69865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750"/>
              </a:spcAft>
              <a:buNone/>
            </a:pPr>
            <a:endParaRPr lang="es-MX" sz="2800" b="1" i="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</a:endParaRPr>
          </a:p>
          <a:p>
            <a:pPr algn="just">
              <a:spcAft>
                <a:spcPts val="750"/>
              </a:spcAft>
              <a:buNone/>
            </a:pPr>
            <a:r>
              <a:rPr lang="es-MX" sz="2800" b="1" i="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</a:rPr>
              <a:t>QUÉ ES EL CURRÍCULO SEGÚN EL MINISTERIO DE EDUCACIÓN DEL ECUADOR</a:t>
            </a:r>
          </a:p>
          <a:p>
            <a:pPr algn="just">
              <a:spcAft>
                <a:spcPts val="750"/>
              </a:spcAft>
              <a:buNone/>
            </a:pPr>
            <a:endParaRPr lang="es-MX" b="0" i="0" dirty="0">
              <a:solidFill>
                <a:srgbClr val="000080"/>
              </a:solidFill>
              <a:effectLst/>
              <a:latin typeface="Open Sans" panose="020B0606030504020204" pitchFamily="34" charset="0"/>
            </a:endParaRPr>
          </a:p>
          <a:p>
            <a:pPr algn="just">
              <a:spcAft>
                <a:spcPts val="750"/>
              </a:spcAft>
              <a:buNone/>
            </a:pPr>
            <a:r>
              <a:rPr lang="es-MX" sz="2400" b="0" i="0" dirty="0">
                <a:solidFill>
                  <a:srgbClr val="000080"/>
                </a:solidFill>
                <a:effectLst/>
              </a:rPr>
              <a:t>El currículo es la expresión del </a:t>
            </a:r>
            <a:r>
              <a:rPr lang="es-MX" sz="2400" b="1" i="0" dirty="0">
                <a:solidFill>
                  <a:schemeClr val="accent2"/>
                </a:solidFill>
                <a:effectLst/>
              </a:rPr>
              <a:t>proyecto educativo</a:t>
            </a:r>
            <a:r>
              <a:rPr lang="es-MX" sz="2400" b="0" i="0" dirty="0">
                <a:solidFill>
                  <a:srgbClr val="000080"/>
                </a:solidFill>
                <a:effectLst/>
              </a:rPr>
              <a:t> que los integrantes de un país o de una nación elaboran </a:t>
            </a:r>
            <a:r>
              <a:rPr lang="es-MX" sz="2400" b="1" i="0" dirty="0">
                <a:solidFill>
                  <a:schemeClr val="accent2"/>
                </a:solidFill>
                <a:effectLst/>
              </a:rPr>
              <a:t>con el fin de promover el desarrollo y la socialización de </a:t>
            </a:r>
            <a:r>
              <a:rPr lang="es-MX" sz="2400" b="1" i="0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</a:rPr>
              <a:t>las nuevas generaciones y en general de todos sus miembros</a:t>
            </a:r>
            <a:r>
              <a:rPr lang="es-MX" sz="2400" b="0" i="0" dirty="0">
                <a:solidFill>
                  <a:srgbClr val="000080"/>
                </a:solidFill>
                <a:effectLst/>
              </a:rPr>
              <a:t>; en el currículo se plasman en mayor o menor medida </a:t>
            </a:r>
            <a:r>
              <a:rPr lang="es-MX" sz="2400" b="1" i="0" dirty="0">
                <a:solidFill>
                  <a:schemeClr val="accent2"/>
                </a:solidFill>
                <a:effectLst/>
              </a:rPr>
              <a:t>las intenciones educativas del país</a:t>
            </a:r>
            <a:r>
              <a:rPr lang="es-MX" sz="2400" b="0" i="0" dirty="0">
                <a:solidFill>
                  <a:srgbClr val="000080"/>
                </a:solidFill>
                <a:effectLst/>
              </a:rPr>
              <a:t>, se señalan las </a:t>
            </a:r>
            <a:r>
              <a:rPr lang="es-MX" sz="2400" b="1" i="0" dirty="0">
                <a:solidFill>
                  <a:schemeClr val="accent2">
                    <a:lumMod val="75000"/>
                  </a:schemeClr>
                </a:solidFill>
                <a:effectLst/>
              </a:rPr>
              <a:t>pautas de acción u orientaciones </a:t>
            </a:r>
            <a:r>
              <a:rPr lang="es-MX" sz="2400" b="0" i="0" dirty="0">
                <a:solidFill>
                  <a:srgbClr val="000080"/>
                </a:solidFill>
                <a:effectLst/>
              </a:rPr>
              <a:t>sobre </a:t>
            </a:r>
            <a:r>
              <a:rPr lang="es-MX" sz="2400" b="1" i="0" dirty="0">
                <a:solidFill>
                  <a:schemeClr val="accent2"/>
                </a:solidFill>
                <a:effectLst/>
              </a:rPr>
              <a:t>cómo proceder </a:t>
            </a:r>
            <a:r>
              <a:rPr lang="es-MX" sz="2400" b="0" i="0" dirty="0">
                <a:solidFill>
                  <a:srgbClr val="000080"/>
                </a:solidFill>
                <a:effectLst/>
              </a:rPr>
              <a:t>para hacer realidad estas intenciones </a:t>
            </a:r>
            <a:r>
              <a:rPr lang="es-MX" sz="2400" b="1" i="0" dirty="0">
                <a:solidFill>
                  <a:schemeClr val="accent2">
                    <a:lumMod val="75000"/>
                  </a:schemeClr>
                </a:solidFill>
                <a:effectLst/>
              </a:rPr>
              <a:t>y comprobar </a:t>
            </a:r>
            <a:r>
              <a:rPr lang="es-MX" sz="2400" b="0" i="0" dirty="0">
                <a:solidFill>
                  <a:srgbClr val="000080"/>
                </a:solidFill>
                <a:effectLst/>
              </a:rPr>
              <a:t>que efectivamente </a:t>
            </a:r>
            <a:r>
              <a:rPr lang="es-MX" sz="2400" b="1" i="0" dirty="0">
                <a:solidFill>
                  <a:schemeClr val="accent2">
                    <a:lumMod val="75000"/>
                  </a:schemeClr>
                </a:solidFill>
                <a:effectLst/>
              </a:rPr>
              <a:t>se han alcanzado</a:t>
            </a:r>
            <a:r>
              <a:rPr lang="es-MX" sz="2400" b="0" i="0" dirty="0">
                <a:solidFill>
                  <a:schemeClr val="accent2">
                    <a:lumMod val="75000"/>
                  </a:schemeClr>
                </a:solidFill>
                <a:effectLst/>
              </a:rPr>
              <a:t>.</a:t>
            </a:r>
          </a:p>
          <a:p>
            <a:pPr algn="just">
              <a:spcAft>
                <a:spcPts val="750"/>
              </a:spcAft>
              <a:buNone/>
            </a:pPr>
            <a:endParaRPr lang="es-MX" sz="2400" b="0" i="0" dirty="0">
              <a:solidFill>
                <a:srgbClr val="333333"/>
              </a:solidFill>
              <a:effectLst/>
            </a:endParaRPr>
          </a:p>
          <a:p>
            <a:pPr algn="just">
              <a:spcAft>
                <a:spcPts val="750"/>
              </a:spcAft>
              <a:buNone/>
            </a:pPr>
            <a:r>
              <a:rPr lang="es-MX" sz="2400" b="0" i="0" dirty="0">
                <a:solidFill>
                  <a:srgbClr val="000080"/>
                </a:solidFill>
                <a:effectLst/>
              </a:rPr>
              <a:t>Un currículo </a:t>
            </a:r>
            <a:r>
              <a:rPr lang="es-MX" sz="2400" b="1" i="0" dirty="0">
                <a:solidFill>
                  <a:schemeClr val="accent5">
                    <a:lumMod val="60000"/>
                    <a:lumOff val="40000"/>
                  </a:schemeClr>
                </a:solidFill>
                <a:effectLst/>
              </a:rPr>
              <a:t>sólido</a:t>
            </a:r>
            <a:r>
              <a:rPr lang="es-MX" sz="2400" b="0" i="0" dirty="0">
                <a:solidFill>
                  <a:srgbClr val="000080"/>
                </a:solidFill>
                <a:effectLst/>
              </a:rPr>
              <a:t>, bien </a:t>
            </a:r>
            <a:r>
              <a:rPr lang="es-MX" sz="2400" b="1" i="0" dirty="0">
                <a:solidFill>
                  <a:schemeClr val="accent5">
                    <a:lumMod val="60000"/>
                    <a:lumOff val="40000"/>
                  </a:schemeClr>
                </a:solidFill>
                <a:effectLst/>
              </a:rPr>
              <a:t>fundamentado</a:t>
            </a:r>
            <a:r>
              <a:rPr lang="es-MX" sz="2400" b="0" i="0" dirty="0">
                <a:solidFill>
                  <a:srgbClr val="000080"/>
                </a:solidFill>
                <a:effectLst/>
              </a:rPr>
              <a:t>, </a:t>
            </a:r>
            <a:r>
              <a:rPr lang="es-MX" sz="2400" b="1" i="0" dirty="0">
                <a:solidFill>
                  <a:schemeClr val="accent5">
                    <a:lumMod val="60000"/>
                    <a:lumOff val="40000"/>
                  </a:schemeClr>
                </a:solidFill>
                <a:effectLst/>
              </a:rPr>
              <a:t>técnico</a:t>
            </a:r>
            <a:r>
              <a:rPr lang="es-MX" sz="2400" b="0" i="0" dirty="0">
                <a:solidFill>
                  <a:srgbClr val="000080"/>
                </a:solidFill>
                <a:effectLst/>
              </a:rPr>
              <a:t>, </a:t>
            </a:r>
            <a:r>
              <a:rPr lang="es-MX" sz="2400" b="1" i="0" dirty="0">
                <a:solidFill>
                  <a:schemeClr val="accent5">
                    <a:lumMod val="60000"/>
                    <a:lumOff val="40000"/>
                  </a:schemeClr>
                </a:solidFill>
                <a:effectLst/>
              </a:rPr>
              <a:t>coherente</a:t>
            </a:r>
            <a:r>
              <a:rPr lang="es-MX" sz="2400" b="0" i="0" dirty="0">
                <a:solidFill>
                  <a:srgbClr val="000080"/>
                </a:solidFill>
                <a:effectLst/>
              </a:rPr>
              <a:t> y </a:t>
            </a:r>
            <a:r>
              <a:rPr lang="es-MX" sz="2400" b="1" i="0" dirty="0">
                <a:solidFill>
                  <a:schemeClr val="accent5">
                    <a:lumMod val="60000"/>
                    <a:lumOff val="40000"/>
                  </a:schemeClr>
                </a:solidFill>
                <a:effectLst/>
              </a:rPr>
              <a:t>ajustado</a:t>
            </a:r>
            <a:r>
              <a:rPr lang="es-MX" sz="2400" b="0" i="0" dirty="0">
                <a:solidFill>
                  <a:srgbClr val="000080"/>
                </a:solidFill>
                <a:effectLst/>
              </a:rPr>
              <a:t> a las necesidades de aprendizaje de la sociedad de referencia, junto con recursos que aseguren las condiciones mínimas necesarias para el mantenimiento de la continuidad y la coherencia en la concreción de las intenciones educativas </a:t>
            </a:r>
            <a:r>
              <a:rPr lang="es-MX" sz="2400" b="1" i="0" dirty="0">
                <a:solidFill>
                  <a:schemeClr val="accent5">
                    <a:lumMod val="60000"/>
                    <a:lumOff val="40000"/>
                  </a:schemeClr>
                </a:solidFill>
                <a:effectLst/>
              </a:rPr>
              <a:t>garantizan procesos de enseñanza y aprendizaje de calidad</a:t>
            </a:r>
            <a:r>
              <a:rPr lang="es-MX" sz="2400" b="0" i="0" dirty="0">
                <a:solidFill>
                  <a:srgbClr val="000080"/>
                </a:solidFill>
                <a:effectLst/>
              </a:rPr>
              <a:t>.</a:t>
            </a:r>
            <a:endParaRPr lang="es-MX" sz="2400" b="0" i="0" dirty="0">
              <a:solidFill>
                <a:srgbClr val="333333"/>
              </a:solidFill>
              <a:effectLst/>
            </a:endParaRPr>
          </a:p>
          <a:p>
            <a:pPr algn="just">
              <a:spcAft>
                <a:spcPts val="750"/>
              </a:spcAft>
            </a:pPr>
            <a:endParaRPr lang="es-MX" b="0" i="0" dirty="0">
              <a:solidFill>
                <a:srgbClr val="333333"/>
              </a:solidFill>
              <a:effectLst/>
              <a:latin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85278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1DCCE0E9-70F5-C234-227D-320EB21DE5D9}"/>
              </a:ext>
            </a:extLst>
          </p:cNvPr>
          <p:cNvSpPr txBox="1"/>
          <p:nvPr/>
        </p:nvSpPr>
        <p:spPr>
          <a:xfrm>
            <a:off x="817835" y="2182113"/>
            <a:ext cx="10149051" cy="27802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750"/>
              </a:spcAft>
            </a:pPr>
            <a:r>
              <a:rPr lang="es-MX" sz="2400" dirty="0">
                <a:solidFill>
                  <a:srgbClr val="000080"/>
                </a:solidFill>
              </a:rPr>
              <a:t>1.	I</a:t>
            </a:r>
            <a:r>
              <a:rPr lang="es-MX" sz="2400" b="0" i="0" dirty="0">
                <a:solidFill>
                  <a:srgbClr val="000080"/>
                </a:solidFill>
                <a:effectLst/>
              </a:rPr>
              <a:t>nformar a los docentes sobre qué se quiere conseguir y 	proporcionarles pautas de acción y orientaciones sobre cómo 	conseguirlo y, </a:t>
            </a:r>
          </a:p>
          <a:p>
            <a:pPr algn="just">
              <a:spcAft>
                <a:spcPts val="750"/>
              </a:spcAft>
            </a:pPr>
            <a:r>
              <a:rPr lang="es-MX" sz="2400" b="0" i="0" dirty="0">
                <a:solidFill>
                  <a:srgbClr val="000080"/>
                </a:solidFill>
                <a:effectLst/>
              </a:rPr>
              <a:t>2.	Constituir un referente para la rendición de cuentas del sistema 	educativo y para las evaluaciones de la calidad del sistema, 	entendidas como su capacidad para alcanzar efectivamente las 	intenciones educativas fijadas.</a:t>
            </a:r>
            <a:endParaRPr lang="es-MX" sz="2400" b="0" i="0" dirty="0">
              <a:solidFill>
                <a:srgbClr val="333333"/>
              </a:solidFill>
              <a:effectLst/>
            </a:endParaRPr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26F514ED-79C1-0D87-6F55-D58731267E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4561" y="570077"/>
            <a:ext cx="10515600" cy="1325563"/>
          </a:xfrm>
        </p:spPr>
        <p:txBody>
          <a:bodyPr/>
          <a:lstStyle/>
          <a:p>
            <a:r>
              <a:rPr lang="es-EC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 FUNCIONES DEL CURRÍCULO</a:t>
            </a:r>
          </a:p>
        </p:txBody>
      </p:sp>
    </p:spTree>
    <p:extLst>
      <p:ext uri="{BB962C8B-B14F-4D97-AF65-F5344CB8AC3E}">
        <p14:creationId xmlns:p14="http://schemas.microsoft.com/office/powerpoint/2010/main" val="1060723483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87</TotalTime>
  <Words>528</Words>
  <Application>Microsoft Office PowerPoint</Application>
  <PresentationFormat>Panorámica</PresentationFormat>
  <Paragraphs>22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4" baseType="lpstr">
      <vt:lpstr>-apple-system</vt:lpstr>
      <vt:lpstr>Arial</vt:lpstr>
      <vt:lpstr>Calibri Light</vt:lpstr>
      <vt:lpstr>Open Sans</vt:lpstr>
      <vt:lpstr>Rockwell</vt:lpstr>
      <vt:lpstr>Wingdings</vt:lpstr>
      <vt:lpstr>Atlas</vt:lpstr>
      <vt:lpstr>DEFINICIÓN DEL CURRICULO POR VARIOS AUTORES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LAS FUNCIONES DEL CURRÍCULO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Marco Vinicio Moreno Rueda</dc:creator>
  <cp:lastModifiedBy>Marco Vinicio Moreno Rueda</cp:lastModifiedBy>
  <cp:revision>3</cp:revision>
  <dcterms:created xsi:type="dcterms:W3CDTF">2025-04-10T15:14:54Z</dcterms:created>
  <dcterms:modified xsi:type="dcterms:W3CDTF">2025-04-10T21:53:34Z</dcterms:modified>
</cp:coreProperties>
</file>