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3" r:id="rId5"/>
    <p:sldId id="264" r:id="rId6"/>
    <p:sldId id="265" r:id="rId7"/>
    <p:sldId id="267" r:id="rId8"/>
    <p:sldId id="259" r:id="rId9"/>
    <p:sldId id="260" r:id="rId10"/>
    <p:sldId id="268" r:id="rId11"/>
    <p:sldId id="269" r:id="rId12"/>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F0E9A6-53E2-4749-A1F4-06E3E2AE338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8E1EF23C-AF37-464F-92ED-DCD06666B1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5636BB22-E432-4755-ADE7-F1A0C835FA06}"/>
              </a:ext>
            </a:extLst>
          </p:cNvPr>
          <p:cNvSpPr>
            <a:spLocks noGrp="1"/>
          </p:cNvSpPr>
          <p:nvPr>
            <p:ph type="dt" sz="half" idx="10"/>
          </p:nvPr>
        </p:nvSpPr>
        <p:spPr/>
        <p:txBody>
          <a:bodyPr/>
          <a:lstStyle/>
          <a:p>
            <a:fld id="{27B24D36-9602-4F5C-9F97-81C2E70F470A}" type="datetimeFigureOut">
              <a:rPr lang="es-EC" smtClean="0"/>
              <a:t>25/07/2018</a:t>
            </a:fld>
            <a:endParaRPr lang="es-EC"/>
          </a:p>
        </p:txBody>
      </p:sp>
      <p:sp>
        <p:nvSpPr>
          <p:cNvPr id="5" name="Marcador de pie de página 4">
            <a:extLst>
              <a:ext uri="{FF2B5EF4-FFF2-40B4-BE49-F238E27FC236}">
                <a16:creationId xmlns:a16="http://schemas.microsoft.com/office/drawing/2014/main" id="{6F59E1F2-8564-406F-87B9-8DBA8F34D6F3}"/>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B6F1578A-73C9-42F7-9FE2-4756568839DF}"/>
              </a:ext>
            </a:extLst>
          </p:cNvPr>
          <p:cNvSpPr>
            <a:spLocks noGrp="1"/>
          </p:cNvSpPr>
          <p:nvPr>
            <p:ph type="sldNum" sz="quarter" idx="12"/>
          </p:nvPr>
        </p:nvSpPr>
        <p:spPr/>
        <p:txBody>
          <a:bodyPr/>
          <a:lstStyle/>
          <a:p>
            <a:fld id="{247FC111-9AF6-42F6-9B9A-E6CBF708B7D5}" type="slidenum">
              <a:rPr lang="es-EC" smtClean="0"/>
              <a:t>‹Nº›</a:t>
            </a:fld>
            <a:endParaRPr lang="es-EC"/>
          </a:p>
        </p:txBody>
      </p:sp>
    </p:spTree>
    <p:extLst>
      <p:ext uri="{BB962C8B-B14F-4D97-AF65-F5344CB8AC3E}">
        <p14:creationId xmlns:p14="http://schemas.microsoft.com/office/powerpoint/2010/main" val="3937943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722C3F-AAB0-409D-8E27-A0F879703CB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F5835D16-F8CD-4885-99A0-38EBD928A8CC}"/>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F961EAD7-9205-48CB-8739-76F09C2AE290}"/>
              </a:ext>
            </a:extLst>
          </p:cNvPr>
          <p:cNvSpPr>
            <a:spLocks noGrp="1"/>
          </p:cNvSpPr>
          <p:nvPr>
            <p:ph type="dt" sz="half" idx="10"/>
          </p:nvPr>
        </p:nvSpPr>
        <p:spPr/>
        <p:txBody>
          <a:bodyPr/>
          <a:lstStyle/>
          <a:p>
            <a:fld id="{27B24D36-9602-4F5C-9F97-81C2E70F470A}" type="datetimeFigureOut">
              <a:rPr lang="es-EC" smtClean="0"/>
              <a:t>25/07/2018</a:t>
            </a:fld>
            <a:endParaRPr lang="es-EC"/>
          </a:p>
        </p:txBody>
      </p:sp>
      <p:sp>
        <p:nvSpPr>
          <p:cNvPr id="5" name="Marcador de pie de página 4">
            <a:extLst>
              <a:ext uri="{FF2B5EF4-FFF2-40B4-BE49-F238E27FC236}">
                <a16:creationId xmlns:a16="http://schemas.microsoft.com/office/drawing/2014/main" id="{69C19F8C-DAAB-4745-B9B3-D32BF1A86E7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240848B5-940E-4A51-BFB2-5F03678DA4D0}"/>
              </a:ext>
            </a:extLst>
          </p:cNvPr>
          <p:cNvSpPr>
            <a:spLocks noGrp="1"/>
          </p:cNvSpPr>
          <p:nvPr>
            <p:ph type="sldNum" sz="quarter" idx="12"/>
          </p:nvPr>
        </p:nvSpPr>
        <p:spPr/>
        <p:txBody>
          <a:bodyPr/>
          <a:lstStyle/>
          <a:p>
            <a:fld id="{247FC111-9AF6-42F6-9B9A-E6CBF708B7D5}" type="slidenum">
              <a:rPr lang="es-EC" smtClean="0"/>
              <a:t>‹Nº›</a:t>
            </a:fld>
            <a:endParaRPr lang="es-EC"/>
          </a:p>
        </p:txBody>
      </p:sp>
    </p:spTree>
    <p:extLst>
      <p:ext uri="{BB962C8B-B14F-4D97-AF65-F5344CB8AC3E}">
        <p14:creationId xmlns:p14="http://schemas.microsoft.com/office/powerpoint/2010/main" val="1844516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638191D-0357-42C2-87EA-39D8E657018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21CD76FA-BCDE-4A78-B678-A91220E3304D}"/>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18C753DC-069B-4978-B73D-245155704132}"/>
              </a:ext>
            </a:extLst>
          </p:cNvPr>
          <p:cNvSpPr>
            <a:spLocks noGrp="1"/>
          </p:cNvSpPr>
          <p:nvPr>
            <p:ph type="dt" sz="half" idx="10"/>
          </p:nvPr>
        </p:nvSpPr>
        <p:spPr/>
        <p:txBody>
          <a:bodyPr/>
          <a:lstStyle/>
          <a:p>
            <a:fld id="{27B24D36-9602-4F5C-9F97-81C2E70F470A}" type="datetimeFigureOut">
              <a:rPr lang="es-EC" smtClean="0"/>
              <a:t>25/07/2018</a:t>
            </a:fld>
            <a:endParaRPr lang="es-EC"/>
          </a:p>
        </p:txBody>
      </p:sp>
      <p:sp>
        <p:nvSpPr>
          <p:cNvPr id="5" name="Marcador de pie de página 4">
            <a:extLst>
              <a:ext uri="{FF2B5EF4-FFF2-40B4-BE49-F238E27FC236}">
                <a16:creationId xmlns:a16="http://schemas.microsoft.com/office/drawing/2014/main" id="{88048F0D-92D1-4BC4-9D84-464C85C89D25}"/>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56665044-41E5-404D-A57D-C293D3EBBA05}"/>
              </a:ext>
            </a:extLst>
          </p:cNvPr>
          <p:cNvSpPr>
            <a:spLocks noGrp="1"/>
          </p:cNvSpPr>
          <p:nvPr>
            <p:ph type="sldNum" sz="quarter" idx="12"/>
          </p:nvPr>
        </p:nvSpPr>
        <p:spPr/>
        <p:txBody>
          <a:bodyPr/>
          <a:lstStyle/>
          <a:p>
            <a:fld id="{247FC111-9AF6-42F6-9B9A-E6CBF708B7D5}" type="slidenum">
              <a:rPr lang="es-EC" smtClean="0"/>
              <a:t>‹Nº›</a:t>
            </a:fld>
            <a:endParaRPr lang="es-EC"/>
          </a:p>
        </p:txBody>
      </p:sp>
    </p:spTree>
    <p:extLst>
      <p:ext uri="{BB962C8B-B14F-4D97-AF65-F5344CB8AC3E}">
        <p14:creationId xmlns:p14="http://schemas.microsoft.com/office/powerpoint/2010/main" val="2876330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967320-7F47-4167-A08C-DD0220AEBB94}"/>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F795645F-4498-4558-8A1A-383CE0F05B38}"/>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C831067F-0628-4641-9924-0D4C8899C4C9}"/>
              </a:ext>
            </a:extLst>
          </p:cNvPr>
          <p:cNvSpPr>
            <a:spLocks noGrp="1"/>
          </p:cNvSpPr>
          <p:nvPr>
            <p:ph type="dt" sz="half" idx="10"/>
          </p:nvPr>
        </p:nvSpPr>
        <p:spPr/>
        <p:txBody>
          <a:bodyPr/>
          <a:lstStyle/>
          <a:p>
            <a:fld id="{27B24D36-9602-4F5C-9F97-81C2E70F470A}" type="datetimeFigureOut">
              <a:rPr lang="es-EC" smtClean="0"/>
              <a:t>25/07/2018</a:t>
            </a:fld>
            <a:endParaRPr lang="es-EC"/>
          </a:p>
        </p:txBody>
      </p:sp>
      <p:sp>
        <p:nvSpPr>
          <p:cNvPr id="5" name="Marcador de pie de página 4">
            <a:extLst>
              <a:ext uri="{FF2B5EF4-FFF2-40B4-BE49-F238E27FC236}">
                <a16:creationId xmlns:a16="http://schemas.microsoft.com/office/drawing/2014/main" id="{239A01B6-714E-43A6-8670-81067268D204}"/>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53532047-44A9-43A8-8390-C6D903E7E832}"/>
              </a:ext>
            </a:extLst>
          </p:cNvPr>
          <p:cNvSpPr>
            <a:spLocks noGrp="1"/>
          </p:cNvSpPr>
          <p:nvPr>
            <p:ph type="sldNum" sz="quarter" idx="12"/>
          </p:nvPr>
        </p:nvSpPr>
        <p:spPr/>
        <p:txBody>
          <a:bodyPr/>
          <a:lstStyle/>
          <a:p>
            <a:fld id="{247FC111-9AF6-42F6-9B9A-E6CBF708B7D5}" type="slidenum">
              <a:rPr lang="es-EC" smtClean="0"/>
              <a:t>‹Nº›</a:t>
            </a:fld>
            <a:endParaRPr lang="es-EC"/>
          </a:p>
        </p:txBody>
      </p:sp>
    </p:spTree>
    <p:extLst>
      <p:ext uri="{BB962C8B-B14F-4D97-AF65-F5344CB8AC3E}">
        <p14:creationId xmlns:p14="http://schemas.microsoft.com/office/powerpoint/2010/main" val="3715678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569180-0A85-4038-B688-B0B73B41C05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CA56ECE7-4D3F-46B1-8C41-4B3B91862F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90085597-BF79-4F61-BF7A-E4CE4325A640}"/>
              </a:ext>
            </a:extLst>
          </p:cNvPr>
          <p:cNvSpPr>
            <a:spLocks noGrp="1"/>
          </p:cNvSpPr>
          <p:nvPr>
            <p:ph type="dt" sz="half" idx="10"/>
          </p:nvPr>
        </p:nvSpPr>
        <p:spPr/>
        <p:txBody>
          <a:bodyPr/>
          <a:lstStyle/>
          <a:p>
            <a:fld id="{27B24D36-9602-4F5C-9F97-81C2E70F470A}" type="datetimeFigureOut">
              <a:rPr lang="es-EC" smtClean="0"/>
              <a:t>25/07/2018</a:t>
            </a:fld>
            <a:endParaRPr lang="es-EC"/>
          </a:p>
        </p:txBody>
      </p:sp>
      <p:sp>
        <p:nvSpPr>
          <p:cNvPr id="5" name="Marcador de pie de página 4">
            <a:extLst>
              <a:ext uri="{FF2B5EF4-FFF2-40B4-BE49-F238E27FC236}">
                <a16:creationId xmlns:a16="http://schemas.microsoft.com/office/drawing/2014/main" id="{66D0841A-1774-440C-8E07-BADA90B2C20F}"/>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F2A18E0E-E108-44B0-85CA-A2032C824417}"/>
              </a:ext>
            </a:extLst>
          </p:cNvPr>
          <p:cNvSpPr>
            <a:spLocks noGrp="1"/>
          </p:cNvSpPr>
          <p:nvPr>
            <p:ph type="sldNum" sz="quarter" idx="12"/>
          </p:nvPr>
        </p:nvSpPr>
        <p:spPr/>
        <p:txBody>
          <a:bodyPr/>
          <a:lstStyle/>
          <a:p>
            <a:fld id="{247FC111-9AF6-42F6-9B9A-E6CBF708B7D5}" type="slidenum">
              <a:rPr lang="es-EC" smtClean="0"/>
              <a:t>‹Nº›</a:t>
            </a:fld>
            <a:endParaRPr lang="es-EC"/>
          </a:p>
        </p:txBody>
      </p:sp>
    </p:spTree>
    <p:extLst>
      <p:ext uri="{BB962C8B-B14F-4D97-AF65-F5344CB8AC3E}">
        <p14:creationId xmlns:p14="http://schemas.microsoft.com/office/powerpoint/2010/main" val="188676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5C7B42-4910-4DF6-A168-06C93595748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C54990CF-A12D-4535-B0A2-7685BF5F48E2}"/>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B4F64693-1A67-42E2-A56D-4ACEC8D1D68F}"/>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B80D548E-7550-423A-882C-E1DA5D027748}"/>
              </a:ext>
            </a:extLst>
          </p:cNvPr>
          <p:cNvSpPr>
            <a:spLocks noGrp="1"/>
          </p:cNvSpPr>
          <p:nvPr>
            <p:ph type="dt" sz="half" idx="10"/>
          </p:nvPr>
        </p:nvSpPr>
        <p:spPr/>
        <p:txBody>
          <a:bodyPr/>
          <a:lstStyle/>
          <a:p>
            <a:fld id="{27B24D36-9602-4F5C-9F97-81C2E70F470A}" type="datetimeFigureOut">
              <a:rPr lang="es-EC" smtClean="0"/>
              <a:t>25/07/2018</a:t>
            </a:fld>
            <a:endParaRPr lang="es-EC"/>
          </a:p>
        </p:txBody>
      </p:sp>
      <p:sp>
        <p:nvSpPr>
          <p:cNvPr id="6" name="Marcador de pie de página 5">
            <a:extLst>
              <a:ext uri="{FF2B5EF4-FFF2-40B4-BE49-F238E27FC236}">
                <a16:creationId xmlns:a16="http://schemas.microsoft.com/office/drawing/2014/main" id="{66C79046-6A82-4025-B0F9-E0F62D5F574F}"/>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458EDE7D-D9FC-403D-903E-67B8AB126638}"/>
              </a:ext>
            </a:extLst>
          </p:cNvPr>
          <p:cNvSpPr>
            <a:spLocks noGrp="1"/>
          </p:cNvSpPr>
          <p:nvPr>
            <p:ph type="sldNum" sz="quarter" idx="12"/>
          </p:nvPr>
        </p:nvSpPr>
        <p:spPr/>
        <p:txBody>
          <a:bodyPr/>
          <a:lstStyle/>
          <a:p>
            <a:fld id="{247FC111-9AF6-42F6-9B9A-E6CBF708B7D5}" type="slidenum">
              <a:rPr lang="es-EC" smtClean="0"/>
              <a:t>‹Nº›</a:t>
            </a:fld>
            <a:endParaRPr lang="es-EC"/>
          </a:p>
        </p:txBody>
      </p:sp>
    </p:spTree>
    <p:extLst>
      <p:ext uri="{BB962C8B-B14F-4D97-AF65-F5344CB8AC3E}">
        <p14:creationId xmlns:p14="http://schemas.microsoft.com/office/powerpoint/2010/main" val="244171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0070AE-35D8-46F5-86E3-544D94E1787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E3F166D1-90D7-4B2A-97D4-1B3EFF94BB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187ADF1B-0641-4929-BD00-E8661B120CCE}"/>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B4034C3A-C927-46D4-BF47-58D95D5923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F53A9042-2FE5-4ECF-B3A1-1637D43B3069}"/>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503AD2EC-7AD0-4F26-99B5-D054F7988B81}"/>
              </a:ext>
            </a:extLst>
          </p:cNvPr>
          <p:cNvSpPr>
            <a:spLocks noGrp="1"/>
          </p:cNvSpPr>
          <p:nvPr>
            <p:ph type="dt" sz="half" idx="10"/>
          </p:nvPr>
        </p:nvSpPr>
        <p:spPr/>
        <p:txBody>
          <a:bodyPr/>
          <a:lstStyle/>
          <a:p>
            <a:fld id="{27B24D36-9602-4F5C-9F97-81C2E70F470A}" type="datetimeFigureOut">
              <a:rPr lang="es-EC" smtClean="0"/>
              <a:t>25/07/2018</a:t>
            </a:fld>
            <a:endParaRPr lang="es-EC"/>
          </a:p>
        </p:txBody>
      </p:sp>
      <p:sp>
        <p:nvSpPr>
          <p:cNvPr id="8" name="Marcador de pie de página 7">
            <a:extLst>
              <a:ext uri="{FF2B5EF4-FFF2-40B4-BE49-F238E27FC236}">
                <a16:creationId xmlns:a16="http://schemas.microsoft.com/office/drawing/2014/main" id="{D183C7EB-E84A-497B-A416-C878B7E22287}"/>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385DBBA5-2A74-4213-AE0F-F25F87DE29F9}"/>
              </a:ext>
            </a:extLst>
          </p:cNvPr>
          <p:cNvSpPr>
            <a:spLocks noGrp="1"/>
          </p:cNvSpPr>
          <p:nvPr>
            <p:ph type="sldNum" sz="quarter" idx="12"/>
          </p:nvPr>
        </p:nvSpPr>
        <p:spPr/>
        <p:txBody>
          <a:bodyPr/>
          <a:lstStyle/>
          <a:p>
            <a:fld id="{247FC111-9AF6-42F6-9B9A-E6CBF708B7D5}" type="slidenum">
              <a:rPr lang="es-EC" smtClean="0"/>
              <a:t>‹Nº›</a:t>
            </a:fld>
            <a:endParaRPr lang="es-EC"/>
          </a:p>
        </p:txBody>
      </p:sp>
    </p:spTree>
    <p:extLst>
      <p:ext uri="{BB962C8B-B14F-4D97-AF65-F5344CB8AC3E}">
        <p14:creationId xmlns:p14="http://schemas.microsoft.com/office/powerpoint/2010/main" val="464864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58C65C-17CF-4154-9184-5CE31DDCA7EB}"/>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1D49980B-5C51-4714-8FD4-7B21B1A6B630}"/>
              </a:ext>
            </a:extLst>
          </p:cNvPr>
          <p:cNvSpPr>
            <a:spLocks noGrp="1"/>
          </p:cNvSpPr>
          <p:nvPr>
            <p:ph type="dt" sz="half" idx="10"/>
          </p:nvPr>
        </p:nvSpPr>
        <p:spPr/>
        <p:txBody>
          <a:bodyPr/>
          <a:lstStyle/>
          <a:p>
            <a:fld id="{27B24D36-9602-4F5C-9F97-81C2E70F470A}" type="datetimeFigureOut">
              <a:rPr lang="es-EC" smtClean="0"/>
              <a:t>25/07/2018</a:t>
            </a:fld>
            <a:endParaRPr lang="es-EC"/>
          </a:p>
        </p:txBody>
      </p:sp>
      <p:sp>
        <p:nvSpPr>
          <p:cNvPr id="4" name="Marcador de pie de página 3">
            <a:extLst>
              <a:ext uri="{FF2B5EF4-FFF2-40B4-BE49-F238E27FC236}">
                <a16:creationId xmlns:a16="http://schemas.microsoft.com/office/drawing/2014/main" id="{BD55D224-2B08-45F0-8C95-F2E122E50165}"/>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CB6E1EF0-B69A-4B0B-97B6-757F36698E91}"/>
              </a:ext>
            </a:extLst>
          </p:cNvPr>
          <p:cNvSpPr>
            <a:spLocks noGrp="1"/>
          </p:cNvSpPr>
          <p:nvPr>
            <p:ph type="sldNum" sz="quarter" idx="12"/>
          </p:nvPr>
        </p:nvSpPr>
        <p:spPr/>
        <p:txBody>
          <a:bodyPr/>
          <a:lstStyle/>
          <a:p>
            <a:fld id="{247FC111-9AF6-42F6-9B9A-E6CBF708B7D5}" type="slidenum">
              <a:rPr lang="es-EC" smtClean="0"/>
              <a:t>‹Nº›</a:t>
            </a:fld>
            <a:endParaRPr lang="es-EC"/>
          </a:p>
        </p:txBody>
      </p:sp>
    </p:spTree>
    <p:extLst>
      <p:ext uri="{BB962C8B-B14F-4D97-AF65-F5344CB8AC3E}">
        <p14:creationId xmlns:p14="http://schemas.microsoft.com/office/powerpoint/2010/main" val="3171330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15553C8-28D1-4DB1-B4DB-7969131C32F0}"/>
              </a:ext>
            </a:extLst>
          </p:cNvPr>
          <p:cNvSpPr>
            <a:spLocks noGrp="1"/>
          </p:cNvSpPr>
          <p:nvPr>
            <p:ph type="dt" sz="half" idx="10"/>
          </p:nvPr>
        </p:nvSpPr>
        <p:spPr/>
        <p:txBody>
          <a:bodyPr/>
          <a:lstStyle/>
          <a:p>
            <a:fld id="{27B24D36-9602-4F5C-9F97-81C2E70F470A}" type="datetimeFigureOut">
              <a:rPr lang="es-EC" smtClean="0"/>
              <a:t>25/07/2018</a:t>
            </a:fld>
            <a:endParaRPr lang="es-EC"/>
          </a:p>
        </p:txBody>
      </p:sp>
      <p:sp>
        <p:nvSpPr>
          <p:cNvPr id="3" name="Marcador de pie de página 2">
            <a:extLst>
              <a:ext uri="{FF2B5EF4-FFF2-40B4-BE49-F238E27FC236}">
                <a16:creationId xmlns:a16="http://schemas.microsoft.com/office/drawing/2014/main" id="{D7A001AA-D266-4854-B258-3D9F6B70382E}"/>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E0206B08-E1C0-4946-BFBC-E8263A62AF0C}"/>
              </a:ext>
            </a:extLst>
          </p:cNvPr>
          <p:cNvSpPr>
            <a:spLocks noGrp="1"/>
          </p:cNvSpPr>
          <p:nvPr>
            <p:ph type="sldNum" sz="quarter" idx="12"/>
          </p:nvPr>
        </p:nvSpPr>
        <p:spPr/>
        <p:txBody>
          <a:bodyPr/>
          <a:lstStyle/>
          <a:p>
            <a:fld id="{247FC111-9AF6-42F6-9B9A-E6CBF708B7D5}" type="slidenum">
              <a:rPr lang="es-EC" smtClean="0"/>
              <a:t>‹Nº›</a:t>
            </a:fld>
            <a:endParaRPr lang="es-EC"/>
          </a:p>
        </p:txBody>
      </p:sp>
    </p:spTree>
    <p:extLst>
      <p:ext uri="{BB962C8B-B14F-4D97-AF65-F5344CB8AC3E}">
        <p14:creationId xmlns:p14="http://schemas.microsoft.com/office/powerpoint/2010/main" val="275204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525D40-3F3C-4307-8697-1D5C9E86195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2673FBF7-A82D-4D5F-A494-8086C39630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CBDF0D95-BD7C-469B-8780-C66E9C9E9F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0F4630F0-FBF7-48AF-886E-AC1CCFFEBAD2}"/>
              </a:ext>
            </a:extLst>
          </p:cNvPr>
          <p:cNvSpPr>
            <a:spLocks noGrp="1"/>
          </p:cNvSpPr>
          <p:nvPr>
            <p:ph type="dt" sz="half" idx="10"/>
          </p:nvPr>
        </p:nvSpPr>
        <p:spPr/>
        <p:txBody>
          <a:bodyPr/>
          <a:lstStyle/>
          <a:p>
            <a:fld id="{27B24D36-9602-4F5C-9F97-81C2E70F470A}" type="datetimeFigureOut">
              <a:rPr lang="es-EC" smtClean="0"/>
              <a:t>25/07/2018</a:t>
            </a:fld>
            <a:endParaRPr lang="es-EC"/>
          </a:p>
        </p:txBody>
      </p:sp>
      <p:sp>
        <p:nvSpPr>
          <p:cNvPr id="6" name="Marcador de pie de página 5">
            <a:extLst>
              <a:ext uri="{FF2B5EF4-FFF2-40B4-BE49-F238E27FC236}">
                <a16:creationId xmlns:a16="http://schemas.microsoft.com/office/drawing/2014/main" id="{41F555BE-A6FE-4251-AA43-89C026C20651}"/>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1053F270-0AA3-4AA5-B7B1-C4ABA73EAF9F}"/>
              </a:ext>
            </a:extLst>
          </p:cNvPr>
          <p:cNvSpPr>
            <a:spLocks noGrp="1"/>
          </p:cNvSpPr>
          <p:nvPr>
            <p:ph type="sldNum" sz="quarter" idx="12"/>
          </p:nvPr>
        </p:nvSpPr>
        <p:spPr/>
        <p:txBody>
          <a:bodyPr/>
          <a:lstStyle/>
          <a:p>
            <a:fld id="{247FC111-9AF6-42F6-9B9A-E6CBF708B7D5}" type="slidenum">
              <a:rPr lang="es-EC" smtClean="0"/>
              <a:t>‹Nº›</a:t>
            </a:fld>
            <a:endParaRPr lang="es-EC"/>
          </a:p>
        </p:txBody>
      </p:sp>
    </p:spTree>
    <p:extLst>
      <p:ext uri="{BB962C8B-B14F-4D97-AF65-F5344CB8AC3E}">
        <p14:creationId xmlns:p14="http://schemas.microsoft.com/office/powerpoint/2010/main" val="1472133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E8057D-E21C-4040-825E-62A2FE0FC31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5BF701F1-2A47-461F-9E8E-1C63B31078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4A2DAEBE-4A5D-45DD-BEC4-130715FBFD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8FC42C16-841F-422F-8AE4-5A4681427DC0}"/>
              </a:ext>
            </a:extLst>
          </p:cNvPr>
          <p:cNvSpPr>
            <a:spLocks noGrp="1"/>
          </p:cNvSpPr>
          <p:nvPr>
            <p:ph type="dt" sz="half" idx="10"/>
          </p:nvPr>
        </p:nvSpPr>
        <p:spPr/>
        <p:txBody>
          <a:bodyPr/>
          <a:lstStyle/>
          <a:p>
            <a:fld id="{27B24D36-9602-4F5C-9F97-81C2E70F470A}" type="datetimeFigureOut">
              <a:rPr lang="es-EC" smtClean="0"/>
              <a:t>25/07/2018</a:t>
            </a:fld>
            <a:endParaRPr lang="es-EC"/>
          </a:p>
        </p:txBody>
      </p:sp>
      <p:sp>
        <p:nvSpPr>
          <p:cNvPr id="6" name="Marcador de pie de página 5">
            <a:extLst>
              <a:ext uri="{FF2B5EF4-FFF2-40B4-BE49-F238E27FC236}">
                <a16:creationId xmlns:a16="http://schemas.microsoft.com/office/drawing/2014/main" id="{34047FF7-0C77-496A-94E7-276E603598B0}"/>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AFC3A202-A79A-4441-8615-CC1FA6FF070D}"/>
              </a:ext>
            </a:extLst>
          </p:cNvPr>
          <p:cNvSpPr>
            <a:spLocks noGrp="1"/>
          </p:cNvSpPr>
          <p:nvPr>
            <p:ph type="sldNum" sz="quarter" idx="12"/>
          </p:nvPr>
        </p:nvSpPr>
        <p:spPr/>
        <p:txBody>
          <a:bodyPr/>
          <a:lstStyle/>
          <a:p>
            <a:fld id="{247FC111-9AF6-42F6-9B9A-E6CBF708B7D5}" type="slidenum">
              <a:rPr lang="es-EC" smtClean="0"/>
              <a:t>‹Nº›</a:t>
            </a:fld>
            <a:endParaRPr lang="es-EC"/>
          </a:p>
        </p:txBody>
      </p:sp>
    </p:spTree>
    <p:extLst>
      <p:ext uri="{BB962C8B-B14F-4D97-AF65-F5344CB8AC3E}">
        <p14:creationId xmlns:p14="http://schemas.microsoft.com/office/powerpoint/2010/main" val="1869556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7441AF7-D716-4F32-B32A-6E078A29F8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0F1B7E84-3C27-4AA7-9262-363907DCF1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062F9D16-6ADF-4939-8116-CE4B6AD8D6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B24D36-9602-4F5C-9F97-81C2E70F470A}" type="datetimeFigureOut">
              <a:rPr lang="es-EC" smtClean="0"/>
              <a:t>25/07/2018</a:t>
            </a:fld>
            <a:endParaRPr lang="es-EC"/>
          </a:p>
        </p:txBody>
      </p:sp>
      <p:sp>
        <p:nvSpPr>
          <p:cNvPr id="5" name="Marcador de pie de página 4">
            <a:extLst>
              <a:ext uri="{FF2B5EF4-FFF2-40B4-BE49-F238E27FC236}">
                <a16:creationId xmlns:a16="http://schemas.microsoft.com/office/drawing/2014/main" id="{D7510F33-D804-4D0A-93E9-09309E7079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0499F5B6-2BF7-4596-8B6F-E175DA34F4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FC111-9AF6-42F6-9B9A-E6CBF708B7D5}" type="slidenum">
              <a:rPr lang="es-EC" smtClean="0"/>
              <a:t>‹Nº›</a:t>
            </a:fld>
            <a:endParaRPr lang="es-EC"/>
          </a:p>
        </p:txBody>
      </p:sp>
    </p:spTree>
    <p:extLst>
      <p:ext uri="{BB962C8B-B14F-4D97-AF65-F5344CB8AC3E}">
        <p14:creationId xmlns:p14="http://schemas.microsoft.com/office/powerpoint/2010/main" val="1517959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4DB9A4-09BD-4685-AEA2-31B213647499}"/>
              </a:ext>
            </a:extLst>
          </p:cNvPr>
          <p:cNvSpPr>
            <a:spLocks noGrp="1"/>
          </p:cNvSpPr>
          <p:nvPr>
            <p:ph type="ctrTitle"/>
          </p:nvPr>
        </p:nvSpPr>
        <p:spPr/>
        <p:txBody>
          <a:bodyPr/>
          <a:lstStyle/>
          <a:p>
            <a:r>
              <a:rPr lang="es-EC" dirty="0"/>
              <a:t>TEJIDO OSEO </a:t>
            </a:r>
          </a:p>
        </p:txBody>
      </p:sp>
      <p:sp>
        <p:nvSpPr>
          <p:cNvPr id="3" name="Subtítulo 2">
            <a:extLst>
              <a:ext uri="{FF2B5EF4-FFF2-40B4-BE49-F238E27FC236}">
                <a16:creationId xmlns:a16="http://schemas.microsoft.com/office/drawing/2014/main" id="{A9E7EC56-0125-4BE1-9A0F-775514B743A8}"/>
              </a:ext>
            </a:extLst>
          </p:cNvPr>
          <p:cNvSpPr>
            <a:spLocks noGrp="1"/>
          </p:cNvSpPr>
          <p:nvPr>
            <p:ph type="subTitle" idx="1"/>
          </p:nvPr>
        </p:nvSpPr>
        <p:spPr/>
        <p:txBody>
          <a:bodyPr/>
          <a:lstStyle/>
          <a:p>
            <a:r>
              <a:rPr lang="es-EC" dirty="0"/>
              <a:t>DRA ROSA VELEZ</a:t>
            </a:r>
          </a:p>
        </p:txBody>
      </p:sp>
    </p:spTree>
    <p:extLst>
      <p:ext uri="{BB962C8B-B14F-4D97-AF65-F5344CB8AC3E}">
        <p14:creationId xmlns:p14="http://schemas.microsoft.com/office/powerpoint/2010/main" val="926692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E52E27-725E-45CC-8A5D-70000BD05CF8}"/>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0B9AF0EC-2BC1-49C9-AE4F-408E403483C7}"/>
              </a:ext>
            </a:extLst>
          </p:cNvPr>
          <p:cNvSpPr>
            <a:spLocks noGrp="1"/>
          </p:cNvSpPr>
          <p:nvPr>
            <p:ph idx="1"/>
          </p:nvPr>
        </p:nvSpPr>
        <p:spPr/>
        <p:txBody>
          <a:bodyPr/>
          <a:lstStyle/>
          <a:p>
            <a:endParaRPr lang="es-EC"/>
          </a:p>
        </p:txBody>
      </p:sp>
    </p:spTree>
    <p:extLst>
      <p:ext uri="{BB962C8B-B14F-4D97-AF65-F5344CB8AC3E}">
        <p14:creationId xmlns:p14="http://schemas.microsoft.com/office/powerpoint/2010/main" val="2118519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292C2B-91E7-4634-8CBD-E07520F74482}"/>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713DA695-43DA-4635-8201-26D6D9079FF5}"/>
              </a:ext>
            </a:extLst>
          </p:cNvPr>
          <p:cNvSpPr>
            <a:spLocks noGrp="1"/>
          </p:cNvSpPr>
          <p:nvPr>
            <p:ph idx="1"/>
          </p:nvPr>
        </p:nvSpPr>
        <p:spPr/>
        <p:txBody>
          <a:bodyPr/>
          <a:lstStyle/>
          <a:p>
            <a:endParaRPr lang="es-EC"/>
          </a:p>
        </p:txBody>
      </p:sp>
    </p:spTree>
    <p:extLst>
      <p:ext uri="{BB962C8B-B14F-4D97-AF65-F5344CB8AC3E}">
        <p14:creationId xmlns:p14="http://schemas.microsoft.com/office/powerpoint/2010/main" val="2099908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6AD20E-8ED1-46AE-B296-A1624183344F}"/>
              </a:ext>
            </a:extLst>
          </p:cNvPr>
          <p:cNvSpPr>
            <a:spLocks noGrp="1"/>
          </p:cNvSpPr>
          <p:nvPr>
            <p:ph type="title"/>
          </p:nvPr>
        </p:nvSpPr>
        <p:spPr/>
        <p:txBody>
          <a:bodyPr/>
          <a:lstStyle/>
          <a:p>
            <a:r>
              <a:rPr lang="es-EC" dirty="0"/>
              <a:t>Tejido oseo </a:t>
            </a:r>
          </a:p>
        </p:txBody>
      </p:sp>
      <p:sp>
        <p:nvSpPr>
          <p:cNvPr id="3" name="Marcador de contenido 2">
            <a:extLst>
              <a:ext uri="{FF2B5EF4-FFF2-40B4-BE49-F238E27FC236}">
                <a16:creationId xmlns:a16="http://schemas.microsoft.com/office/drawing/2014/main" id="{4456DAB4-E3AD-44C9-9CDE-8E5B39863356}"/>
              </a:ext>
            </a:extLst>
          </p:cNvPr>
          <p:cNvSpPr>
            <a:spLocks noGrp="1"/>
          </p:cNvSpPr>
          <p:nvPr>
            <p:ph idx="1"/>
          </p:nvPr>
        </p:nvSpPr>
        <p:spPr/>
        <p:txBody>
          <a:bodyPr>
            <a:normAutofit fontScale="77500" lnSpcReduction="20000"/>
          </a:bodyPr>
          <a:lstStyle/>
          <a:p>
            <a:pPr algn="just"/>
            <a:r>
              <a:rPr lang="es-EC" dirty="0"/>
              <a:t>La estructura histológica del tejido óseo maduro es igual tanto en la sustancia compacta como en la sustancia esponjosa y se designa con el nombre de </a:t>
            </a:r>
            <a:r>
              <a:rPr lang="es-EC" b="1" dirty="0">
                <a:solidFill>
                  <a:srgbClr val="FF0000"/>
                </a:solidFill>
              </a:rPr>
              <a:t>hueso laminar. </a:t>
            </a:r>
          </a:p>
          <a:p>
            <a:pPr algn="just"/>
            <a:r>
              <a:rPr lang="es-EC" dirty="0"/>
              <a:t>Durante el desarrollo se forma hueso entretejido o inmaduro que luego se transforma en </a:t>
            </a:r>
            <a:r>
              <a:rPr lang="es-EC" b="1" dirty="0">
                <a:solidFill>
                  <a:srgbClr val="FF0000"/>
                </a:solidFill>
              </a:rPr>
              <a:t>hueso </a:t>
            </a:r>
            <a:r>
              <a:rPr lang="es-EC" b="1" dirty="0" err="1">
                <a:solidFill>
                  <a:srgbClr val="FF0000"/>
                </a:solidFill>
              </a:rPr>
              <a:t>laminillar</a:t>
            </a:r>
            <a:r>
              <a:rPr lang="es-EC" b="1" dirty="0">
                <a:solidFill>
                  <a:srgbClr val="FF0000"/>
                </a:solidFill>
              </a:rPr>
              <a:t>.</a:t>
            </a:r>
          </a:p>
          <a:p>
            <a:pPr algn="just"/>
            <a:r>
              <a:rPr lang="es-EC" dirty="0"/>
              <a:t>Las unidades estructurales del tejido óseo maduro son nominillas óseas de 3 a 7 µm de espesor (especiales o concéntricas) que sobre todo en las regiones de sustancia compacta forman sistemas tubulares finos, las osteonas. </a:t>
            </a:r>
          </a:p>
          <a:p>
            <a:pPr algn="just"/>
            <a:r>
              <a:rPr lang="es-EC" dirty="0"/>
              <a:t>El hueso </a:t>
            </a:r>
            <a:r>
              <a:rPr lang="es-EC" dirty="0" err="1"/>
              <a:t>laminillar</a:t>
            </a:r>
            <a:r>
              <a:rPr lang="es-EC" dirty="0"/>
              <a:t> puede estudiarse con la ayuda de dos técnicas de preparación diferentes:</a:t>
            </a:r>
          </a:p>
          <a:p>
            <a:pPr algn="just"/>
            <a:r>
              <a:rPr lang="es-EC" dirty="0"/>
              <a:t>a) </a:t>
            </a:r>
            <a:r>
              <a:rPr lang="es-EC" b="1" dirty="0">
                <a:solidFill>
                  <a:srgbClr val="FF0000"/>
                </a:solidFill>
              </a:rPr>
              <a:t>Método de desgaste: </a:t>
            </a:r>
            <a:r>
              <a:rPr lang="es-EC" dirty="0"/>
              <a:t>A partir del hueso macerado limpio, en los que se puede ver sobre todo la distribución y la organización del material inorgánico con calcio abundante.</a:t>
            </a:r>
          </a:p>
          <a:p>
            <a:pPr algn="just"/>
            <a:r>
              <a:rPr lang="es-EC" dirty="0"/>
              <a:t>b) </a:t>
            </a:r>
            <a:r>
              <a:rPr lang="es-EC" b="1" dirty="0">
                <a:solidFill>
                  <a:srgbClr val="FF0000"/>
                </a:solidFill>
              </a:rPr>
              <a:t>Corte de espécimen descalcificado: </a:t>
            </a:r>
            <a:r>
              <a:rPr lang="es-EC" dirty="0"/>
              <a:t>Muestra el material orgánico (colágeno, células y vasos).</a:t>
            </a:r>
          </a:p>
          <a:p>
            <a:endParaRPr lang="es-EC" dirty="0"/>
          </a:p>
        </p:txBody>
      </p:sp>
    </p:spTree>
    <p:extLst>
      <p:ext uri="{BB962C8B-B14F-4D97-AF65-F5344CB8AC3E}">
        <p14:creationId xmlns:p14="http://schemas.microsoft.com/office/powerpoint/2010/main" val="1362933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76BC693-9155-41EE-A3C7-2C1E2EFFAC51}"/>
              </a:ext>
            </a:extLst>
          </p:cNvPr>
          <p:cNvSpPr>
            <a:spLocks noGrp="1"/>
          </p:cNvSpPr>
          <p:nvPr>
            <p:ph idx="1"/>
          </p:nvPr>
        </p:nvSpPr>
        <p:spPr>
          <a:xfrm>
            <a:off x="639861" y="1078791"/>
            <a:ext cx="6448865" cy="4351338"/>
          </a:xfrm>
        </p:spPr>
        <p:txBody>
          <a:bodyPr>
            <a:normAutofit fontScale="92500" lnSpcReduction="10000"/>
          </a:bodyPr>
          <a:lstStyle/>
          <a:p>
            <a:pPr algn="just"/>
            <a:r>
              <a:rPr lang="es-EC" dirty="0"/>
              <a:t>Las laminillas unidas entre sí están compuestas por matriz calcificada en las que hay lagunas lenticulares dispersas que alojan las células óseas (osteocitos). </a:t>
            </a:r>
          </a:p>
          <a:p>
            <a:pPr algn="just"/>
            <a:r>
              <a:rPr lang="es-EC" dirty="0"/>
              <a:t>En los preparados se ve que de estas lagunas parten múltiples canalículos delgados. Los canalículos óseos  se anastomosan con los provenientes de lagunas contiguas. </a:t>
            </a:r>
          </a:p>
          <a:p>
            <a:pPr algn="just"/>
            <a:r>
              <a:rPr lang="es-EC" dirty="0"/>
              <a:t>Tienen una orientación preferencial por la que se dirigen hacia una superficie interna o externa. Las lagunas y sus canales son un calco de los osteocitos</a:t>
            </a:r>
          </a:p>
        </p:txBody>
      </p:sp>
      <p:pic>
        <p:nvPicPr>
          <p:cNvPr id="4" name="Imagen 3">
            <a:extLst>
              <a:ext uri="{FF2B5EF4-FFF2-40B4-BE49-F238E27FC236}">
                <a16:creationId xmlns:a16="http://schemas.microsoft.com/office/drawing/2014/main" id="{47C713CD-2F6A-4C9D-B1BE-0D3619F1FC16}"/>
              </a:ext>
            </a:extLst>
          </p:cNvPr>
          <p:cNvPicPr>
            <a:picLocks noChangeAspect="1"/>
          </p:cNvPicPr>
          <p:nvPr/>
        </p:nvPicPr>
        <p:blipFill>
          <a:blip r:embed="rId2"/>
          <a:stretch>
            <a:fillRect/>
          </a:stretch>
        </p:blipFill>
        <p:spPr>
          <a:xfrm>
            <a:off x="8327707" y="618979"/>
            <a:ext cx="3573561" cy="4811150"/>
          </a:xfrm>
          <a:prstGeom prst="rect">
            <a:avLst/>
          </a:prstGeom>
        </p:spPr>
      </p:pic>
    </p:spTree>
    <p:extLst>
      <p:ext uri="{BB962C8B-B14F-4D97-AF65-F5344CB8AC3E}">
        <p14:creationId xmlns:p14="http://schemas.microsoft.com/office/powerpoint/2010/main" val="3186647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FC55FE-7669-4A58-B81A-850E70DAC538}"/>
              </a:ext>
            </a:extLst>
          </p:cNvPr>
          <p:cNvSpPr>
            <a:spLocks noGrp="1"/>
          </p:cNvSpPr>
          <p:nvPr>
            <p:ph type="title"/>
          </p:nvPr>
        </p:nvSpPr>
        <p:spPr/>
        <p:txBody>
          <a:bodyPr/>
          <a:lstStyle/>
          <a:p>
            <a:r>
              <a:rPr lang="es-EC" dirty="0"/>
              <a:t>Osteoblasto</a:t>
            </a:r>
          </a:p>
        </p:txBody>
      </p:sp>
      <p:sp>
        <p:nvSpPr>
          <p:cNvPr id="3" name="Marcador de contenido 2">
            <a:extLst>
              <a:ext uri="{FF2B5EF4-FFF2-40B4-BE49-F238E27FC236}">
                <a16:creationId xmlns:a16="http://schemas.microsoft.com/office/drawing/2014/main" id="{47E155C6-1EF2-480A-8BE8-EE6AB622BE84}"/>
              </a:ext>
            </a:extLst>
          </p:cNvPr>
          <p:cNvSpPr>
            <a:spLocks noGrp="1"/>
          </p:cNvSpPr>
          <p:nvPr>
            <p:ph idx="1"/>
          </p:nvPr>
        </p:nvSpPr>
        <p:spPr/>
        <p:txBody>
          <a:bodyPr>
            <a:normAutofit fontScale="92500" lnSpcReduction="10000"/>
          </a:bodyPr>
          <a:lstStyle/>
          <a:p>
            <a:pPr algn="just"/>
            <a:r>
              <a:rPr lang="es-EC" dirty="0"/>
              <a:t>Son células </a:t>
            </a:r>
            <a:r>
              <a:rPr lang="es-EC" dirty="0" err="1"/>
              <a:t>osteoformadoras</a:t>
            </a:r>
            <a:r>
              <a:rPr lang="es-EC" dirty="0"/>
              <a:t> que se encargan del mantenimiento, el crecimiento y la reparación del hueso.</a:t>
            </a:r>
          </a:p>
          <a:p>
            <a:pPr algn="just"/>
            <a:r>
              <a:rPr lang="es-EC" dirty="0"/>
              <a:t>Son los encargados de sintetizar los componentes de la matriz ósea.</a:t>
            </a:r>
          </a:p>
          <a:p>
            <a:pPr algn="just"/>
            <a:r>
              <a:rPr lang="es-EC" dirty="0"/>
              <a:t>Están provistos de un retículo endoplasmático y un aparato de Golgi muy desarrollados. Además sus mitocondrias concentran gránulos de fosfato de calcio. Estos van a ser transferidos a vesículas que posteriormente pasarán al medio extracelular para poder acumular fosfatos y calcio por medio activo. Se acumulan progresivamente hasta que se rompen, y las partículas liberadas se fijan a las partículas de colágeno en forma de cristales de </a:t>
            </a:r>
            <a:r>
              <a:rPr lang="es-EC" dirty="0" err="1"/>
              <a:t>hidroxihapatita</a:t>
            </a:r>
            <a:r>
              <a:rPr lang="es-EC" dirty="0"/>
              <a:t>, produciendo la mineralización de la matriz.</a:t>
            </a:r>
          </a:p>
          <a:p>
            <a:pPr algn="just"/>
            <a:r>
              <a:rPr lang="es-EC" dirty="0"/>
              <a:t>Una vez que los osteoblastos están rodeados por la matriz, pasarán a denominarse como osteocitos.</a:t>
            </a:r>
          </a:p>
          <a:p>
            <a:endParaRPr lang="es-EC" dirty="0"/>
          </a:p>
        </p:txBody>
      </p:sp>
    </p:spTree>
    <p:extLst>
      <p:ext uri="{BB962C8B-B14F-4D97-AF65-F5344CB8AC3E}">
        <p14:creationId xmlns:p14="http://schemas.microsoft.com/office/powerpoint/2010/main" val="2284678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C518DE-0B79-482B-9A50-CDABB9D6587C}"/>
              </a:ext>
            </a:extLst>
          </p:cNvPr>
          <p:cNvSpPr>
            <a:spLocks noGrp="1"/>
          </p:cNvSpPr>
          <p:nvPr>
            <p:ph type="title"/>
          </p:nvPr>
        </p:nvSpPr>
        <p:spPr/>
        <p:txBody>
          <a:bodyPr/>
          <a:lstStyle/>
          <a:p>
            <a:r>
              <a:rPr lang="es-EC" dirty="0"/>
              <a:t>Osteocito</a:t>
            </a:r>
          </a:p>
        </p:txBody>
      </p:sp>
      <p:sp>
        <p:nvSpPr>
          <p:cNvPr id="3" name="Marcador de contenido 2">
            <a:extLst>
              <a:ext uri="{FF2B5EF4-FFF2-40B4-BE49-F238E27FC236}">
                <a16:creationId xmlns:a16="http://schemas.microsoft.com/office/drawing/2014/main" id="{E517C5B2-8871-46EE-8824-CC8B43CFE7C3}"/>
              </a:ext>
            </a:extLst>
          </p:cNvPr>
          <p:cNvSpPr>
            <a:spLocks noGrp="1"/>
          </p:cNvSpPr>
          <p:nvPr>
            <p:ph idx="1"/>
          </p:nvPr>
        </p:nvSpPr>
        <p:spPr/>
        <p:txBody>
          <a:bodyPr>
            <a:normAutofit/>
          </a:bodyPr>
          <a:lstStyle/>
          <a:p>
            <a:pPr algn="just"/>
            <a:r>
              <a:rPr lang="es-EC" dirty="0"/>
              <a:t>Son las células del hueso maduro y ya formado y se presentan bajo tres estados funcionales: </a:t>
            </a:r>
            <a:r>
              <a:rPr lang="es-EC" b="1" dirty="0"/>
              <a:t>osteocitos latentes</a:t>
            </a:r>
            <a:r>
              <a:rPr lang="es-EC" dirty="0"/>
              <a:t>, </a:t>
            </a:r>
            <a:r>
              <a:rPr lang="es-EC" b="1" dirty="0"/>
              <a:t>osteocitos formativos</a:t>
            </a:r>
            <a:r>
              <a:rPr lang="es-EC" dirty="0"/>
              <a:t> y </a:t>
            </a:r>
            <a:r>
              <a:rPr lang="es-EC" b="1" dirty="0"/>
              <a:t>osteocitos </a:t>
            </a:r>
            <a:r>
              <a:rPr lang="es-EC" b="1" dirty="0" err="1"/>
              <a:t>resortivos</a:t>
            </a:r>
            <a:endParaRPr lang="es-EC" dirty="0"/>
          </a:p>
          <a:p>
            <a:pPr algn="just"/>
            <a:r>
              <a:rPr lang="es-EC" dirty="0"/>
              <a:t>Se localizan en lagunas y emiten prolongaciones a través de los conductos calcóforos (canales presentes en la matriz). Se comunican unos con otros a través de uniones comunicantes como son los conductos.</a:t>
            </a:r>
          </a:p>
          <a:p>
            <a:pPr algn="just"/>
            <a:r>
              <a:rPr lang="es-EC" dirty="0"/>
              <a:t>Estas células poseen la capacidad de síntesis y reabsorción de la matriz.</a:t>
            </a:r>
          </a:p>
          <a:p>
            <a:pPr algn="just"/>
            <a:endParaRPr lang="es-EC" dirty="0"/>
          </a:p>
          <a:p>
            <a:endParaRPr lang="es-EC" dirty="0"/>
          </a:p>
        </p:txBody>
      </p:sp>
    </p:spTree>
    <p:extLst>
      <p:ext uri="{BB962C8B-B14F-4D97-AF65-F5344CB8AC3E}">
        <p14:creationId xmlns:p14="http://schemas.microsoft.com/office/powerpoint/2010/main" val="3961012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F2D5F0-9FDF-4241-B298-F91B4895C00D}"/>
              </a:ext>
            </a:extLst>
          </p:cNvPr>
          <p:cNvSpPr>
            <a:spLocks noGrp="1"/>
          </p:cNvSpPr>
          <p:nvPr>
            <p:ph type="title"/>
          </p:nvPr>
        </p:nvSpPr>
        <p:spPr/>
        <p:txBody>
          <a:bodyPr/>
          <a:lstStyle/>
          <a:p>
            <a:r>
              <a:rPr lang="es-EC" dirty="0"/>
              <a:t>Osteoclasto</a:t>
            </a:r>
          </a:p>
        </p:txBody>
      </p:sp>
      <p:sp>
        <p:nvSpPr>
          <p:cNvPr id="3" name="Marcador de contenido 2">
            <a:extLst>
              <a:ext uri="{FF2B5EF4-FFF2-40B4-BE49-F238E27FC236}">
                <a16:creationId xmlns:a16="http://schemas.microsoft.com/office/drawing/2014/main" id="{B5B417C3-EC47-4388-B0E9-BDA351DD16E9}"/>
              </a:ext>
            </a:extLst>
          </p:cNvPr>
          <p:cNvSpPr>
            <a:spLocks noGrp="1"/>
          </p:cNvSpPr>
          <p:nvPr>
            <p:ph idx="1"/>
          </p:nvPr>
        </p:nvSpPr>
        <p:spPr/>
        <p:txBody>
          <a:bodyPr/>
          <a:lstStyle/>
          <a:p>
            <a:pPr algn="just"/>
            <a:r>
              <a:rPr lang="es-EC" dirty="0">
                <a:solidFill>
                  <a:srgbClr val="FF0000"/>
                </a:solidFill>
              </a:rPr>
              <a:t>El osteoclasto </a:t>
            </a:r>
            <a:r>
              <a:rPr lang="es-EC" dirty="0"/>
              <a:t>es una célula multinucleada que degrada y reabsorbe huesos. Al igual que el osteoblasto, está implicado en la remodelación de hueso natural.</a:t>
            </a:r>
          </a:p>
          <a:p>
            <a:pPr algn="just"/>
            <a:r>
              <a:rPr lang="es-EC" dirty="0"/>
              <a:t>Son células multinucleadas y polarizadas. La zona de las células que no está en contacto con el hueso es pobre en orgánulos y posee filamentos de actina. También es donde se encuentran los núcleos. La otra parte de las células que está en contacto con el hueso se caracteriza por la presencia de numerosas prolongaciones citoplasmáticas que se denominan borde plegado o borde fruncido.</a:t>
            </a:r>
          </a:p>
          <a:p>
            <a:endParaRPr lang="es-EC" dirty="0"/>
          </a:p>
        </p:txBody>
      </p:sp>
    </p:spTree>
    <p:extLst>
      <p:ext uri="{BB962C8B-B14F-4D97-AF65-F5344CB8AC3E}">
        <p14:creationId xmlns:p14="http://schemas.microsoft.com/office/powerpoint/2010/main" val="1446121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78EBC1-1079-4C50-861B-15D82EF96280}"/>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14C45349-1692-41DD-B895-FFAE8A37F683}"/>
              </a:ext>
            </a:extLst>
          </p:cNvPr>
          <p:cNvSpPr>
            <a:spLocks noGrp="1"/>
          </p:cNvSpPr>
          <p:nvPr>
            <p:ph idx="1"/>
          </p:nvPr>
        </p:nvSpPr>
        <p:spPr>
          <a:xfrm>
            <a:off x="740898" y="1690688"/>
            <a:ext cx="10515600" cy="4351338"/>
          </a:xfrm>
        </p:spPr>
        <p:txBody>
          <a:bodyPr/>
          <a:lstStyle/>
          <a:p>
            <a:endParaRPr lang="es-EC"/>
          </a:p>
        </p:txBody>
      </p:sp>
      <p:pic>
        <p:nvPicPr>
          <p:cNvPr id="4" name="Imagen 3">
            <a:extLst>
              <a:ext uri="{FF2B5EF4-FFF2-40B4-BE49-F238E27FC236}">
                <a16:creationId xmlns:a16="http://schemas.microsoft.com/office/drawing/2014/main" id="{5E876BDA-593E-4C72-B9D7-1A62FDC35EE3}"/>
              </a:ext>
            </a:extLst>
          </p:cNvPr>
          <p:cNvPicPr>
            <a:picLocks noChangeAspect="1"/>
          </p:cNvPicPr>
          <p:nvPr/>
        </p:nvPicPr>
        <p:blipFill rotWithShape="1">
          <a:blip r:embed="rId2"/>
          <a:srcRect b="9015"/>
          <a:stretch/>
        </p:blipFill>
        <p:spPr>
          <a:xfrm>
            <a:off x="604911" y="815974"/>
            <a:ext cx="10846191" cy="5226052"/>
          </a:xfrm>
          <a:prstGeom prst="rect">
            <a:avLst/>
          </a:prstGeom>
        </p:spPr>
      </p:pic>
    </p:spTree>
    <p:extLst>
      <p:ext uri="{BB962C8B-B14F-4D97-AF65-F5344CB8AC3E}">
        <p14:creationId xmlns:p14="http://schemas.microsoft.com/office/powerpoint/2010/main" val="2030531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210848-498D-4208-B4D9-C6F24E49A11B}"/>
              </a:ext>
            </a:extLst>
          </p:cNvPr>
          <p:cNvSpPr>
            <a:spLocks noGrp="1"/>
          </p:cNvSpPr>
          <p:nvPr>
            <p:ph type="title"/>
          </p:nvPr>
        </p:nvSpPr>
        <p:spPr/>
        <p:txBody>
          <a:bodyPr/>
          <a:lstStyle/>
          <a:p>
            <a:r>
              <a:rPr lang="es-EC" dirty="0"/>
              <a:t>Tipos de tejido oseo </a:t>
            </a:r>
          </a:p>
        </p:txBody>
      </p:sp>
      <p:sp>
        <p:nvSpPr>
          <p:cNvPr id="3" name="Marcador de contenido 2">
            <a:extLst>
              <a:ext uri="{FF2B5EF4-FFF2-40B4-BE49-F238E27FC236}">
                <a16:creationId xmlns:a16="http://schemas.microsoft.com/office/drawing/2014/main" id="{A33A86D0-4870-48D3-B825-A0EDEEA08C3D}"/>
              </a:ext>
            </a:extLst>
          </p:cNvPr>
          <p:cNvSpPr>
            <a:spLocks noGrp="1"/>
          </p:cNvSpPr>
          <p:nvPr>
            <p:ph idx="1"/>
          </p:nvPr>
        </p:nvSpPr>
        <p:spPr>
          <a:xfrm>
            <a:off x="838200" y="1825625"/>
            <a:ext cx="10515600" cy="4667250"/>
          </a:xfrm>
        </p:spPr>
        <p:txBody>
          <a:bodyPr>
            <a:normAutofit fontScale="85000" lnSpcReduction="10000"/>
          </a:bodyPr>
          <a:lstStyle/>
          <a:p>
            <a:pPr algn="just"/>
            <a:r>
              <a:rPr lang="es-EC" dirty="0">
                <a:solidFill>
                  <a:srgbClr val="C00000"/>
                </a:solidFill>
              </a:rPr>
              <a:t>El </a:t>
            </a:r>
            <a:r>
              <a:rPr lang="es-EC" b="1" dirty="0">
                <a:solidFill>
                  <a:srgbClr val="C00000"/>
                </a:solidFill>
              </a:rPr>
              <a:t>tejido esponjoso o areolar</a:t>
            </a:r>
            <a:r>
              <a:rPr lang="es-EC" dirty="0">
                <a:solidFill>
                  <a:srgbClr val="C00000"/>
                </a:solidFill>
              </a:rPr>
              <a:t>: </a:t>
            </a:r>
            <a:r>
              <a:rPr lang="es-EC" dirty="0"/>
              <a:t>El hueso esponjoso constituye la mayor parte del tejido óseo de los huesos cortos, planos y de forma irregular y de la epífisis de los huesos largos. </a:t>
            </a:r>
          </a:p>
          <a:p>
            <a:pPr algn="just"/>
            <a:r>
              <a:rPr lang="es-EC" dirty="0"/>
              <a:t>El tejido esponjoso de los huesos de la pelvis, las costillas, el esternón, las vértebras, el cráneo y los extremos de algunos huesos largos es el único reservorio de médula ósea roja y por lo tanto, de hematopoyesis en los adultos. El hueso esponjoso no contiene verdaderas osteonas. </a:t>
            </a:r>
          </a:p>
          <a:p>
            <a:pPr algn="just"/>
            <a:r>
              <a:rPr lang="es-EC" dirty="0"/>
              <a:t>Está formado por laminillas dispuestas en un encaje irregular de finas placas de hueso llamadas </a:t>
            </a:r>
            <a:r>
              <a:rPr lang="es-EC" dirty="0">
                <a:solidFill>
                  <a:srgbClr val="FF0000"/>
                </a:solidFill>
              </a:rPr>
              <a:t>trabéculas</a:t>
            </a:r>
            <a:r>
              <a:rPr lang="es-EC" dirty="0"/>
              <a:t>. Los espacios entre las trabéculas de algunos huesos están ocupados por la médula ósea roja productora de células sanguíneas. </a:t>
            </a:r>
          </a:p>
          <a:p>
            <a:pPr algn="just"/>
            <a:r>
              <a:rPr lang="es-EC" dirty="0"/>
              <a:t>En el interior de las trabéculas existen eritrocitos, situados en lagunas de las que parten conductillos radiales. Los vasos sanguíneos del periostio penetran a través del hueso esponjoso. Los eritrocitos de las</a:t>
            </a:r>
            <a:r>
              <a:rPr lang="es-EC" dirty="0">
                <a:solidFill>
                  <a:srgbClr val="FF0000"/>
                </a:solidFill>
              </a:rPr>
              <a:t> trabéculas </a:t>
            </a:r>
            <a:r>
              <a:rPr lang="es-EC" dirty="0"/>
              <a:t>reciben su nutrición directamente de la sangre que circula por las cavidades medulares.</a:t>
            </a:r>
          </a:p>
          <a:p>
            <a:endParaRPr lang="es-EC" dirty="0"/>
          </a:p>
        </p:txBody>
      </p:sp>
    </p:spTree>
    <p:extLst>
      <p:ext uri="{BB962C8B-B14F-4D97-AF65-F5344CB8AC3E}">
        <p14:creationId xmlns:p14="http://schemas.microsoft.com/office/powerpoint/2010/main" val="2483127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749FEA5-1C07-4DF0-A49C-E56A073D8E6F}"/>
              </a:ext>
            </a:extLst>
          </p:cNvPr>
          <p:cNvSpPr>
            <a:spLocks noGrp="1"/>
          </p:cNvSpPr>
          <p:nvPr>
            <p:ph idx="1"/>
          </p:nvPr>
        </p:nvSpPr>
        <p:spPr>
          <a:xfrm>
            <a:off x="739726" y="382319"/>
            <a:ext cx="10515600" cy="4351338"/>
          </a:xfrm>
        </p:spPr>
        <p:txBody>
          <a:bodyPr/>
          <a:lstStyle/>
          <a:p>
            <a:pPr algn="just"/>
            <a:r>
              <a:rPr lang="es-EC" dirty="0">
                <a:solidFill>
                  <a:srgbClr val="C00000"/>
                </a:solidFill>
              </a:rPr>
              <a:t>El tejido compacto o denso: </a:t>
            </a:r>
            <a:r>
              <a:rPr lang="es-EC" dirty="0"/>
              <a:t>Se encuentra en la capa externa de los huesos largos formando la diáfisis, en el exterior y en el interior de los huesos planos y en distintas zonas en los huesos cortos, según cada hueso en concreto. Es un tejido duro, denso y frágil. Al observarlo al microscopio destacan estructuras cilíndricas, denominadas osteonas, formadas por capas concéntricas de laminillas óseas, donde se encuentran insertos los osteocitos. En el interior de la osteona hay un canal, el conducto de Havers, por donde circulan vasos sanguíneos, linfáticos y nervios. Los vasos sanguíneos aportan los nutrientes necesarios a las células de los huesos y conducen las hormonas que controlan el aporte de calcio. </a:t>
            </a:r>
          </a:p>
        </p:txBody>
      </p:sp>
      <p:pic>
        <p:nvPicPr>
          <p:cNvPr id="4" name="Imagen 3">
            <a:extLst>
              <a:ext uri="{FF2B5EF4-FFF2-40B4-BE49-F238E27FC236}">
                <a16:creationId xmlns:a16="http://schemas.microsoft.com/office/drawing/2014/main" id="{4F9F70D0-3007-4CD6-B4EA-5739C6671E7C}"/>
              </a:ext>
            </a:extLst>
          </p:cNvPr>
          <p:cNvPicPr>
            <a:picLocks noChangeAspect="1"/>
          </p:cNvPicPr>
          <p:nvPr/>
        </p:nvPicPr>
        <p:blipFill>
          <a:blip r:embed="rId2"/>
          <a:stretch>
            <a:fillRect/>
          </a:stretch>
        </p:blipFill>
        <p:spPr>
          <a:xfrm>
            <a:off x="6817287" y="4436109"/>
            <a:ext cx="3481118" cy="2039572"/>
          </a:xfrm>
          <a:prstGeom prst="rect">
            <a:avLst/>
          </a:prstGeom>
        </p:spPr>
      </p:pic>
    </p:spTree>
    <p:extLst>
      <p:ext uri="{BB962C8B-B14F-4D97-AF65-F5344CB8AC3E}">
        <p14:creationId xmlns:p14="http://schemas.microsoft.com/office/powerpoint/2010/main" val="3580240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483</Words>
  <Application>Microsoft Office PowerPoint</Application>
  <PresentationFormat>Panorámica</PresentationFormat>
  <Paragraphs>30</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Calibri Light</vt:lpstr>
      <vt:lpstr>Tema de Office</vt:lpstr>
      <vt:lpstr>TEJIDO OSEO </vt:lpstr>
      <vt:lpstr>Tejido oseo </vt:lpstr>
      <vt:lpstr>Presentación de PowerPoint</vt:lpstr>
      <vt:lpstr>Osteoblasto</vt:lpstr>
      <vt:lpstr>Osteocito</vt:lpstr>
      <vt:lpstr>Osteoclasto</vt:lpstr>
      <vt:lpstr>Presentación de PowerPoint</vt:lpstr>
      <vt:lpstr>Tipos de tejido oseo </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TEJIDO OSEO </dc:title>
  <dc:creator>ROSA VELEZ</dc:creator>
  <cp:lastModifiedBy>ROSA VELEZ</cp:lastModifiedBy>
  <cp:revision>17</cp:revision>
  <dcterms:created xsi:type="dcterms:W3CDTF">2018-05-28T05:13:25Z</dcterms:created>
  <dcterms:modified xsi:type="dcterms:W3CDTF">2018-07-25T10:18:06Z</dcterms:modified>
</cp:coreProperties>
</file>