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90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346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8987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6108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9525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4654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8110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422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631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584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868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673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670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800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236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980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DCE72-1CC6-4F6D-926F-2F3D62CAE258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74CAD1A-5B18-4E49-8E06-F83953D39C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15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25112" y="790832"/>
            <a:ext cx="7587049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EC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CONCEPTOS DE </a:t>
            </a:r>
            <a:r>
              <a:rPr lang="es-EC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LÓGICA</a:t>
            </a:r>
            <a:endParaRPr lang="es-EC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77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48937" y="379141"/>
            <a:ext cx="1061596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000" b="0" i="0" dirty="0" smtClean="0">
                <a:solidFill>
                  <a:srgbClr val="FF0000"/>
                </a:solidFill>
                <a:effectLst/>
                <a:latin typeface="HelveticaNeue-Light"/>
              </a:rPr>
              <a:t>Pensamiento Correcto: </a:t>
            </a:r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Es aquel que está de acuerdo con las leyes de la razón, el que es congruente consigo mismo, el que respeta las normas que corresponden a su estructura. </a:t>
            </a:r>
          </a:p>
          <a:p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r>
              <a:rPr lang="es-EC" sz="4000" b="0" i="0" dirty="0" smtClean="0">
                <a:solidFill>
                  <a:srgbClr val="0070C0"/>
                </a:solidFill>
                <a:effectLst/>
                <a:latin typeface="HelveticaNeue-Light"/>
              </a:rPr>
              <a:t>Ejemplo: </a:t>
            </a:r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Si defino la puntualidad como un habito bueno.</a:t>
            </a:r>
          </a:p>
          <a:p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endParaRPr lang="es-EC" sz="4000" dirty="0" smtClean="0">
              <a:solidFill>
                <a:srgbClr val="3B3835"/>
              </a:solidFill>
              <a:latin typeface="HelveticaNeue-Light"/>
            </a:endParaRPr>
          </a:p>
          <a:p>
            <a:endParaRPr lang="es-EC" sz="4000" dirty="0"/>
          </a:p>
        </p:txBody>
      </p:sp>
      <p:pic>
        <p:nvPicPr>
          <p:cNvPr id="2050" name="Picture 2" descr="El valor de la puntualidad en los niñ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68" y="4411362"/>
            <a:ext cx="1742302" cy="174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9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6634" y="1182029"/>
            <a:ext cx="104598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000" b="0" i="0" dirty="0" smtClean="0">
                <a:solidFill>
                  <a:srgbClr val="FF0000"/>
                </a:solidFill>
                <a:effectLst/>
                <a:latin typeface="HelveticaNeue-Light"/>
              </a:rPr>
              <a:t>Pensamiento Incorrecto: </a:t>
            </a:r>
          </a:p>
          <a:p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Es aquel que esta en desacuerdo con las leyes de la razón. Cuando afirmas algo sin tener las bases suficientes para deducir tal cosa. </a:t>
            </a:r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endParaRPr lang="es-EC" sz="4000" b="0" i="0" dirty="0" smtClean="0">
              <a:solidFill>
                <a:srgbClr val="3B3835"/>
              </a:solidFill>
              <a:effectLst/>
              <a:latin typeface="HelveticaNeue-Light"/>
            </a:endParaRPr>
          </a:p>
          <a:p>
            <a:r>
              <a:rPr lang="es-EC" sz="4000" b="0" i="0" dirty="0" smtClean="0">
                <a:solidFill>
                  <a:srgbClr val="0070C0"/>
                </a:solidFill>
                <a:effectLst/>
                <a:latin typeface="HelveticaNeue-Light"/>
              </a:rPr>
              <a:t>Ejemplo: </a:t>
            </a:r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La Lógica es la ciencia que estudia los astros.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3431478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0" y="869794"/>
            <a:ext cx="105490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000" b="0" i="0" dirty="0" smtClean="0">
                <a:solidFill>
                  <a:srgbClr val="FF0000"/>
                </a:solidFill>
                <a:effectLst/>
                <a:latin typeface="HelveticaNeue-Light"/>
              </a:rPr>
              <a:t>Pensamiento Afirmativo: </a:t>
            </a:r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expresa la relación de convivencia entre sujeto y predicado. Se dice que es el que une o sintetiza  </a:t>
            </a:r>
          </a:p>
          <a:p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r>
              <a:rPr lang="es-EC" sz="4000" dirty="0">
                <a:solidFill>
                  <a:srgbClr val="0070C0"/>
                </a:solidFill>
                <a:latin typeface="HelveticaNeue-Light"/>
              </a:rPr>
              <a:t>P</a:t>
            </a:r>
            <a:r>
              <a:rPr lang="es-EC" sz="4000" b="0" i="0" dirty="0" smtClean="0">
                <a:solidFill>
                  <a:srgbClr val="0070C0"/>
                </a:solidFill>
                <a:effectLst/>
                <a:latin typeface="HelveticaNeue-Light"/>
              </a:rPr>
              <a:t>or ejemplo</a:t>
            </a:r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.- el aluminio es color plateado</a:t>
            </a:r>
          </a:p>
          <a:p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endParaRPr lang="es-EC" sz="4000" dirty="0" smtClean="0">
              <a:solidFill>
                <a:srgbClr val="3B3835"/>
              </a:solidFill>
              <a:latin typeface="HelveticaNeue-Light"/>
            </a:endParaRPr>
          </a:p>
          <a:p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endParaRPr lang="es-EC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88" y="4769709"/>
            <a:ext cx="2111512" cy="11861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850" y="4773183"/>
            <a:ext cx="1773968" cy="11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4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8215" y="1226635"/>
            <a:ext cx="10504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000" b="0" i="0" dirty="0" smtClean="0">
                <a:solidFill>
                  <a:srgbClr val="FF0000"/>
                </a:solidFill>
                <a:effectLst/>
                <a:latin typeface="HelveticaNeue-Light"/>
              </a:rPr>
              <a:t>Pensamiento negativo.- </a:t>
            </a:r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Es aquel que expresa una relación pero que puede ser cuestionada por ser falsa. </a:t>
            </a:r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endParaRPr lang="es-EC" sz="4000" b="0" i="0" dirty="0" smtClean="0">
              <a:solidFill>
                <a:srgbClr val="3B3835"/>
              </a:solidFill>
              <a:effectLst/>
              <a:latin typeface="HelveticaNeue-Light"/>
            </a:endParaRPr>
          </a:p>
          <a:p>
            <a:r>
              <a:rPr lang="es-EC" sz="4000" b="0" i="0" dirty="0" smtClean="0">
                <a:solidFill>
                  <a:srgbClr val="0070C0"/>
                </a:solidFill>
                <a:effectLst/>
                <a:latin typeface="HelveticaNeue-Light"/>
              </a:rPr>
              <a:t>Por ejemplo.- </a:t>
            </a:r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Un hogar no es un departamento.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137134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5190" y="936702"/>
            <a:ext cx="107720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000" b="0" i="0" dirty="0" smtClean="0">
                <a:solidFill>
                  <a:srgbClr val="FF0000"/>
                </a:solidFill>
                <a:effectLst/>
                <a:latin typeface="HelveticaNeue-Light"/>
              </a:rPr>
              <a:t>OBJETO FORMAL:</a:t>
            </a:r>
          </a:p>
          <a:p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Está constituido por las formas mentales (ideas, juicios y raciocinio), descubre las leyes y reglas cuya observancia es indispensable para alcanzar la verdad por medio de un conocimiento inferido.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294149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55805" y="481914"/>
            <a:ext cx="933929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0" i="0" dirty="0" smtClean="0">
                <a:solidFill>
                  <a:srgbClr val="FF0000"/>
                </a:solidFill>
                <a:effectLst/>
                <a:latin typeface="HelveticaNeue-Light"/>
              </a:rPr>
              <a:t>IDEA</a:t>
            </a:r>
          </a:p>
          <a:p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Es la representación mental de un objeto, sin afirmar ni negar nada acerca de él. </a:t>
            </a:r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endParaRPr lang="es-EC" sz="4000" b="0" i="0" dirty="0" smtClean="0">
              <a:solidFill>
                <a:srgbClr val="3B3835"/>
              </a:solidFill>
              <a:effectLst/>
              <a:latin typeface="HelveticaNeue-Light"/>
            </a:endParaRPr>
          </a:p>
          <a:p>
            <a:r>
              <a:rPr lang="es-EC" sz="4000" b="0" i="0" dirty="0" smtClean="0">
                <a:solidFill>
                  <a:srgbClr val="0070C0"/>
                </a:solidFill>
                <a:effectLst/>
                <a:latin typeface="HelveticaNeue-Light"/>
              </a:rPr>
              <a:t>Ejemplo</a:t>
            </a:r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: lápiz, silla, hombre</a:t>
            </a:r>
          </a:p>
          <a:p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endParaRPr lang="es-EC" sz="4000" b="0" i="0" dirty="0" smtClean="0">
              <a:solidFill>
                <a:srgbClr val="3B3835"/>
              </a:solidFill>
              <a:effectLst/>
              <a:latin typeface="HelveticaNeue-Light"/>
            </a:endParaRPr>
          </a:p>
          <a:p>
            <a:endParaRPr lang="es-EC" sz="4000" b="0" i="0" dirty="0" smtClean="0">
              <a:solidFill>
                <a:srgbClr val="3B3835"/>
              </a:solidFill>
              <a:effectLst/>
              <a:latin typeface="HelveticaNeue-Light"/>
            </a:endParaRPr>
          </a:p>
          <a:p>
            <a:endParaRPr lang="es-EC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193" y="4322806"/>
            <a:ext cx="1335817" cy="13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0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81783" y="1334230"/>
            <a:ext cx="814620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0" i="0" dirty="0" smtClean="0">
                <a:solidFill>
                  <a:srgbClr val="FF0000"/>
                </a:solidFill>
                <a:effectLst/>
                <a:latin typeface="HelveticaNeue-Light"/>
              </a:rPr>
              <a:t>JUICIO</a:t>
            </a:r>
          </a:p>
          <a:p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Es la afirmación o negación de una idea respecto a otra.</a:t>
            </a:r>
          </a:p>
          <a:p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 </a:t>
            </a:r>
            <a:r>
              <a:rPr lang="es-EC" sz="4000" b="0" i="0" dirty="0" smtClean="0">
                <a:solidFill>
                  <a:srgbClr val="0070C0"/>
                </a:solidFill>
                <a:effectLst/>
                <a:latin typeface="HelveticaNeue-Light"/>
              </a:rPr>
              <a:t>Ejemplo: </a:t>
            </a:r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Este salón tiene butacas azules.</a:t>
            </a:r>
          </a:p>
          <a:p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endParaRPr lang="es-EC" sz="4000" b="0" i="0" dirty="0" smtClean="0">
              <a:solidFill>
                <a:srgbClr val="3B3835"/>
              </a:solidFill>
              <a:effectLst/>
              <a:latin typeface="HelveticaNeue-Light"/>
            </a:endParaRPr>
          </a:p>
          <a:p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endParaRPr lang="es-EC" sz="4000" dirty="0" smtClean="0">
              <a:solidFill>
                <a:srgbClr val="3B3835"/>
              </a:solidFill>
              <a:latin typeface="HelveticaNeue-Light"/>
            </a:endParaRPr>
          </a:p>
          <a:p>
            <a:endParaRPr lang="es-EC" sz="4000" dirty="0"/>
          </a:p>
        </p:txBody>
      </p:sp>
      <p:pic>
        <p:nvPicPr>
          <p:cNvPr id="5" name="Picture 4" descr="Mobiliario escolar,... - Muebles para Restaurantes y Escuelas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28" y="4765938"/>
            <a:ext cx="1697110" cy="127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273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49660" y="1315844"/>
            <a:ext cx="96123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1" i="0" dirty="0" smtClean="0">
                <a:solidFill>
                  <a:srgbClr val="FF0000"/>
                </a:solidFill>
                <a:effectLst/>
                <a:latin typeface="HelveticaNeue-Light"/>
              </a:rPr>
              <a:t>RACIOCINIO</a:t>
            </a:r>
          </a:p>
          <a:p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Es la obtención de un conocimiento nuevo a partir de otros ya establecidos.</a:t>
            </a:r>
          </a:p>
          <a:p>
            <a:endParaRPr lang="es-EC" sz="4000" b="0" i="0" dirty="0" smtClean="0">
              <a:solidFill>
                <a:srgbClr val="3B3835"/>
              </a:solidFill>
              <a:effectLst/>
              <a:latin typeface="HelveticaNeue-Light"/>
            </a:endParaRPr>
          </a:p>
          <a:p>
            <a:r>
              <a:rPr lang="es-EC" sz="4000" b="0" i="0" dirty="0" smtClean="0">
                <a:solidFill>
                  <a:srgbClr val="0070C0"/>
                </a:solidFill>
                <a:effectLst/>
                <a:latin typeface="HelveticaNeue-Light"/>
              </a:rPr>
              <a:t>Ejemplo: </a:t>
            </a:r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El alumno estudia, por lo tanto mejorara sus calificaciones.</a:t>
            </a:r>
            <a:endParaRPr lang="es-EC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940" y="5101496"/>
            <a:ext cx="2263347" cy="15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08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15122" y="512956"/>
            <a:ext cx="105490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4000" b="1" i="0" dirty="0" smtClean="0">
              <a:solidFill>
                <a:srgbClr val="FF0000"/>
              </a:solidFill>
              <a:effectLst/>
              <a:latin typeface="HelveticaNeue-Light"/>
            </a:endParaRPr>
          </a:p>
          <a:p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Concepto etimológico:</a:t>
            </a:r>
          </a:p>
          <a:p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pPr algn="just"/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 El término lógica proviene del griego antiguo </a:t>
            </a:r>
            <a:r>
              <a:rPr lang="es-EC" sz="4000" b="0" i="0" dirty="0" err="1" smtClean="0">
                <a:solidFill>
                  <a:srgbClr val="3B3835"/>
                </a:solidFill>
                <a:effectLst/>
                <a:latin typeface="HelveticaNeue-Light"/>
              </a:rPr>
              <a:t>logike</a:t>
            </a:r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 que significa intelectual, dialectico, argumentativo, que a su vez deriva de “logos” que equivale a palabra, concepto, pensamiento o razón. (Castro Galindo, p.23)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327618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92819" y="1137425"/>
            <a:ext cx="102145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 La lógica es un conjunto de procedimientos técnicos que nos ayuda a evitar todo posible error, permitiéndonos distinguir una verdad de una falsedad.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266538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92821" y="780584"/>
            <a:ext cx="106605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4000" b="0" i="0" dirty="0" smtClean="0">
              <a:solidFill>
                <a:srgbClr val="3B3835"/>
              </a:solidFill>
              <a:effectLst/>
              <a:latin typeface="HelveticaNeue-Light"/>
            </a:endParaRPr>
          </a:p>
          <a:p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Es la ciencia que investiga las leyes y formas del pensar, los procedimientos para desarrollar el saber y elaborar los sistemas del conocimiento científico. </a:t>
            </a:r>
          </a:p>
          <a:p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Es la ciencia que estudia las formas, estructura o esquema del pensamiento.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2133687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25112" y="790832"/>
            <a:ext cx="7587049" cy="32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LÓGICA</a:t>
            </a:r>
          </a:p>
          <a:p>
            <a:pPr algn="ctr"/>
            <a:r>
              <a:rPr lang="es-EC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OBJETO FORMAL </a:t>
            </a:r>
          </a:p>
          <a:p>
            <a:pPr algn="ctr"/>
            <a:r>
              <a:rPr lang="es-EC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  </a:t>
            </a:r>
          </a:p>
          <a:p>
            <a:pPr algn="ctr"/>
            <a:r>
              <a:rPr lang="es-EC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OBJETO MATERIAL</a:t>
            </a:r>
            <a:endParaRPr lang="es-EC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70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1239" y="624469"/>
            <a:ext cx="10281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0" i="0" dirty="0" smtClean="0">
                <a:solidFill>
                  <a:srgbClr val="3B3835"/>
                </a:solidFill>
                <a:effectLst/>
                <a:latin typeface="HelveticaNeue-Light"/>
              </a:rPr>
              <a:t> </a:t>
            </a:r>
            <a:r>
              <a:rPr lang="es-EC" sz="4000" b="0" i="0" dirty="0" smtClean="0">
                <a:solidFill>
                  <a:srgbClr val="FF0000"/>
                </a:solidFill>
                <a:effectLst/>
                <a:latin typeface="HelveticaNeue-Light"/>
              </a:rPr>
              <a:t>OBJETO DE LA LÓGICA</a:t>
            </a:r>
          </a:p>
          <a:p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r>
              <a:rPr lang="es-EC" sz="4000" b="0" i="0" dirty="0" smtClean="0">
                <a:solidFill>
                  <a:srgbClr val="0070C0"/>
                </a:solidFill>
                <a:effectLst/>
                <a:latin typeface="HelveticaNeue-Light"/>
              </a:rPr>
              <a:t>OBJETO MATERIAL:</a:t>
            </a:r>
          </a:p>
          <a:p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Está constituido por los pensamiento.</a:t>
            </a:r>
            <a:endParaRPr lang="es-EC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306" y="3508297"/>
            <a:ext cx="3732406" cy="248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5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36702" y="602165"/>
            <a:ext cx="1077207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dirty="0">
                <a:solidFill>
                  <a:srgbClr val="FF0000"/>
                </a:solidFill>
                <a:latin typeface="HelveticaNeue-Light"/>
              </a:rPr>
              <a:t>QUÉ ES EL PENSAMIENTO</a:t>
            </a:r>
          </a:p>
          <a:p>
            <a:pPr algn="just"/>
            <a:r>
              <a:rPr lang="es-EC" sz="4000" dirty="0">
                <a:solidFill>
                  <a:srgbClr val="3B3835"/>
                </a:solidFill>
                <a:latin typeface="HelveticaNeue-Light"/>
              </a:rPr>
              <a:t>Se considera pensamiento a todo aquel producto de la mente, es decir, todo aquello que es traído a la realidad gracias a la intervención de nuestra razón</a:t>
            </a:r>
            <a:r>
              <a:rPr lang="es-EC" sz="4000" dirty="0" smtClean="0">
                <a:solidFill>
                  <a:srgbClr val="3B3835"/>
                </a:solidFill>
                <a:latin typeface="HelveticaNeue-Light"/>
              </a:rPr>
              <a:t>.</a:t>
            </a:r>
          </a:p>
          <a:p>
            <a:pPr algn="just"/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pPr algn="just"/>
            <a:r>
              <a:rPr lang="es-EC" sz="4000" dirty="0">
                <a:solidFill>
                  <a:srgbClr val="3B3835"/>
                </a:solidFill>
                <a:latin typeface="HelveticaNeue-Light"/>
              </a:rPr>
              <a:t>Es toda representación mental de cualquier objeto.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1404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9863" y="267630"/>
            <a:ext cx="113742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000" b="0" i="0" dirty="0" smtClean="0">
                <a:solidFill>
                  <a:srgbClr val="FF0000"/>
                </a:solidFill>
                <a:effectLst/>
                <a:latin typeface="HelveticaNeue-Light"/>
              </a:rPr>
              <a:t>CLASES DE PENSAMIENTOS</a:t>
            </a:r>
          </a:p>
          <a:p>
            <a:pPr algn="ctr"/>
            <a:endParaRPr lang="es-EC" sz="4000" b="0" i="0" dirty="0" smtClean="0">
              <a:solidFill>
                <a:srgbClr val="FF0000"/>
              </a:solidFill>
              <a:effectLst/>
              <a:latin typeface="HelveticaNeue-Light"/>
            </a:endParaRPr>
          </a:p>
          <a:p>
            <a:r>
              <a:rPr lang="es-EC" sz="4000" b="0" i="0" dirty="0" smtClean="0">
                <a:solidFill>
                  <a:srgbClr val="0070C0"/>
                </a:solidFill>
                <a:effectLst/>
                <a:latin typeface="HelveticaNeue-Light"/>
              </a:rPr>
              <a:t>Pensamiento Verdadero: </a:t>
            </a:r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Es aquel que esta de acuerdo con la realidad.</a:t>
            </a:r>
          </a:p>
          <a:p>
            <a:endParaRPr lang="es-EC" sz="4000" b="0" i="0" dirty="0" smtClean="0">
              <a:solidFill>
                <a:srgbClr val="3B3835"/>
              </a:solidFill>
              <a:effectLst/>
              <a:latin typeface="HelveticaNeue-Light"/>
            </a:endParaRPr>
          </a:p>
          <a:p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 </a:t>
            </a:r>
            <a:r>
              <a:rPr lang="es-EC" sz="4000" b="0" i="0" dirty="0" smtClean="0">
                <a:solidFill>
                  <a:srgbClr val="FF0000"/>
                </a:solidFill>
                <a:effectLst/>
                <a:latin typeface="HelveticaNeue-Light"/>
              </a:rPr>
              <a:t>Ejemplo: </a:t>
            </a:r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si pienso que hoy es Martes, y efectivamente es Martes, mi pensamiento es verdadero y esta de acuerdo con la realidad.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1274852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25912" y="825189"/>
            <a:ext cx="974616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 </a:t>
            </a:r>
            <a:r>
              <a:rPr lang="es-EC" sz="4000" b="0" i="0" dirty="0" smtClean="0">
                <a:solidFill>
                  <a:srgbClr val="FF0000"/>
                </a:solidFill>
                <a:effectLst/>
                <a:latin typeface="HelveticaNeue-Light"/>
              </a:rPr>
              <a:t>Pensamiento Falso: </a:t>
            </a:r>
            <a:r>
              <a:rPr lang="es-EC" sz="4000" b="0" i="0" dirty="0" smtClean="0">
                <a:solidFill>
                  <a:srgbClr val="3B3835"/>
                </a:solidFill>
                <a:effectLst/>
                <a:latin typeface="HelveticaNeue-Light"/>
              </a:rPr>
              <a:t>Es aquel que no está de acuerdo con la realidad. </a:t>
            </a:r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endParaRPr lang="es-EC" sz="4000" b="0" i="0" dirty="0" smtClean="0">
              <a:solidFill>
                <a:srgbClr val="3B3835"/>
              </a:solidFill>
              <a:effectLst/>
              <a:latin typeface="HelveticaNeue-Light"/>
            </a:endParaRPr>
          </a:p>
          <a:p>
            <a:r>
              <a:rPr lang="es-EC" sz="3600" b="0" i="0" dirty="0" smtClean="0">
                <a:solidFill>
                  <a:srgbClr val="0070C0"/>
                </a:solidFill>
                <a:effectLst/>
                <a:latin typeface="HelveticaNeue-Light"/>
              </a:rPr>
              <a:t>Ejemplo: </a:t>
            </a:r>
            <a:r>
              <a:rPr lang="es-EC" sz="3600" b="0" i="0" dirty="0" smtClean="0">
                <a:solidFill>
                  <a:srgbClr val="3B3835"/>
                </a:solidFill>
                <a:effectLst/>
                <a:latin typeface="HelveticaNeue-Light"/>
              </a:rPr>
              <a:t>Si pienso que la Tierra gira alrededor del Sol en 300 días, estoy pensando con falsedad, pues la realidad es otra.</a:t>
            </a:r>
          </a:p>
          <a:p>
            <a:r>
              <a:rPr lang="es-EC" sz="3600" dirty="0">
                <a:solidFill>
                  <a:srgbClr val="3B3835"/>
                </a:solidFill>
                <a:latin typeface="HelveticaNeue-Light"/>
              </a:rPr>
              <a:t> </a:t>
            </a:r>
            <a:endParaRPr lang="es-EC" sz="3600" b="0" i="0" dirty="0" smtClean="0">
              <a:solidFill>
                <a:srgbClr val="3B3835"/>
              </a:solidFill>
              <a:effectLst/>
              <a:latin typeface="HelveticaNeue-Light"/>
            </a:endParaRPr>
          </a:p>
          <a:p>
            <a:endParaRPr lang="es-EC" sz="4000" dirty="0">
              <a:solidFill>
                <a:srgbClr val="3B3835"/>
              </a:solidFill>
              <a:latin typeface="HelveticaNeue-Light"/>
            </a:endParaRPr>
          </a:p>
          <a:p>
            <a:endParaRPr lang="es-EC" sz="4000" b="0" i="0" dirty="0" smtClean="0">
              <a:solidFill>
                <a:srgbClr val="3B3835"/>
              </a:solidFill>
              <a:effectLst/>
              <a:latin typeface="HelveticaNeue-Light"/>
            </a:endParaRPr>
          </a:p>
          <a:p>
            <a:endParaRPr lang="es-EC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378" y="4473146"/>
            <a:ext cx="3405499" cy="177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915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436</Words>
  <Application>Microsoft Office PowerPoint</Application>
  <PresentationFormat>Panorámica</PresentationFormat>
  <Paragraphs>66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HelveticaNeue-Light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8</cp:revision>
  <dcterms:created xsi:type="dcterms:W3CDTF">2021-11-18T22:05:25Z</dcterms:created>
  <dcterms:modified xsi:type="dcterms:W3CDTF">2021-11-24T01:08:36Z</dcterms:modified>
</cp:coreProperties>
</file>