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9" r:id="rId5"/>
    <p:sldId id="262" r:id="rId6"/>
    <p:sldId id="270" r:id="rId7"/>
    <p:sldId id="264" r:id="rId8"/>
    <p:sldId id="258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72" r:id="rId17"/>
    <p:sldId id="273" r:id="rId18"/>
    <p:sldId id="267" r:id="rId19"/>
    <p:sldId id="268" r:id="rId20"/>
    <p:sldId id="259" r:id="rId21"/>
    <p:sldId id="26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70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125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5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7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67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231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530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20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819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010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4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53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528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64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7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83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982F-341E-4389-B137-F8BCC70E8B64}" type="datetimeFigureOut">
              <a:rPr lang="es-EC" smtClean="0"/>
              <a:t>15/4/2025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D4723E-5C20-4078-9AAE-359E9080E24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89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E8BC-857A-0DB5-A1CA-E1579C376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EL CONOCIMIENTO CIENTÍFICO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EA03E-9CCD-23A8-A293-F0BF95BA0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1.2.2. La Ciencia: elementos básicos, proceso y producto.</a:t>
            </a:r>
          </a:p>
          <a:p>
            <a:r>
              <a:rPr lang="es-EC" dirty="0"/>
              <a:t>1.2.3. Proceso de la ciencia: principio, ley teórica y categoría.</a:t>
            </a:r>
          </a:p>
        </p:txBody>
      </p:sp>
    </p:spTree>
    <p:extLst>
      <p:ext uri="{BB962C8B-B14F-4D97-AF65-F5344CB8AC3E}">
        <p14:creationId xmlns:p14="http://schemas.microsoft.com/office/powerpoint/2010/main" val="374467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6F71C2-EBF7-5CFA-87AB-65114C8BAEE1}"/>
              </a:ext>
            </a:extLst>
          </p:cNvPr>
          <p:cNvSpPr txBox="1"/>
          <p:nvPr/>
        </p:nvSpPr>
        <p:spPr>
          <a:xfrm>
            <a:off x="578069" y="660928"/>
            <a:ext cx="11035862" cy="1566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"¿Por qué el agua hierve más rápido en una olla a presión?"</a:t>
            </a:r>
            <a:endParaRPr lang="es-EC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Situación:</a:t>
            </a:r>
            <a:br>
              <a:rPr lang="es-EC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“¿Han cocinado con una olla a presión? ¿Por qué creen que el agua hierve más rápido y los alimentos se cocinan en menos tiempo?”</a:t>
            </a:r>
            <a:endParaRPr lang="es-EC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9CA6E2-62AE-B746-61EF-7E93286B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12" y="2448421"/>
            <a:ext cx="6478576" cy="39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27D596-DF44-05B5-09F6-EA0157DDD8A5}"/>
              </a:ext>
            </a:extLst>
          </p:cNvPr>
          <p:cNvSpPr txBox="1"/>
          <p:nvPr/>
        </p:nvSpPr>
        <p:spPr>
          <a:xfrm>
            <a:off x="776452" y="1064148"/>
            <a:ext cx="6097314" cy="422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Explicación sencilla:</a:t>
            </a:r>
            <a:br>
              <a:rPr lang="es-EC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 una olla a presión, el vapor </a:t>
            </a:r>
            <a:r>
              <a:rPr lang="es-EC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 puede escapar fácilmente</a:t>
            </a:r>
            <a:r>
              <a:rPr lang="es-EC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lo que </a:t>
            </a:r>
            <a:r>
              <a:rPr lang="es-EC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aumenta la presión interna</a:t>
            </a:r>
            <a:r>
              <a:rPr lang="es-EC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Al haber más presión, las moléculas de agua necesitan </a:t>
            </a:r>
            <a:r>
              <a:rPr lang="es-EC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más calor</a:t>
            </a:r>
            <a:r>
              <a:rPr lang="es-EC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para convertirse en vapor, y el agua </a:t>
            </a:r>
            <a:r>
              <a:rPr lang="es-EC" sz="2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hierve a más de 100 °C</a:t>
            </a:r>
            <a:r>
              <a:rPr lang="es-EC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lo que cocina los alimentos más rápido.</a:t>
            </a:r>
            <a:endParaRPr lang="es-EC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ágina 12 | Imágenes de Estudiante Respuesta - Descarga ...">
            <a:extLst>
              <a:ext uri="{FF2B5EF4-FFF2-40B4-BE49-F238E27FC236}">
                <a16:creationId xmlns:a16="http://schemas.microsoft.com/office/drawing/2014/main" id="{AB9DCDDF-1FEE-ADAD-D811-C9583712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40" y="1277007"/>
            <a:ext cx="5146509" cy="36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2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C49E30-B787-743B-0CE3-B4354E51FCCA}"/>
              </a:ext>
            </a:extLst>
          </p:cNvPr>
          <p:cNvSpPr txBox="1"/>
          <p:nvPr/>
        </p:nvSpPr>
        <p:spPr>
          <a:xfrm>
            <a:off x="721273" y="359327"/>
            <a:ext cx="862767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ciencia como proceso y como producto: una visión integral del conocimiento</a:t>
            </a:r>
          </a:p>
          <a:p>
            <a:pPr algn="ctr">
              <a:buNone/>
            </a:pPr>
            <a:endParaRPr lang="es-MX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800" dirty="0"/>
              <a:t>En el ámbito académico y profesional, es fundamental comprender que </a:t>
            </a:r>
            <a:r>
              <a:rPr lang="es-MX" sz="2800" b="1" dirty="0">
                <a:solidFill>
                  <a:schemeClr val="accent4">
                    <a:lumMod val="75000"/>
                  </a:schemeClr>
                </a:solidFill>
              </a:rPr>
              <a:t>la ciencia no solo es un conjunto de conocimientos acumulados, sino también una forma estructurada de generarlos. </a:t>
            </a:r>
            <a:r>
              <a:rPr lang="es-MX" sz="2800" dirty="0"/>
              <a:t>Por ello, hablamos de la ciencia </a:t>
            </a:r>
            <a:r>
              <a:rPr lang="es-MX" sz="2800" b="1" dirty="0"/>
              <a:t>como proceso</a:t>
            </a:r>
            <a:r>
              <a:rPr lang="es-MX" sz="2800" dirty="0"/>
              <a:t> y </a:t>
            </a:r>
            <a:r>
              <a:rPr lang="es-MX" sz="2800" b="1" dirty="0"/>
              <a:t>como producto</a:t>
            </a:r>
            <a:r>
              <a:rPr lang="es-MX" sz="2800" dirty="0"/>
              <a:t>, dos dimensiones complementarias pero distintas.</a:t>
            </a:r>
          </a:p>
        </p:txBody>
      </p:sp>
    </p:spTree>
    <p:extLst>
      <p:ext uri="{BB962C8B-B14F-4D97-AF65-F5344CB8AC3E}">
        <p14:creationId xmlns:p14="http://schemas.microsoft.com/office/powerpoint/2010/main" val="218417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28D4DE-CFE8-BC9F-C3BB-F2BDE588213A}"/>
              </a:ext>
            </a:extLst>
          </p:cNvPr>
          <p:cNvSpPr txBox="1"/>
          <p:nvPr/>
        </p:nvSpPr>
        <p:spPr>
          <a:xfrm>
            <a:off x="394138" y="366623"/>
            <a:ext cx="986921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Ciencia como proceso: </a:t>
            </a:r>
            <a:r>
              <a:rPr lang="es-MX" sz="28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</a:t>
            </a:r>
            <a:r>
              <a:rPr lang="es-MX" sz="2800" b="1" i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l camino del conocimiento</a:t>
            </a:r>
          </a:p>
          <a:p>
            <a:pPr>
              <a:buNone/>
            </a:pPr>
            <a:r>
              <a:rPr lang="es-MX" sz="2800" dirty="0">
                <a:latin typeface="Aptos" panose="020B0004020202020204" pitchFamily="34" charset="0"/>
              </a:rPr>
              <a:t>Se refiere al conjunto de </a:t>
            </a: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pasos, métodos y estrategias sistemáticas que seguimos para construir conocimiento confiable</a:t>
            </a:r>
            <a:r>
              <a:rPr lang="es-MX" sz="2800" dirty="0">
                <a:latin typeface="Aptos" panose="020B0004020202020204" pitchFamily="34" charset="0"/>
              </a:rPr>
              <a:t>.</a:t>
            </a:r>
          </a:p>
          <a:p>
            <a:pPr>
              <a:buNone/>
            </a:pPr>
            <a:r>
              <a:rPr lang="es-MX" sz="2800" dirty="0">
                <a:latin typeface="Aptos" panose="020B0004020202020204" pitchFamily="34" charset="0"/>
              </a:rPr>
              <a:t> Este proceso implica: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latin typeface="Aptos" panose="020B0004020202020204" pitchFamily="34" charset="0"/>
              </a:rPr>
              <a:t>   La </a:t>
            </a:r>
            <a:r>
              <a:rPr lang="es-MX" sz="2800" b="1" dirty="0">
                <a:solidFill>
                  <a:srgbClr val="00B050"/>
                </a:solidFill>
                <a:latin typeface="Aptos" panose="020B0004020202020204" pitchFamily="34" charset="0"/>
              </a:rPr>
              <a:t>observación</a:t>
            </a:r>
            <a:r>
              <a:rPr lang="es-MX" sz="2800" dirty="0">
                <a:latin typeface="Aptos" panose="020B0004020202020204" pitchFamily="34" charset="0"/>
              </a:rPr>
              <a:t> rigurosa de fenómenos.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latin typeface="Aptos" panose="020B0004020202020204" pitchFamily="34" charset="0"/>
              </a:rPr>
              <a:t>   La </a:t>
            </a:r>
            <a:r>
              <a:rPr lang="es-MX" sz="2800" b="1" dirty="0">
                <a:solidFill>
                  <a:srgbClr val="00B050"/>
                </a:solidFill>
                <a:latin typeface="Aptos" panose="020B0004020202020204" pitchFamily="34" charset="0"/>
              </a:rPr>
              <a:t>formulación de hipótesis </a:t>
            </a:r>
            <a:r>
              <a:rPr lang="es-MX" sz="2800" dirty="0">
                <a:latin typeface="Aptos" panose="020B0004020202020204" pitchFamily="34" charset="0"/>
              </a:rPr>
              <a:t>que intentan explicar lo observado.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latin typeface="Aptos" panose="020B0004020202020204" pitchFamily="34" charset="0"/>
              </a:rPr>
              <a:t>   La </a:t>
            </a:r>
            <a:r>
              <a:rPr lang="es-MX" sz="2800" b="1" dirty="0">
                <a:solidFill>
                  <a:srgbClr val="00B050"/>
                </a:solidFill>
                <a:latin typeface="Aptos" panose="020B0004020202020204" pitchFamily="34" charset="0"/>
              </a:rPr>
              <a:t>experimentación o recolección </a:t>
            </a:r>
            <a:r>
              <a:rPr lang="es-MX" sz="2800" dirty="0">
                <a:latin typeface="Aptos" panose="020B0004020202020204" pitchFamily="34" charset="0"/>
              </a:rPr>
              <a:t>de datos.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latin typeface="Aptos" panose="020B0004020202020204" pitchFamily="34" charset="0"/>
              </a:rPr>
              <a:t>   El </a:t>
            </a:r>
            <a:r>
              <a:rPr lang="es-MX" sz="2800" b="1" dirty="0">
                <a:solidFill>
                  <a:srgbClr val="00B050"/>
                </a:solidFill>
                <a:latin typeface="Aptos" panose="020B0004020202020204" pitchFamily="34" charset="0"/>
              </a:rPr>
              <a:t>análisis crítico </a:t>
            </a:r>
            <a:r>
              <a:rPr lang="es-MX" sz="2800" dirty="0">
                <a:latin typeface="Aptos" panose="020B0004020202020204" pitchFamily="34" charset="0"/>
              </a:rPr>
              <a:t>de los resultados.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>
                <a:latin typeface="Aptos" panose="020B0004020202020204" pitchFamily="34" charset="0"/>
              </a:rPr>
              <a:t>   La </a:t>
            </a:r>
            <a:r>
              <a:rPr lang="es-MX" sz="2800" b="1" dirty="0">
                <a:solidFill>
                  <a:srgbClr val="00B050"/>
                </a:solidFill>
                <a:latin typeface="Aptos" panose="020B0004020202020204" pitchFamily="34" charset="0"/>
              </a:rPr>
              <a:t>comprobación o refutación </a:t>
            </a:r>
            <a:r>
              <a:rPr lang="es-MX" sz="2800" dirty="0">
                <a:latin typeface="Aptos" panose="020B0004020202020204" pitchFamily="34" charset="0"/>
              </a:rPr>
              <a:t>de hipótesis.</a:t>
            </a:r>
          </a:p>
          <a:p>
            <a:r>
              <a:rPr lang="es-MX" sz="2800" dirty="0">
                <a:latin typeface="Aptos" panose="020B0004020202020204" pitchFamily="34" charset="0"/>
              </a:rPr>
              <a:t>👉 En otras palabras, </a:t>
            </a: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es el </a:t>
            </a:r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“hacer ciencia”, </a:t>
            </a: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lo que permite que el conocimiento sea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verificable</a:t>
            </a: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objetivo</a:t>
            </a: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 y </a:t>
            </a: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replicable</a:t>
            </a:r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. Es dinámico, flexible y está en constante revisión.</a:t>
            </a:r>
          </a:p>
        </p:txBody>
      </p:sp>
    </p:spTree>
    <p:extLst>
      <p:ext uri="{BB962C8B-B14F-4D97-AF65-F5344CB8AC3E}">
        <p14:creationId xmlns:p14="http://schemas.microsoft.com/office/powerpoint/2010/main" val="167480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C8B43-BF87-A58E-8F1B-59E72A83894E}"/>
              </a:ext>
            </a:extLst>
          </p:cNvPr>
          <p:cNvSpPr txBox="1"/>
          <p:nvPr/>
        </p:nvSpPr>
        <p:spPr>
          <a:xfrm>
            <a:off x="405962" y="243512"/>
            <a:ext cx="1070872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/>
              <a:t>📚 </a:t>
            </a:r>
            <a:r>
              <a:rPr lang="es-MX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 como producto: el resultado del proceso</a:t>
            </a:r>
          </a:p>
          <a:p>
            <a:pPr>
              <a:buNone/>
            </a:pPr>
            <a:endParaRPr lang="es-MX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MX" sz="2400" dirty="0"/>
              <a:t>Es el </a:t>
            </a:r>
            <a:r>
              <a:rPr lang="es-MX" sz="2400" b="1" dirty="0">
                <a:highlight>
                  <a:srgbClr val="00FFFF"/>
                </a:highlight>
              </a:rPr>
              <a:t>conocimiento construido y validado</a:t>
            </a:r>
            <a:r>
              <a:rPr lang="es-MX" sz="2400" dirty="0">
                <a:highlight>
                  <a:srgbClr val="00FFFF"/>
                </a:highlight>
              </a:rPr>
              <a:t> </a:t>
            </a:r>
            <a:r>
              <a:rPr lang="es-MX" sz="2400" dirty="0"/>
              <a:t>a través del proceso científico. Puede expresarse en forma 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 </a:t>
            </a:r>
            <a:r>
              <a:rPr lang="es-MX" sz="2400" b="1" i="1" u="sng" dirty="0"/>
              <a:t> Leyes</a:t>
            </a:r>
            <a:r>
              <a:rPr lang="es-MX" sz="2400" i="1" u="sng" dirty="0"/>
              <a:t> </a:t>
            </a:r>
            <a:r>
              <a:rPr lang="es-MX" sz="2400" dirty="0"/>
              <a:t>(como la ley de gravedad)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  </a:t>
            </a:r>
            <a:r>
              <a:rPr lang="es-MX" sz="2400" b="1" i="1" u="sng" dirty="0"/>
              <a:t>Teorías</a:t>
            </a:r>
            <a:r>
              <a:rPr lang="es-MX" sz="2400" dirty="0"/>
              <a:t> (como la teoría de la evolución)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  </a:t>
            </a:r>
            <a:r>
              <a:rPr lang="es-MX" sz="2400" b="1" u="sng" dirty="0"/>
              <a:t>Modelos</a:t>
            </a:r>
            <a:r>
              <a:rPr lang="es-MX" sz="2400" dirty="0"/>
              <a:t> (como el modelo atómico)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/>
              <a:t>  </a:t>
            </a:r>
            <a:r>
              <a:rPr lang="es-MX" sz="2400" b="1" u="sng" dirty="0"/>
              <a:t>Técnicas y aplicaciones prácticas</a:t>
            </a:r>
            <a:r>
              <a:rPr lang="es-MX" sz="2400" u="sng" dirty="0"/>
              <a:t> </a:t>
            </a:r>
            <a:r>
              <a:rPr lang="es-MX" sz="2400" dirty="0"/>
              <a:t>(como una vacuna o una tecnología)</a:t>
            </a:r>
          </a:p>
          <a:p>
            <a:endParaRPr lang="es-MX" sz="2400" dirty="0"/>
          </a:p>
          <a:p>
            <a:r>
              <a:rPr lang="es-MX" sz="2800" dirty="0"/>
              <a:t>👉 </a:t>
            </a:r>
            <a:r>
              <a:rPr lang="es-MX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saber establecido</a:t>
            </a:r>
            <a:r>
              <a:rPr lang="es-MX" sz="2800" dirty="0"/>
              <a:t>, que se</a:t>
            </a:r>
            <a:r>
              <a:rPr lang="es-MX" sz="2800" dirty="0">
                <a:highlight>
                  <a:srgbClr val="00FFFF"/>
                </a:highlight>
              </a:rPr>
              <a:t> </a:t>
            </a:r>
            <a:r>
              <a:rPr lang="es-MX" sz="2800" b="1" dirty="0">
                <a:solidFill>
                  <a:schemeClr val="accent4"/>
                </a:solidFill>
                <a:highlight>
                  <a:srgbClr val="00FFFF"/>
                </a:highlight>
              </a:rPr>
              <a:t>enseña</a:t>
            </a:r>
            <a:r>
              <a:rPr lang="es-MX" sz="2800" dirty="0"/>
              <a:t>, se </a:t>
            </a:r>
            <a:r>
              <a:rPr lang="es-MX" sz="2800" b="1" dirty="0">
                <a:solidFill>
                  <a:schemeClr val="accent4"/>
                </a:solidFill>
                <a:highlight>
                  <a:srgbClr val="00FFFF"/>
                </a:highlight>
              </a:rPr>
              <a:t>aplica</a:t>
            </a:r>
            <a:r>
              <a:rPr lang="es-MX" sz="2800" dirty="0"/>
              <a:t>, se </a:t>
            </a:r>
            <a:r>
              <a:rPr lang="es-MX" sz="2800" b="1" dirty="0">
                <a:solidFill>
                  <a:schemeClr val="accent4"/>
                </a:solidFill>
                <a:highlight>
                  <a:srgbClr val="00FFFF"/>
                </a:highlight>
              </a:rPr>
              <a:t>comunica</a:t>
            </a:r>
            <a:r>
              <a:rPr lang="es-MX" sz="2800" b="1" dirty="0">
                <a:solidFill>
                  <a:schemeClr val="accent4"/>
                </a:solidFill>
              </a:rPr>
              <a:t> </a:t>
            </a:r>
            <a:r>
              <a:rPr lang="es-MX" sz="2800" dirty="0"/>
              <a:t>y se </a:t>
            </a:r>
            <a:r>
              <a:rPr lang="es-MX" sz="2800" b="1" dirty="0">
                <a:solidFill>
                  <a:schemeClr val="accent4"/>
                </a:solidFill>
                <a:highlight>
                  <a:srgbClr val="00FFFF"/>
                </a:highlight>
              </a:rPr>
              <a:t>transforma</a:t>
            </a:r>
            <a:r>
              <a:rPr lang="es-MX" sz="2800" dirty="0"/>
              <a:t> en base para nuevos descubrimientos. A diferencia del proceso, el </a:t>
            </a:r>
            <a:r>
              <a:rPr lang="es-MX" sz="2800" b="1" dirty="0">
                <a:solidFill>
                  <a:schemeClr val="accent4"/>
                </a:solidFill>
              </a:rPr>
              <a:t>producto</a:t>
            </a:r>
            <a:r>
              <a:rPr lang="es-MX" sz="2800" dirty="0"/>
              <a:t> es más </a:t>
            </a:r>
            <a:r>
              <a:rPr lang="es-MX" sz="2800" b="1" dirty="0">
                <a:solidFill>
                  <a:schemeClr val="accent4"/>
                </a:solidFill>
              </a:rPr>
              <a:t>estable</a:t>
            </a:r>
            <a:r>
              <a:rPr lang="es-MX" sz="2800" dirty="0"/>
              <a:t>, aunque </a:t>
            </a:r>
            <a:r>
              <a:rPr lang="es-MX" sz="2800" b="1" dirty="0">
                <a:solidFill>
                  <a:schemeClr val="accent4"/>
                </a:solidFill>
              </a:rPr>
              <a:t>no definitivo</a:t>
            </a:r>
            <a:r>
              <a:rPr lang="es-MX" sz="2800" dirty="0"/>
              <a:t>: puede perfeccionarse o cambiar con nuevos hallazgos.</a:t>
            </a:r>
          </a:p>
        </p:txBody>
      </p:sp>
    </p:spTree>
    <p:extLst>
      <p:ext uri="{BB962C8B-B14F-4D97-AF65-F5344CB8AC3E}">
        <p14:creationId xmlns:p14="http://schemas.microsoft.com/office/powerpoint/2010/main" val="376775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488348-3690-6F88-5237-5AC02F9B809E}"/>
              </a:ext>
            </a:extLst>
          </p:cNvPr>
          <p:cNvSpPr txBox="1"/>
          <p:nvPr/>
        </p:nvSpPr>
        <p:spPr>
          <a:xfrm>
            <a:off x="0" y="957397"/>
            <a:ext cx="1171903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🧪 </a:t>
            </a:r>
            <a:r>
              <a:rPr lang="es-MX" sz="2800" b="1" dirty="0">
                <a:solidFill>
                  <a:schemeClr val="accent4">
                    <a:lumMod val="50000"/>
                  </a:schemeClr>
                </a:solidFill>
              </a:rPr>
              <a:t>CIENCIA COMO PROCESO                  📚 CIENCIA COMO PRODUCTO</a:t>
            </a:r>
          </a:p>
          <a:p>
            <a:endParaRPr lang="es-MX" sz="2000" dirty="0"/>
          </a:p>
          <a:p>
            <a:r>
              <a:rPr lang="es-MX" dirty="0"/>
              <a:t>🔍 Es el camino para construir el conocimiento                     | ✅ Es el resultado del proceso científico</a:t>
            </a:r>
          </a:p>
          <a:p>
            <a:r>
              <a:rPr lang="es-MX" dirty="0"/>
              <a:t>📌 Incluye observación, hipótesis, experimentación, análisis | 📌 Incluye teorías, leyes, modelos,                      															aplicaciones</a:t>
            </a:r>
          </a:p>
          <a:p>
            <a:r>
              <a:rPr lang="es-MX" dirty="0"/>
              <a:t>🔄 Dinámico y continuo: se repite y mejora constantemente  | 🧱 Estable pero no definitivo: puede 																		modificarse con nuevos hallazgos</a:t>
            </a:r>
          </a:p>
          <a:p>
            <a:r>
              <a:rPr lang="es-MX" dirty="0"/>
              <a:t>🤔 Fomenta el pensamiento crítico y la actitud investigativa | 🧠 Permite aplicar el conocimiento en la vida 																real</a:t>
            </a:r>
          </a:p>
          <a:p>
            <a:r>
              <a:rPr lang="es-MX" dirty="0"/>
              <a:t>🧰 Enfatiza el método científico y la búsqueda de evidencia | 📘 Enfatiza el saber validado y compartido por 																la comunidad científica</a:t>
            </a:r>
          </a:p>
          <a:p>
            <a:r>
              <a:rPr lang="es-MX" dirty="0"/>
              <a:t>👩‍🔬 “Hacer ciencia” 									     | 📖 “Conocer ciencia”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66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iencia Como Proceso by shirley micaela lucero on Prezi">
            <a:extLst>
              <a:ext uri="{FF2B5EF4-FFF2-40B4-BE49-F238E27FC236}">
                <a16:creationId xmlns:a16="http://schemas.microsoft.com/office/drawing/2014/main" id="{2CF5BB86-E78E-0893-41B2-051E397F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3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5D2965-FA5C-DB35-8362-399844AF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3" y="130394"/>
            <a:ext cx="6274676" cy="62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0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ED5F37-6B0E-A3FC-773E-520CA18545AC}"/>
              </a:ext>
            </a:extLst>
          </p:cNvPr>
          <p:cNvSpPr txBox="1"/>
          <p:nvPr/>
        </p:nvSpPr>
        <p:spPr>
          <a:xfrm>
            <a:off x="123696" y="412862"/>
            <a:ext cx="12068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>
                <a:solidFill>
                  <a:srgbClr val="0070C0"/>
                </a:solidFill>
              </a:rPr>
              <a:t>PROCESO DE LA CIENCIA: PRINCIPIO, LEY TEORIA Y CATEGORÍA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34D401-2E42-B66F-7D94-CB15F8B4C555}"/>
              </a:ext>
            </a:extLst>
          </p:cNvPr>
          <p:cNvSpPr txBox="1"/>
          <p:nvPr/>
        </p:nvSpPr>
        <p:spPr>
          <a:xfrm>
            <a:off x="268013" y="997637"/>
            <a:ext cx="11351173" cy="596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“proceso de la ciencia” es una forma ordenada de descubrir y entender cómo funciona el mundo. Para eso, los científicos usan varios conceptos, entre los cuales se destacan la “ley”, la “teoría” y la “categoría”. Vamos a verlos de una manera sencilla: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Ley científica: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s-EC" sz="24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 ley es como una regla que siempre se cumple en la naturaleza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ejemplo, si sueltas un objeto, siempre caerá al suelo por la gravedad. Las leyes son observaciones que se repiten una y otra vez y nos ayudan a predecir lo que pasará en ciertas situaciones. Pero no nos dicen por qué sucede, solo que sucede.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Teoría científica: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s-EC" sz="24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 teoría va más allá de una ley, porque trata de “explicar” por qué ocurren las cosas.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Imagina que tienes piezas de un rompecabezas: las leyes serían esas piezas sueltas (lo que ya sabemos), y la teoría es el dibujo completo cuando las juntamos. Una teoría une todas esas observaciones y leyes, dándonos una explicación más completa. </a:t>
            </a:r>
            <a:r>
              <a:rPr lang="es-EC" sz="20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ejemplo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teoría de la evolución explica cómo y por qué cambian los seres vivos con el tiempo.</a:t>
            </a:r>
          </a:p>
        </p:txBody>
      </p:sp>
    </p:spTree>
    <p:extLst>
      <p:ext uri="{BB962C8B-B14F-4D97-AF65-F5344CB8AC3E}">
        <p14:creationId xmlns:p14="http://schemas.microsoft.com/office/powerpoint/2010/main" val="411510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E56F63-DD60-3C52-BD76-283C95DFF230}"/>
              </a:ext>
            </a:extLst>
          </p:cNvPr>
          <p:cNvSpPr txBox="1"/>
          <p:nvPr/>
        </p:nvSpPr>
        <p:spPr>
          <a:xfrm>
            <a:off x="317938" y="672861"/>
            <a:ext cx="11556124" cy="590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Categoría científica: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Las categorías son como cajas en las que agrupamos información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Imagina que estás clasificando diferentes tipos de frutas: una categoría puede ser "cítricos" (limones, naranjas) y otra "tropicales" (piña, mango). En la ciencia, las categorías sirven para organizar mejor lo que estamos estudiando. Nos ayudan a entender y analizar datos o conceptos similares, lo que facilita el estudio.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Relación entre ellos: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Las </a:t>
            </a:r>
            <a:r>
              <a:rPr lang="es-EC" sz="20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“leyes” 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como reglas que observamos en la naturaleza (lo que pasa).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Las </a:t>
            </a:r>
            <a:r>
              <a:rPr lang="es-EC" sz="2000" b="1" kern="100" dirty="0">
                <a:solidFill>
                  <a:schemeClr val="accent3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“teorías” 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explicaciones que conectan esas leyes y nos ayudan a entender por qué pasan las cosas.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Las </a:t>
            </a:r>
            <a:r>
              <a:rPr lang="es-EC" sz="20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“categorías” </a:t>
            </a: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permiten organizar la información de manera clara para poder analizarla mejor.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resumen, estos tres conceptos son herramientas clave en la ciencia para entender el mundo de forma ordenada.</a:t>
            </a:r>
          </a:p>
        </p:txBody>
      </p:sp>
    </p:spTree>
    <p:extLst>
      <p:ext uri="{BB962C8B-B14F-4D97-AF65-F5344CB8AC3E}">
        <p14:creationId xmlns:p14="http://schemas.microsoft.com/office/powerpoint/2010/main" val="100779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2BE2C-8584-7E39-A9B0-F5A16731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s-EC" sz="4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CIENCIA: Elementos básicos, proceso y producto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08D27-79C8-D118-2639-9CD0B231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02" y="3727729"/>
            <a:ext cx="7819697" cy="45101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En el ámbito del conocimiento científico, el término "ciencia" hace referencia a un </a:t>
            </a:r>
            <a:r>
              <a:rPr lang="es-MX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sistema 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MX" sz="24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conocimiento estructurado 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que se </a:t>
            </a:r>
            <a:r>
              <a:rPr lang="es-MX" sz="24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 través de </a:t>
            </a:r>
            <a:r>
              <a:rPr lang="es-MX" sz="2400" b="1" i="1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observación, el análisis y la experimentación sistemática</a:t>
            </a:r>
            <a:r>
              <a:rPr lang="es-MX" sz="2400" b="1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0" indent="0">
              <a:buNone/>
            </a:pP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La ciencia busca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explicar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comprender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los </a:t>
            </a:r>
            <a:r>
              <a:rPr lang="es-MX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fenómenos naturales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MX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sociales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s-MX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tecnológicos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mediante la aplicación de </a:t>
            </a:r>
            <a:r>
              <a:rPr lang="es-MX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métodos rigurosos y verificables.</a:t>
            </a:r>
            <a:endParaRPr lang="es-MX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EC" sz="1900" b="1" kern="100" dirty="0">
              <a:effectLst/>
              <a:latin typeface="Aharoni" panose="02010803020104030203" pitchFamily="2" charset="-79"/>
              <a:ea typeface="Aptos" panose="020B0004020202020204" pitchFamily="34" charset="0"/>
              <a:cs typeface="Aharoni" panose="02010803020104030203" pitchFamily="2" charset="-79"/>
            </a:endParaRPr>
          </a:p>
          <a:p>
            <a:endParaRPr lang="es-EC" sz="1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3D7CDF-E903-FC54-A4ED-4FF5C638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70" r="2465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C2FFC8-E578-BFE2-A6B8-64AE81646A69}"/>
              </a:ext>
            </a:extLst>
          </p:cNvPr>
          <p:cNvSpPr txBox="1"/>
          <p:nvPr/>
        </p:nvSpPr>
        <p:spPr>
          <a:xfrm>
            <a:off x="623187" y="1788737"/>
            <a:ext cx="69161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Al conjunto de conocimientos que las personas tenemos sobre el mundo, así como la actividad humana destinada a conseguirlos, es lo que denominamos ciencia. El termino ciencia deriva del latín </a:t>
            </a:r>
            <a:r>
              <a:rPr lang="es-MX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scire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, que significa saber, conocer; su equivalente en griego es </a:t>
            </a:r>
            <a:r>
              <a:rPr lang="es-MX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shopia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, que significa el arte de saber.</a:t>
            </a:r>
            <a:endParaRPr lang="es-EC" sz="2000" b="1" kern="100" dirty="0">
              <a:effectLst/>
              <a:latin typeface="Aharoni" panose="02010803020104030203" pitchFamily="2" charset="-79"/>
              <a:ea typeface="Aptos" panose="020B0004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390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7D093-384F-2F64-9593-D1550DC68467}"/>
              </a:ext>
            </a:extLst>
          </p:cNvPr>
          <p:cNvSpPr txBox="1"/>
          <p:nvPr/>
        </p:nvSpPr>
        <p:spPr>
          <a:xfrm>
            <a:off x="945930" y="777168"/>
            <a:ext cx="10957035" cy="6212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32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Proceso del Conocimiento Científico: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proceso de adquisición del conocimiento científico sigue un camino estructurado, que incluye las siguientes etapas: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Observación: </a:t>
            </a: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Recoger datos sobre un fenómeno de interés. En la investigación cuantitativa, estos datos suelen ser numéricos; en la cualitativa, pueden ser narrativos o descriptivos.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Planteamiento del problema: </a:t>
            </a: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Definir una pregunta o hipótesis a investigar. Es fundamental identificar un problema relevante y específico para guiar la investigación.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Formulación de hipótesis </a:t>
            </a: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(principalmente en investigación cuantitativa): Proponer una posible explicación o relación entre variables que se quiere probar o refutar.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Recolección de datos: </a:t>
            </a: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Utilizar instrumentos para obtener la información necesaria.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- Cuantitativo: Encuestas, experimentos, mediciones.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- Cualitativo: Entrevistas, observaciones, grupos focales.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6878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B323F0-176C-91F4-2BFC-90FC6C3E56E2}"/>
              </a:ext>
            </a:extLst>
          </p:cNvPr>
          <p:cNvSpPr txBox="1"/>
          <p:nvPr/>
        </p:nvSpPr>
        <p:spPr>
          <a:xfrm>
            <a:off x="1072055" y="857399"/>
            <a:ext cx="10026869" cy="464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Análisis de datos: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- Cuantitativo: Se utilizan técnicas estadísticas para analizar los datos.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- Cualitativo: Se interpretan los significados y patrones emergentes de los datos recogidos.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6. Conclusión: </a:t>
            </a: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Interpretar los resultados en función de los objetivos y las hipótesis planteadas. En este punto, se confirma o refuta la hipótesis, o se describen los patrones observados.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7. Publicación y replicación: </a:t>
            </a:r>
            <a:r>
              <a:rPr lang="es-EC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Los resultados deben ser divulgados para que otros investigadores puedan revisarlos, replicarlos y, eventualmente, ampliar el conocimiento en el área.</a:t>
            </a:r>
          </a:p>
        </p:txBody>
      </p:sp>
    </p:spTree>
    <p:extLst>
      <p:ext uri="{BB962C8B-B14F-4D97-AF65-F5344CB8AC3E}">
        <p14:creationId xmlns:p14="http://schemas.microsoft.com/office/powerpoint/2010/main" val="255909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7FE794-843C-2E0D-AAC3-89D2CF47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2" y="-62734"/>
            <a:ext cx="6053959" cy="68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90F69E-2F5C-FD20-861B-8413789F6DA5}"/>
              </a:ext>
            </a:extLst>
          </p:cNvPr>
          <p:cNvSpPr txBox="1"/>
          <p:nvPr/>
        </p:nvSpPr>
        <p:spPr>
          <a:xfrm>
            <a:off x="6093373" y="680352"/>
            <a:ext cx="610125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¿En qué consiste realmente esa particular y rigurosa forma de trabajar (investigar) los científicos? 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 </a:t>
            </a:r>
            <a:r>
              <a:rPr lang="es-MX" sz="2000" b="1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método científico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 un conjunto de actividades intelectuales (como la formulación de suposiciones provisionales o hipótesis), actitudinales (espíritu abierto y crítico) e instrumentales (experimentación) por las que los científicos tratan de resolver los problemas planteados en su investigación, haciendo progresar a la ciencia. Hoy en día (no siempre fue así) y desde el siglo XVII el </a:t>
            </a:r>
            <a:r>
              <a:rPr lang="es-MX" sz="20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método de las ciencias de la naturaleza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 </a:t>
            </a:r>
            <a:r>
              <a:rPr lang="es-MX" sz="2000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hipotético-deductivo</a:t>
            </a:r>
            <a:r>
              <a:rPr lang="es-MX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 decir,  partiendo de resultados empíricos (experimentos u observaciones) se emite una hipótesis de trabajo, de la que se deducen consecuencias que, una vez contrastadas, dan lugar a una teoría. 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A64E30-5E56-E741-3710-53F75B9128B7}"/>
              </a:ext>
            </a:extLst>
          </p:cNvPr>
          <p:cNvSpPr txBox="1"/>
          <p:nvPr/>
        </p:nvSpPr>
        <p:spPr>
          <a:xfrm>
            <a:off x="694842" y="599090"/>
            <a:ext cx="5536719" cy="557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En el ámbito del conocimiento científico, el término "ciencia" hace referencia a un sistema de </a:t>
            </a:r>
            <a:r>
              <a:rPr lang="en-US" sz="2800" b="1" i="1" dirty="0"/>
              <a:t>conocimiento estructurado </a:t>
            </a:r>
            <a:r>
              <a:rPr lang="en-US" sz="2800" b="1" dirty="0"/>
              <a:t>que se </a:t>
            </a:r>
            <a:r>
              <a:rPr lang="en-US" sz="2800" b="1" i="1" dirty="0"/>
              <a:t>genera</a:t>
            </a:r>
            <a:r>
              <a:rPr lang="en-US" sz="2800" b="1" dirty="0"/>
              <a:t> a través de </a:t>
            </a:r>
            <a:r>
              <a:rPr lang="en-US" sz="2800" b="1" i="1" dirty="0"/>
              <a:t>la observación, el análisis y la experimentación sistemática</a:t>
            </a:r>
            <a:r>
              <a:rPr lang="en-US" sz="2800" b="1" dirty="0"/>
              <a:t>.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La ciencia busca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explicar</a:t>
            </a:r>
            <a:r>
              <a:rPr lang="en-US" sz="2800" b="1" dirty="0"/>
              <a:t> y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comprender</a:t>
            </a:r>
            <a:r>
              <a:rPr lang="en-US" sz="2800" b="1" dirty="0"/>
              <a:t> los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fenómenos naturales</a:t>
            </a:r>
            <a:r>
              <a:rPr lang="en-US" sz="2800" b="1" dirty="0"/>
              <a:t>,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sociales</a:t>
            </a:r>
            <a:r>
              <a:rPr lang="en-US" sz="2800" b="1" dirty="0"/>
              <a:t> y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tecnológicos</a:t>
            </a:r>
            <a:r>
              <a:rPr lang="en-US" sz="2800" b="1" dirty="0"/>
              <a:t> mediante la aplicación de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</a:rPr>
              <a:t>métodos rigurosos y verificables.</a:t>
            </a:r>
            <a:endParaRPr lang="en-US" sz="2800" b="1" dirty="0"/>
          </a:p>
        </p:txBody>
      </p:sp>
      <p:pic>
        <p:nvPicPr>
          <p:cNvPr id="1026" name="Picture 2" descr="características del conocimiento científico - Fundación Sonría">
            <a:extLst>
              <a:ext uri="{FF2B5EF4-FFF2-40B4-BE49-F238E27FC236}">
                <a16:creationId xmlns:a16="http://schemas.microsoft.com/office/drawing/2014/main" id="{52D3F44C-9736-EA5C-565D-51A4A077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1" r="2591" b="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1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7E93AA-B6A9-4158-E287-B10314E8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08" y="208893"/>
            <a:ext cx="11500384" cy="64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E5692A-5E3E-BB26-643D-723C20E24C2C}"/>
              </a:ext>
            </a:extLst>
          </p:cNvPr>
          <p:cNvSpPr txBox="1"/>
          <p:nvPr/>
        </p:nvSpPr>
        <p:spPr>
          <a:xfrm>
            <a:off x="2004848" y="125494"/>
            <a:ext cx="11303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i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La ciencia posee las siguientes características</a:t>
            </a:r>
            <a:r>
              <a:rPr lang="es-MX" sz="2000" i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s-EC" sz="2000" i="1" dirty="0"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2DA43C-2DF6-6761-99AD-A7511C99D7F8}"/>
              </a:ext>
            </a:extLst>
          </p:cNvPr>
          <p:cNvSpPr txBox="1"/>
          <p:nvPr/>
        </p:nvSpPr>
        <p:spPr>
          <a:xfrm>
            <a:off x="186558" y="837900"/>
            <a:ext cx="1200544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Sistemática;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toda vez que los elementos que la integran se encuentran estructurados en íntima relación unos con otros. 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Acumulativa: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porque aprovecha y se sirve de todos los conocimientos que se han logrado en todas las épocas y lugares, por lo cual no es necesario reinventar continuamente. 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Metódica;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porque requiere de un proceso ordenado en la búsqueda de aquellos elementos que constituyen los conocimientos científicos “adquiridos y ordenados metódicamente”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ciencia no se acaba, es motivo de constante análisis; porque es perfectible y, por ello, evolutiva, cambiante, no permanente y definitiva. 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Comprobable;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conocimientos que la conforman pueden ser comprobables, y verificables. Las ciencias formales como son la lógica y las matemáticas son sujetas a demostración; las ciencia factuales como los son las ciencias naturales, y sociales, son sujetas de verificación.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1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3162D-9C2F-66F1-CD56-536BC059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ELEMENTOS BÁSICOS DE LA CIENCIA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AB4A0-8968-2178-C8B7-E6CC7BB4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927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1C86C-0669-E414-46BF-68F28BFE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5"/>
            <a:ext cx="10515600" cy="1325563"/>
          </a:xfrm>
        </p:spPr>
        <p:txBody>
          <a:bodyPr/>
          <a:lstStyle/>
          <a:p>
            <a:r>
              <a:rPr lang="es-EC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Elementos básicos de la ciencia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B5C2944-EB73-E5EB-CDEF-5AA9543E1C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51688"/>
            <a:ext cx="11054255" cy="135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Objetividad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ciencia se basa en la observación y medición objetiva de los fenómenos, lo que significa que los datos y las conclusiones no están influenciados por opiniones personales o prejuicios. Esto es esencial para garantizar que el conocimiento generado sea confiable y replicable por otros investigadores.</a:t>
            </a:r>
            <a:endParaRPr lang="es-EC" sz="28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DA8432-DB94-E816-1BD1-C3CAE6C82D65}"/>
              </a:ext>
            </a:extLst>
          </p:cNvPr>
          <p:cNvSpPr txBox="1"/>
          <p:nvPr/>
        </p:nvSpPr>
        <p:spPr>
          <a:xfrm>
            <a:off x="838200" y="2777251"/>
            <a:ext cx="10389476" cy="2153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Método: </a:t>
            </a:r>
            <a:r>
              <a:rPr lang="es-EC" sz="2400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ciencia emplea un enfoque metódico que incluye pasos como la observación, la formulación de hipótesis, la experimentación, la recolección de datos, el análisis de los resultados y la conclusión. Este proceso permite desarrollar teorías y leyes que explican los fenómenos observados.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Cuantitativo: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basa en la medición numérica y el análisis estadístico.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Cualitativo: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centra en la comprensión de los fenómenos a través de interpretaciones detalladas.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470E50-3130-5A2D-3B9B-B0FD984F66FB}"/>
              </a:ext>
            </a:extLst>
          </p:cNvPr>
          <p:cNvSpPr txBox="1"/>
          <p:nvPr/>
        </p:nvSpPr>
        <p:spPr>
          <a:xfrm>
            <a:off x="838200" y="4900724"/>
            <a:ext cx="107179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Verificación y refutación: </a:t>
            </a:r>
            <a:r>
              <a:rPr lang="es-EC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la ciencia, los hallazgos deben ser verificables por otros investigadores mediante la replicación de los experimentos o estudios. Además, una característica esencial del conocimiento científico es que siempre está abierto a ser refutado o mejorado a medida que surgen nuevas evidencias o métodos de investigación.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855D6C-FB1A-BBA7-177E-C96BAB21CCC2}"/>
              </a:ext>
            </a:extLst>
          </p:cNvPr>
          <p:cNvSpPr txBox="1"/>
          <p:nvPr/>
        </p:nvSpPr>
        <p:spPr>
          <a:xfrm>
            <a:off x="587264" y="1978572"/>
            <a:ext cx="10448597" cy="254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</a:t>
            </a:r>
            <a:r>
              <a:rPr lang="es-EC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Verificabilidad: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Verificación y refutación: En la ciencia, los hallazgos deben ser verificables por otros investigadores mediante la replicación de los experimentos o estudios. Además, una característica esencial del conocimiento científico es que siempre está abierto a ser refutado o mejorado a medida que surgen nuevas evidencias o métodos de investigación.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Las conclusiones científicas deben poder someterse a pruebas y replicarse por otros investigadores.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6. Empirismo: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ciencia se basa en datos observables y medibles, sean cualitativos o cuantitativos.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A36E34-1684-A2D7-120E-901EF2914045}"/>
              </a:ext>
            </a:extLst>
          </p:cNvPr>
          <p:cNvSpPr txBox="1"/>
          <p:nvPr/>
        </p:nvSpPr>
        <p:spPr>
          <a:xfrm>
            <a:off x="587264" y="619017"/>
            <a:ext cx="11236874" cy="1263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Razonamiento: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C" sz="1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Inductivo: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Parte de observaciones específicas para llegar a una conclusión general.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C" sz="18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Deductivo: </a:t>
            </a:r>
            <a:r>
              <a:rPr lang="es-EC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Parte de una premisa general para hacer inferencias sobre casos particulares.</a:t>
            </a:r>
          </a:p>
        </p:txBody>
      </p:sp>
    </p:spTree>
    <p:extLst>
      <p:ext uri="{BB962C8B-B14F-4D97-AF65-F5344CB8AC3E}">
        <p14:creationId xmlns:p14="http://schemas.microsoft.com/office/powerpoint/2010/main" val="101479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D5238-69CA-C038-02CE-52EA6FE7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82" y="561152"/>
            <a:ext cx="10515600" cy="706929"/>
          </a:xfrm>
        </p:spPr>
        <p:txBody>
          <a:bodyPr>
            <a:noAutofit/>
          </a:bodyPr>
          <a:lstStyle/>
          <a:p>
            <a:r>
              <a:rPr lang="es-EC" sz="4400" b="1" dirty="0">
                <a:solidFill>
                  <a:srgbClr val="00B050"/>
                </a:solidFill>
              </a:rPr>
              <a:t>LA CIENCIA COMO PRODUCTO </a:t>
            </a:r>
            <a:br>
              <a:rPr lang="es-EC" sz="4400" b="1" dirty="0">
                <a:solidFill>
                  <a:srgbClr val="00B050"/>
                </a:solidFill>
              </a:rPr>
            </a:br>
            <a:r>
              <a:rPr lang="es-EC" sz="4400" b="1" dirty="0">
                <a:solidFill>
                  <a:srgbClr val="00B050"/>
                </a:solidFill>
              </a:rPr>
              <a:t>Y COMO PROCESO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1A1994-525E-8D96-C3AD-E5A82B84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62" y="2191407"/>
            <a:ext cx="4294627" cy="42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58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2705</TotalTime>
  <Words>2057</Words>
  <Application>Microsoft Office PowerPoint</Application>
  <PresentationFormat>Panorámica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Aharoni</vt:lpstr>
      <vt:lpstr>Aptos</vt:lpstr>
      <vt:lpstr>Arial</vt:lpstr>
      <vt:lpstr>Times New Roman</vt:lpstr>
      <vt:lpstr>Trebuchet MS</vt:lpstr>
      <vt:lpstr>Wingdings 3</vt:lpstr>
      <vt:lpstr>Faceta</vt:lpstr>
      <vt:lpstr>EL CONOCIMIENTO CIENTÍFICO</vt:lpstr>
      <vt:lpstr>LA CIENCIA: Elementos básicos, proceso y producto</vt:lpstr>
      <vt:lpstr>Presentación de PowerPoint</vt:lpstr>
      <vt:lpstr>Presentación de PowerPoint</vt:lpstr>
      <vt:lpstr>Presentación de PowerPoint</vt:lpstr>
      <vt:lpstr>ELEMENTOS BÁSICOS DE LA CIENCIA</vt:lpstr>
      <vt:lpstr>Elementos básicos de la ciencia</vt:lpstr>
      <vt:lpstr>Presentación de PowerPoint</vt:lpstr>
      <vt:lpstr>LA CIENCIA COMO PRODUCTO  Y COMO PROCESO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Vinicio Moreno Rueda</dc:creator>
  <cp:lastModifiedBy>Marco Vinicio Moreno Rueda</cp:lastModifiedBy>
  <cp:revision>6</cp:revision>
  <dcterms:created xsi:type="dcterms:W3CDTF">2024-10-07T15:08:19Z</dcterms:created>
  <dcterms:modified xsi:type="dcterms:W3CDTF">2025-04-15T20:12:49Z</dcterms:modified>
</cp:coreProperties>
</file>