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264223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117431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601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402179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8221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339091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232848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793180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349490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AC214-6505-4270-B906-91E7AF572B1E}"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4229843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AC214-6505-4270-B906-91E7AF572B1E}"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168763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9AC214-6505-4270-B906-91E7AF572B1E}"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270821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AC214-6505-4270-B906-91E7AF572B1E}"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315486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C214-6505-4270-B906-91E7AF572B1E}"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78330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AC214-6505-4270-B906-91E7AF572B1E}"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DEA8-4E45-407D-8F4F-26EDA437C1C9}" type="slidenum">
              <a:rPr lang="en-US" smtClean="0"/>
              <a:t>‹#›</a:t>
            </a:fld>
            <a:endParaRPr lang="en-US"/>
          </a:p>
        </p:txBody>
      </p:sp>
    </p:spTree>
    <p:extLst>
      <p:ext uri="{BB962C8B-B14F-4D97-AF65-F5344CB8AC3E}">
        <p14:creationId xmlns:p14="http://schemas.microsoft.com/office/powerpoint/2010/main" val="74827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DEA8-4E45-407D-8F4F-26EDA437C1C9}" type="slidenum">
              <a:rPr lang="en-US" smtClean="0"/>
              <a:t>‹#›</a:t>
            </a:fld>
            <a:endParaRPr lang="en-US"/>
          </a:p>
        </p:txBody>
      </p:sp>
      <p:sp>
        <p:nvSpPr>
          <p:cNvPr id="5" name="Date Placeholder 4"/>
          <p:cNvSpPr>
            <a:spLocks noGrp="1"/>
          </p:cNvSpPr>
          <p:nvPr>
            <p:ph type="dt" sz="half" idx="10"/>
          </p:nvPr>
        </p:nvSpPr>
        <p:spPr/>
        <p:txBody>
          <a:bodyPr/>
          <a:lstStyle/>
          <a:p>
            <a:fld id="{339AC214-6505-4270-B906-91E7AF572B1E}" type="datetimeFigureOut">
              <a:rPr lang="en-US" smtClean="0"/>
              <a:t>11/5/2024</a:t>
            </a:fld>
            <a:endParaRPr lang="en-US"/>
          </a:p>
        </p:txBody>
      </p:sp>
    </p:spTree>
    <p:extLst>
      <p:ext uri="{BB962C8B-B14F-4D97-AF65-F5344CB8AC3E}">
        <p14:creationId xmlns:p14="http://schemas.microsoft.com/office/powerpoint/2010/main" val="94199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9AC214-6505-4270-B906-91E7AF572B1E}" type="datetimeFigureOut">
              <a:rPr lang="en-US" smtClean="0"/>
              <a:t>11/5/2024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5ADEA8-4E45-407D-8F4F-26EDA437C1C9}" type="slidenum">
              <a:rPr lang="en-US" smtClean="0"/>
              <a:t>‹#›</a:t>
            </a:fld>
            <a:endParaRPr lang="en-US"/>
          </a:p>
        </p:txBody>
      </p:sp>
    </p:spTree>
    <p:extLst>
      <p:ext uri="{BB962C8B-B14F-4D97-AF65-F5344CB8AC3E}">
        <p14:creationId xmlns:p14="http://schemas.microsoft.com/office/powerpoint/2010/main" val="85680318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8424-994B-1966-F3F6-F8CF0D81DB71}"/>
              </a:ext>
            </a:extLst>
          </p:cNvPr>
          <p:cNvSpPr>
            <a:spLocks noGrp="1"/>
          </p:cNvSpPr>
          <p:nvPr>
            <p:ph type="ctrTitle"/>
          </p:nvPr>
        </p:nvSpPr>
        <p:spPr/>
        <p:txBody>
          <a:bodyPr/>
          <a:lstStyle/>
          <a:p>
            <a:r>
              <a:rPr lang="en-US" dirty="0"/>
              <a:t>Cultura Digital y Sociedad</a:t>
            </a:r>
          </a:p>
        </p:txBody>
      </p:sp>
      <p:sp>
        <p:nvSpPr>
          <p:cNvPr id="3" name="Subtitle 2">
            <a:extLst>
              <a:ext uri="{FF2B5EF4-FFF2-40B4-BE49-F238E27FC236}">
                <a16:creationId xmlns:a16="http://schemas.microsoft.com/office/drawing/2014/main" id="{0ACFB9EF-0F29-36D2-7D79-82E2CDBBF624}"/>
              </a:ext>
            </a:extLst>
          </p:cNvPr>
          <p:cNvSpPr>
            <a:spLocks noGrp="1"/>
          </p:cNvSpPr>
          <p:nvPr>
            <p:ph type="subTitle" idx="1"/>
          </p:nvPr>
        </p:nvSpPr>
        <p:spPr/>
        <p:txBody>
          <a:bodyPr/>
          <a:lstStyle/>
          <a:p>
            <a:r>
              <a:rPr lang="en-US" dirty="0"/>
              <a:t>Paola Vinueza</a:t>
            </a:r>
          </a:p>
        </p:txBody>
      </p:sp>
    </p:spTree>
    <p:extLst>
      <p:ext uri="{BB962C8B-B14F-4D97-AF65-F5344CB8AC3E}">
        <p14:creationId xmlns:p14="http://schemas.microsoft.com/office/powerpoint/2010/main" val="103028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67C53F-E673-96C7-10D1-58A5615D009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4527" t="17682" r="55036" b="24272"/>
          <a:stretch/>
        </p:blipFill>
        <p:spPr>
          <a:xfrm>
            <a:off x="677333" y="475618"/>
            <a:ext cx="7735253" cy="6245693"/>
          </a:xfrm>
        </p:spPr>
      </p:pic>
    </p:spTree>
    <p:extLst>
      <p:ext uri="{BB962C8B-B14F-4D97-AF65-F5344CB8AC3E}">
        <p14:creationId xmlns:p14="http://schemas.microsoft.com/office/powerpoint/2010/main" val="207029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966275-000C-3D67-0D87-CEBC9AA7306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3168" t="45716" r="54796" b="28549"/>
          <a:stretch/>
        </p:blipFill>
        <p:spPr>
          <a:xfrm>
            <a:off x="235671" y="3659956"/>
            <a:ext cx="9304256" cy="3127343"/>
          </a:xfrm>
        </p:spPr>
      </p:pic>
      <p:pic>
        <p:nvPicPr>
          <p:cNvPr id="7" name="Picture 6">
            <a:extLst>
              <a:ext uri="{FF2B5EF4-FFF2-40B4-BE49-F238E27FC236}">
                <a16:creationId xmlns:a16="http://schemas.microsoft.com/office/drawing/2014/main" id="{34B29299-307C-9570-0CAC-B8A004DA4D8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rcRect l="7113" t="22543" r="55155" b="28385"/>
          <a:stretch/>
        </p:blipFill>
        <p:spPr>
          <a:xfrm>
            <a:off x="2064469" y="188536"/>
            <a:ext cx="4870885" cy="3563332"/>
          </a:xfrm>
          <a:prstGeom prst="rect">
            <a:avLst/>
          </a:prstGeom>
        </p:spPr>
      </p:pic>
    </p:spTree>
    <p:extLst>
      <p:ext uri="{BB962C8B-B14F-4D97-AF65-F5344CB8AC3E}">
        <p14:creationId xmlns:p14="http://schemas.microsoft.com/office/powerpoint/2010/main" val="82080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3C7813-56FC-EC2C-5A6F-94002A5712E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6440" t="21567" r="55172" b="26458"/>
          <a:stretch/>
        </p:blipFill>
        <p:spPr>
          <a:xfrm>
            <a:off x="0" y="94268"/>
            <a:ext cx="9209988" cy="7014012"/>
          </a:xfrm>
        </p:spPr>
      </p:pic>
    </p:spTree>
    <p:extLst>
      <p:ext uri="{BB962C8B-B14F-4D97-AF65-F5344CB8AC3E}">
        <p14:creationId xmlns:p14="http://schemas.microsoft.com/office/powerpoint/2010/main" val="353495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ses sobre la tecnología">
            <a:extLst>
              <a:ext uri="{FF2B5EF4-FFF2-40B4-BE49-F238E27FC236}">
                <a16:creationId xmlns:a16="http://schemas.microsoft.com/office/drawing/2014/main" id="{79D03E48-11E9-9CC5-A715-9918836382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008"/>
          <a:stretch/>
        </p:blipFill>
        <p:spPr bwMode="auto">
          <a:xfrm>
            <a:off x="0" y="0"/>
            <a:ext cx="12192000" cy="723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2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A5E1-0605-3758-0E19-4FBE25CD507D}"/>
              </a:ext>
            </a:extLst>
          </p:cNvPr>
          <p:cNvSpPr>
            <a:spLocks noGrp="1"/>
          </p:cNvSpPr>
          <p:nvPr>
            <p:ph type="title"/>
          </p:nvPr>
        </p:nvSpPr>
        <p:spPr>
          <a:xfrm>
            <a:off x="677334" y="609600"/>
            <a:ext cx="8596668" cy="804421"/>
          </a:xfrm>
        </p:spPr>
        <p:txBody>
          <a:bodyPr/>
          <a:lstStyle/>
          <a:p>
            <a:r>
              <a:rPr lang="en-US" dirty="0"/>
              <a:t>Cultura digital </a:t>
            </a:r>
            <a:r>
              <a:rPr lang="en-US" dirty="0" err="1"/>
              <a:t>en</a:t>
            </a:r>
            <a:r>
              <a:rPr lang="en-US" dirty="0"/>
              <a:t> la </a:t>
            </a:r>
            <a:r>
              <a:rPr lang="en-US" dirty="0" err="1"/>
              <a:t>sociedad</a:t>
            </a:r>
            <a:endParaRPr lang="en-US" dirty="0"/>
          </a:p>
        </p:txBody>
      </p:sp>
      <p:sp>
        <p:nvSpPr>
          <p:cNvPr id="3" name="Content Placeholder 2">
            <a:extLst>
              <a:ext uri="{FF2B5EF4-FFF2-40B4-BE49-F238E27FC236}">
                <a16:creationId xmlns:a16="http://schemas.microsoft.com/office/drawing/2014/main" id="{D9A88AB0-74FD-282C-7C29-B633442316F9}"/>
              </a:ext>
            </a:extLst>
          </p:cNvPr>
          <p:cNvSpPr>
            <a:spLocks noGrp="1"/>
          </p:cNvSpPr>
          <p:nvPr>
            <p:ph idx="1"/>
          </p:nvPr>
        </p:nvSpPr>
        <p:spPr>
          <a:xfrm>
            <a:off x="677333" y="2160589"/>
            <a:ext cx="9154823" cy="4409893"/>
          </a:xfrm>
        </p:spPr>
        <p:txBody>
          <a:bodyPr>
            <a:normAutofit lnSpcReduction="10000"/>
          </a:bodyPr>
          <a:lstStyle/>
          <a:p>
            <a:pPr algn="l" fontAlgn="base">
              <a:spcAft>
                <a:spcPts val="3375"/>
              </a:spcAft>
            </a:pPr>
            <a:r>
              <a:rPr lang="es-ES" b="0" i="0" dirty="0">
                <a:solidFill>
                  <a:srgbClr val="333333"/>
                </a:solidFill>
                <a:effectLst/>
                <a:latin typeface="PT Serif" panose="020F0502020204030204" pitchFamily="18" charset="0"/>
              </a:rPr>
              <a:t>La cultura digital es un término que se utiliza para poder hablar de la transformación digital tanto en empresas, universidades, etc. y su impacto en la forma de trabajo.  Al mismo tiempo se refiere al conjunto de costumbres y comportamientos creados a raíz de la relación que tenemos con la tecnología.</a:t>
            </a:r>
          </a:p>
          <a:p>
            <a:pPr marL="0" indent="0" fontAlgn="base">
              <a:spcAft>
                <a:spcPts val="3375"/>
              </a:spcAft>
              <a:buNone/>
            </a:pPr>
            <a:r>
              <a:rPr lang="en-US" sz="3600" dirty="0">
                <a:solidFill>
                  <a:schemeClr val="accent1"/>
                </a:solidFill>
                <a:latin typeface="+mj-lt"/>
                <a:ea typeface="+mj-ea"/>
                <a:cs typeface="+mj-cs"/>
              </a:rPr>
              <a:t>¿</a:t>
            </a:r>
            <a:r>
              <a:rPr lang="en-US" sz="3600" dirty="0" err="1">
                <a:solidFill>
                  <a:schemeClr val="accent1"/>
                </a:solidFill>
                <a:latin typeface="+mj-lt"/>
                <a:ea typeface="+mj-ea"/>
                <a:cs typeface="+mj-cs"/>
              </a:rPr>
              <a:t>Qué</a:t>
            </a:r>
            <a:r>
              <a:rPr lang="en-US" sz="3600" dirty="0">
                <a:solidFill>
                  <a:schemeClr val="accent1"/>
                </a:solidFill>
                <a:latin typeface="+mj-lt"/>
                <a:ea typeface="+mj-ea"/>
                <a:cs typeface="+mj-cs"/>
              </a:rPr>
              <a:t> es la Cultura?</a:t>
            </a:r>
          </a:p>
          <a:p>
            <a:pPr algn="l" fontAlgn="base">
              <a:spcAft>
                <a:spcPts val="3375"/>
              </a:spcAft>
            </a:pPr>
            <a:r>
              <a:rPr lang="en-US" dirty="0">
                <a:solidFill>
                  <a:srgbClr val="333333"/>
                </a:solidFill>
                <a:latin typeface="PT Serif" panose="020F0502020204030204" pitchFamily="18" charset="0"/>
              </a:rPr>
              <a:t>C</a:t>
            </a:r>
            <a:r>
              <a:rPr lang="es-ES" dirty="0" err="1">
                <a:solidFill>
                  <a:srgbClr val="333333"/>
                </a:solidFill>
                <a:latin typeface="PT Serif" panose="020F0502020204030204" pitchFamily="18" charset="0"/>
              </a:rPr>
              <a:t>uando</a:t>
            </a:r>
            <a:r>
              <a:rPr lang="es-ES" dirty="0">
                <a:solidFill>
                  <a:srgbClr val="333333"/>
                </a:solidFill>
                <a:latin typeface="PT Serif" panose="020F0502020204030204" pitchFamily="18" charset="0"/>
              </a:rPr>
              <a:t> hablamos de cultura os referimos a las costumbres, actividades o comportamientos transmitidos entre personas por imitación consciente de dichos comportamientos. Estudiar la cultura, es entender a las personas a través de las reglas de comportamiento. Dentro del ámbito empresarial, el estudio de la cultura ayuda a entender las dinámicas dentro de las empresas.</a:t>
            </a:r>
          </a:p>
          <a:p>
            <a:pPr marL="0" indent="0" algn="just" fontAlgn="base">
              <a:spcAft>
                <a:spcPts val="3375"/>
              </a:spcAft>
              <a:buNone/>
            </a:pPr>
            <a:endParaRPr lang="es-ES" dirty="0">
              <a:solidFill>
                <a:srgbClr val="333333"/>
              </a:solidFill>
              <a:latin typeface="PT Serif" panose="020F0502020204030204" pitchFamily="18" charset="0"/>
            </a:endParaRPr>
          </a:p>
          <a:p>
            <a:pPr marL="0" indent="0" algn="just" fontAlgn="base">
              <a:spcAft>
                <a:spcPts val="3375"/>
              </a:spcAft>
              <a:buNone/>
            </a:pPr>
            <a:endParaRPr lang="es-ES" dirty="0">
              <a:solidFill>
                <a:srgbClr val="333333"/>
              </a:solidFill>
              <a:latin typeface="PT Serif" panose="020F0502020204030204" pitchFamily="18" charset="0"/>
            </a:endParaRPr>
          </a:p>
        </p:txBody>
      </p:sp>
    </p:spTree>
    <p:extLst>
      <p:ext uri="{BB962C8B-B14F-4D97-AF65-F5344CB8AC3E}">
        <p14:creationId xmlns:p14="http://schemas.microsoft.com/office/powerpoint/2010/main" val="343797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3728B-F188-8B6A-A5D6-71225B579B37}"/>
              </a:ext>
            </a:extLst>
          </p:cNvPr>
          <p:cNvSpPr>
            <a:spLocks noGrp="1"/>
          </p:cNvSpPr>
          <p:nvPr>
            <p:ph type="title"/>
          </p:nvPr>
        </p:nvSpPr>
        <p:spPr>
          <a:xfrm>
            <a:off x="677334" y="609600"/>
            <a:ext cx="8596668" cy="851555"/>
          </a:xfrm>
        </p:spPr>
        <p:txBody>
          <a:bodyPr>
            <a:normAutofit fontScale="90000"/>
          </a:bodyPr>
          <a:lstStyle/>
          <a:p>
            <a:r>
              <a:rPr lang="es-ES" dirty="0"/>
              <a:t>¿Qué es la Cultura digital</a:t>
            </a:r>
            <a:r>
              <a:rPr lang="en-US" dirty="0"/>
              <a:t>?</a:t>
            </a:r>
            <a:br>
              <a:rPr lang="en-US" sz="3600" dirty="0">
                <a:solidFill>
                  <a:schemeClr val="accent1"/>
                </a:solidFill>
                <a:latin typeface="+mj-lt"/>
                <a:ea typeface="+mj-ea"/>
                <a:cs typeface="+mj-cs"/>
              </a:rPr>
            </a:br>
            <a:endParaRPr lang="en-US" dirty="0"/>
          </a:p>
        </p:txBody>
      </p:sp>
      <p:sp>
        <p:nvSpPr>
          <p:cNvPr id="3" name="Content Placeholder 2">
            <a:extLst>
              <a:ext uri="{FF2B5EF4-FFF2-40B4-BE49-F238E27FC236}">
                <a16:creationId xmlns:a16="http://schemas.microsoft.com/office/drawing/2014/main" id="{FE90C9D9-3CC9-BBFD-95E1-4A5BBA9A040E}"/>
              </a:ext>
            </a:extLst>
          </p:cNvPr>
          <p:cNvSpPr>
            <a:spLocks noGrp="1"/>
          </p:cNvSpPr>
          <p:nvPr>
            <p:ph idx="1"/>
          </p:nvPr>
        </p:nvSpPr>
        <p:spPr/>
        <p:txBody>
          <a:bodyPr/>
          <a:lstStyle/>
          <a:p>
            <a:pPr algn="just"/>
            <a:r>
              <a:rPr lang="es-ES" dirty="0">
                <a:solidFill>
                  <a:srgbClr val="333333"/>
                </a:solidFill>
                <a:latin typeface="PT Serif" panose="020F0502020204030204" pitchFamily="18" charset="0"/>
              </a:rPr>
              <a:t>Cultura digital se refiere a los comportamientos relacionados por el contacto con la tecnología y cómo cambia la tecnología la forma de producir y trabajar.</a:t>
            </a:r>
          </a:p>
          <a:p>
            <a:pPr algn="just"/>
            <a:r>
              <a:rPr lang="es-ES" dirty="0">
                <a:solidFill>
                  <a:srgbClr val="333333"/>
                </a:solidFill>
                <a:latin typeface="PT Serif" panose="020F0502020204030204" pitchFamily="18" charset="0"/>
              </a:rPr>
              <a:t>También cultura digital podemos referirnos al conjunto de comportamientos, hábitos, reglas, protocolos que se están construyendo entre las personas que tienen contacto con la tecnología digital.</a:t>
            </a:r>
          </a:p>
          <a:p>
            <a:pPr marL="0" indent="0" algn="just">
              <a:buNone/>
            </a:pPr>
            <a:r>
              <a:rPr lang="es-ES" i="0" dirty="0">
                <a:solidFill>
                  <a:srgbClr val="333333"/>
                </a:solidFill>
                <a:effectLst/>
                <a:latin typeface="PT Serif" panose="020A0603040505020204" pitchFamily="18" charset="0"/>
              </a:rPr>
              <a:t>La manera en la que pensamos, interrelacionarnos y comunicamos está mutando </a:t>
            </a:r>
            <a:r>
              <a:rPr lang="es-ES" b="0" i="0" dirty="0">
                <a:solidFill>
                  <a:srgbClr val="333333"/>
                </a:solidFill>
                <a:effectLst/>
                <a:latin typeface="PT Serif" panose="020A0603040505020204" pitchFamily="18" charset="0"/>
              </a:rPr>
              <a:t>de forma drástica debido a las tecnologías de la información. Por ejemplo, el acceso sin límites a la información, en cualquier momento, en cualquier lugar, está transformando nuestra forma de aprender. </a:t>
            </a:r>
          </a:p>
          <a:p>
            <a:pPr marL="0" indent="0" algn="just">
              <a:buNone/>
            </a:pPr>
            <a:r>
              <a:rPr lang="es-ES" b="0" i="0" dirty="0">
                <a:solidFill>
                  <a:srgbClr val="333333"/>
                </a:solidFill>
                <a:effectLst/>
                <a:latin typeface="PT Serif" panose="020A0603040505020204" pitchFamily="18" charset="0"/>
              </a:rPr>
              <a:t>La velocidad de la evolución de las tecnologías y la profundidad de los cambios que estamos viviendo hará muy difícil entender nuestra época sin estudiar la influencia que ha tenido la cultura digital en la sociedad. </a:t>
            </a:r>
            <a:endParaRPr lang="en-US" dirty="0">
              <a:solidFill>
                <a:srgbClr val="333333"/>
              </a:solidFill>
              <a:latin typeface="PT Serif" panose="020F0502020204030204" pitchFamily="18" charset="0"/>
            </a:endParaRPr>
          </a:p>
        </p:txBody>
      </p:sp>
    </p:spTree>
    <p:extLst>
      <p:ext uri="{BB962C8B-B14F-4D97-AF65-F5344CB8AC3E}">
        <p14:creationId xmlns:p14="http://schemas.microsoft.com/office/powerpoint/2010/main" val="20075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CEE5-FCE1-5B64-7A6B-515C5239127C}"/>
              </a:ext>
            </a:extLst>
          </p:cNvPr>
          <p:cNvSpPr>
            <a:spLocks noGrp="1"/>
          </p:cNvSpPr>
          <p:nvPr>
            <p:ph type="title"/>
          </p:nvPr>
        </p:nvSpPr>
        <p:spPr/>
        <p:txBody>
          <a:bodyPr>
            <a:normAutofit/>
          </a:bodyPr>
          <a:lstStyle/>
          <a:p>
            <a:r>
              <a:rPr lang="es-ES" dirty="0"/>
              <a:t>La influencia de Internet en la cultura digital </a:t>
            </a:r>
            <a:endParaRPr lang="en-US" dirty="0"/>
          </a:p>
        </p:txBody>
      </p:sp>
      <p:sp>
        <p:nvSpPr>
          <p:cNvPr id="3" name="Content Placeholder 2">
            <a:extLst>
              <a:ext uri="{FF2B5EF4-FFF2-40B4-BE49-F238E27FC236}">
                <a16:creationId xmlns:a16="http://schemas.microsoft.com/office/drawing/2014/main" id="{F12B105C-18C5-4D54-D471-BF9429349200}"/>
              </a:ext>
            </a:extLst>
          </p:cNvPr>
          <p:cNvSpPr>
            <a:spLocks noGrp="1"/>
          </p:cNvSpPr>
          <p:nvPr>
            <p:ph idx="1"/>
          </p:nvPr>
        </p:nvSpPr>
        <p:spPr/>
        <p:txBody>
          <a:bodyPr>
            <a:normAutofit lnSpcReduction="10000"/>
          </a:bodyPr>
          <a:lstStyle/>
          <a:p>
            <a:pPr algn="just"/>
            <a:r>
              <a:rPr lang="es-ES" i="0" dirty="0">
                <a:solidFill>
                  <a:srgbClr val="333333"/>
                </a:solidFill>
                <a:effectLst/>
                <a:latin typeface="PT Serif" panose="020A0603040505020204" pitchFamily="18" charset="0"/>
              </a:rPr>
              <a:t>Internet ha sido nuestra ventana durante mucho tiempo a las tecnologías digitales. Muchas de sus características condicionan los comportamientos y las costumbres. </a:t>
            </a:r>
          </a:p>
          <a:p>
            <a:pPr algn="just"/>
            <a:r>
              <a:rPr lang="es-ES" dirty="0">
                <a:solidFill>
                  <a:srgbClr val="333333"/>
                </a:solidFill>
                <a:latin typeface="PT Serif" panose="020A0603040505020204" pitchFamily="18" charset="0"/>
              </a:rPr>
              <a:t>La influencia </a:t>
            </a:r>
            <a:r>
              <a:rPr lang="es-ES" b="0" i="0" dirty="0">
                <a:solidFill>
                  <a:srgbClr val="333333"/>
                </a:solidFill>
                <a:effectLst/>
                <a:latin typeface="PT Serif" panose="020A0603040505020204" pitchFamily="18" charset="0"/>
              </a:rPr>
              <a:t>que ha tenido la capacidad de Internet en crear comunidades interactivas en cualquier lugar, 24 horas/7 días a la semana, para entender los fenómenos actuales de nuestra sociedad.</a:t>
            </a:r>
          </a:p>
          <a:p>
            <a:pPr algn="just"/>
            <a:r>
              <a:rPr lang="es-ES" dirty="0">
                <a:solidFill>
                  <a:srgbClr val="333333"/>
                </a:solidFill>
                <a:latin typeface="PT Serif" panose="020A0603040505020204" pitchFamily="18" charset="0"/>
              </a:rPr>
              <a:t>L</a:t>
            </a:r>
            <a:r>
              <a:rPr lang="es-ES" i="0" dirty="0">
                <a:solidFill>
                  <a:srgbClr val="333333"/>
                </a:solidFill>
                <a:effectLst/>
                <a:latin typeface="PT Serif" panose="020A0603040505020204" pitchFamily="18" charset="0"/>
              </a:rPr>
              <a:t>a cultura digital está creada por la tecnología y las personas somos las que construimos los comportamientos. La </a:t>
            </a:r>
            <a:r>
              <a:rPr lang="es-ES" b="0" i="0" dirty="0">
                <a:solidFill>
                  <a:srgbClr val="333333"/>
                </a:solidFill>
                <a:effectLst/>
                <a:latin typeface="PT Serif" panose="020A0603040505020204" pitchFamily="18" charset="0"/>
              </a:rPr>
              <a:t>sociedad es la que demanda la tecnología digital y por ello las adapta a sus necesidades.</a:t>
            </a:r>
          </a:p>
          <a:p>
            <a:pPr algn="just"/>
            <a:r>
              <a:rPr lang="es-ES" dirty="0">
                <a:solidFill>
                  <a:srgbClr val="333333"/>
                </a:solidFill>
                <a:latin typeface="PT Serif" panose="020A0603040505020204" pitchFamily="18" charset="0"/>
              </a:rPr>
              <a:t>Por ejemplo s</a:t>
            </a:r>
            <a:r>
              <a:rPr lang="es-ES" b="0" i="0" dirty="0">
                <a:solidFill>
                  <a:srgbClr val="333333"/>
                </a:solidFill>
                <a:effectLst/>
                <a:latin typeface="PT Serif" panose="020A0603040505020204" pitchFamily="18" charset="0"/>
              </a:rPr>
              <a:t>i mañana desapareciera WhatsApp, Facebook u otra app de comunicación abrazaríamos de forma muy rápida una siguiente alternativa que facilitaría la comunicación en tiempo real con nuestra red de contactos de forma gratuita. Es la sociedad la que demanda y la tecnología proporciona. </a:t>
            </a:r>
            <a:endParaRPr lang="en-US" dirty="0"/>
          </a:p>
        </p:txBody>
      </p:sp>
    </p:spTree>
    <p:extLst>
      <p:ext uri="{BB962C8B-B14F-4D97-AF65-F5344CB8AC3E}">
        <p14:creationId xmlns:p14="http://schemas.microsoft.com/office/powerpoint/2010/main" val="4099386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9BAB-3812-3230-E4FA-A7D1EE5A0D2C}"/>
              </a:ext>
            </a:extLst>
          </p:cNvPr>
          <p:cNvSpPr>
            <a:spLocks noGrp="1"/>
          </p:cNvSpPr>
          <p:nvPr>
            <p:ph type="title"/>
          </p:nvPr>
        </p:nvSpPr>
        <p:spPr>
          <a:xfrm>
            <a:off x="677334" y="609600"/>
            <a:ext cx="8596668" cy="1021237"/>
          </a:xfrm>
        </p:spPr>
        <p:txBody>
          <a:bodyPr>
            <a:normAutofit fontScale="90000"/>
          </a:bodyPr>
          <a:lstStyle/>
          <a:p>
            <a:r>
              <a:rPr lang="es-ES" dirty="0"/>
              <a:t>Elementos de la cultura digital</a:t>
            </a:r>
            <a:br>
              <a:rPr lang="es-ES" b="1" i="0" dirty="0">
                <a:solidFill>
                  <a:srgbClr val="343838"/>
                </a:solidFill>
                <a:effectLst/>
                <a:latin typeface="Poppins" panose="00000500000000000000" pitchFamily="2" charset="0"/>
              </a:rPr>
            </a:br>
            <a:endParaRPr lang="en-US" dirty="0"/>
          </a:p>
        </p:txBody>
      </p:sp>
      <p:sp>
        <p:nvSpPr>
          <p:cNvPr id="3" name="Content Placeholder 2">
            <a:extLst>
              <a:ext uri="{FF2B5EF4-FFF2-40B4-BE49-F238E27FC236}">
                <a16:creationId xmlns:a16="http://schemas.microsoft.com/office/drawing/2014/main" id="{D2C64236-33C8-4351-169A-0663C28130F7}"/>
              </a:ext>
            </a:extLst>
          </p:cNvPr>
          <p:cNvSpPr>
            <a:spLocks noGrp="1"/>
          </p:cNvSpPr>
          <p:nvPr>
            <p:ph idx="1"/>
          </p:nvPr>
        </p:nvSpPr>
        <p:spPr>
          <a:xfrm>
            <a:off x="677334" y="1550989"/>
            <a:ext cx="8596668" cy="4697411"/>
          </a:xfrm>
        </p:spPr>
        <p:txBody>
          <a:bodyPr>
            <a:normAutofit fontScale="92500" lnSpcReduction="20000"/>
          </a:bodyPr>
          <a:lstStyle/>
          <a:p>
            <a:pPr marL="0" indent="0">
              <a:buNone/>
            </a:pPr>
            <a:r>
              <a:rPr lang="es-ES" dirty="0">
                <a:solidFill>
                  <a:srgbClr val="333333"/>
                </a:solidFill>
                <a:latin typeface="PT Serif" panose="020A0603040505020204" pitchFamily="18" charset="0"/>
              </a:rPr>
              <a:t>L</a:t>
            </a:r>
            <a:r>
              <a:rPr lang="es-ES" b="0" i="0" dirty="0">
                <a:solidFill>
                  <a:srgbClr val="333333"/>
                </a:solidFill>
                <a:effectLst/>
                <a:latin typeface="PT Serif" panose="020A0603040505020204" pitchFamily="18" charset="0"/>
              </a:rPr>
              <a:t>a cultura es algo vivo. </a:t>
            </a:r>
            <a:r>
              <a:rPr lang="es-ES" i="0" dirty="0">
                <a:solidFill>
                  <a:srgbClr val="333333"/>
                </a:solidFill>
                <a:effectLst/>
                <a:latin typeface="PT Serif" panose="020A0603040505020204" pitchFamily="18" charset="0"/>
              </a:rPr>
              <a:t>Las costumbres cambian y se adaptan a lo largo del tiempo. </a:t>
            </a:r>
          </a:p>
          <a:p>
            <a:endParaRPr lang="es-ES" i="0" dirty="0">
              <a:solidFill>
                <a:srgbClr val="333333"/>
              </a:solidFill>
              <a:effectLst/>
              <a:latin typeface="PT Serif" panose="020A0603040505020204" pitchFamily="18" charset="0"/>
            </a:endParaRPr>
          </a:p>
          <a:p>
            <a:pPr algn="just"/>
            <a:r>
              <a:rPr lang="es-ES" b="1" i="0" dirty="0">
                <a:solidFill>
                  <a:srgbClr val="333333"/>
                </a:solidFill>
                <a:effectLst/>
                <a:latin typeface="PT Serif" panose="020A0603040505020204" pitchFamily="18" charset="0"/>
              </a:rPr>
              <a:t>Propósito.-</a:t>
            </a:r>
            <a:r>
              <a:rPr lang="es-ES" b="0" i="0" dirty="0">
                <a:solidFill>
                  <a:srgbClr val="333333"/>
                </a:solidFill>
                <a:effectLst/>
                <a:latin typeface="PT Serif" panose="020A0603040505020204" pitchFamily="18" charset="0"/>
              </a:rPr>
              <a:t>El propósito nos ayuda a entender el conjunto de razones por las que las personas decide interactuar con la tecnología. </a:t>
            </a:r>
            <a:r>
              <a:rPr lang="es-ES" dirty="0">
                <a:solidFill>
                  <a:srgbClr val="333333"/>
                </a:solidFill>
                <a:latin typeface="PT Serif" panose="020A0603040505020204" pitchFamily="18" charset="0"/>
              </a:rPr>
              <a:t>El propósito de la sociedad digital es facilitar el conocimiento y la creatividad humana, a través de las conexiones e interacciones entre personas, entre máquinas y entre máquinas y personas, con el objetivo de reducir las desigualdades y ofreciendo nuevas oportunidades a cualquier persona con iniciativa. </a:t>
            </a:r>
          </a:p>
          <a:p>
            <a:r>
              <a:rPr lang="es-ES" b="1" dirty="0">
                <a:solidFill>
                  <a:srgbClr val="333333"/>
                </a:solidFill>
                <a:latin typeface="PT Serif" panose="020A0603040505020204" pitchFamily="18" charset="0"/>
              </a:rPr>
              <a:t>Valores.- </a:t>
            </a:r>
            <a:r>
              <a:rPr lang="es-ES" b="0" i="0" dirty="0">
                <a:solidFill>
                  <a:srgbClr val="333333"/>
                </a:solidFill>
                <a:effectLst/>
                <a:latin typeface="PT Serif" panose="020A0603040505020204" pitchFamily="18" charset="0"/>
              </a:rPr>
              <a:t>Son un conjunto de códigos de conducta y creencias fundamentales que nos guían en el uso de los espacios digitales y que nos ayudan a apreciar y distinguir el buen y mal uso. </a:t>
            </a:r>
            <a:endParaRPr lang="es-ES" dirty="0">
              <a:solidFill>
                <a:srgbClr val="333333"/>
              </a:solidFill>
              <a:latin typeface="PT Serif" panose="020A0603040505020204" pitchFamily="18" charset="0"/>
            </a:endParaRPr>
          </a:p>
          <a:p>
            <a:r>
              <a:rPr lang="es-ES" i="0" dirty="0">
                <a:solidFill>
                  <a:srgbClr val="333333"/>
                </a:solidFill>
                <a:effectLst/>
                <a:latin typeface="PT Serif" panose="020A0603040505020204" pitchFamily="18" charset="0"/>
              </a:rPr>
              <a:t>Comportamientos premiados o castigados.-</a:t>
            </a:r>
          </a:p>
          <a:p>
            <a:pPr>
              <a:buFont typeface="Wingdings" panose="05000000000000000000" pitchFamily="2" charset="2"/>
              <a:buChar char="§"/>
            </a:pPr>
            <a:r>
              <a:rPr lang="es-ES" i="0" dirty="0">
                <a:solidFill>
                  <a:srgbClr val="333333"/>
                </a:solidFill>
                <a:effectLst/>
                <a:latin typeface="PT Serif" panose="020A0603040505020204" pitchFamily="18" charset="0"/>
              </a:rPr>
              <a:t>Cuida la privacidad de los demás y la tuya.</a:t>
            </a:r>
          </a:p>
          <a:p>
            <a:pPr fontAlgn="base">
              <a:spcAft>
                <a:spcPts val="675"/>
              </a:spcAft>
              <a:buFont typeface="Wingdings" panose="05000000000000000000" pitchFamily="2" charset="2"/>
              <a:buChar char="§"/>
            </a:pPr>
            <a:r>
              <a:rPr lang="es-ES" i="0" dirty="0">
                <a:solidFill>
                  <a:srgbClr val="333333"/>
                </a:solidFill>
                <a:effectLst/>
                <a:latin typeface="PT Serif" panose="020A0603040505020204" pitchFamily="18" charset="0"/>
              </a:rPr>
              <a:t>Añade siempre algo &amp; cita la fuente. </a:t>
            </a:r>
          </a:p>
          <a:p>
            <a:pPr fontAlgn="base">
              <a:spcAft>
                <a:spcPts val="675"/>
              </a:spcAft>
              <a:buFont typeface="Wingdings" panose="05000000000000000000" pitchFamily="2" charset="2"/>
              <a:buChar char="§"/>
            </a:pPr>
            <a:r>
              <a:rPr lang="es-ES" i="0" dirty="0">
                <a:solidFill>
                  <a:srgbClr val="333333"/>
                </a:solidFill>
                <a:effectLst/>
                <a:latin typeface="PT Serif" panose="020A0603040505020204" pitchFamily="18" charset="0"/>
              </a:rPr>
              <a:t>Entiende el espacio digital y sus reglas</a:t>
            </a:r>
          </a:p>
          <a:p>
            <a:pPr fontAlgn="base">
              <a:spcAft>
                <a:spcPts val="675"/>
              </a:spcAft>
              <a:buFont typeface="Wingdings" panose="05000000000000000000" pitchFamily="2" charset="2"/>
              <a:buChar char="§"/>
            </a:pPr>
            <a:r>
              <a:rPr lang="en-US" i="0" dirty="0">
                <a:solidFill>
                  <a:srgbClr val="333333"/>
                </a:solidFill>
                <a:effectLst/>
                <a:latin typeface="PT Serif" panose="020A0603040505020204" pitchFamily="18" charset="0"/>
              </a:rPr>
              <a:t>El </a:t>
            </a:r>
            <a:r>
              <a:rPr lang="en-US" i="0" dirty="0" err="1">
                <a:solidFill>
                  <a:srgbClr val="333333"/>
                </a:solidFill>
                <a:effectLst/>
                <a:latin typeface="PT Serif" panose="020A0603040505020204" pitchFamily="18" charset="0"/>
              </a:rPr>
              <a:t>abuso</a:t>
            </a:r>
            <a:r>
              <a:rPr lang="en-US" i="0" dirty="0">
                <a:solidFill>
                  <a:srgbClr val="333333"/>
                </a:solidFill>
                <a:effectLst/>
                <a:latin typeface="PT Serif" panose="020A0603040505020204" pitchFamily="18" charset="0"/>
              </a:rPr>
              <a:t> se </a:t>
            </a:r>
            <a:r>
              <a:rPr lang="en-US" i="0" dirty="0" err="1">
                <a:solidFill>
                  <a:srgbClr val="333333"/>
                </a:solidFill>
                <a:effectLst/>
                <a:latin typeface="PT Serif" panose="020A0603040505020204" pitchFamily="18" charset="0"/>
              </a:rPr>
              <a:t>denuncia</a:t>
            </a:r>
            <a:r>
              <a:rPr lang="en-US" i="0" dirty="0">
                <a:solidFill>
                  <a:srgbClr val="333333"/>
                </a:solidFill>
                <a:effectLst/>
                <a:latin typeface="PT Serif" panose="020A0603040505020204" pitchFamily="18" charset="0"/>
              </a:rPr>
              <a:t>.</a:t>
            </a:r>
          </a:p>
          <a:p>
            <a:pPr fontAlgn="base">
              <a:spcAft>
                <a:spcPts val="675"/>
              </a:spcAft>
              <a:buFont typeface="Wingdings" panose="05000000000000000000" pitchFamily="2" charset="2"/>
              <a:buChar char="§"/>
            </a:pPr>
            <a:endParaRPr lang="es-ES" b="0" i="0" dirty="0">
              <a:solidFill>
                <a:srgbClr val="333333"/>
              </a:solidFill>
              <a:effectLst/>
              <a:latin typeface="PT Serif" panose="020A0603040505020204" pitchFamily="18" charset="0"/>
            </a:endParaRPr>
          </a:p>
          <a:p>
            <a:pPr fontAlgn="base">
              <a:spcAft>
                <a:spcPts val="675"/>
              </a:spcAft>
              <a:buFont typeface="Wingdings" panose="05000000000000000000" pitchFamily="2" charset="2"/>
              <a:buChar char="§"/>
            </a:pPr>
            <a:endParaRPr lang="es-ES" b="0" i="0" dirty="0">
              <a:solidFill>
                <a:srgbClr val="333333"/>
              </a:solidFill>
              <a:effectLst/>
              <a:latin typeface="PT Serif" panose="020A0603040505020204" pitchFamily="18" charset="0"/>
            </a:endParaRPr>
          </a:p>
          <a:p>
            <a:pPr>
              <a:buFont typeface="Wingdings" panose="05000000000000000000" pitchFamily="2" charset="2"/>
              <a:buChar char="§"/>
            </a:pPr>
            <a:endParaRPr lang="es-ES" b="0" i="0" dirty="0">
              <a:solidFill>
                <a:srgbClr val="333333"/>
              </a:solidFill>
              <a:effectLst/>
              <a:latin typeface="PT Serif" panose="020A0603040505020204" pitchFamily="18" charset="0"/>
            </a:endParaRPr>
          </a:p>
          <a:p>
            <a:pPr>
              <a:buFont typeface="Wingdings" panose="05000000000000000000" pitchFamily="2" charset="2"/>
              <a:buChar char="§"/>
            </a:pPr>
            <a:endParaRPr lang="es-ES" b="0" i="0" dirty="0">
              <a:solidFill>
                <a:srgbClr val="333333"/>
              </a:solidFill>
              <a:effectLst/>
              <a:latin typeface="PT Serif" panose="020A0603040505020204" pitchFamily="18" charset="0"/>
            </a:endParaRPr>
          </a:p>
          <a:p>
            <a:endParaRPr lang="es-ES" i="0" dirty="0">
              <a:solidFill>
                <a:srgbClr val="333333"/>
              </a:solidFill>
              <a:effectLst/>
              <a:latin typeface="PT Serif" panose="020A0603040505020204" pitchFamily="18" charset="0"/>
            </a:endParaRPr>
          </a:p>
          <a:p>
            <a:endParaRPr lang="en-US" dirty="0"/>
          </a:p>
        </p:txBody>
      </p:sp>
    </p:spTree>
    <p:extLst>
      <p:ext uri="{BB962C8B-B14F-4D97-AF65-F5344CB8AC3E}">
        <p14:creationId xmlns:p14="http://schemas.microsoft.com/office/powerpoint/2010/main" val="288575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577D-0425-3372-0640-A51F4F5DAD70}"/>
              </a:ext>
            </a:extLst>
          </p:cNvPr>
          <p:cNvSpPr>
            <a:spLocks noGrp="1"/>
          </p:cNvSpPr>
          <p:nvPr>
            <p:ph type="title"/>
          </p:nvPr>
        </p:nvSpPr>
        <p:spPr/>
        <p:txBody>
          <a:bodyPr/>
          <a:lstStyle/>
          <a:p>
            <a:r>
              <a:rPr lang="es-ES" dirty="0"/>
              <a:t>Elementos de la cultura digital</a:t>
            </a:r>
            <a:endParaRPr lang="en-US" dirty="0"/>
          </a:p>
        </p:txBody>
      </p:sp>
      <p:sp>
        <p:nvSpPr>
          <p:cNvPr id="3" name="Content Placeholder 2">
            <a:extLst>
              <a:ext uri="{FF2B5EF4-FFF2-40B4-BE49-F238E27FC236}">
                <a16:creationId xmlns:a16="http://schemas.microsoft.com/office/drawing/2014/main" id="{53DC2318-C0AD-616F-62D8-F7470CE8B35F}"/>
              </a:ext>
            </a:extLst>
          </p:cNvPr>
          <p:cNvSpPr>
            <a:spLocks noGrp="1"/>
          </p:cNvSpPr>
          <p:nvPr>
            <p:ph idx="1"/>
          </p:nvPr>
        </p:nvSpPr>
        <p:spPr>
          <a:xfrm>
            <a:off x="611346" y="1764663"/>
            <a:ext cx="8596668" cy="3880773"/>
          </a:xfrm>
        </p:spPr>
        <p:txBody>
          <a:bodyPr>
            <a:normAutofit/>
          </a:bodyPr>
          <a:lstStyle/>
          <a:p>
            <a:pPr algn="just" fontAlgn="base">
              <a:spcAft>
                <a:spcPts val="3375"/>
              </a:spcAft>
            </a:pPr>
            <a:r>
              <a:rPr lang="es-ES" dirty="0">
                <a:solidFill>
                  <a:srgbClr val="333333"/>
                </a:solidFill>
                <a:latin typeface="PT Serif" panose="020A0603040505020204" pitchFamily="18" charset="0"/>
              </a:rPr>
              <a:t>Rituales.-</a:t>
            </a:r>
            <a:r>
              <a:rPr lang="es-ES" i="0" dirty="0">
                <a:solidFill>
                  <a:srgbClr val="333333"/>
                </a:solidFill>
                <a:effectLst/>
                <a:latin typeface="PT Serif" panose="020A0603040505020204" pitchFamily="18" charset="0"/>
              </a:rPr>
              <a:t>Los rituales son pequeños recordatorios que mueven a la gente a la acción además de crear una sensación de pertenencia a la sociedad digital. Los rituales construyen hábitos y conectan personas y su aceptación construye parte de la cultura digital. </a:t>
            </a:r>
          </a:p>
          <a:p>
            <a:pPr algn="just" fontAlgn="base">
              <a:spcAft>
                <a:spcPts val="3375"/>
              </a:spcAft>
            </a:pPr>
            <a:r>
              <a:rPr lang="es-ES" i="0" dirty="0">
                <a:solidFill>
                  <a:srgbClr val="333333"/>
                </a:solidFill>
                <a:effectLst/>
                <a:latin typeface="PT Serif" panose="020A0603040505020204" pitchFamily="18" charset="0"/>
              </a:rPr>
              <a:t>Mecanismos de participación.-Uno manda, Mandan unos pocos, mandan muchos, manda un algoritmo.</a:t>
            </a:r>
          </a:p>
          <a:p>
            <a:r>
              <a:rPr lang="es-ES" dirty="0">
                <a:solidFill>
                  <a:srgbClr val="333333"/>
                </a:solidFill>
                <a:latin typeface="PT Serif" panose="020A0603040505020204" pitchFamily="18" charset="0"/>
              </a:rPr>
              <a:t>Retos</a:t>
            </a:r>
            <a:endParaRPr lang="es-ES" i="0" dirty="0">
              <a:solidFill>
                <a:srgbClr val="333333"/>
              </a:solidFill>
              <a:effectLst/>
              <a:latin typeface="PT Serif" panose="020A0603040505020204" pitchFamily="18" charset="0"/>
            </a:endParaRPr>
          </a:p>
          <a:p>
            <a:endParaRPr lang="en-US" dirty="0"/>
          </a:p>
        </p:txBody>
      </p:sp>
    </p:spTree>
    <p:extLst>
      <p:ext uri="{BB962C8B-B14F-4D97-AF65-F5344CB8AC3E}">
        <p14:creationId xmlns:p14="http://schemas.microsoft.com/office/powerpoint/2010/main" val="362200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3821-9F04-0598-D812-4B604325DF4C}"/>
              </a:ext>
            </a:extLst>
          </p:cNvPr>
          <p:cNvSpPr>
            <a:spLocks noGrp="1"/>
          </p:cNvSpPr>
          <p:nvPr>
            <p:ph type="title"/>
          </p:nvPr>
        </p:nvSpPr>
        <p:spPr>
          <a:xfrm>
            <a:off x="74018" y="609600"/>
            <a:ext cx="10106931" cy="1320800"/>
          </a:xfrm>
        </p:spPr>
        <p:txBody>
          <a:bodyPr/>
          <a:lstStyle/>
          <a:p>
            <a:r>
              <a:rPr lang="es-ES" dirty="0"/>
              <a:t>La educación en la sociedad de conocimiento</a:t>
            </a:r>
            <a:endParaRPr lang="en-US" dirty="0"/>
          </a:p>
        </p:txBody>
      </p:sp>
      <p:sp>
        <p:nvSpPr>
          <p:cNvPr id="3" name="Content Placeholder 2">
            <a:extLst>
              <a:ext uri="{FF2B5EF4-FFF2-40B4-BE49-F238E27FC236}">
                <a16:creationId xmlns:a16="http://schemas.microsoft.com/office/drawing/2014/main" id="{EB6FC034-C359-7F29-52E4-54C173F5A80C}"/>
              </a:ext>
            </a:extLst>
          </p:cNvPr>
          <p:cNvSpPr>
            <a:spLocks noGrp="1"/>
          </p:cNvSpPr>
          <p:nvPr>
            <p:ph idx="1"/>
          </p:nvPr>
        </p:nvSpPr>
        <p:spPr/>
        <p:txBody>
          <a:bodyPr/>
          <a:lstStyle/>
          <a:p>
            <a:pPr algn="l">
              <a:lnSpc>
                <a:spcPts val="1800"/>
              </a:lnSpc>
              <a:spcAft>
                <a:spcPts val="750"/>
              </a:spcAft>
            </a:pPr>
            <a:r>
              <a:rPr lang="es-ES" b="0" i="0" dirty="0">
                <a:solidFill>
                  <a:srgbClr val="001D35"/>
                </a:solidFill>
                <a:effectLst/>
                <a:latin typeface="Google Sans"/>
              </a:rPr>
              <a:t>La educación en la sociedad del conocimiento se caracteriza por:</a:t>
            </a:r>
          </a:p>
          <a:p>
            <a:pPr algn="l" fontAlgn="ctr">
              <a:lnSpc>
                <a:spcPts val="1650"/>
              </a:lnSpc>
              <a:spcBef>
                <a:spcPts val="750"/>
              </a:spcBef>
              <a:spcAft>
                <a:spcPts val="600"/>
              </a:spcAft>
              <a:buFont typeface="Arial" panose="020B0604020202020204" pitchFamily="34" charset="0"/>
              <a:buChar char="•"/>
            </a:pPr>
            <a:r>
              <a:rPr lang="es-ES" b="0" i="0" dirty="0">
                <a:solidFill>
                  <a:srgbClr val="001D35"/>
                </a:solidFill>
                <a:effectLst/>
                <a:latin typeface="Google Sans"/>
              </a:rPr>
              <a:t>Desarrollar capacidades cognitivas como el pensamiento, el aprendizaje, la reflexión y la crítica </a:t>
            </a:r>
          </a:p>
          <a:p>
            <a:pPr algn="l" fontAlgn="ctr">
              <a:lnSpc>
                <a:spcPts val="1650"/>
              </a:lnSpc>
              <a:spcBef>
                <a:spcPts val="750"/>
              </a:spcBef>
              <a:spcAft>
                <a:spcPts val="600"/>
              </a:spcAft>
              <a:buFont typeface="Arial" panose="020B0604020202020204" pitchFamily="34" charset="0"/>
              <a:buChar char="•"/>
            </a:pPr>
            <a:r>
              <a:rPr lang="es-ES" b="0" i="0" dirty="0">
                <a:solidFill>
                  <a:srgbClr val="001D35"/>
                </a:solidFill>
                <a:effectLst/>
                <a:latin typeface="Google Sans"/>
              </a:rPr>
              <a:t>Fomentar la independencia cognoscitiva y la formación permanente </a:t>
            </a:r>
          </a:p>
          <a:p>
            <a:pPr algn="l" fontAlgn="ctr">
              <a:lnSpc>
                <a:spcPts val="1650"/>
              </a:lnSpc>
              <a:spcBef>
                <a:spcPts val="750"/>
              </a:spcBef>
              <a:spcAft>
                <a:spcPts val="600"/>
              </a:spcAft>
              <a:buFont typeface="Arial" panose="020B0604020202020204" pitchFamily="34" charset="0"/>
              <a:buChar char="•"/>
            </a:pPr>
            <a:r>
              <a:rPr lang="es-ES" b="0" i="0" dirty="0">
                <a:solidFill>
                  <a:srgbClr val="001D35"/>
                </a:solidFill>
                <a:effectLst/>
                <a:latin typeface="Google Sans"/>
              </a:rPr>
              <a:t>Enseñar a utilizar la información y el conocimiento para innovar y resolver problemas </a:t>
            </a:r>
          </a:p>
          <a:p>
            <a:pPr algn="l">
              <a:lnSpc>
                <a:spcPts val="1650"/>
              </a:lnSpc>
              <a:spcBef>
                <a:spcPts val="750"/>
              </a:spcBef>
              <a:spcAft>
                <a:spcPts val="1500"/>
              </a:spcAft>
              <a:buFont typeface="Arial" panose="020B0604020202020204" pitchFamily="34" charset="0"/>
              <a:buChar char="•"/>
            </a:pPr>
            <a:r>
              <a:rPr lang="es-ES" b="0" i="0" dirty="0">
                <a:solidFill>
                  <a:srgbClr val="001D35"/>
                </a:solidFill>
                <a:effectLst/>
                <a:latin typeface="Google Sans"/>
              </a:rPr>
              <a:t>Desarrollar competencias profesionales que permitan integrarse en la sociedad del conocimiento</a:t>
            </a:r>
          </a:p>
          <a:p>
            <a:pPr algn="l">
              <a:lnSpc>
                <a:spcPts val="1650"/>
              </a:lnSpc>
              <a:spcBef>
                <a:spcPts val="750"/>
              </a:spcBef>
              <a:spcAft>
                <a:spcPts val="1500"/>
              </a:spcAft>
              <a:buFont typeface="Arial" panose="020B0604020202020204" pitchFamily="34" charset="0"/>
              <a:buChar char="•"/>
            </a:pPr>
            <a:endParaRPr lang="es-ES" dirty="0">
              <a:solidFill>
                <a:srgbClr val="001D35"/>
              </a:solidFill>
              <a:latin typeface="Google Sans"/>
            </a:endParaRPr>
          </a:p>
          <a:p>
            <a:pPr algn="l">
              <a:lnSpc>
                <a:spcPts val="1650"/>
              </a:lnSpc>
              <a:spcBef>
                <a:spcPts val="750"/>
              </a:spcBef>
              <a:spcAft>
                <a:spcPts val="1500"/>
              </a:spcAft>
              <a:buFont typeface="Arial" panose="020B0604020202020204" pitchFamily="34" charset="0"/>
              <a:buChar char="•"/>
            </a:pPr>
            <a:r>
              <a:rPr lang="es-ES" b="0" i="0">
                <a:solidFill>
                  <a:srgbClr val="001D35"/>
                </a:solidFill>
                <a:effectLst/>
                <a:latin typeface="Google Sans"/>
              </a:rPr>
              <a:t>https://youtu.be/4lKbigFoMUw?si=6DzdD7YwiI5vaoEw</a:t>
            </a:r>
            <a:endParaRPr lang="es-ES" b="0" i="0" dirty="0">
              <a:solidFill>
                <a:srgbClr val="001D35"/>
              </a:solidFill>
              <a:effectLst/>
              <a:latin typeface="Google Sans"/>
            </a:endParaRPr>
          </a:p>
          <a:p>
            <a:endParaRPr lang="en-US" dirty="0"/>
          </a:p>
        </p:txBody>
      </p:sp>
    </p:spTree>
    <p:extLst>
      <p:ext uri="{BB962C8B-B14F-4D97-AF65-F5344CB8AC3E}">
        <p14:creationId xmlns:p14="http://schemas.microsoft.com/office/powerpoint/2010/main" val="269901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7A30-BF54-34FB-79EF-4C8B98B3F772}"/>
              </a:ext>
            </a:extLst>
          </p:cNvPr>
          <p:cNvSpPr>
            <a:spLocks noGrp="1"/>
          </p:cNvSpPr>
          <p:nvPr>
            <p:ph type="title"/>
          </p:nvPr>
        </p:nvSpPr>
        <p:spPr>
          <a:xfrm>
            <a:off x="75413" y="609600"/>
            <a:ext cx="9690755" cy="1320800"/>
          </a:xfrm>
        </p:spPr>
        <p:txBody>
          <a:bodyPr/>
          <a:lstStyle/>
          <a:p>
            <a:r>
              <a:rPr lang="es-ES" dirty="0"/>
              <a:t>La educación en la sociedad de conocimiento</a:t>
            </a:r>
            <a:endParaRPr lang="en-US" dirty="0"/>
          </a:p>
        </p:txBody>
      </p:sp>
      <p:sp>
        <p:nvSpPr>
          <p:cNvPr id="3" name="Content Placeholder 2">
            <a:extLst>
              <a:ext uri="{FF2B5EF4-FFF2-40B4-BE49-F238E27FC236}">
                <a16:creationId xmlns:a16="http://schemas.microsoft.com/office/drawing/2014/main" id="{C8B0EBC7-F4D7-73DF-F7BF-A252EEFCDD2D}"/>
              </a:ext>
            </a:extLst>
          </p:cNvPr>
          <p:cNvSpPr>
            <a:spLocks noGrp="1"/>
          </p:cNvSpPr>
          <p:nvPr>
            <p:ph idx="1"/>
          </p:nvPr>
        </p:nvSpPr>
        <p:spPr/>
        <p:txBody>
          <a:bodyPr/>
          <a:lstStyle/>
          <a:p>
            <a:pPr algn="l" fontAlgn="ctr">
              <a:spcBef>
                <a:spcPts val="750"/>
              </a:spcBef>
              <a:spcAft>
                <a:spcPts val="1500"/>
              </a:spcAft>
            </a:pPr>
            <a:r>
              <a:rPr lang="es-ES" b="0" i="0" dirty="0">
                <a:solidFill>
                  <a:srgbClr val="001D35"/>
                </a:solidFill>
                <a:effectLst/>
                <a:latin typeface="Google Sans"/>
              </a:rPr>
              <a:t>La educación es un factor de producción que contribuye al desarrollo económico, la innovación, la cohesión social y el fortalecimiento de las instituciones. Además, es un instrumento para regular las desigualdades sociales y mejorar la empleabilidad. </a:t>
            </a:r>
          </a:p>
          <a:p>
            <a:pPr algn="l">
              <a:lnSpc>
                <a:spcPts val="1800"/>
              </a:lnSpc>
              <a:spcBef>
                <a:spcPts val="750"/>
              </a:spcBef>
              <a:spcAft>
                <a:spcPts val="750"/>
              </a:spcAft>
            </a:pPr>
            <a:r>
              <a:rPr lang="es-ES" b="0" i="0" dirty="0">
                <a:solidFill>
                  <a:srgbClr val="001D35"/>
                </a:solidFill>
                <a:effectLst/>
                <a:latin typeface="Google Sans"/>
              </a:rPr>
              <a:t>En la sociedad del conocimiento, el aprendizaje autogestionado implica:</a:t>
            </a:r>
          </a:p>
          <a:p>
            <a:pPr algn="l">
              <a:lnSpc>
                <a:spcPts val="1650"/>
              </a:lnSpc>
              <a:spcBef>
                <a:spcPts val="750"/>
              </a:spcBef>
              <a:spcAft>
                <a:spcPts val="600"/>
              </a:spcAft>
              <a:buFont typeface="Arial" panose="020B0604020202020204" pitchFamily="34" charset="0"/>
              <a:buChar char="•"/>
            </a:pPr>
            <a:r>
              <a:rPr lang="es-ES" b="0" i="0" dirty="0">
                <a:solidFill>
                  <a:srgbClr val="001D35"/>
                </a:solidFill>
                <a:effectLst/>
                <a:latin typeface="Google Sans"/>
              </a:rPr>
              <a:t>Procesar la información de manera adecuada</a:t>
            </a:r>
          </a:p>
          <a:p>
            <a:pPr algn="l">
              <a:lnSpc>
                <a:spcPts val="1650"/>
              </a:lnSpc>
              <a:spcBef>
                <a:spcPts val="750"/>
              </a:spcBef>
              <a:spcAft>
                <a:spcPts val="600"/>
              </a:spcAft>
              <a:buFont typeface="Arial" panose="020B0604020202020204" pitchFamily="34" charset="0"/>
              <a:buChar char="•"/>
            </a:pPr>
            <a:r>
              <a:rPr lang="es-ES" b="0" i="0" dirty="0">
                <a:solidFill>
                  <a:srgbClr val="001D35"/>
                </a:solidFill>
                <a:effectLst/>
                <a:latin typeface="Google Sans"/>
              </a:rPr>
              <a:t>Utilizar los hechos, los acontecimientos y las ideas en contextos de aprendizaje digital</a:t>
            </a:r>
          </a:p>
          <a:p>
            <a:pPr algn="l">
              <a:lnSpc>
                <a:spcPts val="1650"/>
              </a:lnSpc>
              <a:spcBef>
                <a:spcPts val="750"/>
              </a:spcBef>
              <a:spcAft>
                <a:spcPts val="1500"/>
              </a:spcAft>
              <a:buFont typeface="Arial" panose="020B0604020202020204" pitchFamily="34" charset="0"/>
              <a:buChar char="•"/>
            </a:pPr>
            <a:r>
              <a:rPr lang="es-ES" b="0" i="0" dirty="0">
                <a:solidFill>
                  <a:srgbClr val="001D35"/>
                </a:solidFill>
                <a:effectLst/>
                <a:latin typeface="Google Sans"/>
              </a:rPr>
              <a:t>Fomentar preguntas y respuestas para desarrollar habilidades </a:t>
            </a:r>
          </a:p>
          <a:p>
            <a:endParaRPr lang="en-US" dirty="0"/>
          </a:p>
        </p:txBody>
      </p:sp>
    </p:spTree>
    <p:extLst>
      <p:ext uri="{BB962C8B-B14F-4D97-AF65-F5344CB8AC3E}">
        <p14:creationId xmlns:p14="http://schemas.microsoft.com/office/powerpoint/2010/main" val="3849625744"/>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75</TotalTime>
  <Words>833</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Google Sans</vt:lpstr>
      <vt:lpstr>Poppins</vt:lpstr>
      <vt:lpstr>PT Serif</vt:lpstr>
      <vt:lpstr>Trebuchet MS</vt:lpstr>
      <vt:lpstr>Wingdings</vt:lpstr>
      <vt:lpstr>Wingdings 3</vt:lpstr>
      <vt:lpstr>Facet</vt:lpstr>
      <vt:lpstr>Cultura Digital y Sociedad</vt:lpstr>
      <vt:lpstr>PowerPoint Presentation</vt:lpstr>
      <vt:lpstr>Cultura digital en la sociedad</vt:lpstr>
      <vt:lpstr>¿Qué es la Cultura digital? </vt:lpstr>
      <vt:lpstr>La influencia de Internet en la cultura digital </vt:lpstr>
      <vt:lpstr>Elementos de la cultura digital </vt:lpstr>
      <vt:lpstr>Elementos de la cultura digital</vt:lpstr>
      <vt:lpstr>La educación en la sociedad de conocimiento</vt:lpstr>
      <vt:lpstr>La educación en la sociedad de conocimiento</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Paola G. Vinueza-Naranjo</dc:creator>
  <cp:lastModifiedBy>Paola G. Vinueza-Naranjo</cp:lastModifiedBy>
  <cp:revision>4</cp:revision>
  <dcterms:created xsi:type="dcterms:W3CDTF">2024-11-06T04:49:00Z</dcterms:created>
  <dcterms:modified xsi:type="dcterms:W3CDTF">2024-11-06T06:04:47Z</dcterms:modified>
</cp:coreProperties>
</file>