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1" r:id="rId2"/>
    <p:sldId id="272" r:id="rId3"/>
    <p:sldId id="339" r:id="rId4"/>
    <p:sldId id="307" r:id="rId5"/>
    <p:sldId id="354" r:id="rId6"/>
    <p:sldId id="355" r:id="rId7"/>
    <p:sldId id="356" r:id="rId8"/>
    <p:sldId id="357" r:id="rId9"/>
    <p:sldId id="296" r:id="rId10"/>
    <p:sldId id="349" r:id="rId11"/>
    <p:sldId id="350" r:id="rId12"/>
    <p:sldId id="342" r:id="rId13"/>
    <p:sldId id="351" r:id="rId14"/>
    <p:sldId id="352" r:id="rId15"/>
    <p:sldId id="329" r:id="rId16"/>
    <p:sldId id="332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D4ED0-7850-4A6F-8A81-3CF1D8D890C4}" type="datetimeFigureOut">
              <a:rPr lang="es-MX" smtClean="0"/>
              <a:t>13/05/2025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3D493-D89A-4BE5-89B6-E1F1B2F4DC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901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33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13/05/2025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561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13/05/2025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39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13/05/2025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725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/>
          </p:cNvSpPr>
          <p:nvPr>
            <p:ph type="pic" idx="2"/>
          </p:nvPr>
        </p:nvSpPr>
        <p:spPr>
          <a:xfrm>
            <a:off x="-300" y="0"/>
            <a:ext cx="12192000" cy="5825600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53467" y="3225800"/>
            <a:ext cx="5646800" cy="2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53467" y="5734963"/>
            <a:ext cx="5646800" cy="4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871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13/05/2025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528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13/05/2025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64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13/05/2025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376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13/05/2025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828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13/05/2025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826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13/05/2025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766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13/05/2025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719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13/05/2025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430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FD63-FA31-49EC-8041-2ACCD7C2C132}" type="datetimeFigureOut">
              <a:rPr lang="es-MX" smtClean="0"/>
              <a:t>13/05/2025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327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418" r="3119" b="18127"/>
          <a:stretch/>
        </p:blipFill>
        <p:spPr>
          <a:xfrm>
            <a:off x="-300" y="0"/>
            <a:ext cx="12192000" cy="5825600"/>
          </a:xfrm>
          <a:prstGeom prst="snip2DiagRect">
            <a:avLst>
              <a:gd name="adj1" fmla="val 0"/>
              <a:gd name="adj2" fmla="val 19615"/>
            </a:avLst>
          </a:prstGeom>
        </p:spPr>
      </p:pic>
      <p:grpSp>
        <p:nvGrpSpPr>
          <p:cNvPr id="218" name="Google Shape;218;p29"/>
          <p:cNvGrpSpPr/>
          <p:nvPr/>
        </p:nvGrpSpPr>
        <p:grpSpPr>
          <a:xfrm>
            <a:off x="-2546288" y="-1140101"/>
            <a:ext cx="14895205" cy="8562276"/>
            <a:chOff x="-1909716" y="-855076"/>
            <a:chExt cx="11171404" cy="6421707"/>
          </a:xfrm>
        </p:grpSpPr>
        <p:grpSp>
          <p:nvGrpSpPr>
            <p:cNvPr id="219" name="Google Shape;219;p29"/>
            <p:cNvGrpSpPr/>
            <p:nvPr/>
          </p:nvGrpSpPr>
          <p:grpSpPr>
            <a:xfrm rot="1180837">
              <a:off x="-1727850" y="878506"/>
              <a:ext cx="10807672" cy="2954542"/>
              <a:chOff x="-553366" y="2927810"/>
              <a:chExt cx="6312473" cy="1756827"/>
            </a:xfrm>
          </p:grpSpPr>
          <p:sp>
            <p:nvSpPr>
              <p:cNvPr id="220" name="Google Shape;220;p29"/>
              <p:cNvSpPr/>
              <p:nvPr/>
            </p:nvSpPr>
            <p:spPr>
              <a:xfrm rot="5221006">
                <a:off x="2245370" y="794418"/>
                <a:ext cx="901093" cy="5450310"/>
              </a:xfrm>
              <a:custGeom>
                <a:avLst/>
                <a:gdLst/>
                <a:ahLst/>
                <a:cxnLst/>
                <a:rect l="l" t="t" r="r" b="b"/>
                <a:pathLst>
                  <a:path w="18721" h="113235" fill="none" extrusionOk="0">
                    <a:moveTo>
                      <a:pt x="0" y="113235"/>
                    </a:moveTo>
                    <a:lnTo>
                      <a:pt x="18721" y="1"/>
                    </a:lnTo>
                  </a:path>
                </a:pathLst>
              </a:custGeom>
              <a:noFill/>
              <a:ln w="47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" name="Google Shape;221;p29"/>
              <p:cNvSpPr/>
              <p:nvPr/>
            </p:nvSpPr>
            <p:spPr>
              <a:xfrm rot="5221006">
                <a:off x="2227412" y="802733"/>
                <a:ext cx="916206" cy="5541184"/>
              </a:xfrm>
              <a:custGeom>
                <a:avLst/>
                <a:gdLst/>
                <a:ahLst/>
                <a:cxnLst/>
                <a:rect l="l" t="t" r="r" b="b"/>
                <a:pathLst>
                  <a:path w="19035" h="115123" fill="none" extrusionOk="0">
                    <a:moveTo>
                      <a:pt x="1" y="115123"/>
                    </a:moveTo>
                    <a:lnTo>
                      <a:pt x="19035" y="0"/>
                    </a:lnTo>
                  </a:path>
                </a:pathLst>
              </a:custGeom>
              <a:noFill/>
              <a:ln w="43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" name="Google Shape;222;p29"/>
              <p:cNvSpPr/>
              <p:nvPr/>
            </p:nvSpPr>
            <p:spPr>
              <a:xfrm rot="5221006">
                <a:off x="2209639" y="811496"/>
                <a:ext cx="931320" cy="5631818"/>
              </a:xfrm>
              <a:custGeom>
                <a:avLst/>
                <a:gdLst/>
                <a:ahLst/>
                <a:cxnLst/>
                <a:rect l="l" t="t" r="r" b="b"/>
                <a:pathLst>
                  <a:path w="19349" h="117006" fill="none" extrusionOk="0">
                    <a:moveTo>
                      <a:pt x="0" y="117006"/>
                    </a:moveTo>
                    <a:lnTo>
                      <a:pt x="19348" y="1"/>
                    </a:lnTo>
                  </a:path>
                </a:pathLst>
              </a:custGeom>
              <a:noFill/>
              <a:ln w="38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" name="Google Shape;223;p29"/>
              <p:cNvSpPr/>
              <p:nvPr/>
            </p:nvSpPr>
            <p:spPr>
              <a:xfrm rot="5221006">
                <a:off x="2191674" y="819819"/>
                <a:ext cx="946145" cy="5722404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118888" fill="none" extrusionOk="0">
                    <a:moveTo>
                      <a:pt x="1" y="118888"/>
                    </a:moveTo>
                    <a:lnTo>
                      <a:pt x="19656" y="0"/>
                    </a:lnTo>
                  </a:path>
                </a:pathLst>
              </a:custGeom>
              <a:noFill/>
              <a:ln w="3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4" name="Google Shape;224;p29"/>
              <p:cNvSpPr/>
              <p:nvPr/>
            </p:nvSpPr>
            <p:spPr>
              <a:xfrm rot="5221006">
                <a:off x="2174061" y="828414"/>
                <a:ext cx="960922" cy="5813038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20771" fill="none" extrusionOk="0">
                    <a:moveTo>
                      <a:pt x="0" y="120771"/>
                    </a:moveTo>
                    <a:lnTo>
                      <a:pt x="19963" y="1"/>
                    </a:lnTo>
                  </a:path>
                </a:pathLst>
              </a:custGeom>
              <a:noFill/>
              <a:ln w="2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" name="Google Shape;225;p29"/>
              <p:cNvSpPr/>
              <p:nvPr/>
            </p:nvSpPr>
            <p:spPr>
              <a:xfrm rot="5221006">
                <a:off x="2155942" y="836851"/>
                <a:ext cx="976324" cy="5903961"/>
              </a:xfrm>
              <a:custGeom>
                <a:avLst/>
                <a:gdLst/>
                <a:ahLst/>
                <a:cxnLst/>
                <a:rect l="l" t="t" r="r" b="b"/>
                <a:pathLst>
                  <a:path w="20284" h="122660" fill="none" extrusionOk="0">
                    <a:moveTo>
                      <a:pt x="1" y="122659"/>
                    </a:moveTo>
                    <a:lnTo>
                      <a:pt x="20284" y="0"/>
                    </a:lnTo>
                  </a:path>
                </a:pathLst>
              </a:custGeom>
              <a:noFill/>
              <a:ln w="2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6" name="Google Shape;226;p29"/>
              <p:cNvSpPr/>
              <p:nvPr/>
            </p:nvSpPr>
            <p:spPr>
              <a:xfrm rot="5221006">
                <a:off x="2138201" y="845325"/>
                <a:ext cx="991390" cy="5994546"/>
              </a:xfrm>
              <a:custGeom>
                <a:avLst/>
                <a:gdLst/>
                <a:ahLst/>
                <a:cxnLst/>
                <a:rect l="l" t="t" r="r" b="b"/>
                <a:pathLst>
                  <a:path w="20597" h="124542" fill="none" extrusionOk="0">
                    <a:moveTo>
                      <a:pt x="0" y="124542"/>
                    </a:moveTo>
                    <a:lnTo>
                      <a:pt x="20597" y="1"/>
                    </a:lnTo>
                  </a:path>
                </a:pathLst>
              </a:custGeom>
              <a:noFill/>
              <a:ln w="20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7" name="Google Shape;227;p29"/>
              <p:cNvSpPr/>
              <p:nvPr/>
            </p:nvSpPr>
            <p:spPr>
              <a:xfrm rot="5221006">
                <a:off x="2120372" y="853760"/>
                <a:ext cx="1006263" cy="6085517"/>
              </a:xfrm>
              <a:custGeom>
                <a:avLst/>
                <a:gdLst/>
                <a:ahLst/>
                <a:cxnLst/>
                <a:rect l="l" t="t" r="r" b="b"/>
                <a:pathLst>
                  <a:path w="20906" h="126432" fill="none" extrusionOk="0">
                    <a:moveTo>
                      <a:pt x="1" y="126431"/>
                    </a:moveTo>
                    <a:lnTo>
                      <a:pt x="20905" y="1"/>
                    </a:lnTo>
                  </a:path>
                </a:pathLst>
              </a:custGeom>
              <a:noFill/>
              <a:ln w="1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8" name="Google Shape;228;p29"/>
              <p:cNvSpPr/>
              <p:nvPr/>
            </p:nvSpPr>
            <p:spPr>
              <a:xfrm rot="5221006">
                <a:off x="2102558" y="862212"/>
                <a:ext cx="1021377" cy="6176103"/>
              </a:xfrm>
              <a:custGeom>
                <a:avLst/>
                <a:gdLst/>
                <a:ahLst/>
                <a:cxnLst/>
                <a:rect l="l" t="t" r="r" b="b"/>
                <a:pathLst>
                  <a:path w="21220" h="128314" fill="none" extrusionOk="0">
                    <a:moveTo>
                      <a:pt x="1" y="128313"/>
                    </a:moveTo>
                    <a:lnTo>
                      <a:pt x="21219" y="0"/>
                    </a:lnTo>
                  </a:path>
                </a:pathLst>
              </a:custGeom>
              <a:noFill/>
              <a:ln w="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9" name="Google Shape;229;p29"/>
              <p:cNvSpPr/>
              <p:nvPr/>
            </p:nvSpPr>
            <p:spPr>
              <a:xfrm rot="5221006">
                <a:off x="2084649" y="870526"/>
                <a:ext cx="1036442" cy="6267026"/>
              </a:xfrm>
              <a:custGeom>
                <a:avLst/>
                <a:gdLst/>
                <a:ahLst/>
                <a:cxnLst/>
                <a:rect l="l" t="t" r="r" b="b"/>
                <a:pathLst>
                  <a:path w="21533" h="130203" fill="none" extrusionOk="0">
                    <a:moveTo>
                      <a:pt x="0" y="130202"/>
                    </a:moveTo>
                    <a:lnTo>
                      <a:pt x="21532" y="1"/>
                    </a:lnTo>
                  </a:path>
                </a:pathLst>
              </a:custGeom>
              <a:noFill/>
              <a:ln w="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30" name="Google Shape;230;p29"/>
            <p:cNvGrpSpPr/>
            <p:nvPr/>
          </p:nvGrpSpPr>
          <p:grpSpPr>
            <a:xfrm>
              <a:off x="0" y="774300"/>
              <a:ext cx="9144003" cy="4369200"/>
              <a:chOff x="0" y="774300"/>
              <a:chExt cx="9144003" cy="4369200"/>
            </a:xfrm>
          </p:grpSpPr>
          <p:pic>
            <p:nvPicPr>
              <p:cNvPr id="231" name="Google Shape;231;p29"/>
              <p:cNvPicPr preferRelativeResize="0"/>
              <p:nvPr/>
            </p:nvPicPr>
            <p:blipFill rotWithShape="1">
              <a:blip r:embed="rId4">
                <a:alphaModFix/>
              </a:blip>
              <a:srcRect t="14383"/>
              <a:stretch/>
            </p:blipFill>
            <p:spPr>
              <a:xfrm>
                <a:off x="0" y="1219200"/>
                <a:ext cx="9144003" cy="3924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2" name="Google Shape;232;p29"/>
              <p:cNvPicPr preferRelativeResize="0"/>
              <p:nvPr/>
            </p:nvPicPr>
            <p:blipFill rotWithShape="1">
              <a:blip r:embed="rId5">
                <a:alphaModFix/>
              </a:blip>
              <a:srcRect t="15052"/>
              <a:stretch/>
            </p:blipFill>
            <p:spPr>
              <a:xfrm>
                <a:off x="0" y="774300"/>
                <a:ext cx="9144003" cy="4369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4" name="Google Shape;234;p29"/>
          <p:cNvSpPr txBox="1">
            <a:spLocks noGrp="1"/>
          </p:cNvSpPr>
          <p:nvPr>
            <p:ph type="ctrTitle"/>
          </p:nvPr>
        </p:nvSpPr>
        <p:spPr>
          <a:xfrm>
            <a:off x="154818" y="3625929"/>
            <a:ext cx="4731081" cy="6853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s-MX" sz="2667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PLURALISMO JURÍDICO</a:t>
            </a:r>
            <a:r>
              <a:rPr lang="es-MX" sz="2667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s-MX" sz="2667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s-MX" sz="2667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35" name="Google Shape;235;p29"/>
          <p:cNvCxnSpPr/>
          <p:nvPr/>
        </p:nvCxnSpPr>
        <p:spPr>
          <a:xfrm>
            <a:off x="3325052" y="4281110"/>
            <a:ext cx="2955600" cy="0"/>
          </a:xfrm>
          <a:prstGeom prst="straightConnector1">
            <a:avLst/>
          </a:prstGeom>
          <a:noFill/>
          <a:ln w="9525" cap="flat" cmpd="dbl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6" name="Google Shape;236;p29"/>
          <p:cNvPicPr preferRelativeResize="0"/>
          <p:nvPr/>
        </p:nvPicPr>
        <p:blipFill rotWithShape="1">
          <a:blip r:embed="rId6">
            <a:alphaModFix/>
          </a:blip>
          <a:srcRect t="6290" b="-2324"/>
          <a:stretch/>
        </p:blipFill>
        <p:spPr>
          <a:xfrm>
            <a:off x="8064500" y="1"/>
            <a:ext cx="4127499" cy="162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niversidad Nacional de Chimborazo | Brands of the World™ | Download vector  logos and logotyp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" y="-27899"/>
            <a:ext cx="4128247" cy="141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18618" y="4402674"/>
            <a:ext cx="6066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bg1"/>
                </a:solidFill>
              </a:rPr>
              <a:t>Dr</a:t>
            </a:r>
            <a:r>
              <a:rPr lang="es-MX" sz="2400" b="1" dirty="0">
                <a:solidFill>
                  <a:schemeClr val="bg1"/>
                </a:solidFill>
              </a:rPr>
              <a:t>. Carlos Ernesto, Herrera Acosta PhD</a:t>
            </a:r>
            <a:r>
              <a:rPr lang="es-MX" sz="2400" b="1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es-MX" sz="2400" b="1" dirty="0" smtClean="0">
                <a:solidFill>
                  <a:schemeClr val="bg1"/>
                </a:solidFill>
              </a:rPr>
              <a:t>0984821011</a:t>
            </a:r>
          </a:p>
          <a:p>
            <a:pPr algn="r"/>
            <a:r>
              <a:rPr lang="es-MX" sz="2400" b="1" dirty="0" smtClean="0">
                <a:solidFill>
                  <a:schemeClr val="bg1"/>
                </a:solidFill>
              </a:rPr>
              <a:t>ceherrera@Unach.edu.ec</a:t>
            </a:r>
            <a:endParaRPr lang="es-MX" sz="2400" b="1" dirty="0">
              <a:solidFill>
                <a:schemeClr val="bg1"/>
              </a:solidFill>
            </a:endParaRPr>
          </a:p>
          <a:p>
            <a:endParaRPr lang="es-MX" sz="2400" dirty="0"/>
          </a:p>
          <a:p>
            <a:pPr lvl="0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15646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918921" y="785826"/>
            <a:ext cx="10905699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ELABORACIÓN DEL PLAN DE CLASES </a:t>
            </a:r>
          </a:p>
          <a:p>
            <a:pPr algn="just">
              <a:lnSpc>
                <a:spcPct val="150000"/>
              </a:lnSpc>
            </a:pP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FECHA: </a:t>
            </a:r>
            <a:r>
              <a:rPr lang="es-ES" b="1" dirty="0" smtClean="0">
                <a:latin typeface="Palatino Linotype" panose="02040502050505030304" pitchFamily="18" charset="0"/>
              </a:rPr>
              <a:t>15 </a:t>
            </a:r>
            <a:r>
              <a:rPr lang="es-ES" b="1" dirty="0">
                <a:latin typeface="Palatino Linotype" panose="02040502050505030304" pitchFamily="18" charset="0"/>
              </a:rPr>
              <a:t>de mayo de 2025</a:t>
            </a:r>
          </a:p>
          <a:p>
            <a:pPr algn="just">
              <a:lnSpc>
                <a:spcPct val="150000"/>
              </a:lnSpc>
            </a:pPr>
            <a:endParaRPr lang="es-ES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INICIO: </a:t>
            </a:r>
          </a:p>
          <a:p>
            <a:pPr algn="just">
              <a:lnSpc>
                <a:spcPct val="15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1.1. Tema: </a:t>
            </a:r>
            <a:r>
              <a:rPr lang="es-MX" b="1" dirty="0">
                <a:latin typeface="Palatino Linotype" panose="02040502050505030304" pitchFamily="18" charset="0"/>
              </a:rPr>
              <a:t>1.7. EL PLURALISMO JURÍDICO EN EL ORDENAMIENTO JURÍDICO ECUATORIANO</a:t>
            </a:r>
            <a:endParaRPr lang="es-ES" sz="8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ES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1.1. Objetivo de la clase:</a:t>
            </a:r>
          </a:p>
          <a:p>
            <a:pPr algn="just">
              <a:lnSpc>
                <a:spcPct val="150000"/>
              </a:lnSpc>
            </a:pPr>
            <a:endParaRPr lang="es-ES" sz="8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>
                <a:latin typeface="Palatino Linotype" panose="02040502050505030304" pitchFamily="18" charset="0"/>
              </a:rPr>
              <a:t>Analizar de manera crítica el pluralismo jurídico en el ordenamiento jurídico ecuatoriano, a través del estudio doctrinario, normativo y jurisprudencial, con el fin de comprender cómo se articula la coexistencia entre la justicia ordinaria y la justicia indígena.</a:t>
            </a:r>
          </a:p>
          <a:p>
            <a:pPr algn="just">
              <a:lnSpc>
                <a:spcPct val="150000"/>
              </a:lnSpc>
            </a:pPr>
            <a:endParaRPr lang="es-MX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1.2. Juego lúdico </a:t>
            </a:r>
          </a:p>
          <a:p>
            <a:pPr algn="just">
              <a:lnSpc>
                <a:spcPct val="150000"/>
              </a:lnSpc>
            </a:pPr>
            <a:endParaRPr lang="es-MX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MX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MX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41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Exposición de los resultados del trabajo grupal</a:t>
            </a:r>
            <a:endParaRPr lang="es-MX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1.7.1</a:t>
            </a:r>
            <a:r>
              <a:rPr lang="es-MX" sz="2000" b="1" dirty="0">
                <a:latin typeface="Palatino Linotype" panose="02040502050505030304" pitchFamily="18" charset="0"/>
              </a:rPr>
              <a:t>. Reconocimiento constitucional del pluralismo jurídico en Ecuador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1.7.2. Análisis del artículo 57 de la Constitución de la República del Ecuador.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1.7.3. Análisis </a:t>
            </a:r>
            <a:r>
              <a:rPr lang="es-MX" sz="2000" b="1" dirty="0" smtClean="0">
                <a:latin typeface="Palatino Linotype" panose="02040502050505030304" pitchFamily="18" charset="0"/>
              </a:rPr>
              <a:t>de los </a:t>
            </a:r>
            <a:r>
              <a:rPr lang="es-MX" sz="2000" b="1" dirty="0">
                <a:latin typeface="Palatino Linotype" panose="02040502050505030304" pitchFamily="18" charset="0"/>
              </a:rPr>
              <a:t>artículos 1 y 171 de la Constitución de la República del Ecuador.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1.7.4. Sentencias de la Corte Constitucional del Ecuador.</a:t>
            </a:r>
          </a:p>
          <a:p>
            <a:pPr>
              <a:lnSpc>
                <a:spcPct val="200000"/>
              </a:lnSpc>
            </a:pPr>
            <a:endParaRPr lang="es-MX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01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8374F1-334D-3F5F-DFE3-9CE5166A541B}"/>
              </a:ext>
            </a:extLst>
          </p:cNvPr>
          <p:cNvSpPr txBox="1"/>
          <p:nvPr/>
        </p:nvSpPr>
        <p:spPr>
          <a:xfrm>
            <a:off x="766658" y="152292"/>
            <a:ext cx="1100182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3.- CIERRE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Cuestionario</a:t>
            </a:r>
          </a:p>
          <a:p>
            <a:endParaRPr lang="es-MX" b="1" dirty="0" smtClean="0">
              <a:latin typeface="Palatino Linotype" panose="02040502050505030304" pitchFamily="18" charset="0"/>
            </a:endParaRP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¿Qué desafíos enfrenta la justicia indígena en comparación con el sistema legal formal?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¿Cuáles son los principales mecanismos de coordinación y cooperación entre la justicia indígena y la ordinaria?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¿Qué papel juega el nuevo constitucionalismo latinoamericano en el reconocimiento de la justicia indígena?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¿Qué impacto ha tenido el Convenio 169 de la OIT en la protección de los derechos indígenas en Ecuador?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¿Cómo se integran los sistemas jurídicos indígenas y no indígenas en el sistema normativo ecuatoriano?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¿Qué ejemplos de conflictos entre sistemas jurídicos se han observado en Ecuador?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¿Qué papel juegan las comunidades indígenas en la creación y aplicación de leyes en Ecuador?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¿Cómo se garantiza la consulta previa en las comunidades indígenas según el artículo 57?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¿Qué diferencias existen entre la consulta previa y la consulta ambiental mencionadas en el artículo 57?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¿Cómo se implementa el derecho a la propiedad imprescriptible de las tierras comunitarias?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¿Qué mecanismos existen para proteger a las comunidades de racismo y discriminación?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¿Cómo se desarrolla y fortalece la identidad y las tradiciones ancestrales de las comunidades indígenas?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¿Qué desafíos enfrenta la justicia indígena en Ecuador?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¿Cómo se garantiza la coexistencia entre el sistema de justicia estatal y el sistema de justicia indígena?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¿Qué papel juegan las mujeres en la justicia indígena según el artículo 171 de la Constitución?</a:t>
            </a:r>
          </a:p>
          <a:p>
            <a:pPr algn="just"/>
            <a:endParaRPr lang="es-MX" b="1" dirty="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65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918921" y="785826"/>
            <a:ext cx="1090569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ELABORACIÓN DEL PLAN DE CLASES </a:t>
            </a:r>
          </a:p>
          <a:p>
            <a:pPr algn="just">
              <a:lnSpc>
                <a:spcPct val="150000"/>
              </a:lnSpc>
            </a:pP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FECHA: </a:t>
            </a:r>
            <a:r>
              <a:rPr lang="es-ES" b="1" dirty="0" smtClean="0">
                <a:latin typeface="Palatino Linotype" panose="02040502050505030304" pitchFamily="18" charset="0"/>
              </a:rPr>
              <a:t>17 </a:t>
            </a:r>
            <a:r>
              <a:rPr lang="es-ES" b="1" dirty="0">
                <a:latin typeface="Palatino Linotype" panose="02040502050505030304" pitchFamily="18" charset="0"/>
              </a:rPr>
              <a:t>de mayo de 2025</a:t>
            </a:r>
          </a:p>
          <a:p>
            <a:pPr algn="just">
              <a:lnSpc>
                <a:spcPct val="150000"/>
              </a:lnSpc>
            </a:pPr>
            <a:endParaRPr lang="es-ES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INICIO: </a:t>
            </a:r>
          </a:p>
          <a:p>
            <a:pPr algn="just">
              <a:lnSpc>
                <a:spcPct val="15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1.1. Tema: </a:t>
            </a:r>
            <a:r>
              <a:rPr lang="es-MX" b="1" dirty="0">
                <a:latin typeface="Palatino Linotype" panose="02040502050505030304" pitchFamily="18" charset="0"/>
              </a:rPr>
              <a:t>1.7. EL PLURALISMO JURÍDICO EN EL ORDENAMIENTO JURÍDICO ECUATORIANO</a:t>
            </a:r>
            <a:endParaRPr lang="es-ES" sz="8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ES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1.1. Objetivo de la clase:</a:t>
            </a:r>
          </a:p>
          <a:p>
            <a:pPr algn="just">
              <a:lnSpc>
                <a:spcPct val="150000"/>
              </a:lnSpc>
            </a:pPr>
            <a:endParaRPr lang="es-ES" sz="8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>
                <a:latin typeface="Palatino Linotype" panose="02040502050505030304" pitchFamily="18" charset="0"/>
              </a:rPr>
              <a:t>Analizar de manera crítica el pluralismo jurídico en el ordenamiento jurídico ecuatoriano, a través del estudio doctrinario, normativo y jurisprudencial, con el fin de comprender cómo se articula la coexistencia entre la justicia ordinaria y la justicia indígena.</a:t>
            </a:r>
          </a:p>
          <a:p>
            <a:pPr algn="just">
              <a:lnSpc>
                <a:spcPct val="150000"/>
              </a:lnSpc>
            </a:pPr>
            <a:endParaRPr lang="es-MX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MX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MX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43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1.7. EL PLURALISMO JURÍDICO EN EL ORDENAMIENTO JURÍDICO ECUATORIANO</a:t>
            </a:r>
          </a:p>
          <a:p>
            <a:pPr>
              <a:lnSpc>
                <a:spcPct val="200000"/>
              </a:lnSpc>
            </a:pPr>
            <a:endParaRPr lang="es-MX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1.7.1. Reconocimiento constitucional del pluralismo jurídico en Ecuador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1.7.2. Análisis del artículo 57 de la Constitución de la República del Ecuador.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1.7.3. </a:t>
            </a:r>
            <a:r>
              <a:rPr lang="es-MX" sz="2000" b="1">
                <a:latin typeface="Palatino Linotype" panose="02040502050505030304" pitchFamily="18" charset="0"/>
              </a:rPr>
              <a:t>Análisis </a:t>
            </a:r>
            <a:r>
              <a:rPr lang="es-MX" sz="2000" b="1" smtClean="0">
                <a:latin typeface="Palatino Linotype" panose="02040502050505030304" pitchFamily="18" charset="0"/>
              </a:rPr>
              <a:t>de los </a:t>
            </a:r>
            <a:r>
              <a:rPr lang="es-MX" sz="2000" b="1" dirty="0">
                <a:latin typeface="Palatino Linotype" panose="02040502050505030304" pitchFamily="18" charset="0"/>
              </a:rPr>
              <a:t>artículos 1 y 171 de la Constitución de la República del Ecuador.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1.7.4. Sentencias de la Corte Constitucional del Ecuador.</a:t>
            </a:r>
          </a:p>
        </p:txBody>
      </p:sp>
    </p:spTree>
    <p:extLst>
      <p:ext uri="{BB962C8B-B14F-4D97-AF65-F5344CB8AC3E}">
        <p14:creationId xmlns:p14="http://schemas.microsoft.com/office/powerpoint/2010/main" val="580003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776514" y="343281"/>
            <a:ext cx="10870443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s-MX" b="1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Evaluación diagnóstica </a:t>
            </a:r>
          </a:p>
          <a:p>
            <a:pPr algn="just"/>
            <a:endParaRPr lang="es-MX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Finalidad</a:t>
            </a: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b="1" dirty="0">
                <a:latin typeface="Palatino Linotype" panose="02040502050505030304" pitchFamily="18" charset="0"/>
              </a:rPr>
              <a:t>Conocer el nivel de conocimientos previos o habilidades con las que el estudiante inicia un proceso formativo</a:t>
            </a:r>
            <a:r>
              <a:rPr lang="es-MX" b="1" dirty="0" smtClean="0">
                <a:latin typeface="Palatino Linotype" panose="02040502050505030304" pitchFamily="18" charset="0"/>
              </a:rPr>
              <a:t>.</a:t>
            </a:r>
          </a:p>
          <a:p>
            <a:pPr algn="just"/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Instrumentos</a:t>
            </a: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b="1" dirty="0">
                <a:latin typeface="Palatino Linotype" panose="02040502050505030304" pitchFamily="18" charset="0"/>
              </a:rPr>
              <a:t>Pruebas diagnósticas, mapas conceptuales, entrevistas, encuestas</a:t>
            </a:r>
            <a:r>
              <a:rPr lang="es-MX" b="1" dirty="0" smtClean="0">
                <a:latin typeface="Palatino Linotype" panose="02040502050505030304" pitchFamily="18" charset="0"/>
              </a:rPr>
              <a:t>.</a:t>
            </a:r>
          </a:p>
          <a:p>
            <a:pPr algn="just"/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Utilidad</a:t>
            </a: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b="1" dirty="0">
                <a:latin typeface="Palatino Linotype" panose="02040502050505030304" pitchFamily="18" charset="0"/>
              </a:rPr>
              <a:t>Permite ajustar la planificación didáctica y detectar posibles brechas</a:t>
            </a:r>
            <a:r>
              <a:rPr lang="es-MX" b="1" dirty="0" smtClean="0">
                <a:latin typeface="Palatino Linotype" panose="02040502050505030304" pitchFamily="18" charset="0"/>
              </a:rPr>
              <a:t>.</a:t>
            </a:r>
          </a:p>
          <a:p>
            <a:pPr algn="just"/>
            <a:endParaRPr lang="es-MX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s-MX" b="1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2</a:t>
            </a:r>
            <a:r>
              <a:rPr lang="es-MX" b="1" dirty="0">
                <a:solidFill>
                  <a:srgbClr val="0000CC"/>
                </a:solidFill>
                <a:latin typeface="Palatino Linotype" panose="02040502050505030304" pitchFamily="18" charset="0"/>
              </a:rPr>
              <a:t>.- Evaluación </a:t>
            </a:r>
            <a:r>
              <a:rPr lang="es-MX" b="1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formativa</a:t>
            </a:r>
          </a:p>
          <a:p>
            <a:pPr algn="just"/>
            <a:endParaRPr lang="es-MX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Finalidad: </a:t>
            </a:r>
            <a:r>
              <a:rPr lang="es-MX" b="1" dirty="0">
                <a:latin typeface="Palatino Linotype" panose="02040502050505030304" pitchFamily="18" charset="0"/>
              </a:rPr>
              <a:t>Supervisar el progreso del estudiante durante el proceso de enseñanza-aprendizaje.</a:t>
            </a:r>
          </a:p>
          <a:p>
            <a:pPr algn="just"/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Instrumentos: </a:t>
            </a:r>
            <a:r>
              <a:rPr lang="es-MX" b="1" dirty="0">
                <a:latin typeface="Palatino Linotype" panose="02040502050505030304" pitchFamily="18" charset="0"/>
              </a:rPr>
              <a:t>Rúbricas, listas de cotejo, portafolios, diarios reflexivos, debates, simulaciones.</a:t>
            </a:r>
          </a:p>
          <a:p>
            <a:pPr algn="just"/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Características: </a:t>
            </a:r>
            <a:r>
              <a:rPr lang="es-MX" b="1" dirty="0">
                <a:latin typeface="Palatino Linotype" panose="02040502050505030304" pitchFamily="18" charset="0"/>
              </a:rPr>
              <a:t>Tiene un carácter retroalimentador; no necesariamente implica calificación numérica</a:t>
            </a:r>
            <a:r>
              <a:rPr lang="es-MX" b="1" dirty="0" smtClean="0">
                <a:latin typeface="Palatino Linotype" panose="02040502050505030304" pitchFamily="18" charset="0"/>
              </a:rPr>
              <a:t>.</a:t>
            </a:r>
          </a:p>
          <a:p>
            <a:pPr algn="just"/>
            <a:endParaRPr lang="es-MX" b="1" dirty="0">
              <a:solidFill>
                <a:srgbClr val="0000CC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s-MX" b="1" dirty="0">
                <a:solidFill>
                  <a:srgbClr val="0000CC"/>
                </a:solidFill>
                <a:latin typeface="Palatino Linotype" panose="02040502050505030304" pitchFamily="18" charset="0"/>
              </a:rPr>
              <a:t>3. Evaluación </a:t>
            </a:r>
            <a:r>
              <a:rPr lang="es-MX" b="1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sumativa</a:t>
            </a:r>
          </a:p>
          <a:p>
            <a:pPr algn="just"/>
            <a:endParaRPr lang="es-MX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Finalidad: </a:t>
            </a:r>
            <a:r>
              <a:rPr lang="es-MX" b="1" dirty="0">
                <a:latin typeface="Palatino Linotype" panose="02040502050505030304" pitchFamily="18" charset="0"/>
              </a:rPr>
              <a:t>Valorar el logro final de los resultados de aprendizaje al concluir una unidad, módulo o curso.</a:t>
            </a:r>
          </a:p>
          <a:p>
            <a:pPr algn="just"/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Instrumentos: </a:t>
            </a:r>
            <a:r>
              <a:rPr lang="es-MX" b="1" dirty="0">
                <a:latin typeface="Palatino Linotype" panose="02040502050505030304" pitchFamily="18" charset="0"/>
              </a:rPr>
              <a:t>Exámenes escritos, proyectos finales, ensayos, estudios de caso, presentaciones orales.</a:t>
            </a:r>
          </a:p>
          <a:p>
            <a:pPr algn="just"/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Criterios: </a:t>
            </a:r>
            <a:r>
              <a:rPr lang="es-MX" b="1" dirty="0">
                <a:latin typeface="Palatino Linotype" panose="02040502050505030304" pitchFamily="18" charset="0"/>
              </a:rPr>
              <a:t>Se centra en evidencias concretas del desempeño del estudiante, y suele traducirse en calificaciones.</a:t>
            </a:r>
          </a:p>
          <a:p>
            <a:pPr algn="just"/>
            <a:endParaRPr lang="es-MX" b="1" dirty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endParaRPr lang="es-MX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43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 CIERRE</a:t>
            </a:r>
          </a:p>
          <a:p>
            <a:pPr algn="just"/>
            <a:endParaRPr lang="es-ES" b="1" dirty="0">
              <a:latin typeface="Palatino Linotype" panose="02040502050505030304" pitchFamily="18" charset="0"/>
            </a:endParaRPr>
          </a:p>
          <a:p>
            <a:pPr algn="just"/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1: </a:t>
            </a:r>
          </a:p>
          <a:p>
            <a:pPr algn="just">
              <a:lnSpc>
                <a:spcPct val="150000"/>
              </a:lnSpc>
            </a:pPr>
            <a:r>
              <a:rPr lang="es-EC" sz="2000" b="1" dirty="0">
                <a:latin typeface="Palatino Linotype" panose="02040502050505030304" pitchFamily="18" charset="0"/>
              </a:rPr>
              <a:t>Presentación de  la validación del instrumento de investigación del articulo académico </a:t>
            </a:r>
          </a:p>
          <a:p>
            <a:pPr algn="just"/>
            <a:endParaRPr lang="es-MX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2</a:t>
            </a:r>
          </a:p>
          <a:p>
            <a:pPr algn="just">
              <a:lnSpc>
                <a:spcPct val="150000"/>
              </a:lnSpc>
            </a:pPr>
            <a:r>
              <a:rPr lang="es-EC" sz="2000" b="1" dirty="0">
                <a:latin typeface="Palatino Linotype" panose="02040502050505030304" pitchFamily="18" charset="0"/>
              </a:rPr>
              <a:t>Presentación de  la validación del instrumento de investigación </a:t>
            </a:r>
            <a:r>
              <a:rPr lang="es-EC" sz="2000" b="1" dirty="0" smtClean="0">
                <a:latin typeface="Palatino Linotype" panose="02040502050505030304" pitchFamily="18" charset="0"/>
              </a:rPr>
              <a:t>de la investigación formativa </a:t>
            </a:r>
            <a:endParaRPr lang="es-EC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41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918921" y="444632"/>
            <a:ext cx="10905699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PLAN DE CLASES </a:t>
            </a: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FECHA: </a:t>
            </a:r>
            <a:r>
              <a:rPr lang="es-ES" b="1" dirty="0" smtClean="0">
                <a:latin typeface="Palatino Linotype" panose="02040502050505030304" pitchFamily="18" charset="0"/>
              </a:rPr>
              <a:t>13 de mayo de 2025</a:t>
            </a:r>
          </a:p>
          <a:p>
            <a:pPr algn="just">
              <a:lnSpc>
                <a:spcPct val="150000"/>
              </a:lnSpc>
            </a:pPr>
            <a:endParaRPr lang="es-ES" sz="800" b="1" i="0" dirty="0" smtClean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INICIO</a:t>
            </a: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1.1. Tema: </a:t>
            </a:r>
            <a:r>
              <a:rPr lang="es-MX" b="1" dirty="0">
                <a:latin typeface="Palatino Linotype" panose="02040502050505030304" pitchFamily="18" charset="0"/>
              </a:rPr>
              <a:t>1.7. EL PLURALISMO JURÍDICO EN EL ORDENAMIENTO JURÍDICO ECUATORIANO</a:t>
            </a:r>
            <a:endParaRPr lang="es-ES" sz="800" b="1" i="0" dirty="0" smtClean="0">
              <a:effectLst/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ES" b="1" i="0" dirty="0" smtClean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1.1. Objetivo de la clase</a:t>
            </a: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s-ES" sz="800" b="1" i="0" dirty="0" smtClean="0">
              <a:effectLst/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>
                <a:latin typeface="Palatino Linotype" panose="02040502050505030304" pitchFamily="18" charset="0"/>
              </a:rPr>
              <a:t>Analizar </a:t>
            </a:r>
            <a:r>
              <a:rPr lang="es-MX" b="1" dirty="0" smtClean="0">
                <a:latin typeface="Palatino Linotype" panose="02040502050505030304" pitchFamily="18" charset="0"/>
              </a:rPr>
              <a:t>de </a:t>
            </a:r>
            <a:r>
              <a:rPr lang="es-MX" b="1" dirty="0">
                <a:latin typeface="Palatino Linotype" panose="02040502050505030304" pitchFamily="18" charset="0"/>
              </a:rPr>
              <a:t>manera crítica el pluralismo jurídico en el ordenamiento jurídico ecuatoriano, a través del estudio doctrinario, normativo y jurisprudencial, con el fin de comprender cómo se articula la coexistencia entre la justicia ordinaria y la justicia indígena</a:t>
            </a:r>
            <a:r>
              <a:rPr lang="es-MX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MX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1.2. Juego lúdico </a:t>
            </a:r>
          </a:p>
          <a:p>
            <a:pPr algn="just">
              <a:lnSpc>
                <a:spcPct val="150000"/>
              </a:lnSpc>
            </a:pPr>
            <a:endParaRPr lang="es-MX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1.3. Tutoriales </a:t>
            </a:r>
            <a:endParaRPr lang="es-ES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6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511790" y="416720"/>
            <a:ext cx="1087044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1.7. EL PLURALISMO JURÍDICO EN EL ORDENAMIENTO JURÍDICO ECUATORIANO</a:t>
            </a:r>
          </a:p>
          <a:p>
            <a:pPr>
              <a:lnSpc>
                <a:spcPct val="200000"/>
              </a:lnSpc>
            </a:pPr>
            <a:endParaRPr lang="es-MX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1.7.1. Reconocimiento constitucional del pluralismo jurídico en Ecuador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1.7.2. Análisis del artículo 57 de la Constitución de la República del Ecuador.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1.7.3. Análisis </a:t>
            </a:r>
            <a:r>
              <a:rPr lang="es-MX" sz="2000" b="1" dirty="0" smtClean="0">
                <a:latin typeface="Palatino Linotype" panose="02040502050505030304" pitchFamily="18" charset="0"/>
              </a:rPr>
              <a:t>de los </a:t>
            </a:r>
            <a:r>
              <a:rPr lang="es-MX" sz="2000" b="1" dirty="0" smtClean="0">
                <a:latin typeface="Palatino Linotype" panose="02040502050505030304" pitchFamily="18" charset="0"/>
              </a:rPr>
              <a:t>artículos 1 y </a:t>
            </a:r>
            <a:r>
              <a:rPr lang="es-MX" sz="2000" b="1" dirty="0">
                <a:latin typeface="Palatino Linotype" panose="02040502050505030304" pitchFamily="18" charset="0"/>
              </a:rPr>
              <a:t>171 de la Constitución de la República del Ecuador.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1.7.4. Sentencias de la Corte Constitucional del Ecuador.</a:t>
            </a:r>
          </a:p>
        </p:txBody>
      </p:sp>
    </p:spTree>
    <p:extLst>
      <p:ext uri="{BB962C8B-B14F-4D97-AF65-F5344CB8AC3E}">
        <p14:creationId xmlns:p14="http://schemas.microsoft.com/office/powerpoint/2010/main" val="408452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00752" y="218069"/>
            <a:ext cx="10699845" cy="46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1.7. EL PLURALISMO JURÍDICO EN EL ORDENAMIENTO JURÍDICO </a:t>
            </a: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ECUATORIANO</a:t>
            </a:r>
            <a:endParaRPr lang="es-MX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" b="22786"/>
          <a:stretch/>
        </p:blipFill>
        <p:spPr>
          <a:xfrm>
            <a:off x="1449113" y="683517"/>
            <a:ext cx="9042707" cy="59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3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9" b="8856"/>
          <a:stretch/>
        </p:blipFill>
        <p:spPr>
          <a:xfrm>
            <a:off x="2599925" y="109183"/>
            <a:ext cx="7622247" cy="658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1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5" b="7264"/>
          <a:stretch/>
        </p:blipFill>
        <p:spPr>
          <a:xfrm>
            <a:off x="2453908" y="245660"/>
            <a:ext cx="7618139" cy="63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7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37982" y="331296"/>
            <a:ext cx="9157648" cy="569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1.7.3. Análisis del artículos 1 y 171 de la Constitución de la República del Ecuador.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00585" y="1425138"/>
            <a:ext cx="741983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Art. 1.- </a:t>
            </a:r>
            <a:r>
              <a:rPr lang="es-MX" b="1" dirty="0">
                <a:latin typeface="Palatino Linotype" panose="02040502050505030304" pitchFamily="18" charset="0"/>
              </a:rPr>
              <a:t>El Ecuador es un Estado constitucional de derechos y justicia, </a:t>
            </a:r>
            <a:r>
              <a:rPr lang="es-MX" b="1" dirty="0" smtClean="0">
                <a:latin typeface="Palatino Linotype" panose="02040502050505030304" pitchFamily="18" charset="0"/>
              </a:rPr>
              <a:t>intercultural y plurinacional.</a:t>
            </a:r>
          </a:p>
          <a:p>
            <a:endParaRPr lang="es-MX" b="1" dirty="0">
              <a:latin typeface="Palatino Linotype" panose="02040502050505030304" pitchFamily="18" charset="0"/>
            </a:endParaRPr>
          </a:p>
          <a:p>
            <a:pPr algn="just"/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Art. 171.- </a:t>
            </a:r>
            <a:r>
              <a:rPr lang="es-MX" b="1" dirty="0">
                <a:latin typeface="Palatino Linotype" panose="02040502050505030304" pitchFamily="18" charset="0"/>
              </a:rPr>
              <a:t>Las autoridades de las comunidades, pueblos y nacionalidades indígenas ejercerán funciones jurisdiccionales, con base en sus tradiciones ancestrales y su derecho propio, dentro de su ámbito territorial, con garantía de participación y decisión de las mujeres. Las autoridades aplicarán normas y procedimientos propios para la solución de sus conflictos internos, y que no sean contrarios a la Constitución y a los derechos humanos reconocidos en instrumentos internacionales. </a:t>
            </a:r>
            <a:endParaRPr lang="es-MX" b="1" dirty="0" smtClean="0">
              <a:latin typeface="Palatino Linotype" panose="02040502050505030304" pitchFamily="18" charset="0"/>
            </a:endParaRPr>
          </a:p>
          <a:p>
            <a:pPr algn="just"/>
            <a:endParaRPr lang="es-MX" b="1" dirty="0">
              <a:latin typeface="Palatino Linotype" panose="02040502050505030304" pitchFamily="18" charset="0"/>
            </a:endParaRPr>
          </a:p>
          <a:p>
            <a:pPr algn="just"/>
            <a:r>
              <a:rPr lang="es-MX" b="1" dirty="0" smtClean="0">
                <a:latin typeface="Palatino Linotype" panose="02040502050505030304" pitchFamily="18" charset="0"/>
              </a:rPr>
              <a:t>El </a:t>
            </a:r>
            <a:r>
              <a:rPr lang="es-MX" b="1" dirty="0">
                <a:latin typeface="Palatino Linotype" panose="02040502050505030304" pitchFamily="18" charset="0"/>
              </a:rPr>
              <a:t>Estado garantizará que las decisiones de la jurisdicción indígena sean respetadas por </a:t>
            </a:r>
            <a:r>
              <a:rPr lang="es-MX" b="1" dirty="0" smtClean="0">
                <a:latin typeface="Palatino Linotype" panose="02040502050505030304" pitchFamily="18" charset="0"/>
              </a:rPr>
              <a:t>las instituciones </a:t>
            </a:r>
            <a:r>
              <a:rPr lang="es-MX" b="1" dirty="0">
                <a:latin typeface="Palatino Linotype" panose="02040502050505030304" pitchFamily="18" charset="0"/>
              </a:rPr>
              <a:t>y autoridades públicas. Dichas decisiones estarán sujetas al control de constitucionalidad. La ley establecerá los mecanismos de coordinación y cooperación entre la jurisdicción indígena y la jurisdicción ordinaria. </a:t>
            </a:r>
          </a:p>
        </p:txBody>
      </p:sp>
      <p:pic>
        <p:nvPicPr>
          <p:cNvPr id="1026" name="Picture 2" descr="Constitución de la República del Ecuador - Menos violencias más  transpar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56" y="1856024"/>
            <a:ext cx="2947915" cy="353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51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07167" y="239804"/>
            <a:ext cx="6050118" cy="569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1.7.4. Sentencias de la Corte Constitucional del Ecuador.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932226" y="2138865"/>
            <a:ext cx="48416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Palatino Linotype" panose="02040502050505030304" pitchFamily="18" charset="0"/>
              </a:rPr>
              <a:t>Sentencia No. </a:t>
            </a:r>
            <a:r>
              <a:rPr lang="es-MX" sz="2400" b="1" dirty="0" smtClean="0">
                <a:latin typeface="Palatino Linotype" panose="02040502050505030304" pitchFamily="18" charset="0"/>
              </a:rPr>
              <a:t>134-13-EP/20</a:t>
            </a:r>
          </a:p>
          <a:p>
            <a:endParaRPr lang="es-MX" sz="2400" b="1" dirty="0">
              <a:latin typeface="Palatino Linotype" panose="02040502050505030304" pitchFamily="18" charset="0"/>
            </a:endParaRPr>
          </a:p>
          <a:p>
            <a:r>
              <a:rPr lang="es-MX" sz="2400" b="1" dirty="0">
                <a:latin typeface="Palatino Linotype" panose="02040502050505030304" pitchFamily="18" charset="0"/>
              </a:rPr>
              <a:t>Sentencia No. </a:t>
            </a:r>
            <a:r>
              <a:rPr lang="es-MX" sz="2400" b="1" dirty="0" smtClean="0">
                <a:latin typeface="Palatino Linotype" panose="02040502050505030304" pitchFamily="18" charset="0"/>
              </a:rPr>
              <a:t>237-19-JP</a:t>
            </a:r>
          </a:p>
          <a:p>
            <a:endParaRPr lang="es-MX" sz="2400" b="1" dirty="0">
              <a:latin typeface="Palatino Linotype" panose="02040502050505030304" pitchFamily="18" charset="0"/>
            </a:endParaRPr>
          </a:p>
          <a:p>
            <a:r>
              <a:rPr lang="es-MX" sz="2400" b="1" dirty="0">
                <a:latin typeface="Palatino Linotype" panose="02040502050505030304" pitchFamily="18" charset="0"/>
              </a:rPr>
              <a:t>Sentencia No. </a:t>
            </a:r>
            <a:r>
              <a:rPr lang="es-MX" sz="2400" b="1" dirty="0" smtClean="0">
                <a:latin typeface="Palatino Linotype" panose="02040502050505030304" pitchFamily="18" charset="0"/>
              </a:rPr>
              <a:t>112-14-JH/21</a:t>
            </a:r>
          </a:p>
          <a:p>
            <a:endParaRPr lang="es-MX" sz="2400" b="1" dirty="0">
              <a:latin typeface="Palatino Linotype" panose="02040502050505030304" pitchFamily="18" charset="0"/>
            </a:endParaRPr>
          </a:p>
          <a:p>
            <a:r>
              <a:rPr lang="fi-FI" sz="2400" b="1" dirty="0">
                <a:latin typeface="Palatino Linotype" panose="02040502050505030304" pitchFamily="18" charset="0"/>
              </a:rPr>
              <a:t>Sentencias </a:t>
            </a:r>
            <a:r>
              <a:rPr lang="fi-FI" sz="2400" b="1" dirty="0" smtClean="0">
                <a:latin typeface="Palatino Linotype" panose="02040502050505030304" pitchFamily="18" charset="0"/>
              </a:rPr>
              <a:t>1-12-EI/21</a:t>
            </a:r>
          </a:p>
        </p:txBody>
      </p:sp>
      <p:pic>
        <p:nvPicPr>
          <p:cNvPr id="2050" name="Picture 2" descr="Corte Constitucional del Ecuador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29" y="1920524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96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8374F1-334D-3F5F-DFE3-9CE5166A541B}"/>
              </a:ext>
            </a:extLst>
          </p:cNvPr>
          <p:cNvSpPr txBox="1"/>
          <p:nvPr/>
        </p:nvSpPr>
        <p:spPr>
          <a:xfrm>
            <a:off x="725715" y="493486"/>
            <a:ext cx="110018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3.- CIERRE</a:t>
            </a:r>
          </a:p>
          <a:p>
            <a:pPr>
              <a:lnSpc>
                <a:spcPct val="150000"/>
              </a:lnSpc>
            </a:pPr>
            <a:endParaRPr lang="es-EC" sz="1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TAREA 1: </a:t>
            </a:r>
          </a:p>
          <a:p>
            <a:pPr algn="just">
              <a:lnSpc>
                <a:spcPct val="150000"/>
              </a:lnSpc>
            </a:pPr>
            <a:r>
              <a:rPr lang="es-EC" sz="2000" b="1" dirty="0">
                <a:latin typeface="Palatino Linotype" panose="02040502050505030304" pitchFamily="18" charset="0"/>
              </a:rPr>
              <a:t>Presentación de las tres tareas  (fase de planificación, estado del arte y fundamentación teórica)de la investigación formativa</a:t>
            </a:r>
          </a:p>
          <a:p>
            <a:pPr>
              <a:lnSpc>
                <a:spcPct val="150000"/>
              </a:lnSpc>
            </a:pPr>
            <a:endParaRPr lang="es-EC" sz="14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TAREA </a:t>
            </a: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  <a:endParaRPr lang="es-EC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Presentación del avance del artículo académico </a:t>
            </a:r>
          </a:p>
          <a:p>
            <a:pPr>
              <a:lnSpc>
                <a:spcPct val="150000"/>
              </a:lnSpc>
            </a:pPr>
            <a:endParaRPr lang="es-EC" sz="14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3</a:t>
            </a:r>
            <a:endParaRPr lang="es-EC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>
                <a:latin typeface="Palatino Linotype" panose="02040502050505030304" pitchFamily="18" charset="0"/>
              </a:rPr>
              <a:t>Presentación </a:t>
            </a:r>
            <a:r>
              <a:rPr lang="es-EC" sz="2000" b="1" dirty="0" smtClean="0">
                <a:latin typeface="Palatino Linotype" panose="02040502050505030304" pitchFamily="18" charset="0"/>
              </a:rPr>
              <a:t>de  </a:t>
            </a:r>
            <a:r>
              <a:rPr lang="es-EC" sz="2000" b="1" dirty="0">
                <a:latin typeface="Palatino Linotype" panose="02040502050505030304" pitchFamily="18" charset="0"/>
              </a:rPr>
              <a:t>la validación del instrumento de investigación </a:t>
            </a:r>
            <a:r>
              <a:rPr lang="es-EC" sz="2000" b="1" dirty="0" smtClean="0">
                <a:latin typeface="Palatino Linotype" panose="02040502050505030304" pitchFamily="18" charset="0"/>
              </a:rPr>
              <a:t>del articulo académico </a:t>
            </a:r>
            <a:endParaRPr lang="es-EC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sz="1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TAREA 3</a:t>
            </a:r>
          </a:p>
          <a:p>
            <a:pPr>
              <a:lnSpc>
                <a:spcPct val="150000"/>
              </a:lnSpc>
            </a:pPr>
            <a:r>
              <a:rPr lang="es-EC" sz="2000" b="1" dirty="0">
                <a:latin typeface="Palatino Linotype" panose="02040502050505030304" pitchFamily="18" charset="0"/>
              </a:rPr>
              <a:t>Control de lectura</a:t>
            </a:r>
            <a:endParaRPr lang="es-EC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676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970</Words>
  <Application>Microsoft Office PowerPoint</Application>
  <PresentationFormat>Panorámica</PresentationFormat>
  <Paragraphs>129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Palatino Linotype</vt:lpstr>
      <vt:lpstr>Tema de Office</vt:lpstr>
      <vt:lpstr>PLURALISMO JURÍDICO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SYSTEMarket</dc:creator>
  <cp:lastModifiedBy>SYSTEMarket</cp:lastModifiedBy>
  <cp:revision>73</cp:revision>
  <dcterms:created xsi:type="dcterms:W3CDTF">2024-09-08T10:13:11Z</dcterms:created>
  <dcterms:modified xsi:type="dcterms:W3CDTF">2025-05-13T08:47:23Z</dcterms:modified>
</cp:coreProperties>
</file>