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279" r:id="rId4"/>
    <p:sldId id="281" r:id="rId5"/>
    <p:sldId id="282" r:id="rId6"/>
    <p:sldId id="283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7" r:id="rId1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3216A-56D3-486E-A0CC-4D9077D9AEB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F7C6A-2EE8-4581-B341-0F47C65F0CD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4245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6B273C-B5A0-41D1-B4D7-6FB8CC425B28}" type="slidenum">
              <a:rPr kumimoji="0" lang="es-EC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C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9538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6B273C-B5A0-41D1-B4D7-6FB8CC425B28}" type="slidenum">
              <a:rPr kumimoji="0" lang="es-EC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C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953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7BBB7-FD99-4097-8B92-065FCCACB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E18808-2384-483B-82D2-13DA0DDA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BBA57-BA2F-4221-9477-DA421EBB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673F6C-A9A7-4AE8-9B39-D1F12D351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88DBB8-FE77-4F96-9602-709A86AA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142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A4815-C092-426E-9689-492151F5B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92819B-F321-4C5F-8494-AFB814A66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70C880-ADFA-4B21-BD27-D5515AB1A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0EB7E-B254-4284-A1FA-0A922942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6CD3AA-9537-4A2E-866D-385832CDA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818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3BADEE-0536-42D6-A54F-FEF76AF21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B312A1-F232-4279-BDB9-0F39A5B07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52AC61-0F91-400D-BB1E-40801B0DD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F0ABF4-693D-4571-AD5A-40A338CBB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490CED-EF2C-4809-8639-F6F7F69A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8016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C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7958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05029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21317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3835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6594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30520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1812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86164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03893-4131-4166-A6A1-C83EF489E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713B3E-9FE5-407A-9E33-D102B420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C032EC-046C-41F2-9F3A-FA1A0226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E71E43-757A-427C-83FB-42246186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CAACBC-6E36-422A-A543-3800BE4D2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977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06958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83356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977831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65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8DE07-7F16-43E6-A4BF-933929E52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343CCC-E248-48A1-A12F-07623161B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3DDC6-3440-40ED-9B75-7AB965FF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80DEF7-00F9-46F3-AD7F-30DE03B5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E17C5A-19F9-4C67-AFC9-420CE379C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962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A51C8-0974-48F8-8DDE-ED4AC0BFE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CDDB92-C875-4E40-9942-DFADA5CE6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8A84E3-6449-429A-8ACB-461FFDC41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CB9A56-7F26-420E-A924-D7FDCA05F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B45612-ED39-4BE1-9C95-478D1DBE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7F421A-6A4E-40AE-A904-6BB5440B8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046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53CF0-E897-420C-9AA7-F1AE50BC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18CA2-EBF9-4C72-9CB8-E850F7D4B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D0CCAC-F09C-49FB-B26E-C1ADFC3A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FFDCFC-66E7-4DB6-8BA3-7045E9DE5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69E6D4-5914-4E84-8B78-14F141020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4BE4303-6299-47CD-BB4E-56FDC779D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243675-EE9F-4881-A230-F10DBC59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576D4A-3ADC-455C-A98A-3BC6CFB8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987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17101-F303-4ECA-B294-3519815D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D7E189-EFD7-4C2F-88A8-57F307D1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6AE8EC-F2C6-460F-A127-4322703C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1E6388-6906-45E3-A886-E326B1D9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444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BEC051-3E34-416D-86BD-840947661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A122C5-F351-47F9-ACF4-F271CD57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011461-3684-4344-A56E-08C3423F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3765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9F1B8-E80D-4F64-8314-1BD5AFF1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A2D158-D873-488F-AD16-7A4CD5C04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785D99-252B-4753-A7AF-C690A7E30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6B3E5B-3384-45E0-8A22-5E9A037E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59673B-3F67-4983-971E-E66A48AD1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BBBE23-53C5-4AA6-B038-DF78FF3E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7804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68CFFF-EB79-4574-BFD8-6F503775F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9B6068-0EED-4709-8FE0-59A405667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B450D4-D12C-45F7-AACF-4DC699434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7BA922-881C-4874-802B-7BC91849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F643D3-AA5D-4C46-8B0C-2DC910C7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26F8B9-56CE-4BA6-AFFD-D6469B6A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258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F2C88C-A70E-4F14-8FAE-C6DD74F3C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2E7021-5ED9-4C16-890F-8A2A0A273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E442F-577F-4CBD-A94A-B9C39ABAC0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24D8-39DF-4797-96F8-9021518F901B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119A32-BF78-44F4-AE9A-949DC2CFE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D7246A-0FC5-4B3D-BD8C-9849F4C49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EBDDD-4BB8-47B6-B987-7B3947B9D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048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F98BCB0-5E27-4FC6-B1F4-4D580C82280F}" type="datetimeFigureOut">
              <a:rPr lang="es-EC" smtClean="0"/>
              <a:t>27/4/2020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C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47911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Archivos%20de%20programa\Microsoft%20Office\Clipart\corpmm\ThemeSnd\j0074322.mi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Archivos%20de%20programa\Microsoft%20Office\Clipart\corpmm\ThemeSnd\j0074318.mi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A34E1-E85A-42FD-AA88-B48663685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PLANIFICACION ESTRATEGICA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9924ED-8ADD-49A6-B25F-8C7A044E7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8847"/>
            <a:ext cx="9144000" cy="1655762"/>
          </a:xfrm>
        </p:spPr>
        <p:txBody>
          <a:bodyPr/>
          <a:lstStyle/>
          <a:p>
            <a:r>
              <a:rPr lang="es-ES" dirty="0"/>
              <a:t>Dr. Pablo Enrique Fierro López PhD.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35810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>
              <a:defRPr/>
            </a:pPr>
            <a:r>
              <a:rPr lang="es-ES"/>
              <a:t>El Cambio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4191000" cy="4114800"/>
          </a:xfrm>
          <a:noFill/>
        </p:spPr>
        <p:txBody>
          <a:bodyPr>
            <a:normAutofit lnSpcReduction="10000"/>
          </a:bodyPr>
          <a:lstStyle/>
          <a:p>
            <a:pPr marL="533400" lvl="1" indent="0">
              <a:lnSpc>
                <a:spcPct val="90000"/>
              </a:lnSpc>
              <a:buNone/>
            </a:pPr>
            <a:r>
              <a:rPr lang="es-EC"/>
              <a:t>Muchas personas nos</a:t>
            </a:r>
          </a:p>
          <a:p>
            <a:pPr marL="533400" lvl="1" indent="0">
              <a:lnSpc>
                <a:spcPct val="90000"/>
              </a:lnSpc>
              <a:buNone/>
            </a:pPr>
            <a:r>
              <a:rPr lang="es-EC"/>
              <a:t>resistimos al cambio</a:t>
            </a:r>
          </a:p>
          <a:p>
            <a:pPr marL="533400" lvl="1" indent="0">
              <a:lnSpc>
                <a:spcPct val="90000"/>
              </a:lnSpc>
              <a:buNone/>
            </a:pPr>
            <a:endParaRPr lang="es-EC"/>
          </a:p>
          <a:p>
            <a:pPr marL="533400" lvl="1" indent="0">
              <a:lnSpc>
                <a:spcPct val="90000"/>
              </a:lnSpc>
              <a:buNone/>
            </a:pPr>
            <a:r>
              <a:rPr lang="es-EC"/>
              <a:t>A pesar de que este</a:t>
            </a:r>
          </a:p>
          <a:p>
            <a:pPr marL="533400" lvl="1" indent="0">
              <a:lnSpc>
                <a:spcPct val="90000"/>
              </a:lnSpc>
              <a:buNone/>
            </a:pPr>
            <a:r>
              <a:rPr lang="es-EC"/>
              <a:t>puede ser:</a:t>
            </a:r>
          </a:p>
          <a:p>
            <a:pPr marL="533400" lvl="1" indent="0">
              <a:lnSpc>
                <a:spcPct val="90000"/>
              </a:lnSpc>
              <a:buFont typeface="Wingdings" pitchFamily="2" charset="2"/>
              <a:buChar char="§"/>
            </a:pPr>
            <a:endParaRPr lang="es-EC"/>
          </a:p>
          <a:p>
            <a:pPr marL="533400" lvl="1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s-EC"/>
              <a:t>Inevitable</a:t>
            </a:r>
          </a:p>
          <a:p>
            <a:pPr marL="533400" lvl="1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s-EC"/>
              <a:t>Rápido</a:t>
            </a:r>
          </a:p>
          <a:p>
            <a:pPr marL="533400" lvl="1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s-EC"/>
              <a:t>Dramático</a:t>
            </a:r>
          </a:p>
          <a:p>
            <a:pPr marL="533400" lvl="1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s-EC"/>
              <a:t>Crear resistencia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400" i="1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729414" y="1752600"/>
            <a:ext cx="34813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69888" lvl="1" defTabSz="369888">
              <a:spcBef>
                <a:spcPct val="20000"/>
              </a:spcBef>
            </a:pPr>
            <a:r>
              <a:rPr lang="es-EC" sz="2600">
                <a:solidFill>
                  <a:prstClr val="white"/>
                </a:solidFill>
                <a:latin typeface="Arial" charset="0"/>
              </a:rPr>
              <a:t>El cambio debe traer  una profunda motivación y, sobre todo, la certeza que los cambios son positivos y que nos van a permitir crecer.</a:t>
            </a:r>
            <a:endParaRPr lang="es-ES" sz="2000" i="1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678973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>
              <a:defRPr/>
            </a:pPr>
            <a:r>
              <a:rPr lang="es-ES"/>
              <a:t>Calidad Total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133600"/>
            <a:ext cx="7924800" cy="4114800"/>
          </a:xfrm>
          <a:noFill/>
        </p:spPr>
        <p:txBody>
          <a:bodyPr/>
          <a:lstStyle/>
          <a:p>
            <a:pPr lvl="1" algn="just">
              <a:buFont typeface="Symbol" pitchFamily="18" charset="2"/>
              <a:buChar char="·"/>
            </a:pPr>
            <a:endParaRPr kumimoji="0" lang="es-EC"/>
          </a:p>
          <a:p>
            <a:pPr lvl="1" algn="just">
              <a:buFont typeface="Symbol" pitchFamily="18" charset="2"/>
              <a:buChar char="·"/>
            </a:pPr>
            <a:r>
              <a:rPr kumimoji="0" lang="es-EC"/>
              <a:t>Es una cuestión de supervivencia.</a:t>
            </a:r>
          </a:p>
          <a:p>
            <a:pPr lvl="1" algn="just">
              <a:buFont typeface="Symbol" pitchFamily="18" charset="2"/>
              <a:buChar char="·"/>
            </a:pPr>
            <a:r>
              <a:rPr kumimoji="0" lang="es-EC"/>
              <a:t>Requiere un cambio de mentalidad y no se puede hacer un cambio de mentalidad sin una experiencia emocional.</a:t>
            </a:r>
          </a:p>
          <a:p>
            <a:pPr lvl="1" algn="just">
              <a:buFont typeface="Symbol" pitchFamily="18" charset="2"/>
              <a:buChar char="·"/>
            </a:pPr>
            <a:r>
              <a:rPr kumimoji="0" lang="es-EC"/>
              <a:t>Toma tiempo =&gt; Si no se compromete a dedicarle tiempo ...No empiece.</a:t>
            </a:r>
            <a:endParaRPr kumimoji="0" lang="es-ES"/>
          </a:p>
        </p:txBody>
      </p:sp>
    </p:spTree>
    <p:extLst>
      <p:ext uri="{BB962C8B-B14F-4D97-AF65-F5344CB8AC3E}">
        <p14:creationId xmlns:p14="http://schemas.microsoft.com/office/powerpoint/2010/main" val="3903793120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>
              <a:defRPr/>
            </a:pPr>
            <a:r>
              <a:rPr lang="es-ES"/>
              <a:t>Principios Básicos de la calidad total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133600"/>
            <a:ext cx="7924800" cy="4114800"/>
          </a:xfrm>
          <a:noFill/>
        </p:spPr>
        <p:txBody>
          <a:bodyPr/>
          <a:lstStyle/>
          <a:p>
            <a:pPr lvl="1">
              <a:buFont typeface="Symbol" pitchFamily="18" charset="2"/>
              <a:buChar char="·"/>
            </a:pPr>
            <a:r>
              <a:rPr kumimoji="0" lang="es-EC"/>
              <a:t>Recurso Humano: prioridad # 1.</a:t>
            </a:r>
          </a:p>
          <a:p>
            <a:pPr lvl="1">
              <a:buFont typeface="Symbol" pitchFamily="18" charset="2"/>
              <a:buChar char="·"/>
            </a:pPr>
            <a:r>
              <a:rPr kumimoji="0" lang="es-EC"/>
              <a:t>Constancia de propósito.</a:t>
            </a:r>
          </a:p>
          <a:p>
            <a:pPr lvl="1">
              <a:buFont typeface="Symbol" pitchFamily="18" charset="2"/>
              <a:buChar char="·"/>
            </a:pPr>
            <a:r>
              <a:rPr kumimoji="0" lang="es-EC"/>
              <a:t>Éxito medido a través de los clientes.</a:t>
            </a:r>
          </a:p>
          <a:p>
            <a:pPr lvl="1">
              <a:buFont typeface="Symbol" pitchFamily="18" charset="2"/>
              <a:buChar char="·"/>
            </a:pPr>
            <a:r>
              <a:rPr kumimoji="0" lang="es-EC"/>
              <a:t>Enfoque al proceso.</a:t>
            </a:r>
          </a:p>
          <a:p>
            <a:pPr lvl="1">
              <a:buFont typeface="Symbol" pitchFamily="18" charset="2"/>
              <a:buChar char="·"/>
            </a:pPr>
            <a:r>
              <a:rPr kumimoji="0" lang="es-EC"/>
              <a:t>Decisiones con datos fieles y disponibles a tiempo.</a:t>
            </a:r>
          </a:p>
          <a:p>
            <a:pPr lvl="1">
              <a:buFont typeface="Symbol" pitchFamily="18" charset="2"/>
              <a:buChar char="·"/>
            </a:pPr>
            <a:r>
              <a:rPr kumimoji="0" lang="es-EC"/>
              <a:t>Eliminación de desperdicio e ineficiencias.</a:t>
            </a:r>
          </a:p>
          <a:p>
            <a:pPr lvl="1">
              <a:buFont typeface="Symbol" pitchFamily="18" charset="2"/>
              <a:buChar char="·"/>
            </a:pPr>
            <a:r>
              <a:rPr kumimoji="0" lang="es-EC"/>
              <a:t>Mejoras continuas.</a:t>
            </a:r>
          </a:p>
          <a:p>
            <a:pPr lvl="1">
              <a:buFont typeface="Symbol" pitchFamily="18" charset="2"/>
              <a:buChar char="·"/>
            </a:pPr>
            <a:endParaRPr kumimoji="0" lang="es-ES"/>
          </a:p>
        </p:txBody>
      </p:sp>
    </p:spTree>
    <p:extLst>
      <p:ext uri="{BB962C8B-B14F-4D97-AF65-F5344CB8AC3E}">
        <p14:creationId xmlns:p14="http://schemas.microsoft.com/office/powerpoint/2010/main" val="2101264222"/>
      </p:ext>
    </p:extLst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>
              <a:defRPr/>
            </a:pPr>
            <a:r>
              <a:rPr lang="es-ES"/>
              <a:t>La Calidad Total</a:t>
            </a:r>
            <a:br>
              <a:rPr lang="es-ES_tradnl"/>
            </a:br>
            <a:r>
              <a:rPr lang="es-ES_tradnl"/>
              <a:t>como parte de la Planificación</a:t>
            </a:r>
            <a:endParaRPr lang="es-ES"/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1828800" y="27432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3276600" y="27432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4724400" y="27432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6172200" y="27432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7620000" y="27432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124200" y="30480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4572000" y="30480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019800" y="30480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7467600" y="30480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8915400" y="2971800"/>
            <a:ext cx="304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9296400" y="2743201"/>
            <a:ext cx="1371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200">
                <a:solidFill>
                  <a:prstClr val="white"/>
                </a:solidFill>
                <a:latin typeface="Times New Roman" pitchFamily="18" charset="0"/>
              </a:rPr>
              <a:t>RESULTADO</a:t>
            </a:r>
          </a:p>
          <a:p>
            <a:pPr>
              <a:spcBef>
                <a:spcPct val="50000"/>
              </a:spcBef>
            </a:pPr>
            <a:r>
              <a:rPr lang="es-ES_tradnl" sz="1200">
                <a:solidFill>
                  <a:prstClr val="white"/>
                </a:solidFill>
                <a:latin typeface="Times New Roman" pitchFamily="18" charset="0"/>
              </a:rPr>
              <a:t>DESEADO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9296400" y="32004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200">
                <a:solidFill>
                  <a:prstClr val="white"/>
                </a:solidFill>
                <a:latin typeface="Times New Roman" pitchFamily="18" charset="0"/>
              </a:rPr>
              <a:t>CONFUSION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9296400" y="36576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200">
                <a:solidFill>
                  <a:prstClr val="white"/>
                </a:solidFill>
                <a:latin typeface="Times New Roman" pitchFamily="18" charset="0"/>
              </a:rPr>
              <a:t>ANSIEDAD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9296400" y="4191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200">
                <a:solidFill>
                  <a:prstClr val="white"/>
                </a:solidFill>
                <a:latin typeface="Times New Roman" pitchFamily="18" charset="0"/>
              </a:rPr>
              <a:t>CAMBIO LENTO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9296400" y="46482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200">
                <a:solidFill>
                  <a:prstClr val="white"/>
                </a:solidFill>
                <a:latin typeface="Times New Roman" pitchFamily="18" charset="0"/>
              </a:rPr>
              <a:t>FRUSTRACION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9296400" y="51054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200">
                <a:solidFill>
                  <a:prstClr val="white"/>
                </a:solidFill>
                <a:latin typeface="Times New Roman" pitchFamily="18" charset="0"/>
              </a:rPr>
              <a:t>DESILUCION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9296400" y="5410201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200">
                <a:solidFill>
                  <a:prstClr val="white"/>
                </a:solidFill>
                <a:latin typeface="Times New Roman" pitchFamily="18" charset="0"/>
              </a:rPr>
              <a:t>PERDIDA DE RECURSOS Y TIEMPO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1828800" y="2362200"/>
            <a:ext cx="137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400">
                <a:solidFill>
                  <a:srgbClr val="666666"/>
                </a:solidFill>
                <a:latin typeface="Arial Narrow" pitchFamily="34" charset="0"/>
              </a:rPr>
              <a:t>DIAGNOSTICO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6019800" y="23622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400">
                <a:solidFill>
                  <a:srgbClr val="666666"/>
                </a:solidFill>
                <a:latin typeface="Arial Narrow" pitchFamily="34" charset="0"/>
              </a:rPr>
              <a:t>COMO HACER?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7543800" y="2362200"/>
            <a:ext cx="137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400">
                <a:solidFill>
                  <a:srgbClr val="666666"/>
                </a:solidFill>
                <a:latin typeface="Arial Narrow" pitchFamily="34" charset="0"/>
              </a:rPr>
              <a:t>QUE HACER?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1905000" y="28194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VISION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3276600" y="28194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ENTRENAMIENTO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4800600" y="28194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MOTIVACION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6248400" y="28194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USO  RECURSOS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7696200" y="28194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PLAN  ACCION</a:t>
            </a:r>
          </a:p>
        </p:txBody>
      </p:sp>
      <p:sp>
        <p:nvSpPr>
          <p:cNvPr id="26652" name="AutoShape 28"/>
          <p:cNvSpPr>
            <a:spLocks noChangeArrowheads="1"/>
          </p:cNvSpPr>
          <p:nvPr/>
        </p:nvSpPr>
        <p:spPr bwMode="auto">
          <a:xfrm>
            <a:off x="3276600" y="32004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53" name="AutoShape 29"/>
          <p:cNvSpPr>
            <a:spLocks noChangeArrowheads="1"/>
          </p:cNvSpPr>
          <p:nvPr/>
        </p:nvSpPr>
        <p:spPr bwMode="auto">
          <a:xfrm>
            <a:off x="4724400" y="32004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54" name="AutoShape 30"/>
          <p:cNvSpPr>
            <a:spLocks noChangeArrowheads="1"/>
          </p:cNvSpPr>
          <p:nvPr/>
        </p:nvSpPr>
        <p:spPr bwMode="auto">
          <a:xfrm>
            <a:off x="6172200" y="32004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55" name="AutoShape 31"/>
          <p:cNvSpPr>
            <a:spLocks noChangeArrowheads="1"/>
          </p:cNvSpPr>
          <p:nvPr/>
        </p:nvSpPr>
        <p:spPr bwMode="auto">
          <a:xfrm>
            <a:off x="7620000" y="32004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>
            <a:off x="4572000" y="35052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>
            <a:off x="6019800" y="35052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>
            <a:off x="7467600" y="35052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59" name="Line 35"/>
          <p:cNvSpPr>
            <a:spLocks noChangeShapeType="1"/>
          </p:cNvSpPr>
          <p:nvPr/>
        </p:nvSpPr>
        <p:spPr bwMode="auto">
          <a:xfrm>
            <a:off x="8915400" y="3429000"/>
            <a:ext cx="304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3276600" y="32766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ENTRENAMIENTO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800600" y="32766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MOTIVACION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6248400" y="32766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USO  RECURSOS</a:t>
            </a: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7696200" y="32766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PLAN  ACCION</a:t>
            </a:r>
          </a:p>
        </p:txBody>
      </p:sp>
      <p:sp>
        <p:nvSpPr>
          <p:cNvPr id="26664" name="AutoShape 40"/>
          <p:cNvSpPr>
            <a:spLocks noChangeArrowheads="1"/>
          </p:cNvSpPr>
          <p:nvPr/>
        </p:nvSpPr>
        <p:spPr bwMode="auto">
          <a:xfrm>
            <a:off x="4724400" y="36576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65" name="AutoShape 41"/>
          <p:cNvSpPr>
            <a:spLocks noChangeArrowheads="1"/>
          </p:cNvSpPr>
          <p:nvPr/>
        </p:nvSpPr>
        <p:spPr bwMode="auto">
          <a:xfrm>
            <a:off x="6172200" y="36576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66" name="AutoShape 42"/>
          <p:cNvSpPr>
            <a:spLocks noChangeArrowheads="1"/>
          </p:cNvSpPr>
          <p:nvPr/>
        </p:nvSpPr>
        <p:spPr bwMode="auto">
          <a:xfrm>
            <a:off x="7620000" y="36576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6019800" y="39624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7467600" y="39624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4800600" y="37338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MOTIVACION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6248400" y="37338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USO  RECURSOS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7696200" y="37338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PLAN  ACCION</a:t>
            </a:r>
          </a:p>
        </p:txBody>
      </p:sp>
      <p:sp>
        <p:nvSpPr>
          <p:cNvPr id="26672" name="AutoShape 48"/>
          <p:cNvSpPr>
            <a:spLocks noChangeArrowheads="1"/>
          </p:cNvSpPr>
          <p:nvPr/>
        </p:nvSpPr>
        <p:spPr bwMode="auto">
          <a:xfrm>
            <a:off x="1828800" y="41148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73" name="AutoShape 49"/>
          <p:cNvSpPr>
            <a:spLocks noChangeArrowheads="1"/>
          </p:cNvSpPr>
          <p:nvPr/>
        </p:nvSpPr>
        <p:spPr bwMode="auto">
          <a:xfrm>
            <a:off x="3276600" y="41148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74" name="AutoShape 50"/>
          <p:cNvSpPr>
            <a:spLocks noChangeArrowheads="1"/>
          </p:cNvSpPr>
          <p:nvPr/>
        </p:nvSpPr>
        <p:spPr bwMode="auto">
          <a:xfrm>
            <a:off x="6172200" y="41148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75" name="AutoShape 51"/>
          <p:cNvSpPr>
            <a:spLocks noChangeArrowheads="1"/>
          </p:cNvSpPr>
          <p:nvPr/>
        </p:nvSpPr>
        <p:spPr bwMode="auto">
          <a:xfrm>
            <a:off x="7620000" y="41148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76" name="Line 52"/>
          <p:cNvSpPr>
            <a:spLocks noChangeShapeType="1"/>
          </p:cNvSpPr>
          <p:nvPr/>
        </p:nvSpPr>
        <p:spPr bwMode="auto">
          <a:xfrm>
            <a:off x="3124200" y="44196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77" name="Line 53"/>
          <p:cNvSpPr>
            <a:spLocks noChangeShapeType="1"/>
          </p:cNvSpPr>
          <p:nvPr/>
        </p:nvSpPr>
        <p:spPr bwMode="auto">
          <a:xfrm>
            <a:off x="4572000" y="44196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78" name="Line 54"/>
          <p:cNvSpPr>
            <a:spLocks noChangeShapeType="1"/>
          </p:cNvSpPr>
          <p:nvPr/>
        </p:nvSpPr>
        <p:spPr bwMode="auto">
          <a:xfrm>
            <a:off x="7467600" y="44196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79" name="Line 55"/>
          <p:cNvSpPr>
            <a:spLocks noChangeShapeType="1"/>
          </p:cNvSpPr>
          <p:nvPr/>
        </p:nvSpPr>
        <p:spPr bwMode="auto">
          <a:xfrm>
            <a:off x="8915400" y="4343400"/>
            <a:ext cx="304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1905000" y="41910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VISION</a:t>
            </a:r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3276600" y="41910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ENTRENAMIENTO</a:t>
            </a:r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6248400" y="41910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USO  RECURSOS</a:t>
            </a:r>
          </a:p>
        </p:txBody>
      </p:sp>
      <p:sp>
        <p:nvSpPr>
          <p:cNvPr id="26683" name="Text Box 59"/>
          <p:cNvSpPr txBox="1">
            <a:spLocks noChangeArrowheads="1"/>
          </p:cNvSpPr>
          <p:nvPr/>
        </p:nvSpPr>
        <p:spPr bwMode="auto">
          <a:xfrm>
            <a:off x="7696200" y="41910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PLAN  ACCION</a:t>
            </a:r>
          </a:p>
        </p:txBody>
      </p:sp>
      <p:sp>
        <p:nvSpPr>
          <p:cNvPr id="26684" name="AutoShape 60"/>
          <p:cNvSpPr>
            <a:spLocks noChangeArrowheads="1"/>
          </p:cNvSpPr>
          <p:nvPr/>
        </p:nvSpPr>
        <p:spPr bwMode="auto">
          <a:xfrm>
            <a:off x="1828800" y="45720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85" name="AutoShape 61"/>
          <p:cNvSpPr>
            <a:spLocks noChangeArrowheads="1"/>
          </p:cNvSpPr>
          <p:nvPr/>
        </p:nvSpPr>
        <p:spPr bwMode="auto">
          <a:xfrm>
            <a:off x="3276600" y="45720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86" name="AutoShape 62"/>
          <p:cNvSpPr>
            <a:spLocks noChangeArrowheads="1"/>
          </p:cNvSpPr>
          <p:nvPr/>
        </p:nvSpPr>
        <p:spPr bwMode="auto">
          <a:xfrm>
            <a:off x="7620000" y="45720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87" name="Line 63"/>
          <p:cNvSpPr>
            <a:spLocks noChangeShapeType="1"/>
          </p:cNvSpPr>
          <p:nvPr/>
        </p:nvSpPr>
        <p:spPr bwMode="auto">
          <a:xfrm>
            <a:off x="3124200" y="48768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88" name="Line 64"/>
          <p:cNvSpPr>
            <a:spLocks noChangeShapeType="1"/>
          </p:cNvSpPr>
          <p:nvPr/>
        </p:nvSpPr>
        <p:spPr bwMode="auto">
          <a:xfrm>
            <a:off x="4572000" y="48768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89" name="Line 65"/>
          <p:cNvSpPr>
            <a:spLocks noChangeShapeType="1"/>
          </p:cNvSpPr>
          <p:nvPr/>
        </p:nvSpPr>
        <p:spPr bwMode="auto">
          <a:xfrm>
            <a:off x="8915400" y="4800600"/>
            <a:ext cx="304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90" name="Text Box 66"/>
          <p:cNvSpPr txBox="1">
            <a:spLocks noChangeArrowheads="1"/>
          </p:cNvSpPr>
          <p:nvPr/>
        </p:nvSpPr>
        <p:spPr bwMode="auto">
          <a:xfrm>
            <a:off x="1905000" y="46482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VISION</a:t>
            </a:r>
          </a:p>
        </p:txBody>
      </p:sp>
      <p:sp>
        <p:nvSpPr>
          <p:cNvPr id="26691" name="Text Box 67"/>
          <p:cNvSpPr txBox="1">
            <a:spLocks noChangeArrowheads="1"/>
          </p:cNvSpPr>
          <p:nvPr/>
        </p:nvSpPr>
        <p:spPr bwMode="auto">
          <a:xfrm>
            <a:off x="3276600" y="46482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ENTRENAMIENTO</a:t>
            </a:r>
          </a:p>
        </p:txBody>
      </p:sp>
      <p:sp>
        <p:nvSpPr>
          <p:cNvPr id="26692" name="Text Box 68"/>
          <p:cNvSpPr txBox="1">
            <a:spLocks noChangeArrowheads="1"/>
          </p:cNvSpPr>
          <p:nvPr/>
        </p:nvSpPr>
        <p:spPr bwMode="auto">
          <a:xfrm>
            <a:off x="7696200" y="46482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PLAN  ACCION</a:t>
            </a:r>
          </a:p>
        </p:txBody>
      </p:sp>
      <p:sp>
        <p:nvSpPr>
          <p:cNvPr id="26693" name="AutoShape 69"/>
          <p:cNvSpPr>
            <a:spLocks noChangeArrowheads="1"/>
          </p:cNvSpPr>
          <p:nvPr/>
        </p:nvSpPr>
        <p:spPr bwMode="auto">
          <a:xfrm>
            <a:off x="1828800" y="50292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94" name="AutoShape 70"/>
          <p:cNvSpPr>
            <a:spLocks noChangeArrowheads="1"/>
          </p:cNvSpPr>
          <p:nvPr/>
        </p:nvSpPr>
        <p:spPr bwMode="auto">
          <a:xfrm>
            <a:off x="3276600" y="50292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95" name="AutoShape 71"/>
          <p:cNvSpPr>
            <a:spLocks noChangeArrowheads="1"/>
          </p:cNvSpPr>
          <p:nvPr/>
        </p:nvSpPr>
        <p:spPr bwMode="auto">
          <a:xfrm>
            <a:off x="4724400" y="50292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96" name="Line 72"/>
          <p:cNvSpPr>
            <a:spLocks noChangeShapeType="1"/>
          </p:cNvSpPr>
          <p:nvPr/>
        </p:nvSpPr>
        <p:spPr bwMode="auto">
          <a:xfrm>
            <a:off x="3124200" y="53340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97" name="Line 73"/>
          <p:cNvSpPr>
            <a:spLocks noChangeShapeType="1"/>
          </p:cNvSpPr>
          <p:nvPr/>
        </p:nvSpPr>
        <p:spPr bwMode="auto">
          <a:xfrm>
            <a:off x="4572000" y="53340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698" name="Text Box 74"/>
          <p:cNvSpPr txBox="1">
            <a:spLocks noChangeArrowheads="1"/>
          </p:cNvSpPr>
          <p:nvPr/>
        </p:nvSpPr>
        <p:spPr bwMode="auto">
          <a:xfrm>
            <a:off x="1905000" y="51054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VISION</a:t>
            </a:r>
          </a:p>
        </p:txBody>
      </p:sp>
      <p:sp>
        <p:nvSpPr>
          <p:cNvPr id="26699" name="Text Box 75"/>
          <p:cNvSpPr txBox="1">
            <a:spLocks noChangeArrowheads="1"/>
          </p:cNvSpPr>
          <p:nvPr/>
        </p:nvSpPr>
        <p:spPr bwMode="auto">
          <a:xfrm>
            <a:off x="3276600" y="51054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ENTRENAMIENTO</a:t>
            </a:r>
          </a:p>
        </p:txBody>
      </p:sp>
      <p:sp>
        <p:nvSpPr>
          <p:cNvPr id="26700" name="Text Box 76"/>
          <p:cNvSpPr txBox="1">
            <a:spLocks noChangeArrowheads="1"/>
          </p:cNvSpPr>
          <p:nvPr/>
        </p:nvSpPr>
        <p:spPr bwMode="auto">
          <a:xfrm>
            <a:off x="4800600" y="51054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MOTIVACION</a:t>
            </a:r>
          </a:p>
        </p:txBody>
      </p:sp>
      <p:sp>
        <p:nvSpPr>
          <p:cNvPr id="26701" name="AutoShape 77"/>
          <p:cNvSpPr>
            <a:spLocks noChangeArrowheads="1"/>
          </p:cNvSpPr>
          <p:nvPr/>
        </p:nvSpPr>
        <p:spPr bwMode="auto">
          <a:xfrm>
            <a:off x="1828800" y="54864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702" name="AutoShape 78"/>
          <p:cNvSpPr>
            <a:spLocks noChangeArrowheads="1"/>
          </p:cNvSpPr>
          <p:nvPr/>
        </p:nvSpPr>
        <p:spPr bwMode="auto">
          <a:xfrm>
            <a:off x="3276600" y="5486400"/>
            <a:ext cx="1295400" cy="338138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703" name="AutoShape 79"/>
          <p:cNvSpPr>
            <a:spLocks noChangeArrowheads="1"/>
          </p:cNvSpPr>
          <p:nvPr/>
        </p:nvSpPr>
        <p:spPr bwMode="auto">
          <a:xfrm>
            <a:off x="4724400" y="54864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704" name="AutoShape 80"/>
          <p:cNvSpPr>
            <a:spLocks noChangeArrowheads="1"/>
          </p:cNvSpPr>
          <p:nvPr/>
        </p:nvSpPr>
        <p:spPr bwMode="auto">
          <a:xfrm>
            <a:off x="6172200" y="5486400"/>
            <a:ext cx="1295400" cy="338138"/>
          </a:xfrm>
          <a:prstGeom prst="cube">
            <a:avLst>
              <a:gd name="adj" fmla="val 250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705" name="Line 81"/>
          <p:cNvSpPr>
            <a:spLocks noChangeShapeType="1"/>
          </p:cNvSpPr>
          <p:nvPr/>
        </p:nvSpPr>
        <p:spPr bwMode="auto">
          <a:xfrm>
            <a:off x="3124200" y="57912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706" name="Line 82"/>
          <p:cNvSpPr>
            <a:spLocks noChangeShapeType="1"/>
          </p:cNvSpPr>
          <p:nvPr/>
        </p:nvSpPr>
        <p:spPr bwMode="auto">
          <a:xfrm>
            <a:off x="4572000" y="57912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707" name="Line 83"/>
          <p:cNvSpPr>
            <a:spLocks noChangeShapeType="1"/>
          </p:cNvSpPr>
          <p:nvPr/>
        </p:nvSpPr>
        <p:spPr bwMode="auto">
          <a:xfrm>
            <a:off x="6019800" y="5791200"/>
            <a:ext cx="152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708" name="Text Box 84"/>
          <p:cNvSpPr txBox="1">
            <a:spLocks noChangeArrowheads="1"/>
          </p:cNvSpPr>
          <p:nvPr/>
        </p:nvSpPr>
        <p:spPr bwMode="auto">
          <a:xfrm>
            <a:off x="1905000" y="55626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VISION</a:t>
            </a:r>
          </a:p>
        </p:txBody>
      </p:sp>
      <p:sp>
        <p:nvSpPr>
          <p:cNvPr id="26709" name="Text Box 85"/>
          <p:cNvSpPr txBox="1">
            <a:spLocks noChangeArrowheads="1"/>
          </p:cNvSpPr>
          <p:nvPr/>
        </p:nvSpPr>
        <p:spPr bwMode="auto">
          <a:xfrm>
            <a:off x="3276600" y="55626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ENTRENAMIENTO</a:t>
            </a:r>
          </a:p>
        </p:txBody>
      </p:sp>
      <p:sp>
        <p:nvSpPr>
          <p:cNvPr id="26710" name="Text Box 86"/>
          <p:cNvSpPr txBox="1">
            <a:spLocks noChangeArrowheads="1"/>
          </p:cNvSpPr>
          <p:nvPr/>
        </p:nvSpPr>
        <p:spPr bwMode="auto">
          <a:xfrm>
            <a:off x="4800600" y="55626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MOTIVACION</a:t>
            </a:r>
          </a:p>
        </p:txBody>
      </p:sp>
      <p:sp>
        <p:nvSpPr>
          <p:cNvPr id="26711" name="Text Box 87"/>
          <p:cNvSpPr txBox="1">
            <a:spLocks noChangeArrowheads="1"/>
          </p:cNvSpPr>
          <p:nvPr/>
        </p:nvSpPr>
        <p:spPr bwMode="auto">
          <a:xfrm>
            <a:off x="6248400" y="5562601"/>
            <a:ext cx="1143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000" b="0">
                <a:solidFill>
                  <a:srgbClr val="666666"/>
                </a:solidFill>
                <a:latin typeface="Arial Narrow" pitchFamily="34" charset="0"/>
              </a:rPr>
              <a:t>USO  RECURSOS</a:t>
            </a:r>
          </a:p>
        </p:txBody>
      </p:sp>
      <p:sp>
        <p:nvSpPr>
          <p:cNvPr id="26712" name="Line 88"/>
          <p:cNvSpPr>
            <a:spLocks noChangeShapeType="1"/>
          </p:cNvSpPr>
          <p:nvPr/>
        </p:nvSpPr>
        <p:spPr bwMode="auto">
          <a:xfrm>
            <a:off x="8915400" y="3810000"/>
            <a:ext cx="304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C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68970873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3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515938"/>
            <a:ext cx="8229600" cy="893762"/>
          </a:xfr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</p:spPr>
        <p:txBody>
          <a:bodyPr anchorCtr="0"/>
          <a:lstStyle/>
          <a:p>
            <a:pPr eaLnBrk="1" hangingPunct="1">
              <a:defRPr/>
            </a:pPr>
            <a:r>
              <a:rPr lang="es-ES_tradnl" sz="2400" b="1" dirty="0">
                <a:solidFill>
                  <a:schemeClr val="tx1"/>
                </a:solidFill>
                <a:latin typeface="Arial Black" pitchFamily="34" charset="0"/>
              </a:rPr>
              <a:t>BENEFICIOS DE LA PLANIFICACIÓN ESTRATÉGICA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8213" y="1700214"/>
            <a:ext cx="7848600" cy="4872037"/>
          </a:xfrm>
          <a:ln w="57150"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s-ES_tradnl" sz="1800" b="1" dirty="0"/>
              <a:t>Contribuye a mejorar la calidad de la institución</a:t>
            </a:r>
          </a:p>
          <a:p>
            <a:pPr eaLnBrk="1" hangingPunct="1">
              <a:defRPr/>
            </a:pPr>
            <a:r>
              <a:rPr lang="es-ES_tradnl" sz="1800" b="1" dirty="0"/>
              <a:t>Ayuda a mejorar los niveles de efectividad y eficiencia</a:t>
            </a:r>
          </a:p>
          <a:p>
            <a:pPr eaLnBrk="1" hangingPunct="1">
              <a:defRPr/>
            </a:pPr>
            <a:r>
              <a:rPr lang="es-ES_tradnl" sz="1800" b="1" dirty="0"/>
              <a:t>Suministra dirección y coordinación</a:t>
            </a:r>
          </a:p>
          <a:p>
            <a:pPr eaLnBrk="1" hangingPunct="1">
              <a:defRPr/>
            </a:pPr>
            <a:r>
              <a:rPr lang="es-ES_tradnl" sz="1800" b="1" dirty="0"/>
              <a:t>Favorece a la unidad</a:t>
            </a:r>
          </a:p>
          <a:p>
            <a:pPr eaLnBrk="1" hangingPunct="1">
              <a:defRPr/>
            </a:pPr>
            <a:r>
              <a:rPr lang="es-ES_tradnl" sz="1800" b="1" dirty="0"/>
              <a:t>Permite enfrentar el cambio del entorno</a:t>
            </a:r>
          </a:p>
          <a:p>
            <a:pPr>
              <a:defRPr/>
            </a:pPr>
            <a:r>
              <a:rPr lang="es-ES" sz="1800" b="1" dirty="0"/>
              <a:t>Asigna prioridades en el destino de los recursos</a:t>
            </a:r>
          </a:p>
          <a:p>
            <a:pPr eaLnBrk="1" hangingPunct="1">
              <a:defRPr/>
            </a:pPr>
            <a:r>
              <a:rPr lang="es-ES_tradnl" sz="1800" b="1" dirty="0"/>
              <a:t>Es la base para desarrollar programas de mejoramiento continuo</a:t>
            </a:r>
          </a:p>
          <a:p>
            <a:pPr eaLnBrk="1" hangingPunct="1">
              <a:defRPr/>
            </a:pPr>
            <a:r>
              <a:rPr lang="es-ES_tradnl" sz="1800" b="1" dirty="0"/>
              <a:t>Contribuye a la creación de un ambiente favorable para el trabajo en equipo</a:t>
            </a:r>
          </a:p>
          <a:p>
            <a:pPr>
              <a:defRPr/>
            </a:pPr>
            <a:r>
              <a:rPr lang="es-ES" sz="1800" b="1" dirty="0"/>
              <a:t>Obliga a los ejecutivos a ver la planeación desde la macro perspectiva, señalando los objetivos centrales a modo que pueden contribuir a lograrlos</a:t>
            </a:r>
            <a:br>
              <a:rPr lang="es-ES" sz="1800" b="1" dirty="0"/>
            </a:br>
            <a:endParaRPr lang="es-MX" sz="1600" b="1" dirty="0"/>
          </a:p>
          <a:p>
            <a:pPr eaLnBrk="1" hangingPunct="1">
              <a:defRPr/>
            </a:pPr>
            <a:endParaRPr lang="es-ES_tradnl" sz="1800" b="1" dirty="0"/>
          </a:p>
        </p:txBody>
      </p:sp>
    </p:spTree>
    <p:extLst>
      <p:ext uri="{BB962C8B-B14F-4D97-AF65-F5344CB8AC3E}">
        <p14:creationId xmlns:p14="http://schemas.microsoft.com/office/powerpoint/2010/main" val="268117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080453" y="1798639"/>
            <a:ext cx="8268461" cy="4257675"/>
            <a:chOff x="816" y="1133"/>
            <a:chExt cx="4464" cy="2682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881" y="1613"/>
              <a:ext cx="29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1pPr>
              <a:lvl2pPr marL="742950" indent="-285750"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2pPr>
              <a:lvl3pPr marL="1143000" indent="-228600"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3pPr>
              <a:lvl4pPr marL="1600200" indent="-228600"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4pPr>
              <a:lvl5pPr marL="2057400" indent="-228600"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9pPr>
            </a:lstStyle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s-ES_tradnl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+mn-cs"/>
                </a:rPr>
                <a:t> </a:t>
              </a:r>
              <a:r>
                <a:rPr kumimoji="0" lang="es-ES_tradnl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+mn-cs"/>
                </a:rPr>
                <a:t>Actualización del propósito de la institución</a:t>
              </a:r>
            </a:p>
          </p:txBody>
        </p: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816" y="1133"/>
              <a:ext cx="4464" cy="2682"/>
              <a:chOff x="816" y="1133"/>
              <a:chExt cx="4464" cy="2682"/>
            </a:xfrm>
          </p:grpSpPr>
          <p:sp>
            <p:nvSpPr>
              <p:cNvPr id="8" name="Text Box 10"/>
              <p:cNvSpPr txBox="1">
                <a:spLocks noChangeArrowheads="1"/>
              </p:cNvSpPr>
              <p:nvPr/>
            </p:nvSpPr>
            <p:spPr bwMode="auto">
              <a:xfrm>
                <a:off x="864" y="3408"/>
                <a:ext cx="441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1pPr>
                <a:lvl2pPr marL="742950" indent="-28575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2pPr>
                <a:lvl3pPr marL="11430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3pPr>
                <a:lvl4pPr marL="16002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4pPr>
                <a:lvl5pPr marL="20574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9pPr>
              </a:lstStyle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s-ES_tradnl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+mn-cs"/>
                  </a:rPr>
                  <a:t> </a:t>
                </a:r>
                <a:r>
                  <a:rPr kumimoji="0" lang="es-ES_tradnl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+mn-cs"/>
                  </a:rPr>
                  <a:t>Respuesta adecuada  a las amenazas y oportunidades del medio ambiente y también a las fortalezas y debilidades de la organización.</a:t>
                </a:r>
              </a:p>
            </p:txBody>
          </p:sp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861" y="1133"/>
                <a:ext cx="4108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1pPr>
                <a:lvl2pPr marL="742950" indent="-28575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2pPr>
                <a:lvl3pPr marL="11430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3pPr>
                <a:lvl4pPr marL="16002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4pPr>
                <a:lvl5pPr marL="20574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9pPr>
              </a:lstStyle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s-ES_tradnl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+mn-cs"/>
                  </a:rPr>
                  <a:t> </a:t>
                </a:r>
                <a:r>
                  <a:rPr kumimoji="0" lang="es-ES_tradnl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+mn-cs"/>
                  </a:rPr>
                  <a:t>Evaluación de las actividades realizadas en el período anterior</a:t>
                </a:r>
              </a:p>
            </p:txBody>
          </p:sp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816" y="2064"/>
                <a:ext cx="4416" cy="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1pPr>
                <a:lvl2pPr marL="742950" indent="-28575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2pPr>
                <a:lvl3pPr marL="11430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3pPr>
                <a:lvl4pPr marL="16002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4pPr>
                <a:lvl5pPr marL="20574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9pPr>
              </a:lstStyle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s-ES_tradnl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+mn-cs"/>
                  </a:rPr>
                  <a:t> </a:t>
                </a:r>
                <a:r>
                  <a:rPr kumimoji="0" lang="es-ES_tradnl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+mn-cs"/>
                  </a:rPr>
                  <a:t>Definición de objetivos organizacionales a largo plazo, planes de trabajo para el período  siguiente y prioridades en la asignación de recursos.</a:t>
                </a:r>
              </a:p>
            </p:txBody>
          </p:sp>
          <p:sp>
            <p:nvSpPr>
              <p:cNvPr id="11" name="Text Box 13"/>
              <p:cNvSpPr txBox="1">
                <a:spLocks noChangeArrowheads="1"/>
              </p:cNvSpPr>
              <p:nvPr/>
            </p:nvSpPr>
            <p:spPr bwMode="auto">
              <a:xfrm>
                <a:off x="816" y="2784"/>
                <a:ext cx="441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1pPr>
                <a:lvl2pPr marL="742950" indent="-28575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2pPr>
                <a:lvl3pPr marL="11430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3pPr>
                <a:lvl4pPr marL="16002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4pPr>
                <a:lvl5pPr marL="20574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9pPr>
              </a:lstStyle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Char char="•"/>
                  <a:tabLst/>
                  <a:defRPr/>
                </a:pPr>
                <a:r>
                  <a:rPr kumimoji="0" lang="es-ES_tradnl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Verdana" pitchFamily="34" charset="0"/>
                    <a:ea typeface="+mn-ea"/>
                    <a:cs typeface="+mn-cs"/>
                  </a:rPr>
                  <a:t> Evaluación crítica que hace la institución a la comunidad.</a:t>
                </a:r>
              </a:p>
            </p:txBody>
          </p:sp>
        </p:grp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1991544" y="404664"/>
            <a:ext cx="83744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Calibri" pitchFamily="34" charset="0"/>
                <a:cs typeface="Arial" charset="0"/>
              </a:rPr>
              <a:t>FINALIDAD DE LA PLANIFICACION ESTRATÉGICA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96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4 Rectángulo"/>
          <p:cNvSpPr>
            <a:spLocks noChangeArrowheads="1"/>
          </p:cNvSpPr>
          <p:nvPr/>
        </p:nvSpPr>
        <p:spPr bwMode="auto">
          <a:xfrm>
            <a:off x="1809750" y="304800"/>
            <a:ext cx="8643938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La planeación estratégica va más allá de pronósticos actuales de productos y mercados presentes, y formula preguntas mucho más fundamentales como: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¿Tenemos el negocio adecuado?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¿Cuáles son nuestros objetivos básicos? ¿Cuándo serán obsoletos nuestros productos actuales?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¿Están aumentando o disminuyendo nuestros mercados? Hay diferencia entre pronostico de ventas y utilidades presentes. Esta brecha puede ser eliminada mediante la planeación estratégica</a:t>
            </a:r>
          </a:p>
        </p:txBody>
      </p:sp>
    </p:spTree>
    <p:extLst>
      <p:ext uri="{BB962C8B-B14F-4D97-AF65-F5344CB8AC3E}">
        <p14:creationId xmlns:p14="http://schemas.microsoft.com/office/powerpoint/2010/main" val="32490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080453" y="1798639"/>
            <a:ext cx="8268461" cy="4257675"/>
            <a:chOff x="816" y="1133"/>
            <a:chExt cx="4464" cy="2682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881" y="1613"/>
              <a:ext cx="29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1pPr>
              <a:lvl2pPr marL="742950" indent="-285750"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2pPr>
              <a:lvl3pPr marL="1143000" indent="-228600"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3pPr>
              <a:lvl4pPr marL="1600200" indent="-228600"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4pPr>
              <a:lvl5pPr marL="2057400" indent="-228600"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bg1"/>
                  </a:solidFill>
                  <a:latin typeface="Calibri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Char char="•"/>
              </a:pPr>
              <a:r>
                <a:rPr lang="es-ES_tradnl" sz="1800" dirty="0">
                  <a:solidFill>
                    <a:prstClr val="black"/>
                  </a:solidFill>
                  <a:latin typeface="Verdana" pitchFamily="34" charset="0"/>
                </a:rPr>
                <a:t> </a:t>
              </a:r>
              <a:r>
                <a:rPr lang="es-ES_tradnl" sz="1800" b="0" dirty="0">
                  <a:solidFill>
                    <a:prstClr val="black"/>
                  </a:solidFill>
                  <a:latin typeface="Verdana" pitchFamily="34" charset="0"/>
                </a:rPr>
                <a:t>Actualización del propósito de la institución</a:t>
              </a:r>
            </a:p>
          </p:txBody>
        </p: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816" y="1133"/>
              <a:ext cx="4464" cy="2682"/>
              <a:chOff x="816" y="1133"/>
              <a:chExt cx="4464" cy="2682"/>
            </a:xfrm>
          </p:grpSpPr>
          <p:sp>
            <p:nvSpPr>
              <p:cNvPr id="8" name="Text Box 10"/>
              <p:cNvSpPr txBox="1">
                <a:spLocks noChangeArrowheads="1"/>
              </p:cNvSpPr>
              <p:nvPr/>
            </p:nvSpPr>
            <p:spPr bwMode="auto">
              <a:xfrm>
                <a:off x="864" y="3408"/>
                <a:ext cx="441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1pPr>
                <a:lvl2pPr marL="742950" indent="-28575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2pPr>
                <a:lvl3pPr marL="11430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3pPr>
                <a:lvl4pPr marL="16002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4pPr>
                <a:lvl5pPr marL="20574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FontTx/>
                  <a:buChar char="•"/>
                </a:pPr>
                <a:r>
                  <a:rPr lang="es-ES_tradnl" sz="1800" dirty="0">
                    <a:solidFill>
                      <a:prstClr val="black"/>
                    </a:solidFill>
                    <a:latin typeface="Verdana" pitchFamily="34" charset="0"/>
                  </a:rPr>
                  <a:t> </a:t>
                </a:r>
                <a:r>
                  <a:rPr lang="es-ES_tradnl" sz="1800" b="0" dirty="0">
                    <a:solidFill>
                      <a:prstClr val="black"/>
                    </a:solidFill>
                    <a:latin typeface="Verdana" pitchFamily="34" charset="0"/>
                  </a:rPr>
                  <a:t>Respuesta adecuada  a las amenazas y oportunidades del medio ambiente y también a las fortalezas y debilidades de la organización.</a:t>
                </a:r>
              </a:p>
            </p:txBody>
          </p:sp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861" y="1133"/>
                <a:ext cx="4108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1pPr>
                <a:lvl2pPr marL="742950" indent="-28575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2pPr>
                <a:lvl3pPr marL="11430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3pPr>
                <a:lvl4pPr marL="16002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4pPr>
                <a:lvl5pPr marL="20574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FontTx/>
                  <a:buChar char="•"/>
                </a:pPr>
                <a:r>
                  <a:rPr lang="es-ES_tradnl" sz="1800" dirty="0">
                    <a:solidFill>
                      <a:prstClr val="black"/>
                    </a:solidFill>
                    <a:latin typeface="Verdana" pitchFamily="34" charset="0"/>
                  </a:rPr>
                  <a:t> </a:t>
                </a:r>
                <a:r>
                  <a:rPr lang="es-ES_tradnl" sz="1800" b="0" dirty="0">
                    <a:solidFill>
                      <a:prstClr val="black"/>
                    </a:solidFill>
                    <a:latin typeface="Verdana" pitchFamily="34" charset="0"/>
                  </a:rPr>
                  <a:t>Evaluación de las actividades realizadas en el período anterior</a:t>
                </a:r>
              </a:p>
            </p:txBody>
          </p:sp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816" y="2064"/>
                <a:ext cx="4416" cy="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1pPr>
                <a:lvl2pPr marL="742950" indent="-28575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2pPr>
                <a:lvl3pPr marL="11430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3pPr>
                <a:lvl4pPr marL="16002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4pPr>
                <a:lvl5pPr marL="20574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FontTx/>
                  <a:buChar char="•"/>
                </a:pPr>
                <a:r>
                  <a:rPr lang="es-ES_tradnl" sz="1800">
                    <a:solidFill>
                      <a:prstClr val="black"/>
                    </a:solidFill>
                    <a:latin typeface="Verdana" pitchFamily="34" charset="0"/>
                  </a:rPr>
                  <a:t> </a:t>
                </a:r>
                <a:r>
                  <a:rPr lang="es-ES_tradnl" sz="1800" b="0">
                    <a:solidFill>
                      <a:prstClr val="black"/>
                    </a:solidFill>
                    <a:latin typeface="Verdana" pitchFamily="34" charset="0"/>
                  </a:rPr>
                  <a:t>Definición de objetivos organizacionales a largo plazo, planes de trabajo para el período  siguiente y prioridades en la asignación de recursos.</a:t>
                </a:r>
              </a:p>
            </p:txBody>
          </p:sp>
          <p:sp>
            <p:nvSpPr>
              <p:cNvPr id="11" name="Text Box 13"/>
              <p:cNvSpPr txBox="1">
                <a:spLocks noChangeArrowheads="1"/>
              </p:cNvSpPr>
              <p:nvPr/>
            </p:nvSpPr>
            <p:spPr bwMode="auto">
              <a:xfrm>
                <a:off x="816" y="2784"/>
                <a:ext cx="441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1pPr>
                <a:lvl2pPr marL="742950" indent="-28575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2pPr>
                <a:lvl3pPr marL="11430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3pPr>
                <a:lvl4pPr marL="16002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4pPr>
                <a:lvl5pPr marL="2057400" indent="-228600"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bg1"/>
                    </a:solidFill>
                    <a:latin typeface="Calibri" pitchFamily="34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FontTx/>
                  <a:buChar char="•"/>
                </a:pPr>
                <a:r>
                  <a:rPr lang="es-ES_tradnl" sz="1800" b="0" dirty="0">
                    <a:solidFill>
                      <a:prstClr val="black"/>
                    </a:solidFill>
                    <a:latin typeface="Verdana" pitchFamily="34" charset="0"/>
                  </a:rPr>
                  <a:t> Evaluación crítica que hace la institución a la comunidad.</a:t>
                </a:r>
              </a:p>
            </p:txBody>
          </p:sp>
        </p:grp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1991544" y="404664"/>
            <a:ext cx="83744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s-CL" sz="2800" dirty="0">
                <a:solidFill>
                  <a:srgbClr val="FF0000"/>
                </a:solidFill>
                <a:latin typeface="Century Gothic"/>
                <a:ea typeface="Calibri" pitchFamily="34" charset="0"/>
                <a:cs typeface="Arial" charset="0"/>
              </a:rPr>
              <a:t>FINALIDAD DE LA PLANIFICACION ESTRATÉGICA</a:t>
            </a:r>
            <a:endParaRPr lang="es-ES" sz="2800" dirty="0">
              <a:solidFill>
                <a:srgbClr val="FF0000"/>
              </a:solidFill>
              <a:latin typeface="Century Gothic"/>
              <a:ea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03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4 Rectángulo"/>
          <p:cNvSpPr>
            <a:spLocks noChangeArrowheads="1"/>
          </p:cNvSpPr>
          <p:nvPr/>
        </p:nvSpPr>
        <p:spPr bwMode="auto">
          <a:xfrm>
            <a:off x="1809750" y="304800"/>
            <a:ext cx="8643938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_tradnl" sz="3200" b="1" dirty="0">
                <a:solidFill>
                  <a:prstClr val="white"/>
                </a:solidFill>
                <a:latin typeface="Calibri" pitchFamily="34" charset="0"/>
              </a:rPr>
              <a:t>La planeación estratégica va más allá de pronósticos actuales de productos y mercados presentes, y formula preguntas mucho más fundamentales como: </a:t>
            </a:r>
          </a:p>
          <a:p>
            <a:pPr algn="just"/>
            <a:r>
              <a:rPr lang="es-ES_tradnl" sz="3200" b="1" dirty="0">
                <a:solidFill>
                  <a:prstClr val="white"/>
                </a:solidFill>
                <a:latin typeface="Calibri" pitchFamily="34" charset="0"/>
              </a:rPr>
              <a:t>¿Tenemos el negocio adecuado? </a:t>
            </a:r>
          </a:p>
          <a:p>
            <a:pPr algn="just"/>
            <a:r>
              <a:rPr lang="es-ES_tradnl" sz="3200" b="1" dirty="0">
                <a:solidFill>
                  <a:prstClr val="white"/>
                </a:solidFill>
                <a:latin typeface="Calibri" pitchFamily="34" charset="0"/>
              </a:rPr>
              <a:t>¿Cuáles son nuestros objetivos básicos? ¿Cuándo serán obsoletos nuestros productos actuales? </a:t>
            </a:r>
          </a:p>
          <a:p>
            <a:pPr algn="just"/>
            <a:r>
              <a:rPr lang="es-ES_tradnl" sz="3200" b="1" dirty="0">
                <a:solidFill>
                  <a:prstClr val="white"/>
                </a:solidFill>
                <a:latin typeface="Calibri" pitchFamily="34" charset="0"/>
              </a:rPr>
              <a:t>¿Están aumentando o disminuyendo nuestros mercados? Hay diferencia entre pronostico de ventas y utilidades presentes. Esta brecha puede ser eliminada mediante la planeación estratégica</a:t>
            </a:r>
          </a:p>
        </p:txBody>
      </p:sp>
    </p:spTree>
    <p:extLst>
      <p:ext uri="{BB962C8B-B14F-4D97-AF65-F5344CB8AC3E}">
        <p14:creationId xmlns:p14="http://schemas.microsoft.com/office/powerpoint/2010/main" val="64456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>
              <a:defRPr/>
            </a:pPr>
            <a:r>
              <a:rPr lang="es-ES"/>
              <a:t>Los paradigmas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/>
            <a:endParaRPr kumimoji="0" lang="es-EC"/>
          </a:p>
          <a:p>
            <a:pPr lvl="1"/>
            <a:r>
              <a:rPr kumimoji="0" lang="es-EC"/>
              <a:t>Cada vez nos aferramos a formas de pensar, tenemos ciertas ideas que se nos han ido formando (patrones culturales), de las cuales nos es difícil salir.</a:t>
            </a:r>
          </a:p>
          <a:p>
            <a:pPr lvl="1"/>
            <a:r>
              <a:rPr kumimoji="0" lang="es-EC"/>
              <a:t>Creemos que la única forma de pensar que tenemos es la actual y no buscamos nuevas formas de hacerlo.</a:t>
            </a:r>
            <a:endParaRPr kumimoji="0" lang="es-ES"/>
          </a:p>
        </p:txBody>
      </p:sp>
    </p:spTree>
    <p:extLst>
      <p:ext uri="{BB962C8B-B14F-4D97-AF65-F5344CB8AC3E}">
        <p14:creationId xmlns:p14="http://schemas.microsoft.com/office/powerpoint/2010/main" val="531557218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>
              <a:defRPr/>
            </a:pPr>
            <a:r>
              <a:rPr lang="es-ES"/>
              <a:t>Los paradigmas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085975" y="1981200"/>
            <a:ext cx="7772400" cy="4114800"/>
          </a:xfrm>
          <a:noFill/>
        </p:spPr>
        <p:txBody>
          <a:bodyPr/>
          <a:lstStyle/>
          <a:p>
            <a:pPr lvl="1" indent="-209550" algn="just">
              <a:buFont typeface="Symbol" pitchFamily="18" charset="2"/>
              <a:buChar char="·"/>
            </a:pPr>
            <a:r>
              <a:rPr kumimoji="0" lang="es-EC"/>
              <a:t>Son formas de pensar pre-establecidas que nos condicionan ciertos comportamientos.</a:t>
            </a:r>
          </a:p>
          <a:p>
            <a:pPr lvl="1" indent="-209550" algn="just">
              <a:buFont typeface="Symbol" pitchFamily="18" charset="2"/>
              <a:buChar char="·"/>
            </a:pPr>
            <a:r>
              <a:rPr kumimoji="0" lang="es-EC"/>
              <a:t>Los paradigmas nos establecen límites, tanto en la forma de pensar como en la de actuar.</a:t>
            </a:r>
          </a:p>
          <a:p>
            <a:pPr lvl="1" indent="-209550" algn="just">
              <a:buFont typeface="Symbol" pitchFamily="18" charset="2"/>
              <a:buChar char="·"/>
            </a:pPr>
            <a:r>
              <a:rPr kumimoji="0" lang="es-EC"/>
              <a:t>  Si logramos ver diferente, pensar diferente las soluciones a nuestros problemas van a ser diferentes. </a:t>
            </a:r>
          </a:p>
          <a:p>
            <a:pPr algn="just">
              <a:buFont typeface="Wingdings" pitchFamily="2" charset="2"/>
              <a:buNone/>
            </a:pPr>
            <a:endParaRPr kumimoji="0" lang="es-ES"/>
          </a:p>
        </p:txBody>
      </p:sp>
      <p:pic>
        <p:nvPicPr>
          <p:cNvPr id="27652" name="j0074322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1752600"/>
            <a:ext cx="304801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9923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76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5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>
              <a:defRPr/>
            </a:pPr>
            <a:r>
              <a:rPr lang="es-ES"/>
              <a:t>Sergei Krikelev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800"/>
              <a:t>LA DINAMICA DEL CAMBIO</a:t>
            </a:r>
          </a:p>
          <a:p>
            <a:endParaRPr lang="es-ES"/>
          </a:p>
          <a:p>
            <a:endParaRPr lang="es-ES"/>
          </a:p>
          <a:p>
            <a:pPr lvl="1" algn="just">
              <a:buFont typeface="Symbol" pitchFamily="18" charset="2"/>
              <a:buChar char="·"/>
            </a:pPr>
            <a:r>
              <a:rPr kumimoji="0" lang="es-EC"/>
              <a:t>Cosmonauto ruso.</a:t>
            </a:r>
          </a:p>
          <a:p>
            <a:pPr lvl="1" algn="just">
              <a:buFont typeface="Symbol" pitchFamily="18" charset="2"/>
              <a:buChar char="·"/>
            </a:pPr>
            <a:r>
              <a:rPr kumimoji="0" lang="es-EC"/>
              <a:t>Héroe nacional.</a:t>
            </a:r>
          </a:p>
          <a:p>
            <a:pPr lvl="1" algn="just">
              <a:buFont typeface="Symbol" pitchFamily="18" charset="2"/>
              <a:buChar char="·"/>
            </a:pPr>
            <a:r>
              <a:rPr kumimoji="0" lang="es-EC"/>
              <a:t>Miembro de la nave espacial MDR.</a:t>
            </a:r>
          </a:p>
          <a:p>
            <a:pPr lvl="1" algn="just">
              <a:buFont typeface="Symbol" pitchFamily="18" charset="2"/>
              <a:buChar char="·"/>
            </a:pPr>
            <a:r>
              <a:rPr kumimoji="0" lang="es-EC"/>
              <a:t>Proyecto espacial de varios meses.</a:t>
            </a:r>
            <a:endParaRPr kumimoji="0" lang="es-ES"/>
          </a:p>
        </p:txBody>
      </p:sp>
      <p:sp>
        <p:nvSpPr>
          <p:cNvPr id="21508" name="AutoShape 1028"/>
          <p:cNvSpPr>
            <a:spLocks noChangeArrowheads="1"/>
          </p:cNvSpPr>
          <p:nvPr/>
        </p:nvSpPr>
        <p:spPr bwMode="auto">
          <a:xfrm>
            <a:off x="7391400" y="2514600"/>
            <a:ext cx="2971800" cy="2438400"/>
          </a:xfrm>
          <a:prstGeom prst="irregularSeal1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1509" name="Text Box 1029"/>
          <p:cNvSpPr txBox="1">
            <a:spLocks noChangeArrowheads="1"/>
          </p:cNvSpPr>
          <p:nvPr/>
        </p:nvSpPr>
        <p:spPr bwMode="auto">
          <a:xfrm>
            <a:off x="8153400" y="3429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>
                <a:solidFill>
                  <a:prstClr val="white"/>
                </a:solidFill>
                <a:latin typeface="Arial Narrow" pitchFamily="34" charset="0"/>
              </a:rPr>
              <a:t>Mayo 1991</a:t>
            </a:r>
          </a:p>
        </p:txBody>
      </p:sp>
      <p:pic>
        <p:nvPicPr>
          <p:cNvPr id="26630" name="j0074318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1676400"/>
            <a:ext cx="304801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08494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66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63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>
              <a:defRPr/>
            </a:pPr>
            <a:r>
              <a:rPr lang="es-ES"/>
              <a:t>Sergei Krikelev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800"/>
              <a:t>LA DINAMICA DEL CAMBIO</a:t>
            </a:r>
          </a:p>
          <a:p>
            <a:pPr lvl="1" algn="just">
              <a:buFont typeface="Symbol" pitchFamily="18" charset="2"/>
              <a:buChar char="·"/>
            </a:pPr>
            <a:r>
              <a:rPr lang="es-EC"/>
              <a:t>Regresa a tierra.</a:t>
            </a:r>
          </a:p>
          <a:p>
            <a:pPr lvl="1" algn="just">
              <a:buFont typeface="Symbol" pitchFamily="18" charset="2"/>
              <a:buChar char="·"/>
            </a:pPr>
            <a:r>
              <a:rPr lang="es-EC"/>
              <a:t>Su país desmembrado.</a:t>
            </a:r>
          </a:p>
          <a:p>
            <a:pPr lvl="1" algn="just">
              <a:buFont typeface="Symbol" pitchFamily="18" charset="2"/>
              <a:buChar char="·"/>
            </a:pPr>
            <a:r>
              <a:rPr lang="es-EC"/>
              <a:t>Su sistema improcedente.</a:t>
            </a:r>
          </a:p>
          <a:p>
            <a:pPr lvl="1" algn="just">
              <a:buFont typeface="Symbol" pitchFamily="18" charset="2"/>
              <a:buChar char="·"/>
            </a:pPr>
            <a:r>
              <a:rPr lang="es-EC"/>
              <a:t>Su moneda devaluada.</a:t>
            </a:r>
          </a:p>
          <a:p>
            <a:pPr lvl="1" algn="just">
              <a:buFont typeface="Symbol" pitchFamily="18" charset="2"/>
              <a:buChar char="·"/>
            </a:pPr>
            <a:r>
              <a:rPr lang="es-EC"/>
              <a:t>Su centro espacial en venta.</a:t>
            </a:r>
          </a:p>
          <a:p>
            <a:pPr lvl="1" algn="just">
              <a:buFont typeface="Symbol" pitchFamily="18" charset="2"/>
              <a:buChar char="·"/>
            </a:pPr>
            <a:r>
              <a:rPr lang="es-EC"/>
              <a:t>Su ciudad ahora se llama San Petersburgo.</a:t>
            </a:r>
          </a:p>
          <a:p>
            <a:pPr lvl="1" algn="just">
              <a:buFont typeface="Symbol" pitchFamily="18" charset="2"/>
              <a:buChar char="·"/>
            </a:pPr>
            <a:r>
              <a:rPr lang="es-EC"/>
              <a:t>Su futuro desconcertante.</a:t>
            </a:r>
          </a:p>
          <a:p>
            <a:pPr>
              <a:buFont typeface="Wingdings" pitchFamily="2" charset="2"/>
              <a:buNone/>
            </a:pPr>
            <a:r>
              <a:rPr kumimoji="0" lang="es-EC"/>
              <a:t>				</a:t>
            </a:r>
            <a:r>
              <a:rPr lang="es-EC" sz="2400" i="1"/>
              <a:t>“Bienvenido a casa Sergei”</a:t>
            </a:r>
            <a:endParaRPr lang="es-ES" sz="2400" i="1"/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7391400" y="2514600"/>
            <a:ext cx="2971800" cy="2438400"/>
          </a:xfrm>
          <a:prstGeom prst="irregularSeal1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s-MX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153400" y="3429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>
                <a:solidFill>
                  <a:prstClr val="white"/>
                </a:solidFill>
                <a:latin typeface="Arial Narrow" pitchFamily="34" charset="0"/>
              </a:rPr>
              <a:t>Marzo 1992</a:t>
            </a:r>
          </a:p>
        </p:txBody>
      </p:sp>
    </p:spTree>
    <p:extLst>
      <p:ext uri="{BB962C8B-B14F-4D97-AF65-F5344CB8AC3E}">
        <p14:creationId xmlns:p14="http://schemas.microsoft.com/office/powerpoint/2010/main" val="1587678318"/>
      </p:ext>
    </p:extLst>
  </p:cSld>
  <p:clrMapOvr>
    <a:masterClrMapping/>
  </p:clrMapOvr>
  <p:transition spd="med">
    <p:wipe dir="r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767</Words>
  <Application>Microsoft Office PowerPoint</Application>
  <PresentationFormat>Panorámica</PresentationFormat>
  <Paragraphs>125</Paragraphs>
  <Slides>14</Slides>
  <Notes>2</Notes>
  <HiddenSlides>0</HiddenSlides>
  <MMClips>2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7" baseType="lpstr">
      <vt:lpstr>Arial</vt:lpstr>
      <vt:lpstr>Arial Black</vt:lpstr>
      <vt:lpstr>Arial Narrow</vt:lpstr>
      <vt:lpstr>Calibri</vt:lpstr>
      <vt:lpstr>Calibri Light</vt:lpstr>
      <vt:lpstr>Century Gothic</vt:lpstr>
      <vt:lpstr>Symbol</vt:lpstr>
      <vt:lpstr>Times New Roman</vt:lpstr>
      <vt:lpstr>Verdana</vt:lpstr>
      <vt:lpstr>Wingdings</vt:lpstr>
      <vt:lpstr>Wingdings 2</vt:lpstr>
      <vt:lpstr>Tema de Office</vt:lpstr>
      <vt:lpstr>Brío</vt:lpstr>
      <vt:lpstr>PLANIFICACION ESTRATEGICA</vt:lpstr>
      <vt:lpstr>Presentación de PowerPoint</vt:lpstr>
      <vt:lpstr>Presentación de PowerPoint</vt:lpstr>
      <vt:lpstr>Presentación de PowerPoint</vt:lpstr>
      <vt:lpstr>Presentación de PowerPoint</vt:lpstr>
      <vt:lpstr>Los paradigmas</vt:lpstr>
      <vt:lpstr>Los paradigmas</vt:lpstr>
      <vt:lpstr>Sergei Krikelev</vt:lpstr>
      <vt:lpstr>Sergei Krikelev</vt:lpstr>
      <vt:lpstr>El Cambio</vt:lpstr>
      <vt:lpstr>Calidad Total</vt:lpstr>
      <vt:lpstr>Principios Básicos de la calidad total</vt:lpstr>
      <vt:lpstr>La Calidad Total como parte de la Planificación</vt:lpstr>
      <vt:lpstr>BENEFICIOS DE LA PLANIFICACIÓN ESTRATÉGICA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ENRIQUE FIERRO LOPEZ</dc:creator>
  <cp:lastModifiedBy>PABLO ENRIQUE FIERRO LOPEZ</cp:lastModifiedBy>
  <cp:revision>4</cp:revision>
  <dcterms:created xsi:type="dcterms:W3CDTF">2020-04-28T00:00:00Z</dcterms:created>
  <dcterms:modified xsi:type="dcterms:W3CDTF">2020-04-28T00:39:30Z</dcterms:modified>
</cp:coreProperties>
</file>