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7"/>
  </p:notesMasterIdLst>
  <p:sldIdLst>
    <p:sldId id="257" r:id="rId3"/>
    <p:sldId id="279" r:id="rId4"/>
    <p:sldId id="281" r:id="rId5"/>
    <p:sldId id="282" r:id="rId6"/>
    <p:sldId id="283" r:id="rId7"/>
    <p:sldId id="327" r:id="rId8"/>
    <p:sldId id="328" r:id="rId9"/>
    <p:sldId id="329" r:id="rId10"/>
    <p:sldId id="330" r:id="rId11"/>
    <p:sldId id="331" r:id="rId12"/>
    <p:sldId id="332" r:id="rId13"/>
    <p:sldId id="333" r:id="rId14"/>
    <p:sldId id="334" r:id="rId15"/>
    <p:sldId id="337" r:id="rId16"/>
  </p:sldIdLst>
  <p:sldSz cx="12192000" cy="6858000"/>
  <p:notesSz cx="6858000" cy="9144000"/>
  <p:defaultTextStyle>
    <a:defPPr>
      <a:defRPr lang="es-EC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5" autoAdjust="0"/>
    <p:restoredTop sz="94660"/>
  </p:normalViewPr>
  <p:slideViewPr>
    <p:cSldViewPr snapToGrid="0">
      <p:cViewPr varScale="1">
        <p:scale>
          <a:sx n="45" d="100"/>
          <a:sy n="45" d="100"/>
        </p:scale>
        <p:origin x="25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93216A-56D3-486E-A0CC-4D9077D9AEBB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C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C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AF7C6A-2EE8-4581-B341-0F47C65F0CD3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642451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6B273C-B5A0-41D1-B4D7-6FB8CC425B28}" type="slidenum">
              <a:rPr kumimoji="0" lang="es-EC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s-EC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95386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C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26B273C-B5A0-41D1-B4D7-6FB8CC425B28}" type="slidenum">
              <a:rPr kumimoji="0" lang="es-EC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s-EC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95386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27BBB7-FD99-4097-8B92-065FCCACBA4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1E18808-2384-483B-82D2-13DA0DDA5EF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7BBA57-BA2F-4221-9477-DA421EBB9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24D8-39DF-4797-96F8-9021518F901B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673F6C-A9A7-4AE8-9B39-D1F12D351C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988DBB8-FE77-4F96-9602-709A86AA28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BDDD-4BB8-47B6-B987-7B3947B9D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351425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0A4815-C092-426E-9689-492151F5B7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292819B-F321-4C5F-8494-AFB814A66C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70C880-ADFA-4B21-BD27-D5515AB1A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24D8-39DF-4797-96F8-9021518F901B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BD0EB7E-B254-4284-A1FA-0A9229427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36CD3AA-9537-4A2E-866D-385832CDA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BDDD-4BB8-47B6-B987-7B3947B9D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2881836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8A3BADEE-0536-42D6-A54F-FEF76AF21D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CB312A1-F232-4279-BDB9-0F39A5B070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F52AC61-0F91-400D-BB1E-40801B0DD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24D8-39DF-4797-96F8-9021518F901B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F0ABF4-693D-4571-AD5A-40A338CBB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490CED-EF2C-4809-8639-F6F7F69A7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BDDD-4BB8-47B6-B987-7B3947B9D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080165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10387963" y="5038579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720726" y="776289"/>
            <a:ext cx="10750549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720726" y="2250280"/>
            <a:ext cx="10750549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828800" y="6012657"/>
            <a:ext cx="77216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F98BCB0-5E27-4FC6-B1F4-4D580C82280F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828800" y="5650705"/>
            <a:ext cx="77216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C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1189663" y="5752308"/>
            <a:ext cx="67056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579589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9600" y="1882808"/>
            <a:ext cx="10972800" cy="4572000"/>
          </a:xfrm>
        </p:spPr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388608" y="6480048"/>
            <a:ext cx="2844800" cy="301752"/>
          </a:xfrm>
        </p:spPr>
        <p:txBody>
          <a:bodyPr/>
          <a:lstStyle/>
          <a:p>
            <a:fld id="{CF98BCB0-5E27-4FC6-B1F4-4D580C82280F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9600" y="6480970"/>
            <a:ext cx="5680075" cy="300831"/>
          </a:xfrm>
        </p:spPr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0502959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9379" y="7035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10387963" y="93786"/>
            <a:ext cx="1892949" cy="1725637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9274176" y="6477000"/>
            <a:ext cx="2844800" cy="304800"/>
          </a:xfrm>
        </p:spPr>
        <p:txBody>
          <a:bodyPr/>
          <a:lstStyle/>
          <a:p>
            <a:fld id="{CF98BCB0-5E27-4FC6-B1F4-4D580C82280F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492501" y="6480970"/>
            <a:ext cx="5680075" cy="300831"/>
          </a:xfrm>
        </p:spPr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1268075" y="809625"/>
            <a:ext cx="670560" cy="300831"/>
          </a:xfrm>
        </p:spPr>
        <p:txBody>
          <a:bodyPr/>
          <a:lstStyle/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8625059" y="9381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8000" y="271465"/>
            <a:ext cx="9652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8000" y="1633536"/>
            <a:ext cx="51816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222131760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722438"/>
            <a:ext cx="53848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CF98BCB0-5E27-4FC6-B1F4-4D580C82280F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0075" cy="301752"/>
          </a:xfrm>
        </p:spPr>
        <p:txBody>
          <a:bodyPr/>
          <a:lstStyle/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383593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30931" y="290732"/>
            <a:ext cx="14224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820008" y="290732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820008" y="3427124"/>
            <a:ext cx="774699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696307" y="290732"/>
            <a:ext cx="9144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696307" y="3427124"/>
            <a:ext cx="9144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0736" cy="301752"/>
          </a:xfrm>
        </p:spPr>
        <p:txBody>
          <a:bodyPr/>
          <a:lstStyle/>
          <a:p>
            <a:fld id="{CF98BCB0-5E27-4FC6-B1F4-4D580C82280F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9600" y="6480969"/>
            <a:ext cx="5681472" cy="301752"/>
          </a:xfrm>
        </p:spPr>
        <p:txBody>
          <a:bodyPr/>
          <a:lstStyle/>
          <a:p>
            <a:endParaRPr lang="es-EC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119360" y="6483096"/>
            <a:ext cx="670560" cy="301752"/>
          </a:xfrm>
        </p:spPr>
        <p:txBody>
          <a:bodyPr/>
          <a:lstStyle>
            <a:lvl1pPr algn="ctr">
              <a:defRPr/>
            </a:lvl1pPr>
          </a:lstStyle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765949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BCB0-5E27-4FC6-B1F4-4D580C82280F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43052075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6388608" y="6480969"/>
            <a:ext cx="2844800" cy="301752"/>
          </a:xfrm>
        </p:spPr>
        <p:txBody>
          <a:bodyPr/>
          <a:lstStyle/>
          <a:p>
            <a:fld id="{CF98BCB0-5E27-4FC6-B1F4-4D580C82280F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609600" y="6481891"/>
            <a:ext cx="5680075" cy="300831"/>
          </a:xfrm>
        </p:spPr>
        <p:txBody>
          <a:bodyPr/>
          <a:lstStyle/>
          <a:p>
            <a:endParaRPr lang="es-EC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119360" y="6480969"/>
            <a:ext cx="670560" cy="301752"/>
          </a:xfrm>
        </p:spPr>
        <p:txBody>
          <a:bodyPr/>
          <a:lstStyle/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918128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2608" y="367664"/>
            <a:ext cx="12192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514475" y="367664"/>
            <a:ext cx="32512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868333" y="320040"/>
            <a:ext cx="7034784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8371968" y="6556248"/>
            <a:ext cx="2844800" cy="301752"/>
          </a:xfrm>
        </p:spPr>
        <p:txBody>
          <a:bodyPr/>
          <a:lstStyle>
            <a:lvl1pPr>
              <a:defRPr sz="900"/>
            </a:lvl1pPr>
          </a:lstStyle>
          <a:p>
            <a:fld id="{CF98BCB0-5E27-4FC6-B1F4-4D580C82280F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514475" y="6556248"/>
            <a:ext cx="6857493" cy="301752"/>
          </a:xfrm>
        </p:spPr>
        <p:txBody>
          <a:bodyPr/>
          <a:lstStyle>
            <a:lvl1pPr>
              <a:defRPr sz="9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1214101" y="6556248"/>
            <a:ext cx="670560" cy="301752"/>
          </a:xfrm>
        </p:spPr>
        <p:txBody>
          <a:bodyPr/>
          <a:lstStyle>
            <a:lvl1pPr>
              <a:defRPr sz="900"/>
            </a:lvl1pPr>
          </a:lstStyle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68616455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703893-4131-4166-A6A1-C83EF489E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713B3E-9FE5-407A-9E33-D102B42002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BC032EC-046C-41F2-9F3A-FA1A0226B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24D8-39DF-4797-96F8-9021518F901B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8E71E43-757A-427C-83FB-422461860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1CAACBC-6E36-422A-A543-3800BE4D2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BDDD-4BB8-47B6-B987-7B3947B9D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9776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2608" y="150896"/>
            <a:ext cx="12192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517649" y="373966"/>
            <a:ext cx="9777984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524000" y="5867400"/>
            <a:ext cx="9777984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8144256" y="6556248"/>
            <a:ext cx="2804160" cy="301752"/>
          </a:xfrm>
        </p:spPr>
        <p:txBody>
          <a:bodyPr/>
          <a:lstStyle>
            <a:lvl1pPr>
              <a:defRPr sz="900"/>
            </a:lvl1pPr>
          </a:lstStyle>
          <a:p>
            <a:fld id="{CF98BCB0-5E27-4FC6-B1F4-4D580C82280F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560576" y="6557169"/>
            <a:ext cx="6597429" cy="301752"/>
          </a:xfrm>
        </p:spPr>
        <p:txBody>
          <a:bodyPr/>
          <a:lstStyle>
            <a:lvl1pPr>
              <a:defRPr sz="900"/>
            </a:lvl1pPr>
          </a:lstStyle>
          <a:p>
            <a:endParaRPr lang="es-EC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0956256" y="6556248"/>
            <a:ext cx="487680" cy="301752"/>
          </a:xfrm>
        </p:spPr>
        <p:txBody>
          <a:bodyPr/>
          <a:lstStyle>
            <a:lvl1pPr algn="ctr">
              <a:defRPr sz="900"/>
            </a:lvl1pPr>
          </a:lstStyle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1069583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BCB0-5E27-4FC6-B1F4-4D580C82280F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78335612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9042400" y="381000"/>
            <a:ext cx="2540000" cy="5486400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381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BCB0-5E27-4FC6-B1F4-4D580C82280F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8977831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pPr lvl="0"/>
            <a:endParaRPr lang="es-MX" noProof="0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1650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F8DE07-7F16-43E6-A4BF-933929E52C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F343CCC-E248-48A1-A12F-07623161B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793DDC6-3440-40ED-9B75-7AB965FF0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24D8-39DF-4797-96F8-9021518F901B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F80DEF7-00F9-46F3-AD7F-30DE03B54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E17C5A-19F9-4C67-AFC9-420CE379CF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BDDD-4BB8-47B6-B987-7B3947B9D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569627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9CA51C8-0974-48F8-8DDE-ED4AC0BFEF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8CDDB92-C875-4E40-9942-DFADA5CE6DD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08A84E3-6449-429A-8ACB-461FFDC41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DCB9A56-7F26-420E-A924-D7FDCA05F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24D8-39DF-4797-96F8-9021518F901B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DB45612-ED39-4BE1-9C95-478D1DBEEF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F7F421A-6A4E-40AE-A904-6BB5440B8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BDDD-4BB8-47B6-B987-7B3947B9D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4110469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353CF0-E897-420C-9AA7-F1AE50BC0E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B918CA2-EBF9-4C72-9CB8-E850F7D4B3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5D0CCAC-F09C-49FB-B26E-C1ADFC3A5AA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7FFDCFC-66E7-4DB6-8BA3-7045E9DE54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269E6D4-5914-4E84-8B78-14F1410204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4BE4303-6299-47CD-BB4E-56FDC779D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24D8-39DF-4797-96F8-9021518F901B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1243675-EE9F-4881-A230-F10DBC59A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B9576D4A-3ADC-455C-A98A-3BC6CFB8B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BDDD-4BB8-47B6-B987-7B3947B9D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649874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617101-F303-4ECA-B294-3519815DA4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AD7E189-EFD7-4C2F-88A8-57F307D1B3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24D8-39DF-4797-96F8-9021518F901B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D6AE8EC-F2C6-460F-A127-4322703C65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41E6388-6906-45E3-A886-E326B1D9D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BDDD-4BB8-47B6-B987-7B3947B9D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21344418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ABEC051-3E34-416D-86BD-840947661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24D8-39DF-4797-96F8-9021518F901B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93A122C5-F351-47F9-ACF4-F271CD57E9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6011461-3684-4344-A56E-08C3423F56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BDDD-4BB8-47B6-B987-7B3947B9D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837655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A29F1B8-E80D-4F64-8314-1BD5AFF13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8A2D158-D873-488F-AD16-7A4CD5C041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4785D99-252B-4753-A7AF-C690A7E307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A6B3E5B-3384-45E0-8A22-5E9A037E30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24D8-39DF-4797-96F8-9021518F901B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B959673B-3F67-4983-971E-E66A48AD16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BBBBE23-53C5-4AA6-B038-DF78FF3EC6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BDDD-4BB8-47B6-B987-7B3947B9D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6780471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268CFFF-EB79-4574-BFD8-6F503775F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F9B6068-0EED-4709-8FE0-59A405667E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C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4B450D4-D12C-45F7-AACF-4DC699434B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47BA922-881C-4874-802B-7BC91849F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3224D8-39DF-4797-96F8-9021518F901B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0F643D3-AA5D-4C46-8B0C-2DC910C78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C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A26F8B9-56CE-4BA6-AFFD-D6469B6A57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EBDDD-4BB8-47B6-B987-7B3947B9D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3862589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0F2C88C-A70E-4F14-8FAE-C6DD74F3C3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EC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B82E7021-5ED9-4C16-890F-8A2A0A273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EC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7E442F-577F-4CBD-A94A-B9C39ABAC0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224D8-39DF-4797-96F8-9021518F901B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4119A32-BF78-44F4-AE9A-949DC2CFEA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C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7D7246A-0FC5-4B3D-BD8C-9849F4C49F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EBDDD-4BB8-47B6-B987-7B3947B9DDB7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10483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C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9379" y="14069"/>
            <a:ext cx="12173243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5"/>
            <a:ext cx="12182621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8625059" y="4948410"/>
            <a:ext cx="3563815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609600" y="267494"/>
            <a:ext cx="109728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609600" y="1882808"/>
            <a:ext cx="109728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388608" y="6480969"/>
            <a:ext cx="28448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F98BCB0-5E27-4FC6-B1F4-4D580C82280F}" type="datetimeFigureOut">
              <a:rPr lang="es-EC" smtClean="0"/>
              <a:t>27/4/2020</a:t>
            </a:fld>
            <a:endParaRPr lang="es-EC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9600" y="6481891"/>
            <a:ext cx="5680075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C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0119360" y="6480969"/>
            <a:ext cx="67056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25B1390-133A-4A24-9B6B-176489CBAD42}" type="slidenum">
              <a:rPr lang="es-EC" smtClean="0"/>
              <a:t>‹Nº›</a:t>
            </a:fld>
            <a:endParaRPr lang="es-EC"/>
          </a:p>
        </p:txBody>
      </p:sp>
    </p:spTree>
    <p:extLst>
      <p:ext uri="{BB962C8B-B14F-4D97-AF65-F5344CB8AC3E}">
        <p14:creationId xmlns:p14="http://schemas.microsoft.com/office/powerpoint/2010/main" val="19147911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audio" Target="file:///C:\Archivos%20de%20programa\Microsoft%20Office\Clipart\corpmm\ThemeSnd\j0074322.mid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13.xml"/><Relationship Id="rId1" Type="http://schemas.openxmlformats.org/officeDocument/2006/relationships/audio" Target="file:///C:\Archivos%20de%20programa\Microsoft%20Office\Clipart\corpmm\ThemeSnd\j0074318.mid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FA34E1-E85A-42FD-AA88-B486636851D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PLANIFICACION ESTRATEGICA</a:t>
            </a:r>
            <a:endParaRPr lang="es-EC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69924ED-8ADD-49A6-B25F-8C7A044E70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8847"/>
            <a:ext cx="9144000" cy="1655762"/>
          </a:xfrm>
        </p:spPr>
        <p:txBody>
          <a:bodyPr/>
          <a:lstStyle/>
          <a:p>
            <a:r>
              <a:rPr lang="es-ES" dirty="0"/>
              <a:t>Dr. Pablo Enrique Fierro López PhD.</a:t>
            </a:r>
            <a:endParaRPr lang="es-EC" dirty="0"/>
          </a:p>
        </p:txBody>
      </p:sp>
    </p:spTree>
    <p:extLst>
      <p:ext uri="{BB962C8B-B14F-4D97-AF65-F5344CB8AC3E}">
        <p14:creationId xmlns:p14="http://schemas.microsoft.com/office/powerpoint/2010/main" val="635810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>
              <a:defRPr/>
            </a:pPr>
            <a:r>
              <a:rPr lang="es-ES"/>
              <a:t>El Cambio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1676400"/>
            <a:ext cx="4191000" cy="4114800"/>
          </a:xfrm>
          <a:noFill/>
        </p:spPr>
        <p:txBody>
          <a:bodyPr>
            <a:normAutofit lnSpcReduction="10000"/>
          </a:bodyPr>
          <a:lstStyle/>
          <a:p>
            <a:pPr marL="533400" lvl="1" indent="0">
              <a:lnSpc>
                <a:spcPct val="90000"/>
              </a:lnSpc>
              <a:buNone/>
            </a:pPr>
            <a:r>
              <a:rPr lang="es-EC"/>
              <a:t>Muchas personas nos</a:t>
            </a:r>
          </a:p>
          <a:p>
            <a:pPr marL="533400" lvl="1" indent="0">
              <a:lnSpc>
                <a:spcPct val="90000"/>
              </a:lnSpc>
              <a:buNone/>
            </a:pPr>
            <a:r>
              <a:rPr lang="es-EC"/>
              <a:t>resistimos al cambio</a:t>
            </a:r>
          </a:p>
          <a:p>
            <a:pPr marL="533400" lvl="1" indent="0">
              <a:lnSpc>
                <a:spcPct val="90000"/>
              </a:lnSpc>
              <a:buNone/>
            </a:pPr>
            <a:endParaRPr lang="es-EC"/>
          </a:p>
          <a:p>
            <a:pPr marL="533400" lvl="1" indent="0">
              <a:lnSpc>
                <a:spcPct val="90000"/>
              </a:lnSpc>
              <a:buNone/>
            </a:pPr>
            <a:r>
              <a:rPr lang="es-EC"/>
              <a:t>A pesar de que este</a:t>
            </a:r>
          </a:p>
          <a:p>
            <a:pPr marL="533400" lvl="1" indent="0">
              <a:lnSpc>
                <a:spcPct val="90000"/>
              </a:lnSpc>
              <a:buNone/>
            </a:pPr>
            <a:r>
              <a:rPr lang="es-EC"/>
              <a:t>puede ser:</a:t>
            </a:r>
          </a:p>
          <a:p>
            <a:pPr marL="533400" lvl="1" indent="0">
              <a:lnSpc>
                <a:spcPct val="90000"/>
              </a:lnSpc>
              <a:buFont typeface="Wingdings" pitchFamily="2" charset="2"/>
              <a:buChar char="§"/>
            </a:pPr>
            <a:endParaRPr lang="es-EC"/>
          </a:p>
          <a:p>
            <a:pPr marL="533400" lvl="1" indent="0">
              <a:lnSpc>
                <a:spcPct val="90000"/>
              </a:lnSpc>
              <a:buFont typeface="Wingdings" pitchFamily="2" charset="2"/>
              <a:buChar char="§"/>
            </a:pPr>
            <a:r>
              <a:rPr lang="es-EC"/>
              <a:t>Inevitable</a:t>
            </a:r>
          </a:p>
          <a:p>
            <a:pPr marL="533400" lvl="1" indent="0">
              <a:lnSpc>
                <a:spcPct val="90000"/>
              </a:lnSpc>
              <a:buFont typeface="Wingdings" pitchFamily="2" charset="2"/>
              <a:buChar char="§"/>
            </a:pPr>
            <a:r>
              <a:rPr lang="es-EC"/>
              <a:t>Rápido</a:t>
            </a:r>
          </a:p>
          <a:p>
            <a:pPr marL="533400" lvl="1" indent="0">
              <a:lnSpc>
                <a:spcPct val="90000"/>
              </a:lnSpc>
              <a:buFont typeface="Wingdings" pitchFamily="2" charset="2"/>
              <a:buChar char="§"/>
            </a:pPr>
            <a:r>
              <a:rPr lang="es-EC"/>
              <a:t>Dramático</a:t>
            </a:r>
          </a:p>
          <a:p>
            <a:pPr marL="533400" lvl="1" indent="0">
              <a:lnSpc>
                <a:spcPct val="90000"/>
              </a:lnSpc>
              <a:buFont typeface="Wingdings" pitchFamily="2" charset="2"/>
              <a:buChar char="§"/>
            </a:pPr>
            <a:r>
              <a:rPr lang="es-EC"/>
              <a:t>Crear resistencia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s-ES" sz="2400" i="1"/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729414" y="1752600"/>
            <a:ext cx="3481387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69888" lvl="1" defTabSz="369888">
              <a:spcBef>
                <a:spcPct val="20000"/>
              </a:spcBef>
            </a:pPr>
            <a:r>
              <a:rPr lang="es-EC" sz="2600">
                <a:solidFill>
                  <a:prstClr val="white"/>
                </a:solidFill>
                <a:latin typeface="Arial" charset="0"/>
              </a:rPr>
              <a:t>El cambio debe traer  una profunda motivación y, sobre todo, la certeza que los cambios son positivos y que nos van a permitir crecer.</a:t>
            </a:r>
            <a:endParaRPr lang="es-ES" sz="2000" i="1">
              <a:solidFill>
                <a:prstClr val="white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678973"/>
      </p:ext>
    </p:extLst>
  </p:cSld>
  <p:clrMapOvr>
    <a:masterClrMapping/>
  </p:clrMapOvr>
  <p:transition spd="med">
    <p:wipe dir="r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>
              <a:defRPr/>
            </a:pPr>
            <a:r>
              <a:rPr lang="es-ES"/>
              <a:t>Calidad Total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2133600"/>
            <a:ext cx="7924800" cy="4114800"/>
          </a:xfrm>
          <a:noFill/>
        </p:spPr>
        <p:txBody>
          <a:bodyPr/>
          <a:lstStyle/>
          <a:p>
            <a:pPr lvl="1" algn="just">
              <a:buFont typeface="Symbol" pitchFamily="18" charset="2"/>
              <a:buChar char="·"/>
            </a:pPr>
            <a:endParaRPr kumimoji="0" lang="es-EC"/>
          </a:p>
          <a:p>
            <a:pPr lvl="1" algn="just">
              <a:buFont typeface="Symbol" pitchFamily="18" charset="2"/>
              <a:buChar char="·"/>
            </a:pPr>
            <a:r>
              <a:rPr kumimoji="0" lang="es-EC"/>
              <a:t>Es una cuestión de supervivencia.</a:t>
            </a:r>
          </a:p>
          <a:p>
            <a:pPr lvl="1" algn="just">
              <a:buFont typeface="Symbol" pitchFamily="18" charset="2"/>
              <a:buChar char="·"/>
            </a:pPr>
            <a:r>
              <a:rPr kumimoji="0" lang="es-EC"/>
              <a:t>Requiere un cambio de mentalidad y no se puede hacer un cambio de mentalidad sin una experiencia emocional.</a:t>
            </a:r>
          </a:p>
          <a:p>
            <a:pPr lvl="1" algn="just">
              <a:buFont typeface="Symbol" pitchFamily="18" charset="2"/>
              <a:buChar char="·"/>
            </a:pPr>
            <a:r>
              <a:rPr kumimoji="0" lang="es-EC"/>
              <a:t>Toma tiempo =&gt; Si no se compromete a dedicarle tiempo ...No empiece.</a:t>
            </a:r>
            <a:endParaRPr kumimoji="0" lang="es-ES"/>
          </a:p>
        </p:txBody>
      </p:sp>
    </p:spTree>
    <p:extLst>
      <p:ext uri="{BB962C8B-B14F-4D97-AF65-F5344CB8AC3E}">
        <p14:creationId xmlns:p14="http://schemas.microsoft.com/office/powerpoint/2010/main" val="3903793120"/>
      </p:ext>
    </p:extLst>
  </p:cSld>
  <p:clrMapOvr>
    <a:masterClrMapping/>
  </p:clrMapOvr>
  <p:transition spd="med">
    <p:wipe dir="r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>
              <a:defRPr/>
            </a:pPr>
            <a:r>
              <a:rPr lang="es-ES"/>
              <a:t>Principios Básicos de la calidad total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09800" y="2133600"/>
            <a:ext cx="7924800" cy="4114800"/>
          </a:xfrm>
          <a:noFill/>
        </p:spPr>
        <p:txBody>
          <a:bodyPr/>
          <a:lstStyle/>
          <a:p>
            <a:pPr lvl="1">
              <a:buFont typeface="Symbol" pitchFamily="18" charset="2"/>
              <a:buChar char="·"/>
            </a:pPr>
            <a:r>
              <a:rPr kumimoji="0" lang="es-EC"/>
              <a:t>Recurso Humano: prioridad # 1.</a:t>
            </a:r>
          </a:p>
          <a:p>
            <a:pPr lvl="1">
              <a:buFont typeface="Symbol" pitchFamily="18" charset="2"/>
              <a:buChar char="·"/>
            </a:pPr>
            <a:r>
              <a:rPr kumimoji="0" lang="es-EC"/>
              <a:t>Constancia de propósito.</a:t>
            </a:r>
          </a:p>
          <a:p>
            <a:pPr lvl="1">
              <a:buFont typeface="Symbol" pitchFamily="18" charset="2"/>
              <a:buChar char="·"/>
            </a:pPr>
            <a:r>
              <a:rPr kumimoji="0" lang="es-EC"/>
              <a:t>Éxito medido a través de los clientes.</a:t>
            </a:r>
          </a:p>
          <a:p>
            <a:pPr lvl="1">
              <a:buFont typeface="Symbol" pitchFamily="18" charset="2"/>
              <a:buChar char="·"/>
            </a:pPr>
            <a:r>
              <a:rPr kumimoji="0" lang="es-EC"/>
              <a:t>Enfoque al proceso.</a:t>
            </a:r>
          </a:p>
          <a:p>
            <a:pPr lvl="1">
              <a:buFont typeface="Symbol" pitchFamily="18" charset="2"/>
              <a:buChar char="·"/>
            </a:pPr>
            <a:r>
              <a:rPr kumimoji="0" lang="es-EC"/>
              <a:t>Decisiones con datos fieles y disponibles a tiempo.</a:t>
            </a:r>
          </a:p>
          <a:p>
            <a:pPr lvl="1">
              <a:buFont typeface="Symbol" pitchFamily="18" charset="2"/>
              <a:buChar char="·"/>
            </a:pPr>
            <a:r>
              <a:rPr kumimoji="0" lang="es-EC"/>
              <a:t>Eliminación de desperdicio e ineficiencias.</a:t>
            </a:r>
          </a:p>
          <a:p>
            <a:pPr lvl="1">
              <a:buFont typeface="Symbol" pitchFamily="18" charset="2"/>
              <a:buChar char="·"/>
            </a:pPr>
            <a:r>
              <a:rPr kumimoji="0" lang="es-EC"/>
              <a:t>Mejoras continuas.</a:t>
            </a:r>
          </a:p>
          <a:p>
            <a:pPr lvl="1">
              <a:buFont typeface="Symbol" pitchFamily="18" charset="2"/>
              <a:buChar char="·"/>
            </a:pPr>
            <a:endParaRPr kumimoji="0" lang="es-ES"/>
          </a:p>
        </p:txBody>
      </p:sp>
    </p:spTree>
    <p:extLst>
      <p:ext uri="{BB962C8B-B14F-4D97-AF65-F5344CB8AC3E}">
        <p14:creationId xmlns:p14="http://schemas.microsoft.com/office/powerpoint/2010/main" val="2101264222"/>
      </p:ext>
    </p:extLst>
  </p:cSld>
  <p:clrMapOvr>
    <a:masterClrMapping/>
  </p:clrMapOvr>
  <p:transition spd="med"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>
            <a:normAutofit/>
          </a:bodyPr>
          <a:lstStyle/>
          <a:p>
            <a:pPr>
              <a:defRPr/>
            </a:pPr>
            <a:r>
              <a:rPr lang="es-ES"/>
              <a:t>La Calidad Total</a:t>
            </a:r>
            <a:br>
              <a:rPr lang="es-ES_tradnl"/>
            </a:br>
            <a:r>
              <a:rPr lang="es-ES_tradnl"/>
              <a:t>como parte de la Planificación</a:t>
            </a:r>
            <a:endParaRPr lang="es-ES"/>
          </a:p>
        </p:txBody>
      </p:sp>
      <p:sp>
        <p:nvSpPr>
          <p:cNvPr id="26627" name="AutoShape 3"/>
          <p:cNvSpPr>
            <a:spLocks noChangeArrowheads="1"/>
          </p:cNvSpPr>
          <p:nvPr/>
        </p:nvSpPr>
        <p:spPr bwMode="auto">
          <a:xfrm>
            <a:off x="1828800" y="2743200"/>
            <a:ext cx="1295400" cy="338138"/>
          </a:xfrm>
          <a:prstGeom prst="cube">
            <a:avLst>
              <a:gd name="adj" fmla="val 2500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6628" name="AutoShape 4"/>
          <p:cNvSpPr>
            <a:spLocks noChangeArrowheads="1"/>
          </p:cNvSpPr>
          <p:nvPr/>
        </p:nvSpPr>
        <p:spPr bwMode="auto">
          <a:xfrm>
            <a:off x="3276600" y="2743200"/>
            <a:ext cx="1295400" cy="338138"/>
          </a:xfrm>
          <a:prstGeom prst="cube">
            <a:avLst>
              <a:gd name="adj" fmla="val 25000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6629" name="AutoShape 5"/>
          <p:cNvSpPr>
            <a:spLocks noChangeArrowheads="1"/>
          </p:cNvSpPr>
          <p:nvPr/>
        </p:nvSpPr>
        <p:spPr bwMode="auto">
          <a:xfrm>
            <a:off x="4724400" y="2743200"/>
            <a:ext cx="1295400" cy="338138"/>
          </a:xfrm>
          <a:prstGeom prst="cube">
            <a:avLst>
              <a:gd name="adj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6630" name="AutoShape 6"/>
          <p:cNvSpPr>
            <a:spLocks noChangeArrowheads="1"/>
          </p:cNvSpPr>
          <p:nvPr/>
        </p:nvSpPr>
        <p:spPr bwMode="auto">
          <a:xfrm>
            <a:off x="6172200" y="2743200"/>
            <a:ext cx="1295400" cy="338138"/>
          </a:xfrm>
          <a:prstGeom prst="cube">
            <a:avLst>
              <a:gd name="adj" fmla="val 2500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6631" name="AutoShape 7"/>
          <p:cNvSpPr>
            <a:spLocks noChangeArrowheads="1"/>
          </p:cNvSpPr>
          <p:nvPr/>
        </p:nvSpPr>
        <p:spPr bwMode="auto">
          <a:xfrm>
            <a:off x="7620000" y="2743200"/>
            <a:ext cx="1295400" cy="338138"/>
          </a:xfrm>
          <a:prstGeom prst="cube">
            <a:avLst>
              <a:gd name="adj" fmla="val 25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6632" name="Line 8"/>
          <p:cNvSpPr>
            <a:spLocks noChangeShapeType="1"/>
          </p:cNvSpPr>
          <p:nvPr/>
        </p:nvSpPr>
        <p:spPr bwMode="auto">
          <a:xfrm>
            <a:off x="3124200" y="30480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C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6633" name="Line 9"/>
          <p:cNvSpPr>
            <a:spLocks noChangeShapeType="1"/>
          </p:cNvSpPr>
          <p:nvPr/>
        </p:nvSpPr>
        <p:spPr bwMode="auto">
          <a:xfrm>
            <a:off x="4572000" y="30480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C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6634" name="Line 10"/>
          <p:cNvSpPr>
            <a:spLocks noChangeShapeType="1"/>
          </p:cNvSpPr>
          <p:nvPr/>
        </p:nvSpPr>
        <p:spPr bwMode="auto">
          <a:xfrm>
            <a:off x="6019800" y="30480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C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6635" name="Line 11"/>
          <p:cNvSpPr>
            <a:spLocks noChangeShapeType="1"/>
          </p:cNvSpPr>
          <p:nvPr/>
        </p:nvSpPr>
        <p:spPr bwMode="auto">
          <a:xfrm>
            <a:off x="7467600" y="30480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C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6636" name="Line 12"/>
          <p:cNvSpPr>
            <a:spLocks noChangeShapeType="1"/>
          </p:cNvSpPr>
          <p:nvPr/>
        </p:nvSpPr>
        <p:spPr bwMode="auto">
          <a:xfrm>
            <a:off x="8915400" y="2971800"/>
            <a:ext cx="304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C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6637" name="Text Box 13"/>
          <p:cNvSpPr txBox="1">
            <a:spLocks noChangeArrowheads="1"/>
          </p:cNvSpPr>
          <p:nvPr/>
        </p:nvSpPr>
        <p:spPr bwMode="auto">
          <a:xfrm>
            <a:off x="9296400" y="2743201"/>
            <a:ext cx="13716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200">
                <a:solidFill>
                  <a:prstClr val="white"/>
                </a:solidFill>
                <a:latin typeface="Times New Roman" pitchFamily="18" charset="0"/>
              </a:rPr>
              <a:t>RESULTADO</a:t>
            </a:r>
          </a:p>
          <a:p>
            <a:pPr>
              <a:spcBef>
                <a:spcPct val="50000"/>
              </a:spcBef>
            </a:pPr>
            <a:r>
              <a:rPr lang="es-ES_tradnl" sz="1200">
                <a:solidFill>
                  <a:prstClr val="white"/>
                </a:solidFill>
                <a:latin typeface="Times New Roman" pitchFamily="18" charset="0"/>
              </a:rPr>
              <a:t>DESEADO</a:t>
            </a:r>
          </a:p>
        </p:txBody>
      </p:sp>
      <p:sp>
        <p:nvSpPr>
          <p:cNvPr id="26638" name="Text Box 14"/>
          <p:cNvSpPr txBox="1">
            <a:spLocks noChangeArrowheads="1"/>
          </p:cNvSpPr>
          <p:nvPr/>
        </p:nvSpPr>
        <p:spPr bwMode="auto">
          <a:xfrm>
            <a:off x="9296400" y="3200400"/>
            <a:ext cx="1371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200">
                <a:solidFill>
                  <a:prstClr val="white"/>
                </a:solidFill>
                <a:latin typeface="Times New Roman" pitchFamily="18" charset="0"/>
              </a:rPr>
              <a:t>CONFUSION</a:t>
            </a:r>
          </a:p>
        </p:txBody>
      </p:sp>
      <p:sp>
        <p:nvSpPr>
          <p:cNvPr id="26639" name="Text Box 15"/>
          <p:cNvSpPr txBox="1">
            <a:spLocks noChangeArrowheads="1"/>
          </p:cNvSpPr>
          <p:nvPr/>
        </p:nvSpPr>
        <p:spPr bwMode="auto">
          <a:xfrm>
            <a:off x="9296400" y="3657600"/>
            <a:ext cx="1371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200">
                <a:solidFill>
                  <a:prstClr val="white"/>
                </a:solidFill>
                <a:latin typeface="Times New Roman" pitchFamily="18" charset="0"/>
              </a:rPr>
              <a:t>ANSIEDAD</a:t>
            </a:r>
          </a:p>
        </p:txBody>
      </p:sp>
      <p:sp>
        <p:nvSpPr>
          <p:cNvPr id="26640" name="Text Box 16"/>
          <p:cNvSpPr txBox="1">
            <a:spLocks noChangeArrowheads="1"/>
          </p:cNvSpPr>
          <p:nvPr/>
        </p:nvSpPr>
        <p:spPr bwMode="auto">
          <a:xfrm>
            <a:off x="9296400" y="4191000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200">
                <a:solidFill>
                  <a:prstClr val="white"/>
                </a:solidFill>
                <a:latin typeface="Times New Roman" pitchFamily="18" charset="0"/>
              </a:rPr>
              <a:t>CAMBIO LENTO</a:t>
            </a:r>
          </a:p>
        </p:txBody>
      </p:sp>
      <p:sp>
        <p:nvSpPr>
          <p:cNvPr id="26641" name="Text Box 17"/>
          <p:cNvSpPr txBox="1">
            <a:spLocks noChangeArrowheads="1"/>
          </p:cNvSpPr>
          <p:nvPr/>
        </p:nvSpPr>
        <p:spPr bwMode="auto">
          <a:xfrm>
            <a:off x="9296400" y="4648200"/>
            <a:ext cx="1371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200">
                <a:solidFill>
                  <a:prstClr val="white"/>
                </a:solidFill>
                <a:latin typeface="Times New Roman" pitchFamily="18" charset="0"/>
              </a:rPr>
              <a:t>FRUSTRACION</a:t>
            </a:r>
          </a:p>
        </p:txBody>
      </p:sp>
      <p:sp>
        <p:nvSpPr>
          <p:cNvPr id="26642" name="Text Box 18"/>
          <p:cNvSpPr txBox="1">
            <a:spLocks noChangeArrowheads="1"/>
          </p:cNvSpPr>
          <p:nvPr/>
        </p:nvSpPr>
        <p:spPr bwMode="auto">
          <a:xfrm>
            <a:off x="9296400" y="5105400"/>
            <a:ext cx="1371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200">
                <a:solidFill>
                  <a:prstClr val="white"/>
                </a:solidFill>
                <a:latin typeface="Times New Roman" pitchFamily="18" charset="0"/>
              </a:rPr>
              <a:t>DESILUCION</a:t>
            </a:r>
          </a:p>
        </p:txBody>
      </p:sp>
      <p:sp>
        <p:nvSpPr>
          <p:cNvPr id="26643" name="Text Box 19"/>
          <p:cNvSpPr txBox="1">
            <a:spLocks noChangeArrowheads="1"/>
          </p:cNvSpPr>
          <p:nvPr/>
        </p:nvSpPr>
        <p:spPr bwMode="auto">
          <a:xfrm>
            <a:off x="9296400" y="5410201"/>
            <a:ext cx="137160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200">
                <a:solidFill>
                  <a:prstClr val="white"/>
                </a:solidFill>
                <a:latin typeface="Times New Roman" pitchFamily="18" charset="0"/>
              </a:rPr>
              <a:t>PERDIDA DE RECURSOS Y TIEMPO</a:t>
            </a:r>
          </a:p>
        </p:txBody>
      </p:sp>
      <p:sp>
        <p:nvSpPr>
          <p:cNvPr id="26644" name="Text Box 20"/>
          <p:cNvSpPr txBox="1">
            <a:spLocks noChangeArrowheads="1"/>
          </p:cNvSpPr>
          <p:nvPr/>
        </p:nvSpPr>
        <p:spPr bwMode="auto">
          <a:xfrm>
            <a:off x="1828800" y="2362200"/>
            <a:ext cx="1371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400">
                <a:solidFill>
                  <a:srgbClr val="666666"/>
                </a:solidFill>
                <a:latin typeface="Arial Narrow" pitchFamily="34" charset="0"/>
              </a:rPr>
              <a:t>DIAGNOSTICO</a:t>
            </a:r>
          </a:p>
        </p:txBody>
      </p:sp>
      <p:sp>
        <p:nvSpPr>
          <p:cNvPr id="26645" name="Text Box 21"/>
          <p:cNvSpPr txBox="1">
            <a:spLocks noChangeArrowheads="1"/>
          </p:cNvSpPr>
          <p:nvPr/>
        </p:nvSpPr>
        <p:spPr bwMode="auto">
          <a:xfrm>
            <a:off x="6019800" y="2362200"/>
            <a:ext cx="1524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400">
                <a:solidFill>
                  <a:srgbClr val="666666"/>
                </a:solidFill>
                <a:latin typeface="Arial Narrow" pitchFamily="34" charset="0"/>
              </a:rPr>
              <a:t>COMO HACER?</a:t>
            </a:r>
          </a:p>
        </p:txBody>
      </p:sp>
      <p:sp>
        <p:nvSpPr>
          <p:cNvPr id="26646" name="Text Box 22"/>
          <p:cNvSpPr txBox="1">
            <a:spLocks noChangeArrowheads="1"/>
          </p:cNvSpPr>
          <p:nvPr/>
        </p:nvSpPr>
        <p:spPr bwMode="auto">
          <a:xfrm>
            <a:off x="7543800" y="2362200"/>
            <a:ext cx="1371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400">
                <a:solidFill>
                  <a:srgbClr val="666666"/>
                </a:solidFill>
                <a:latin typeface="Arial Narrow" pitchFamily="34" charset="0"/>
              </a:rPr>
              <a:t>QUE HACER?</a:t>
            </a:r>
          </a:p>
        </p:txBody>
      </p:sp>
      <p:sp>
        <p:nvSpPr>
          <p:cNvPr id="26647" name="Text Box 23"/>
          <p:cNvSpPr txBox="1">
            <a:spLocks noChangeArrowheads="1"/>
          </p:cNvSpPr>
          <p:nvPr/>
        </p:nvSpPr>
        <p:spPr bwMode="auto">
          <a:xfrm>
            <a:off x="1905000" y="2819401"/>
            <a:ext cx="1143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000" b="0">
                <a:solidFill>
                  <a:srgbClr val="666666"/>
                </a:solidFill>
                <a:latin typeface="Arial Narrow" pitchFamily="34" charset="0"/>
              </a:rPr>
              <a:t>VISION</a:t>
            </a:r>
          </a:p>
        </p:txBody>
      </p:sp>
      <p:sp>
        <p:nvSpPr>
          <p:cNvPr id="26648" name="Text Box 24"/>
          <p:cNvSpPr txBox="1">
            <a:spLocks noChangeArrowheads="1"/>
          </p:cNvSpPr>
          <p:nvPr/>
        </p:nvSpPr>
        <p:spPr bwMode="auto">
          <a:xfrm>
            <a:off x="3276600" y="2819401"/>
            <a:ext cx="1143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000" b="0">
                <a:solidFill>
                  <a:srgbClr val="666666"/>
                </a:solidFill>
                <a:latin typeface="Arial Narrow" pitchFamily="34" charset="0"/>
              </a:rPr>
              <a:t>ENTRENAMIENTO</a:t>
            </a:r>
          </a:p>
        </p:txBody>
      </p:sp>
      <p:sp>
        <p:nvSpPr>
          <p:cNvPr id="26649" name="Text Box 25"/>
          <p:cNvSpPr txBox="1">
            <a:spLocks noChangeArrowheads="1"/>
          </p:cNvSpPr>
          <p:nvPr/>
        </p:nvSpPr>
        <p:spPr bwMode="auto">
          <a:xfrm>
            <a:off x="4800600" y="2819401"/>
            <a:ext cx="1143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000" b="0">
                <a:solidFill>
                  <a:srgbClr val="666666"/>
                </a:solidFill>
                <a:latin typeface="Arial Narrow" pitchFamily="34" charset="0"/>
              </a:rPr>
              <a:t>MOTIVACION</a:t>
            </a:r>
          </a:p>
        </p:txBody>
      </p:sp>
      <p:sp>
        <p:nvSpPr>
          <p:cNvPr id="26650" name="Text Box 26"/>
          <p:cNvSpPr txBox="1">
            <a:spLocks noChangeArrowheads="1"/>
          </p:cNvSpPr>
          <p:nvPr/>
        </p:nvSpPr>
        <p:spPr bwMode="auto">
          <a:xfrm>
            <a:off x="6248400" y="2819401"/>
            <a:ext cx="1143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000" b="0">
                <a:solidFill>
                  <a:srgbClr val="666666"/>
                </a:solidFill>
                <a:latin typeface="Arial Narrow" pitchFamily="34" charset="0"/>
              </a:rPr>
              <a:t>USO  RECURSOS</a:t>
            </a:r>
          </a:p>
        </p:txBody>
      </p:sp>
      <p:sp>
        <p:nvSpPr>
          <p:cNvPr id="26651" name="Text Box 27"/>
          <p:cNvSpPr txBox="1">
            <a:spLocks noChangeArrowheads="1"/>
          </p:cNvSpPr>
          <p:nvPr/>
        </p:nvSpPr>
        <p:spPr bwMode="auto">
          <a:xfrm>
            <a:off x="7696200" y="2819401"/>
            <a:ext cx="1143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000" b="0">
                <a:solidFill>
                  <a:srgbClr val="666666"/>
                </a:solidFill>
                <a:latin typeface="Arial Narrow" pitchFamily="34" charset="0"/>
              </a:rPr>
              <a:t>PLAN  ACCION</a:t>
            </a:r>
          </a:p>
        </p:txBody>
      </p:sp>
      <p:sp>
        <p:nvSpPr>
          <p:cNvPr id="26652" name="AutoShape 28"/>
          <p:cNvSpPr>
            <a:spLocks noChangeArrowheads="1"/>
          </p:cNvSpPr>
          <p:nvPr/>
        </p:nvSpPr>
        <p:spPr bwMode="auto">
          <a:xfrm>
            <a:off x="3276600" y="3200400"/>
            <a:ext cx="1295400" cy="338138"/>
          </a:xfrm>
          <a:prstGeom prst="cube">
            <a:avLst>
              <a:gd name="adj" fmla="val 25000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6653" name="AutoShape 29"/>
          <p:cNvSpPr>
            <a:spLocks noChangeArrowheads="1"/>
          </p:cNvSpPr>
          <p:nvPr/>
        </p:nvSpPr>
        <p:spPr bwMode="auto">
          <a:xfrm>
            <a:off x="4724400" y="3200400"/>
            <a:ext cx="1295400" cy="338138"/>
          </a:xfrm>
          <a:prstGeom prst="cube">
            <a:avLst>
              <a:gd name="adj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6654" name="AutoShape 30"/>
          <p:cNvSpPr>
            <a:spLocks noChangeArrowheads="1"/>
          </p:cNvSpPr>
          <p:nvPr/>
        </p:nvSpPr>
        <p:spPr bwMode="auto">
          <a:xfrm>
            <a:off x="6172200" y="3200400"/>
            <a:ext cx="1295400" cy="338138"/>
          </a:xfrm>
          <a:prstGeom prst="cube">
            <a:avLst>
              <a:gd name="adj" fmla="val 2500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6655" name="AutoShape 31"/>
          <p:cNvSpPr>
            <a:spLocks noChangeArrowheads="1"/>
          </p:cNvSpPr>
          <p:nvPr/>
        </p:nvSpPr>
        <p:spPr bwMode="auto">
          <a:xfrm>
            <a:off x="7620000" y="3200400"/>
            <a:ext cx="1295400" cy="338138"/>
          </a:xfrm>
          <a:prstGeom prst="cube">
            <a:avLst>
              <a:gd name="adj" fmla="val 25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6656" name="Line 32"/>
          <p:cNvSpPr>
            <a:spLocks noChangeShapeType="1"/>
          </p:cNvSpPr>
          <p:nvPr/>
        </p:nvSpPr>
        <p:spPr bwMode="auto">
          <a:xfrm>
            <a:off x="4572000" y="35052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C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6657" name="Line 33"/>
          <p:cNvSpPr>
            <a:spLocks noChangeShapeType="1"/>
          </p:cNvSpPr>
          <p:nvPr/>
        </p:nvSpPr>
        <p:spPr bwMode="auto">
          <a:xfrm>
            <a:off x="6019800" y="35052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C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6658" name="Line 34"/>
          <p:cNvSpPr>
            <a:spLocks noChangeShapeType="1"/>
          </p:cNvSpPr>
          <p:nvPr/>
        </p:nvSpPr>
        <p:spPr bwMode="auto">
          <a:xfrm>
            <a:off x="7467600" y="35052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C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6659" name="Line 35"/>
          <p:cNvSpPr>
            <a:spLocks noChangeShapeType="1"/>
          </p:cNvSpPr>
          <p:nvPr/>
        </p:nvSpPr>
        <p:spPr bwMode="auto">
          <a:xfrm>
            <a:off x="8915400" y="3429000"/>
            <a:ext cx="304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C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6660" name="Text Box 36"/>
          <p:cNvSpPr txBox="1">
            <a:spLocks noChangeArrowheads="1"/>
          </p:cNvSpPr>
          <p:nvPr/>
        </p:nvSpPr>
        <p:spPr bwMode="auto">
          <a:xfrm>
            <a:off x="3276600" y="3276601"/>
            <a:ext cx="1143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000" b="0">
                <a:solidFill>
                  <a:srgbClr val="666666"/>
                </a:solidFill>
                <a:latin typeface="Arial Narrow" pitchFamily="34" charset="0"/>
              </a:rPr>
              <a:t>ENTRENAMIENTO</a:t>
            </a:r>
          </a:p>
        </p:txBody>
      </p:sp>
      <p:sp>
        <p:nvSpPr>
          <p:cNvPr id="26661" name="Text Box 37"/>
          <p:cNvSpPr txBox="1">
            <a:spLocks noChangeArrowheads="1"/>
          </p:cNvSpPr>
          <p:nvPr/>
        </p:nvSpPr>
        <p:spPr bwMode="auto">
          <a:xfrm>
            <a:off x="4800600" y="3276601"/>
            <a:ext cx="1143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000" b="0">
                <a:solidFill>
                  <a:srgbClr val="666666"/>
                </a:solidFill>
                <a:latin typeface="Arial Narrow" pitchFamily="34" charset="0"/>
              </a:rPr>
              <a:t>MOTIVACION</a:t>
            </a:r>
          </a:p>
        </p:txBody>
      </p:sp>
      <p:sp>
        <p:nvSpPr>
          <p:cNvPr id="26662" name="Text Box 38"/>
          <p:cNvSpPr txBox="1">
            <a:spLocks noChangeArrowheads="1"/>
          </p:cNvSpPr>
          <p:nvPr/>
        </p:nvSpPr>
        <p:spPr bwMode="auto">
          <a:xfrm>
            <a:off x="6248400" y="3276601"/>
            <a:ext cx="1143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000" b="0">
                <a:solidFill>
                  <a:srgbClr val="666666"/>
                </a:solidFill>
                <a:latin typeface="Arial Narrow" pitchFamily="34" charset="0"/>
              </a:rPr>
              <a:t>USO  RECURSOS</a:t>
            </a:r>
          </a:p>
        </p:txBody>
      </p:sp>
      <p:sp>
        <p:nvSpPr>
          <p:cNvPr id="26663" name="Text Box 39"/>
          <p:cNvSpPr txBox="1">
            <a:spLocks noChangeArrowheads="1"/>
          </p:cNvSpPr>
          <p:nvPr/>
        </p:nvSpPr>
        <p:spPr bwMode="auto">
          <a:xfrm>
            <a:off x="7696200" y="3276601"/>
            <a:ext cx="1143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000" b="0">
                <a:solidFill>
                  <a:srgbClr val="666666"/>
                </a:solidFill>
                <a:latin typeface="Arial Narrow" pitchFamily="34" charset="0"/>
              </a:rPr>
              <a:t>PLAN  ACCION</a:t>
            </a:r>
          </a:p>
        </p:txBody>
      </p:sp>
      <p:sp>
        <p:nvSpPr>
          <p:cNvPr id="26664" name="AutoShape 40"/>
          <p:cNvSpPr>
            <a:spLocks noChangeArrowheads="1"/>
          </p:cNvSpPr>
          <p:nvPr/>
        </p:nvSpPr>
        <p:spPr bwMode="auto">
          <a:xfrm>
            <a:off x="4724400" y="3657600"/>
            <a:ext cx="1295400" cy="338138"/>
          </a:xfrm>
          <a:prstGeom prst="cube">
            <a:avLst>
              <a:gd name="adj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6665" name="AutoShape 41"/>
          <p:cNvSpPr>
            <a:spLocks noChangeArrowheads="1"/>
          </p:cNvSpPr>
          <p:nvPr/>
        </p:nvSpPr>
        <p:spPr bwMode="auto">
          <a:xfrm>
            <a:off x="6172200" y="3657600"/>
            <a:ext cx="1295400" cy="338138"/>
          </a:xfrm>
          <a:prstGeom prst="cube">
            <a:avLst>
              <a:gd name="adj" fmla="val 2500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6666" name="AutoShape 42"/>
          <p:cNvSpPr>
            <a:spLocks noChangeArrowheads="1"/>
          </p:cNvSpPr>
          <p:nvPr/>
        </p:nvSpPr>
        <p:spPr bwMode="auto">
          <a:xfrm>
            <a:off x="7620000" y="3657600"/>
            <a:ext cx="1295400" cy="338138"/>
          </a:xfrm>
          <a:prstGeom prst="cube">
            <a:avLst>
              <a:gd name="adj" fmla="val 25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6667" name="Line 43"/>
          <p:cNvSpPr>
            <a:spLocks noChangeShapeType="1"/>
          </p:cNvSpPr>
          <p:nvPr/>
        </p:nvSpPr>
        <p:spPr bwMode="auto">
          <a:xfrm>
            <a:off x="6019800" y="39624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C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6668" name="Line 44"/>
          <p:cNvSpPr>
            <a:spLocks noChangeShapeType="1"/>
          </p:cNvSpPr>
          <p:nvPr/>
        </p:nvSpPr>
        <p:spPr bwMode="auto">
          <a:xfrm>
            <a:off x="7467600" y="39624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C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6669" name="Text Box 45"/>
          <p:cNvSpPr txBox="1">
            <a:spLocks noChangeArrowheads="1"/>
          </p:cNvSpPr>
          <p:nvPr/>
        </p:nvSpPr>
        <p:spPr bwMode="auto">
          <a:xfrm>
            <a:off x="4800600" y="3733801"/>
            <a:ext cx="1143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000" b="0">
                <a:solidFill>
                  <a:srgbClr val="666666"/>
                </a:solidFill>
                <a:latin typeface="Arial Narrow" pitchFamily="34" charset="0"/>
              </a:rPr>
              <a:t>MOTIVACION</a:t>
            </a:r>
          </a:p>
        </p:txBody>
      </p:sp>
      <p:sp>
        <p:nvSpPr>
          <p:cNvPr id="26670" name="Text Box 46"/>
          <p:cNvSpPr txBox="1">
            <a:spLocks noChangeArrowheads="1"/>
          </p:cNvSpPr>
          <p:nvPr/>
        </p:nvSpPr>
        <p:spPr bwMode="auto">
          <a:xfrm>
            <a:off x="6248400" y="3733801"/>
            <a:ext cx="1143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000" b="0">
                <a:solidFill>
                  <a:srgbClr val="666666"/>
                </a:solidFill>
                <a:latin typeface="Arial Narrow" pitchFamily="34" charset="0"/>
              </a:rPr>
              <a:t>USO  RECURSOS</a:t>
            </a:r>
          </a:p>
        </p:txBody>
      </p:sp>
      <p:sp>
        <p:nvSpPr>
          <p:cNvPr id="26671" name="Text Box 47"/>
          <p:cNvSpPr txBox="1">
            <a:spLocks noChangeArrowheads="1"/>
          </p:cNvSpPr>
          <p:nvPr/>
        </p:nvSpPr>
        <p:spPr bwMode="auto">
          <a:xfrm>
            <a:off x="7696200" y="3733801"/>
            <a:ext cx="1143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000" b="0">
                <a:solidFill>
                  <a:srgbClr val="666666"/>
                </a:solidFill>
                <a:latin typeface="Arial Narrow" pitchFamily="34" charset="0"/>
              </a:rPr>
              <a:t>PLAN  ACCION</a:t>
            </a:r>
          </a:p>
        </p:txBody>
      </p:sp>
      <p:sp>
        <p:nvSpPr>
          <p:cNvPr id="26672" name="AutoShape 48"/>
          <p:cNvSpPr>
            <a:spLocks noChangeArrowheads="1"/>
          </p:cNvSpPr>
          <p:nvPr/>
        </p:nvSpPr>
        <p:spPr bwMode="auto">
          <a:xfrm>
            <a:off x="1828800" y="4114800"/>
            <a:ext cx="1295400" cy="338138"/>
          </a:xfrm>
          <a:prstGeom prst="cube">
            <a:avLst>
              <a:gd name="adj" fmla="val 2500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6673" name="AutoShape 49"/>
          <p:cNvSpPr>
            <a:spLocks noChangeArrowheads="1"/>
          </p:cNvSpPr>
          <p:nvPr/>
        </p:nvSpPr>
        <p:spPr bwMode="auto">
          <a:xfrm>
            <a:off x="3276600" y="4114800"/>
            <a:ext cx="1295400" cy="338138"/>
          </a:xfrm>
          <a:prstGeom prst="cube">
            <a:avLst>
              <a:gd name="adj" fmla="val 25000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6674" name="AutoShape 50"/>
          <p:cNvSpPr>
            <a:spLocks noChangeArrowheads="1"/>
          </p:cNvSpPr>
          <p:nvPr/>
        </p:nvSpPr>
        <p:spPr bwMode="auto">
          <a:xfrm>
            <a:off x="6172200" y="4114800"/>
            <a:ext cx="1295400" cy="338138"/>
          </a:xfrm>
          <a:prstGeom prst="cube">
            <a:avLst>
              <a:gd name="adj" fmla="val 2500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6675" name="AutoShape 51"/>
          <p:cNvSpPr>
            <a:spLocks noChangeArrowheads="1"/>
          </p:cNvSpPr>
          <p:nvPr/>
        </p:nvSpPr>
        <p:spPr bwMode="auto">
          <a:xfrm>
            <a:off x="7620000" y="4114800"/>
            <a:ext cx="1295400" cy="338138"/>
          </a:xfrm>
          <a:prstGeom prst="cube">
            <a:avLst>
              <a:gd name="adj" fmla="val 25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6676" name="Line 52"/>
          <p:cNvSpPr>
            <a:spLocks noChangeShapeType="1"/>
          </p:cNvSpPr>
          <p:nvPr/>
        </p:nvSpPr>
        <p:spPr bwMode="auto">
          <a:xfrm>
            <a:off x="3124200" y="44196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C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6677" name="Line 53"/>
          <p:cNvSpPr>
            <a:spLocks noChangeShapeType="1"/>
          </p:cNvSpPr>
          <p:nvPr/>
        </p:nvSpPr>
        <p:spPr bwMode="auto">
          <a:xfrm>
            <a:off x="4572000" y="44196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C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6678" name="Line 54"/>
          <p:cNvSpPr>
            <a:spLocks noChangeShapeType="1"/>
          </p:cNvSpPr>
          <p:nvPr/>
        </p:nvSpPr>
        <p:spPr bwMode="auto">
          <a:xfrm>
            <a:off x="7467600" y="44196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C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6679" name="Line 55"/>
          <p:cNvSpPr>
            <a:spLocks noChangeShapeType="1"/>
          </p:cNvSpPr>
          <p:nvPr/>
        </p:nvSpPr>
        <p:spPr bwMode="auto">
          <a:xfrm>
            <a:off x="8915400" y="4343400"/>
            <a:ext cx="304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C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6680" name="Text Box 56"/>
          <p:cNvSpPr txBox="1">
            <a:spLocks noChangeArrowheads="1"/>
          </p:cNvSpPr>
          <p:nvPr/>
        </p:nvSpPr>
        <p:spPr bwMode="auto">
          <a:xfrm>
            <a:off x="1905000" y="4191001"/>
            <a:ext cx="1143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000" b="0">
                <a:solidFill>
                  <a:srgbClr val="666666"/>
                </a:solidFill>
                <a:latin typeface="Arial Narrow" pitchFamily="34" charset="0"/>
              </a:rPr>
              <a:t>VISION</a:t>
            </a:r>
          </a:p>
        </p:txBody>
      </p:sp>
      <p:sp>
        <p:nvSpPr>
          <p:cNvPr id="26681" name="Text Box 57"/>
          <p:cNvSpPr txBox="1">
            <a:spLocks noChangeArrowheads="1"/>
          </p:cNvSpPr>
          <p:nvPr/>
        </p:nvSpPr>
        <p:spPr bwMode="auto">
          <a:xfrm>
            <a:off x="3276600" y="4191001"/>
            <a:ext cx="1143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000" b="0">
                <a:solidFill>
                  <a:srgbClr val="666666"/>
                </a:solidFill>
                <a:latin typeface="Arial Narrow" pitchFamily="34" charset="0"/>
              </a:rPr>
              <a:t>ENTRENAMIENTO</a:t>
            </a:r>
          </a:p>
        </p:txBody>
      </p:sp>
      <p:sp>
        <p:nvSpPr>
          <p:cNvPr id="26682" name="Text Box 58"/>
          <p:cNvSpPr txBox="1">
            <a:spLocks noChangeArrowheads="1"/>
          </p:cNvSpPr>
          <p:nvPr/>
        </p:nvSpPr>
        <p:spPr bwMode="auto">
          <a:xfrm>
            <a:off x="6248400" y="4191001"/>
            <a:ext cx="1143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000" b="0">
                <a:solidFill>
                  <a:srgbClr val="666666"/>
                </a:solidFill>
                <a:latin typeface="Arial Narrow" pitchFamily="34" charset="0"/>
              </a:rPr>
              <a:t>USO  RECURSOS</a:t>
            </a:r>
          </a:p>
        </p:txBody>
      </p:sp>
      <p:sp>
        <p:nvSpPr>
          <p:cNvPr id="26683" name="Text Box 59"/>
          <p:cNvSpPr txBox="1">
            <a:spLocks noChangeArrowheads="1"/>
          </p:cNvSpPr>
          <p:nvPr/>
        </p:nvSpPr>
        <p:spPr bwMode="auto">
          <a:xfrm>
            <a:off x="7696200" y="4191001"/>
            <a:ext cx="1143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000" b="0">
                <a:solidFill>
                  <a:srgbClr val="666666"/>
                </a:solidFill>
                <a:latin typeface="Arial Narrow" pitchFamily="34" charset="0"/>
              </a:rPr>
              <a:t>PLAN  ACCION</a:t>
            </a:r>
          </a:p>
        </p:txBody>
      </p:sp>
      <p:sp>
        <p:nvSpPr>
          <p:cNvPr id="26684" name="AutoShape 60"/>
          <p:cNvSpPr>
            <a:spLocks noChangeArrowheads="1"/>
          </p:cNvSpPr>
          <p:nvPr/>
        </p:nvSpPr>
        <p:spPr bwMode="auto">
          <a:xfrm>
            <a:off x="1828800" y="4572000"/>
            <a:ext cx="1295400" cy="338138"/>
          </a:xfrm>
          <a:prstGeom prst="cube">
            <a:avLst>
              <a:gd name="adj" fmla="val 2500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6685" name="AutoShape 61"/>
          <p:cNvSpPr>
            <a:spLocks noChangeArrowheads="1"/>
          </p:cNvSpPr>
          <p:nvPr/>
        </p:nvSpPr>
        <p:spPr bwMode="auto">
          <a:xfrm>
            <a:off x="3276600" y="4572000"/>
            <a:ext cx="1295400" cy="338138"/>
          </a:xfrm>
          <a:prstGeom prst="cube">
            <a:avLst>
              <a:gd name="adj" fmla="val 25000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6686" name="AutoShape 62"/>
          <p:cNvSpPr>
            <a:spLocks noChangeArrowheads="1"/>
          </p:cNvSpPr>
          <p:nvPr/>
        </p:nvSpPr>
        <p:spPr bwMode="auto">
          <a:xfrm>
            <a:off x="7620000" y="4572000"/>
            <a:ext cx="1295400" cy="338138"/>
          </a:xfrm>
          <a:prstGeom prst="cube">
            <a:avLst>
              <a:gd name="adj" fmla="val 25000"/>
            </a:avLst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6687" name="Line 63"/>
          <p:cNvSpPr>
            <a:spLocks noChangeShapeType="1"/>
          </p:cNvSpPr>
          <p:nvPr/>
        </p:nvSpPr>
        <p:spPr bwMode="auto">
          <a:xfrm>
            <a:off x="3124200" y="48768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C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6688" name="Line 64"/>
          <p:cNvSpPr>
            <a:spLocks noChangeShapeType="1"/>
          </p:cNvSpPr>
          <p:nvPr/>
        </p:nvSpPr>
        <p:spPr bwMode="auto">
          <a:xfrm>
            <a:off x="4572000" y="48768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C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6689" name="Line 65"/>
          <p:cNvSpPr>
            <a:spLocks noChangeShapeType="1"/>
          </p:cNvSpPr>
          <p:nvPr/>
        </p:nvSpPr>
        <p:spPr bwMode="auto">
          <a:xfrm>
            <a:off x="8915400" y="4800600"/>
            <a:ext cx="304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C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6690" name="Text Box 66"/>
          <p:cNvSpPr txBox="1">
            <a:spLocks noChangeArrowheads="1"/>
          </p:cNvSpPr>
          <p:nvPr/>
        </p:nvSpPr>
        <p:spPr bwMode="auto">
          <a:xfrm>
            <a:off x="1905000" y="4648201"/>
            <a:ext cx="1143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000" b="0">
                <a:solidFill>
                  <a:srgbClr val="666666"/>
                </a:solidFill>
                <a:latin typeface="Arial Narrow" pitchFamily="34" charset="0"/>
              </a:rPr>
              <a:t>VISION</a:t>
            </a:r>
          </a:p>
        </p:txBody>
      </p:sp>
      <p:sp>
        <p:nvSpPr>
          <p:cNvPr id="26691" name="Text Box 67"/>
          <p:cNvSpPr txBox="1">
            <a:spLocks noChangeArrowheads="1"/>
          </p:cNvSpPr>
          <p:nvPr/>
        </p:nvSpPr>
        <p:spPr bwMode="auto">
          <a:xfrm>
            <a:off x="3276600" y="4648201"/>
            <a:ext cx="1143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000" b="0">
                <a:solidFill>
                  <a:srgbClr val="666666"/>
                </a:solidFill>
                <a:latin typeface="Arial Narrow" pitchFamily="34" charset="0"/>
              </a:rPr>
              <a:t>ENTRENAMIENTO</a:t>
            </a:r>
          </a:p>
        </p:txBody>
      </p:sp>
      <p:sp>
        <p:nvSpPr>
          <p:cNvPr id="26692" name="Text Box 68"/>
          <p:cNvSpPr txBox="1">
            <a:spLocks noChangeArrowheads="1"/>
          </p:cNvSpPr>
          <p:nvPr/>
        </p:nvSpPr>
        <p:spPr bwMode="auto">
          <a:xfrm>
            <a:off x="7696200" y="4648201"/>
            <a:ext cx="1143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000" b="0">
                <a:solidFill>
                  <a:srgbClr val="666666"/>
                </a:solidFill>
                <a:latin typeface="Arial Narrow" pitchFamily="34" charset="0"/>
              </a:rPr>
              <a:t>PLAN  ACCION</a:t>
            </a:r>
          </a:p>
        </p:txBody>
      </p:sp>
      <p:sp>
        <p:nvSpPr>
          <p:cNvPr id="26693" name="AutoShape 69"/>
          <p:cNvSpPr>
            <a:spLocks noChangeArrowheads="1"/>
          </p:cNvSpPr>
          <p:nvPr/>
        </p:nvSpPr>
        <p:spPr bwMode="auto">
          <a:xfrm>
            <a:off x="1828800" y="5029200"/>
            <a:ext cx="1295400" cy="338138"/>
          </a:xfrm>
          <a:prstGeom prst="cube">
            <a:avLst>
              <a:gd name="adj" fmla="val 2500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6694" name="AutoShape 70"/>
          <p:cNvSpPr>
            <a:spLocks noChangeArrowheads="1"/>
          </p:cNvSpPr>
          <p:nvPr/>
        </p:nvSpPr>
        <p:spPr bwMode="auto">
          <a:xfrm>
            <a:off x="3276600" y="5029200"/>
            <a:ext cx="1295400" cy="338138"/>
          </a:xfrm>
          <a:prstGeom prst="cube">
            <a:avLst>
              <a:gd name="adj" fmla="val 25000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6695" name="AutoShape 71"/>
          <p:cNvSpPr>
            <a:spLocks noChangeArrowheads="1"/>
          </p:cNvSpPr>
          <p:nvPr/>
        </p:nvSpPr>
        <p:spPr bwMode="auto">
          <a:xfrm>
            <a:off x="4724400" y="5029200"/>
            <a:ext cx="1295400" cy="338138"/>
          </a:xfrm>
          <a:prstGeom prst="cube">
            <a:avLst>
              <a:gd name="adj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6696" name="Line 72"/>
          <p:cNvSpPr>
            <a:spLocks noChangeShapeType="1"/>
          </p:cNvSpPr>
          <p:nvPr/>
        </p:nvSpPr>
        <p:spPr bwMode="auto">
          <a:xfrm>
            <a:off x="3124200" y="53340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C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6697" name="Line 73"/>
          <p:cNvSpPr>
            <a:spLocks noChangeShapeType="1"/>
          </p:cNvSpPr>
          <p:nvPr/>
        </p:nvSpPr>
        <p:spPr bwMode="auto">
          <a:xfrm>
            <a:off x="4572000" y="53340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C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6698" name="Text Box 74"/>
          <p:cNvSpPr txBox="1">
            <a:spLocks noChangeArrowheads="1"/>
          </p:cNvSpPr>
          <p:nvPr/>
        </p:nvSpPr>
        <p:spPr bwMode="auto">
          <a:xfrm>
            <a:off x="1905000" y="5105401"/>
            <a:ext cx="1143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000" b="0">
                <a:solidFill>
                  <a:srgbClr val="666666"/>
                </a:solidFill>
                <a:latin typeface="Arial Narrow" pitchFamily="34" charset="0"/>
              </a:rPr>
              <a:t>VISION</a:t>
            </a:r>
          </a:p>
        </p:txBody>
      </p:sp>
      <p:sp>
        <p:nvSpPr>
          <p:cNvPr id="26699" name="Text Box 75"/>
          <p:cNvSpPr txBox="1">
            <a:spLocks noChangeArrowheads="1"/>
          </p:cNvSpPr>
          <p:nvPr/>
        </p:nvSpPr>
        <p:spPr bwMode="auto">
          <a:xfrm>
            <a:off x="3276600" y="5105401"/>
            <a:ext cx="1143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000" b="0">
                <a:solidFill>
                  <a:srgbClr val="666666"/>
                </a:solidFill>
                <a:latin typeface="Arial Narrow" pitchFamily="34" charset="0"/>
              </a:rPr>
              <a:t>ENTRENAMIENTO</a:t>
            </a:r>
          </a:p>
        </p:txBody>
      </p:sp>
      <p:sp>
        <p:nvSpPr>
          <p:cNvPr id="26700" name="Text Box 76"/>
          <p:cNvSpPr txBox="1">
            <a:spLocks noChangeArrowheads="1"/>
          </p:cNvSpPr>
          <p:nvPr/>
        </p:nvSpPr>
        <p:spPr bwMode="auto">
          <a:xfrm>
            <a:off x="4800600" y="5105401"/>
            <a:ext cx="1143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000" b="0">
                <a:solidFill>
                  <a:srgbClr val="666666"/>
                </a:solidFill>
                <a:latin typeface="Arial Narrow" pitchFamily="34" charset="0"/>
              </a:rPr>
              <a:t>MOTIVACION</a:t>
            </a:r>
          </a:p>
        </p:txBody>
      </p:sp>
      <p:sp>
        <p:nvSpPr>
          <p:cNvPr id="26701" name="AutoShape 77"/>
          <p:cNvSpPr>
            <a:spLocks noChangeArrowheads="1"/>
          </p:cNvSpPr>
          <p:nvPr/>
        </p:nvSpPr>
        <p:spPr bwMode="auto">
          <a:xfrm>
            <a:off x="1828800" y="5486400"/>
            <a:ext cx="1295400" cy="338138"/>
          </a:xfrm>
          <a:prstGeom prst="cube">
            <a:avLst>
              <a:gd name="adj" fmla="val 25000"/>
            </a:avLst>
          </a:prstGeom>
          <a:solidFill>
            <a:srgbClr val="CCFF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6702" name="AutoShape 78"/>
          <p:cNvSpPr>
            <a:spLocks noChangeArrowheads="1"/>
          </p:cNvSpPr>
          <p:nvPr/>
        </p:nvSpPr>
        <p:spPr bwMode="auto">
          <a:xfrm>
            <a:off x="3276600" y="5486400"/>
            <a:ext cx="1295400" cy="338138"/>
          </a:xfrm>
          <a:prstGeom prst="cube">
            <a:avLst>
              <a:gd name="adj" fmla="val 25000"/>
            </a:avLst>
          </a:prstGeom>
          <a:solidFill>
            <a:srgbClr val="CC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6703" name="AutoShape 79"/>
          <p:cNvSpPr>
            <a:spLocks noChangeArrowheads="1"/>
          </p:cNvSpPr>
          <p:nvPr/>
        </p:nvSpPr>
        <p:spPr bwMode="auto">
          <a:xfrm>
            <a:off x="4724400" y="5486400"/>
            <a:ext cx="1295400" cy="338138"/>
          </a:xfrm>
          <a:prstGeom prst="cube">
            <a:avLst>
              <a:gd name="adj" fmla="val 25000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6704" name="AutoShape 80"/>
          <p:cNvSpPr>
            <a:spLocks noChangeArrowheads="1"/>
          </p:cNvSpPr>
          <p:nvPr/>
        </p:nvSpPr>
        <p:spPr bwMode="auto">
          <a:xfrm>
            <a:off x="6172200" y="5486400"/>
            <a:ext cx="1295400" cy="338138"/>
          </a:xfrm>
          <a:prstGeom prst="cube">
            <a:avLst>
              <a:gd name="adj" fmla="val 25000"/>
            </a:avLst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MX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6705" name="Line 81"/>
          <p:cNvSpPr>
            <a:spLocks noChangeShapeType="1"/>
          </p:cNvSpPr>
          <p:nvPr/>
        </p:nvSpPr>
        <p:spPr bwMode="auto">
          <a:xfrm>
            <a:off x="3124200" y="57912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C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6706" name="Line 82"/>
          <p:cNvSpPr>
            <a:spLocks noChangeShapeType="1"/>
          </p:cNvSpPr>
          <p:nvPr/>
        </p:nvSpPr>
        <p:spPr bwMode="auto">
          <a:xfrm>
            <a:off x="4572000" y="57912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C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6707" name="Line 83"/>
          <p:cNvSpPr>
            <a:spLocks noChangeShapeType="1"/>
          </p:cNvSpPr>
          <p:nvPr/>
        </p:nvSpPr>
        <p:spPr bwMode="auto">
          <a:xfrm>
            <a:off x="6019800" y="5791200"/>
            <a:ext cx="1524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C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6708" name="Text Box 84"/>
          <p:cNvSpPr txBox="1">
            <a:spLocks noChangeArrowheads="1"/>
          </p:cNvSpPr>
          <p:nvPr/>
        </p:nvSpPr>
        <p:spPr bwMode="auto">
          <a:xfrm>
            <a:off x="1905000" y="5562601"/>
            <a:ext cx="1143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000" b="0">
                <a:solidFill>
                  <a:srgbClr val="666666"/>
                </a:solidFill>
                <a:latin typeface="Arial Narrow" pitchFamily="34" charset="0"/>
              </a:rPr>
              <a:t>VISION</a:t>
            </a:r>
          </a:p>
        </p:txBody>
      </p:sp>
      <p:sp>
        <p:nvSpPr>
          <p:cNvPr id="26709" name="Text Box 85"/>
          <p:cNvSpPr txBox="1">
            <a:spLocks noChangeArrowheads="1"/>
          </p:cNvSpPr>
          <p:nvPr/>
        </p:nvSpPr>
        <p:spPr bwMode="auto">
          <a:xfrm>
            <a:off x="3276600" y="5562601"/>
            <a:ext cx="1143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000" b="0">
                <a:solidFill>
                  <a:srgbClr val="666666"/>
                </a:solidFill>
                <a:latin typeface="Arial Narrow" pitchFamily="34" charset="0"/>
              </a:rPr>
              <a:t>ENTRENAMIENTO</a:t>
            </a:r>
          </a:p>
        </p:txBody>
      </p:sp>
      <p:sp>
        <p:nvSpPr>
          <p:cNvPr id="26710" name="Text Box 86"/>
          <p:cNvSpPr txBox="1">
            <a:spLocks noChangeArrowheads="1"/>
          </p:cNvSpPr>
          <p:nvPr/>
        </p:nvSpPr>
        <p:spPr bwMode="auto">
          <a:xfrm>
            <a:off x="4800600" y="5562601"/>
            <a:ext cx="1143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000" b="0">
                <a:solidFill>
                  <a:srgbClr val="666666"/>
                </a:solidFill>
                <a:latin typeface="Arial Narrow" pitchFamily="34" charset="0"/>
              </a:rPr>
              <a:t>MOTIVACION</a:t>
            </a:r>
          </a:p>
        </p:txBody>
      </p:sp>
      <p:sp>
        <p:nvSpPr>
          <p:cNvPr id="26711" name="Text Box 87"/>
          <p:cNvSpPr txBox="1">
            <a:spLocks noChangeArrowheads="1"/>
          </p:cNvSpPr>
          <p:nvPr/>
        </p:nvSpPr>
        <p:spPr bwMode="auto">
          <a:xfrm>
            <a:off x="6248400" y="5562601"/>
            <a:ext cx="1143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 sz="1000" b="0">
                <a:solidFill>
                  <a:srgbClr val="666666"/>
                </a:solidFill>
                <a:latin typeface="Arial Narrow" pitchFamily="34" charset="0"/>
              </a:rPr>
              <a:t>USO  RECURSOS</a:t>
            </a:r>
          </a:p>
        </p:txBody>
      </p:sp>
      <p:sp>
        <p:nvSpPr>
          <p:cNvPr id="26712" name="Line 88"/>
          <p:cNvSpPr>
            <a:spLocks noChangeShapeType="1"/>
          </p:cNvSpPr>
          <p:nvPr/>
        </p:nvSpPr>
        <p:spPr bwMode="auto">
          <a:xfrm>
            <a:off x="8915400" y="3810000"/>
            <a:ext cx="304800" cy="15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s-EC">
              <a:solidFill>
                <a:prstClr val="white"/>
              </a:solidFill>
              <a:latin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3768970873"/>
      </p:ext>
    </p:extLst>
  </p:cSld>
  <p:clrMapOvr>
    <a:masterClrMapping/>
  </p:clrMapOvr>
  <p:transition spd="med"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3" name="Rectangle 5"/>
          <p:cNvSpPr>
            <a:spLocks noGrp="1" noChangeArrowheads="1"/>
          </p:cNvSpPr>
          <p:nvPr>
            <p:ph type="title"/>
          </p:nvPr>
        </p:nvSpPr>
        <p:spPr>
          <a:xfrm>
            <a:off x="1981200" y="515938"/>
            <a:ext cx="8229600" cy="893762"/>
          </a:xfrm>
          <a:solidFill>
            <a:schemeClr val="accent1">
              <a:lumMod val="75000"/>
            </a:schemeClr>
          </a:solidFill>
          <a:ln w="57150">
            <a:solidFill>
              <a:schemeClr val="tx1"/>
            </a:solidFill>
          </a:ln>
        </p:spPr>
        <p:txBody>
          <a:bodyPr anchorCtr="0"/>
          <a:lstStyle/>
          <a:p>
            <a:pPr eaLnBrk="1" hangingPunct="1">
              <a:defRPr/>
            </a:pPr>
            <a:r>
              <a:rPr lang="es-ES_tradnl" sz="2400" b="1" dirty="0">
                <a:solidFill>
                  <a:schemeClr val="tx1"/>
                </a:solidFill>
                <a:latin typeface="Arial Black" pitchFamily="34" charset="0"/>
              </a:rPr>
              <a:t>BENEFICIOS DE LA PLANIFICACIÓN ESTRATÉGICA</a:t>
            </a:r>
          </a:p>
        </p:txBody>
      </p:sp>
      <p:sp>
        <p:nvSpPr>
          <p:cNvPr id="21197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2208213" y="1700214"/>
            <a:ext cx="7848600" cy="4872037"/>
          </a:xfrm>
          <a:ln w="57150">
            <a:solidFill>
              <a:schemeClr val="tx1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es-ES_tradnl" sz="1800" b="1" dirty="0"/>
              <a:t>Contribuye a mejorar la calidad de la institución</a:t>
            </a:r>
          </a:p>
          <a:p>
            <a:pPr eaLnBrk="1" hangingPunct="1">
              <a:defRPr/>
            </a:pPr>
            <a:r>
              <a:rPr lang="es-ES_tradnl" sz="1800" b="1" dirty="0"/>
              <a:t>Ayuda a mejorar los niveles de efectividad y eficiencia</a:t>
            </a:r>
          </a:p>
          <a:p>
            <a:pPr eaLnBrk="1" hangingPunct="1">
              <a:defRPr/>
            </a:pPr>
            <a:r>
              <a:rPr lang="es-ES_tradnl" sz="1800" b="1" dirty="0"/>
              <a:t>Suministra dirección y coordinación</a:t>
            </a:r>
          </a:p>
          <a:p>
            <a:pPr eaLnBrk="1" hangingPunct="1">
              <a:defRPr/>
            </a:pPr>
            <a:r>
              <a:rPr lang="es-ES_tradnl" sz="1800" b="1" dirty="0"/>
              <a:t>Favorece a la unidad</a:t>
            </a:r>
          </a:p>
          <a:p>
            <a:pPr eaLnBrk="1" hangingPunct="1">
              <a:defRPr/>
            </a:pPr>
            <a:r>
              <a:rPr lang="es-ES_tradnl" sz="1800" b="1" dirty="0"/>
              <a:t>Permite enfrentar el cambio del entorno</a:t>
            </a:r>
          </a:p>
          <a:p>
            <a:pPr>
              <a:defRPr/>
            </a:pPr>
            <a:r>
              <a:rPr lang="es-ES" sz="1800" b="1" dirty="0"/>
              <a:t>Asigna prioridades en el destino de los recursos</a:t>
            </a:r>
          </a:p>
          <a:p>
            <a:pPr eaLnBrk="1" hangingPunct="1">
              <a:defRPr/>
            </a:pPr>
            <a:r>
              <a:rPr lang="es-ES_tradnl" sz="1800" b="1" dirty="0"/>
              <a:t>Es la base para desarrollar programas de mejoramiento continuo</a:t>
            </a:r>
          </a:p>
          <a:p>
            <a:pPr eaLnBrk="1" hangingPunct="1">
              <a:defRPr/>
            </a:pPr>
            <a:r>
              <a:rPr lang="es-ES_tradnl" sz="1800" b="1" dirty="0"/>
              <a:t>Contribuye a la creación de un ambiente favorable para el trabajo en equipo</a:t>
            </a:r>
          </a:p>
          <a:p>
            <a:pPr>
              <a:defRPr/>
            </a:pPr>
            <a:r>
              <a:rPr lang="es-ES" sz="1800" b="1" dirty="0"/>
              <a:t>Obliga a los ejecutivos a ver la planeación desde la macro perspectiva, señalando los objetivos centrales a modo que pueden contribuir a lograrlos</a:t>
            </a:r>
            <a:br>
              <a:rPr lang="es-ES" sz="1800" b="1" dirty="0"/>
            </a:br>
            <a:endParaRPr lang="es-MX" sz="1600" b="1" dirty="0"/>
          </a:p>
          <a:p>
            <a:pPr eaLnBrk="1" hangingPunct="1">
              <a:defRPr/>
            </a:pPr>
            <a:endParaRPr lang="es-ES_tradnl" sz="1800" b="1" dirty="0"/>
          </a:p>
        </p:txBody>
      </p:sp>
    </p:spTree>
    <p:extLst>
      <p:ext uri="{BB962C8B-B14F-4D97-AF65-F5344CB8AC3E}">
        <p14:creationId xmlns:p14="http://schemas.microsoft.com/office/powerpoint/2010/main" val="2681177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2080453" y="1798639"/>
            <a:ext cx="8268461" cy="4257675"/>
            <a:chOff x="816" y="1133"/>
            <a:chExt cx="4464" cy="2682"/>
          </a:xfrm>
        </p:grpSpPr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881" y="1613"/>
              <a:ext cx="292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bg1"/>
                  </a:solidFill>
                  <a:latin typeface="Calibri" pitchFamily="34" charset="0"/>
                </a:defRPr>
              </a:lvl1pPr>
              <a:lvl2pPr marL="742950" indent="-285750">
                <a:defRPr sz="1400" b="1">
                  <a:solidFill>
                    <a:schemeClr val="bg1"/>
                  </a:solidFill>
                  <a:latin typeface="Calibri" pitchFamily="34" charset="0"/>
                </a:defRPr>
              </a:lvl2pPr>
              <a:lvl3pPr marL="1143000" indent="-228600">
                <a:defRPr sz="1400" b="1">
                  <a:solidFill>
                    <a:schemeClr val="bg1"/>
                  </a:solidFill>
                  <a:latin typeface="Calibri" pitchFamily="34" charset="0"/>
                </a:defRPr>
              </a:lvl3pPr>
              <a:lvl4pPr marL="1600200" indent="-228600">
                <a:defRPr sz="1400" b="1">
                  <a:solidFill>
                    <a:schemeClr val="bg1"/>
                  </a:solidFill>
                  <a:latin typeface="Calibri" pitchFamily="34" charset="0"/>
                </a:defRPr>
              </a:lvl4pPr>
              <a:lvl5pPr marL="2057400" indent="-228600">
                <a:defRPr sz="1400" b="1">
                  <a:solidFill>
                    <a:schemeClr val="bg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bg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bg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bg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bg1"/>
                  </a:solidFill>
                  <a:latin typeface="Calibri" pitchFamily="34" charset="0"/>
                </a:defRPr>
              </a:lvl9pPr>
            </a:lstStyle>
            <a:p>
              <a:pPr marL="0" marR="0" lvl="0" indent="0" algn="just" defTabSz="914400" rtl="0" eaLnBrk="1" fontAlgn="auto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0"/>
                </a:spcAft>
                <a:buClrTx/>
                <a:buSzTx/>
                <a:buFontTx/>
                <a:buChar char="•"/>
                <a:tabLst/>
                <a:defRPr/>
              </a:pPr>
              <a:r>
                <a:rPr kumimoji="0" lang="es-ES_tradnl" sz="18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itchFamily="34" charset="0"/>
                  <a:ea typeface="+mn-ea"/>
                  <a:cs typeface="+mn-cs"/>
                </a:rPr>
                <a:t> </a:t>
              </a:r>
              <a:r>
                <a:rPr kumimoji="0" lang="es-ES_tradnl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Verdana" pitchFamily="34" charset="0"/>
                  <a:ea typeface="+mn-ea"/>
                  <a:cs typeface="+mn-cs"/>
                </a:rPr>
                <a:t>Actualización del propósito de la institución</a:t>
              </a:r>
            </a:p>
          </p:txBody>
        </p:sp>
        <p:grpSp>
          <p:nvGrpSpPr>
            <p:cNvPr id="7" name="Group 9"/>
            <p:cNvGrpSpPr>
              <a:grpSpLocks/>
            </p:cNvGrpSpPr>
            <p:nvPr/>
          </p:nvGrpSpPr>
          <p:grpSpPr bwMode="auto">
            <a:xfrm>
              <a:off x="816" y="1133"/>
              <a:ext cx="4464" cy="2682"/>
              <a:chOff x="816" y="1133"/>
              <a:chExt cx="4464" cy="2682"/>
            </a:xfrm>
          </p:grpSpPr>
          <p:sp>
            <p:nvSpPr>
              <p:cNvPr id="8" name="Text Box 10"/>
              <p:cNvSpPr txBox="1">
                <a:spLocks noChangeArrowheads="1"/>
              </p:cNvSpPr>
              <p:nvPr/>
            </p:nvSpPr>
            <p:spPr bwMode="auto">
              <a:xfrm>
                <a:off x="864" y="3408"/>
                <a:ext cx="4416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1pPr>
                <a:lvl2pPr marL="742950" indent="-285750"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2pPr>
                <a:lvl3pPr marL="1143000" indent="-228600"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3pPr>
                <a:lvl4pPr marL="1600200" indent="-228600"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4pPr>
                <a:lvl5pPr marL="2057400" indent="-228600"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9pPr>
              </a:lstStyle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kumimoji="0" lang="es-ES_tradnl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 pitchFamily="34" charset="0"/>
                    <a:ea typeface="+mn-ea"/>
                    <a:cs typeface="+mn-cs"/>
                  </a:rPr>
                  <a:t> </a:t>
                </a:r>
                <a:r>
                  <a:rPr kumimoji="0" lang="es-ES_tradnl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 pitchFamily="34" charset="0"/>
                    <a:ea typeface="+mn-ea"/>
                    <a:cs typeface="+mn-cs"/>
                  </a:rPr>
                  <a:t>Respuesta adecuada  a las amenazas y oportunidades del medio ambiente y también a las fortalezas y debilidades de la organización.</a:t>
                </a:r>
              </a:p>
            </p:txBody>
          </p:sp>
          <p:sp>
            <p:nvSpPr>
              <p:cNvPr id="9" name="Text Box 11"/>
              <p:cNvSpPr txBox="1">
                <a:spLocks noChangeArrowheads="1"/>
              </p:cNvSpPr>
              <p:nvPr/>
            </p:nvSpPr>
            <p:spPr bwMode="auto">
              <a:xfrm>
                <a:off x="861" y="1133"/>
                <a:ext cx="4108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1pPr>
                <a:lvl2pPr marL="742950" indent="-285750"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2pPr>
                <a:lvl3pPr marL="1143000" indent="-228600"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3pPr>
                <a:lvl4pPr marL="1600200" indent="-228600"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4pPr>
                <a:lvl5pPr marL="2057400" indent="-228600"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9pPr>
              </a:lstStyle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kumimoji="0" lang="es-ES_tradnl" sz="18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 pitchFamily="34" charset="0"/>
                    <a:ea typeface="+mn-ea"/>
                    <a:cs typeface="+mn-cs"/>
                  </a:rPr>
                  <a:t> </a:t>
                </a:r>
                <a:r>
                  <a:rPr kumimoji="0" lang="es-ES_tradnl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 pitchFamily="34" charset="0"/>
                    <a:ea typeface="+mn-ea"/>
                    <a:cs typeface="+mn-cs"/>
                  </a:rPr>
                  <a:t>Evaluación de las actividades realizadas en el período anterior</a:t>
                </a:r>
              </a:p>
            </p:txBody>
          </p:sp>
          <p:sp>
            <p:nvSpPr>
              <p:cNvPr id="10" name="Text Box 12"/>
              <p:cNvSpPr txBox="1">
                <a:spLocks noChangeArrowheads="1"/>
              </p:cNvSpPr>
              <p:nvPr/>
            </p:nvSpPr>
            <p:spPr bwMode="auto">
              <a:xfrm>
                <a:off x="816" y="2064"/>
                <a:ext cx="4416" cy="5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1pPr>
                <a:lvl2pPr marL="742950" indent="-285750"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2pPr>
                <a:lvl3pPr marL="1143000" indent="-228600"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3pPr>
                <a:lvl4pPr marL="1600200" indent="-228600"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4pPr>
                <a:lvl5pPr marL="2057400" indent="-228600"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9pPr>
              </a:lstStyle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kumimoji="0" lang="es-ES_tradnl" sz="1800" b="1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 pitchFamily="34" charset="0"/>
                    <a:ea typeface="+mn-ea"/>
                    <a:cs typeface="+mn-cs"/>
                  </a:rPr>
                  <a:t> </a:t>
                </a:r>
                <a:r>
                  <a:rPr kumimoji="0" lang="es-ES_tradnl" sz="1800" b="0" i="0" u="none" strike="noStrike" kern="1200" cap="none" spc="0" normalizeH="0" baseline="0" noProof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 pitchFamily="34" charset="0"/>
                    <a:ea typeface="+mn-ea"/>
                    <a:cs typeface="+mn-cs"/>
                  </a:rPr>
                  <a:t>Definición de objetivos organizacionales a largo plazo, planes de trabajo para el período  siguiente y prioridades en la asignación de recursos.</a:t>
                </a:r>
              </a:p>
            </p:txBody>
          </p:sp>
          <p:sp>
            <p:nvSpPr>
              <p:cNvPr id="11" name="Text Box 13"/>
              <p:cNvSpPr txBox="1">
                <a:spLocks noChangeArrowheads="1"/>
              </p:cNvSpPr>
              <p:nvPr/>
            </p:nvSpPr>
            <p:spPr bwMode="auto">
              <a:xfrm>
                <a:off x="816" y="2784"/>
                <a:ext cx="4416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1pPr>
                <a:lvl2pPr marL="742950" indent="-285750"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2pPr>
                <a:lvl3pPr marL="1143000" indent="-228600"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3pPr>
                <a:lvl4pPr marL="1600200" indent="-228600"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4pPr>
                <a:lvl5pPr marL="2057400" indent="-228600"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9pPr>
              </a:lstStyle>
              <a:p>
                <a:pPr marL="0" marR="0" lvl="0" indent="0" algn="just" defTabSz="914400" rtl="0" eaLnBrk="1" fontAlgn="auto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ts val="0"/>
                  </a:spcAft>
                  <a:buClrTx/>
                  <a:buSzTx/>
                  <a:buFontTx/>
                  <a:buChar char="•"/>
                  <a:tabLst/>
                  <a:defRPr/>
                </a:pPr>
                <a:r>
                  <a:rPr kumimoji="0" lang="es-ES_tradnl" sz="18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Verdana" pitchFamily="34" charset="0"/>
                    <a:ea typeface="+mn-ea"/>
                    <a:cs typeface="+mn-cs"/>
                  </a:rPr>
                  <a:t> Evaluación crítica que hace la institución a la comunidad.</a:t>
                </a:r>
              </a:p>
            </p:txBody>
          </p:sp>
        </p:grpSp>
      </p:grp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1991544" y="404664"/>
            <a:ext cx="83744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28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entury Gothic"/>
                <a:ea typeface="Calibri" pitchFamily="34" charset="0"/>
                <a:cs typeface="Arial" charset="0"/>
              </a:rPr>
              <a:t>FINALIDAD DE LA PLANIFICACION ESTRATÉGICA</a:t>
            </a:r>
            <a:endParaRPr kumimoji="0" lang="es-ES" sz="28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entury Gothic"/>
              <a:ea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9962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4 Rectángulo"/>
          <p:cNvSpPr>
            <a:spLocks noChangeArrowheads="1"/>
          </p:cNvSpPr>
          <p:nvPr/>
        </p:nvSpPr>
        <p:spPr bwMode="auto">
          <a:xfrm>
            <a:off x="1809750" y="304800"/>
            <a:ext cx="8643938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La planeación estratégica va más allá de pronósticos actuales de productos y mercados presentes, y formula preguntas mucho más fundamentales como: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¿Tenemos el negocio adecuado?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¿Cuáles son nuestros objetivos básicos? ¿Cuándo serán obsoletos nuestros productos actuales?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_tradnl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¿Están aumentando o disminuyendo nuestros mercados? Hay diferencia entre pronostico de ventas y utilidades presentes. Esta brecha puede ser eliminada mediante la planeación estratégica</a:t>
            </a:r>
          </a:p>
        </p:txBody>
      </p:sp>
    </p:spTree>
    <p:extLst>
      <p:ext uri="{BB962C8B-B14F-4D97-AF65-F5344CB8AC3E}">
        <p14:creationId xmlns:p14="http://schemas.microsoft.com/office/powerpoint/2010/main" val="324908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7"/>
          <p:cNvGrpSpPr>
            <a:grpSpLocks/>
          </p:cNvGrpSpPr>
          <p:nvPr/>
        </p:nvGrpSpPr>
        <p:grpSpPr bwMode="auto">
          <a:xfrm>
            <a:off x="2080453" y="1798639"/>
            <a:ext cx="8268461" cy="4257675"/>
            <a:chOff x="816" y="1133"/>
            <a:chExt cx="4464" cy="2682"/>
          </a:xfrm>
        </p:grpSpPr>
        <p:sp>
          <p:nvSpPr>
            <p:cNvPr id="6" name="Text Box 8"/>
            <p:cNvSpPr txBox="1">
              <a:spLocks noChangeArrowheads="1"/>
            </p:cNvSpPr>
            <p:nvPr/>
          </p:nvSpPr>
          <p:spPr bwMode="auto">
            <a:xfrm>
              <a:off x="881" y="1613"/>
              <a:ext cx="292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400" b="1">
                  <a:solidFill>
                    <a:schemeClr val="bg1"/>
                  </a:solidFill>
                  <a:latin typeface="Calibri" pitchFamily="34" charset="0"/>
                </a:defRPr>
              </a:lvl1pPr>
              <a:lvl2pPr marL="742950" indent="-285750">
                <a:defRPr sz="1400" b="1">
                  <a:solidFill>
                    <a:schemeClr val="bg1"/>
                  </a:solidFill>
                  <a:latin typeface="Calibri" pitchFamily="34" charset="0"/>
                </a:defRPr>
              </a:lvl2pPr>
              <a:lvl3pPr marL="1143000" indent="-228600">
                <a:defRPr sz="1400" b="1">
                  <a:solidFill>
                    <a:schemeClr val="bg1"/>
                  </a:solidFill>
                  <a:latin typeface="Calibri" pitchFamily="34" charset="0"/>
                </a:defRPr>
              </a:lvl3pPr>
              <a:lvl4pPr marL="1600200" indent="-228600">
                <a:defRPr sz="1400" b="1">
                  <a:solidFill>
                    <a:schemeClr val="bg1"/>
                  </a:solidFill>
                  <a:latin typeface="Calibri" pitchFamily="34" charset="0"/>
                </a:defRPr>
              </a:lvl4pPr>
              <a:lvl5pPr marL="2057400" indent="-228600">
                <a:defRPr sz="1400" b="1">
                  <a:solidFill>
                    <a:schemeClr val="bg1"/>
                  </a:solidFill>
                  <a:latin typeface="Calibri" pitchFamily="34" charset="0"/>
                </a:defRPr>
              </a:lvl5pPr>
              <a:lvl6pPr marL="25146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bg1"/>
                  </a:solidFill>
                  <a:latin typeface="Calibri" pitchFamily="34" charset="0"/>
                </a:defRPr>
              </a:lvl6pPr>
              <a:lvl7pPr marL="29718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bg1"/>
                  </a:solidFill>
                  <a:latin typeface="Calibri" pitchFamily="34" charset="0"/>
                </a:defRPr>
              </a:lvl7pPr>
              <a:lvl8pPr marL="34290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bg1"/>
                  </a:solidFill>
                  <a:latin typeface="Calibri" pitchFamily="34" charset="0"/>
                </a:defRPr>
              </a:lvl8pPr>
              <a:lvl9pPr marL="3886200" indent="-228600" eaLnBrk="0" fontAlgn="base" hangingPunct="0">
                <a:spcBef>
                  <a:spcPct val="50000"/>
                </a:spcBef>
                <a:spcAft>
                  <a:spcPct val="0"/>
                </a:spcAft>
                <a:defRPr sz="1400" b="1">
                  <a:solidFill>
                    <a:schemeClr val="bg1"/>
                  </a:solidFill>
                  <a:latin typeface="Calibri" pitchFamily="34" charset="0"/>
                </a:defRPr>
              </a:lvl9pPr>
            </a:lstStyle>
            <a:p>
              <a:pPr algn="just">
                <a:spcBef>
                  <a:spcPct val="0"/>
                </a:spcBef>
                <a:buFontTx/>
                <a:buChar char="•"/>
              </a:pPr>
              <a:r>
                <a:rPr lang="es-ES_tradnl" sz="1800" dirty="0">
                  <a:solidFill>
                    <a:prstClr val="black"/>
                  </a:solidFill>
                  <a:latin typeface="Verdana" pitchFamily="34" charset="0"/>
                </a:rPr>
                <a:t> </a:t>
              </a:r>
              <a:r>
                <a:rPr lang="es-ES_tradnl" sz="1800" b="0" dirty="0">
                  <a:solidFill>
                    <a:prstClr val="black"/>
                  </a:solidFill>
                  <a:latin typeface="Verdana" pitchFamily="34" charset="0"/>
                </a:rPr>
                <a:t>Actualización del propósito de la institución</a:t>
              </a:r>
            </a:p>
          </p:txBody>
        </p:sp>
        <p:grpSp>
          <p:nvGrpSpPr>
            <p:cNvPr id="7" name="Group 9"/>
            <p:cNvGrpSpPr>
              <a:grpSpLocks/>
            </p:cNvGrpSpPr>
            <p:nvPr/>
          </p:nvGrpSpPr>
          <p:grpSpPr bwMode="auto">
            <a:xfrm>
              <a:off x="816" y="1133"/>
              <a:ext cx="4464" cy="2682"/>
              <a:chOff x="816" y="1133"/>
              <a:chExt cx="4464" cy="2682"/>
            </a:xfrm>
          </p:grpSpPr>
          <p:sp>
            <p:nvSpPr>
              <p:cNvPr id="8" name="Text Box 10"/>
              <p:cNvSpPr txBox="1">
                <a:spLocks noChangeArrowheads="1"/>
              </p:cNvSpPr>
              <p:nvPr/>
            </p:nvSpPr>
            <p:spPr bwMode="auto">
              <a:xfrm>
                <a:off x="864" y="3408"/>
                <a:ext cx="4416" cy="40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1pPr>
                <a:lvl2pPr marL="742950" indent="-285750"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2pPr>
                <a:lvl3pPr marL="1143000" indent="-228600"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3pPr>
                <a:lvl4pPr marL="1600200" indent="-228600"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4pPr>
                <a:lvl5pPr marL="2057400" indent="-228600"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9pPr>
              </a:lstStyle>
              <a:p>
                <a:pPr algn="just">
                  <a:spcBef>
                    <a:spcPct val="0"/>
                  </a:spcBef>
                  <a:buFontTx/>
                  <a:buChar char="•"/>
                </a:pPr>
                <a:r>
                  <a:rPr lang="es-ES_tradnl" sz="1800" dirty="0">
                    <a:solidFill>
                      <a:prstClr val="black"/>
                    </a:solidFill>
                    <a:latin typeface="Verdana" pitchFamily="34" charset="0"/>
                  </a:rPr>
                  <a:t> </a:t>
                </a:r>
                <a:r>
                  <a:rPr lang="es-ES_tradnl" sz="1800" b="0" dirty="0">
                    <a:solidFill>
                      <a:prstClr val="black"/>
                    </a:solidFill>
                    <a:latin typeface="Verdana" pitchFamily="34" charset="0"/>
                  </a:rPr>
                  <a:t>Respuesta adecuada  a las amenazas y oportunidades del medio ambiente y también a las fortalezas y debilidades de la organización.</a:t>
                </a:r>
              </a:p>
            </p:txBody>
          </p:sp>
          <p:sp>
            <p:nvSpPr>
              <p:cNvPr id="9" name="Text Box 11"/>
              <p:cNvSpPr txBox="1">
                <a:spLocks noChangeArrowheads="1"/>
              </p:cNvSpPr>
              <p:nvPr/>
            </p:nvSpPr>
            <p:spPr bwMode="auto">
              <a:xfrm>
                <a:off x="861" y="1133"/>
                <a:ext cx="4108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1pPr>
                <a:lvl2pPr marL="742950" indent="-285750"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2pPr>
                <a:lvl3pPr marL="1143000" indent="-228600"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3pPr>
                <a:lvl4pPr marL="1600200" indent="-228600"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4pPr>
                <a:lvl5pPr marL="2057400" indent="-228600"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9pPr>
              </a:lstStyle>
              <a:p>
                <a:pPr algn="just">
                  <a:spcBef>
                    <a:spcPct val="0"/>
                  </a:spcBef>
                  <a:buFontTx/>
                  <a:buChar char="•"/>
                </a:pPr>
                <a:r>
                  <a:rPr lang="es-ES_tradnl" sz="1800" dirty="0">
                    <a:solidFill>
                      <a:prstClr val="black"/>
                    </a:solidFill>
                    <a:latin typeface="Verdana" pitchFamily="34" charset="0"/>
                  </a:rPr>
                  <a:t> </a:t>
                </a:r>
                <a:r>
                  <a:rPr lang="es-ES_tradnl" sz="1800" b="0" dirty="0">
                    <a:solidFill>
                      <a:prstClr val="black"/>
                    </a:solidFill>
                    <a:latin typeface="Verdana" pitchFamily="34" charset="0"/>
                  </a:rPr>
                  <a:t>Evaluación de las actividades realizadas en el período anterior</a:t>
                </a:r>
              </a:p>
            </p:txBody>
          </p:sp>
          <p:sp>
            <p:nvSpPr>
              <p:cNvPr id="10" name="Text Box 12"/>
              <p:cNvSpPr txBox="1">
                <a:spLocks noChangeArrowheads="1"/>
              </p:cNvSpPr>
              <p:nvPr/>
            </p:nvSpPr>
            <p:spPr bwMode="auto">
              <a:xfrm>
                <a:off x="816" y="2064"/>
                <a:ext cx="4416" cy="577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1pPr>
                <a:lvl2pPr marL="742950" indent="-285750"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2pPr>
                <a:lvl3pPr marL="1143000" indent="-228600"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3pPr>
                <a:lvl4pPr marL="1600200" indent="-228600"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4pPr>
                <a:lvl5pPr marL="2057400" indent="-228600"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9pPr>
              </a:lstStyle>
              <a:p>
                <a:pPr algn="just">
                  <a:spcBef>
                    <a:spcPct val="0"/>
                  </a:spcBef>
                  <a:buFontTx/>
                  <a:buChar char="•"/>
                </a:pPr>
                <a:r>
                  <a:rPr lang="es-ES_tradnl" sz="1800">
                    <a:solidFill>
                      <a:prstClr val="black"/>
                    </a:solidFill>
                    <a:latin typeface="Verdana" pitchFamily="34" charset="0"/>
                  </a:rPr>
                  <a:t> </a:t>
                </a:r>
                <a:r>
                  <a:rPr lang="es-ES_tradnl" sz="1800" b="0">
                    <a:solidFill>
                      <a:prstClr val="black"/>
                    </a:solidFill>
                    <a:latin typeface="Verdana" pitchFamily="34" charset="0"/>
                  </a:rPr>
                  <a:t>Definición de objetivos organizacionales a largo plazo, planes de trabajo para el período  siguiente y prioridades en la asignación de recursos.</a:t>
                </a:r>
              </a:p>
            </p:txBody>
          </p:sp>
          <p:sp>
            <p:nvSpPr>
              <p:cNvPr id="11" name="Text Box 13"/>
              <p:cNvSpPr txBox="1">
                <a:spLocks noChangeArrowheads="1"/>
              </p:cNvSpPr>
              <p:nvPr/>
            </p:nvSpPr>
            <p:spPr bwMode="auto">
              <a:xfrm>
                <a:off x="816" y="2784"/>
                <a:ext cx="4416" cy="23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1pPr>
                <a:lvl2pPr marL="742950" indent="-285750"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2pPr>
                <a:lvl3pPr marL="1143000" indent="-228600"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3pPr>
                <a:lvl4pPr marL="1600200" indent="-228600"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4pPr>
                <a:lvl5pPr marL="2057400" indent="-228600"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50000"/>
                  </a:spcBef>
                  <a:spcAft>
                    <a:spcPct val="0"/>
                  </a:spcAft>
                  <a:defRPr sz="1400" b="1">
                    <a:solidFill>
                      <a:schemeClr val="bg1"/>
                    </a:solidFill>
                    <a:latin typeface="Calibri" pitchFamily="34" charset="0"/>
                  </a:defRPr>
                </a:lvl9pPr>
              </a:lstStyle>
              <a:p>
                <a:pPr algn="just">
                  <a:spcBef>
                    <a:spcPct val="0"/>
                  </a:spcBef>
                  <a:buFontTx/>
                  <a:buChar char="•"/>
                </a:pPr>
                <a:r>
                  <a:rPr lang="es-ES_tradnl" sz="1800" b="0" dirty="0">
                    <a:solidFill>
                      <a:prstClr val="black"/>
                    </a:solidFill>
                    <a:latin typeface="Verdana" pitchFamily="34" charset="0"/>
                  </a:rPr>
                  <a:t> Evaluación crítica que hace la institución a la comunidad.</a:t>
                </a:r>
              </a:p>
            </p:txBody>
          </p:sp>
        </p:grpSp>
      </p:grp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1991544" y="404664"/>
            <a:ext cx="837440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0"/>
              </a:spcBef>
            </a:pPr>
            <a:r>
              <a:rPr lang="es-CL" sz="2800" dirty="0">
                <a:solidFill>
                  <a:srgbClr val="FF0000"/>
                </a:solidFill>
                <a:latin typeface="Century Gothic"/>
                <a:ea typeface="Calibri" pitchFamily="34" charset="0"/>
                <a:cs typeface="Arial" charset="0"/>
              </a:rPr>
              <a:t>FINALIDAD DE LA PLANIFICACION ESTRATÉGICA</a:t>
            </a:r>
            <a:endParaRPr lang="es-ES" sz="2800" dirty="0">
              <a:solidFill>
                <a:srgbClr val="FF0000"/>
              </a:solidFill>
              <a:latin typeface="Century Gothic"/>
              <a:ea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8032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4 Rectángulo"/>
          <p:cNvSpPr>
            <a:spLocks noChangeArrowheads="1"/>
          </p:cNvSpPr>
          <p:nvPr/>
        </p:nvSpPr>
        <p:spPr bwMode="auto">
          <a:xfrm>
            <a:off x="1809750" y="304800"/>
            <a:ext cx="8643938" cy="550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just"/>
            <a:r>
              <a:rPr lang="es-ES_tradnl" sz="3200" b="1" dirty="0">
                <a:solidFill>
                  <a:prstClr val="white"/>
                </a:solidFill>
                <a:latin typeface="Calibri" pitchFamily="34" charset="0"/>
              </a:rPr>
              <a:t>La planeación estratégica va más allá de pronósticos actuales de productos y mercados presentes, y formula preguntas mucho más fundamentales como: </a:t>
            </a:r>
          </a:p>
          <a:p>
            <a:pPr algn="just"/>
            <a:r>
              <a:rPr lang="es-ES_tradnl" sz="3200" b="1" dirty="0">
                <a:solidFill>
                  <a:prstClr val="white"/>
                </a:solidFill>
                <a:latin typeface="Calibri" pitchFamily="34" charset="0"/>
              </a:rPr>
              <a:t>¿Tenemos el negocio adecuado? </a:t>
            </a:r>
          </a:p>
          <a:p>
            <a:pPr algn="just"/>
            <a:r>
              <a:rPr lang="es-ES_tradnl" sz="3200" b="1" dirty="0">
                <a:solidFill>
                  <a:prstClr val="white"/>
                </a:solidFill>
                <a:latin typeface="Calibri" pitchFamily="34" charset="0"/>
              </a:rPr>
              <a:t>¿Cuáles son nuestros objetivos básicos? ¿Cuándo serán obsoletos nuestros productos actuales? </a:t>
            </a:r>
          </a:p>
          <a:p>
            <a:pPr algn="just"/>
            <a:r>
              <a:rPr lang="es-ES_tradnl" sz="3200" b="1" dirty="0">
                <a:solidFill>
                  <a:prstClr val="white"/>
                </a:solidFill>
                <a:latin typeface="Calibri" pitchFamily="34" charset="0"/>
              </a:rPr>
              <a:t>¿Están aumentando o disminuyendo nuestros mercados? Hay diferencia entre pronostico de ventas y utilidades presentes. Esta brecha puede ser eliminada mediante la planeación estratégica</a:t>
            </a:r>
          </a:p>
        </p:txBody>
      </p:sp>
    </p:spTree>
    <p:extLst>
      <p:ext uri="{BB962C8B-B14F-4D97-AF65-F5344CB8AC3E}">
        <p14:creationId xmlns:p14="http://schemas.microsoft.com/office/powerpoint/2010/main" val="6445625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>
              <a:defRPr/>
            </a:pPr>
            <a:r>
              <a:rPr lang="es-ES"/>
              <a:t>Los paradigmas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lvl="1"/>
            <a:endParaRPr kumimoji="0" lang="es-EC"/>
          </a:p>
          <a:p>
            <a:pPr lvl="1"/>
            <a:r>
              <a:rPr kumimoji="0" lang="es-EC"/>
              <a:t>Cada vez nos aferramos a formas de pensar, tenemos ciertas ideas que se nos han ido formando (patrones culturales), de las cuales nos es difícil salir.</a:t>
            </a:r>
          </a:p>
          <a:p>
            <a:pPr lvl="1"/>
            <a:r>
              <a:rPr kumimoji="0" lang="es-EC"/>
              <a:t>Creemos que la única forma de pensar que tenemos es la actual y no buscamos nuevas formas de hacerlo.</a:t>
            </a:r>
            <a:endParaRPr kumimoji="0" lang="es-ES"/>
          </a:p>
        </p:txBody>
      </p:sp>
    </p:spTree>
    <p:extLst>
      <p:ext uri="{BB962C8B-B14F-4D97-AF65-F5344CB8AC3E}">
        <p14:creationId xmlns:p14="http://schemas.microsoft.com/office/powerpoint/2010/main" val="531557218"/>
      </p:ext>
    </p:extLst>
  </p:cSld>
  <p:clrMapOvr>
    <a:masterClrMapping/>
  </p:clrMapOvr>
  <p:transition spd="med">
    <p:wipe dir="r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26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>
              <a:defRPr/>
            </a:pPr>
            <a:r>
              <a:rPr lang="es-ES"/>
              <a:t>Los paradigmas</a:t>
            </a:r>
          </a:p>
        </p:txBody>
      </p:sp>
      <p:sp>
        <p:nvSpPr>
          <p:cNvPr id="20483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2085975" y="1981200"/>
            <a:ext cx="7772400" cy="4114800"/>
          </a:xfrm>
          <a:noFill/>
        </p:spPr>
        <p:txBody>
          <a:bodyPr/>
          <a:lstStyle/>
          <a:p>
            <a:pPr lvl="1" indent="-209550" algn="just">
              <a:buFont typeface="Symbol" pitchFamily="18" charset="2"/>
              <a:buChar char="·"/>
            </a:pPr>
            <a:r>
              <a:rPr kumimoji="0" lang="es-EC"/>
              <a:t>Son formas de pensar pre-establecidas que nos condicionan ciertos comportamientos.</a:t>
            </a:r>
          </a:p>
          <a:p>
            <a:pPr lvl="1" indent="-209550" algn="just">
              <a:buFont typeface="Symbol" pitchFamily="18" charset="2"/>
              <a:buChar char="·"/>
            </a:pPr>
            <a:r>
              <a:rPr kumimoji="0" lang="es-EC"/>
              <a:t>Los paradigmas nos establecen límites, tanto en la forma de pensar como en la de actuar.</a:t>
            </a:r>
          </a:p>
          <a:p>
            <a:pPr lvl="1" indent="-209550" algn="just">
              <a:buFont typeface="Symbol" pitchFamily="18" charset="2"/>
              <a:buChar char="·"/>
            </a:pPr>
            <a:r>
              <a:rPr kumimoji="0" lang="es-EC"/>
              <a:t>  Si logramos ver diferente, pensar diferente las soluciones a nuestros problemas van a ser diferentes. </a:t>
            </a:r>
          </a:p>
          <a:p>
            <a:pPr algn="just">
              <a:buFont typeface="Wingdings" pitchFamily="2" charset="2"/>
              <a:buNone/>
            </a:pPr>
            <a:endParaRPr kumimoji="0" lang="es-ES"/>
          </a:p>
        </p:txBody>
      </p:sp>
      <p:pic>
        <p:nvPicPr>
          <p:cNvPr id="27652" name="j0074322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888" y="1752600"/>
            <a:ext cx="304801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1399232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765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7652"/>
                </p:tgtEl>
              </p:cMediaNode>
            </p:audi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026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>
              <a:defRPr/>
            </a:pPr>
            <a:r>
              <a:rPr lang="es-ES"/>
              <a:t>Sergei Krikelev</a:t>
            </a:r>
          </a:p>
        </p:txBody>
      </p:sp>
      <p:sp>
        <p:nvSpPr>
          <p:cNvPr id="21507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2800"/>
              <a:t>LA DINAMICA DEL CAMBIO</a:t>
            </a:r>
          </a:p>
          <a:p>
            <a:endParaRPr lang="es-ES"/>
          </a:p>
          <a:p>
            <a:endParaRPr lang="es-ES"/>
          </a:p>
          <a:p>
            <a:pPr lvl="1" algn="just">
              <a:buFont typeface="Symbol" pitchFamily="18" charset="2"/>
              <a:buChar char="·"/>
            </a:pPr>
            <a:r>
              <a:rPr kumimoji="0" lang="es-EC"/>
              <a:t>Cosmonauto ruso.</a:t>
            </a:r>
          </a:p>
          <a:p>
            <a:pPr lvl="1" algn="just">
              <a:buFont typeface="Symbol" pitchFamily="18" charset="2"/>
              <a:buChar char="·"/>
            </a:pPr>
            <a:r>
              <a:rPr kumimoji="0" lang="es-EC"/>
              <a:t>Héroe nacional.</a:t>
            </a:r>
          </a:p>
          <a:p>
            <a:pPr lvl="1" algn="just">
              <a:buFont typeface="Symbol" pitchFamily="18" charset="2"/>
              <a:buChar char="·"/>
            </a:pPr>
            <a:r>
              <a:rPr kumimoji="0" lang="es-EC"/>
              <a:t>Miembro de la nave espacial MDR.</a:t>
            </a:r>
          </a:p>
          <a:p>
            <a:pPr lvl="1" algn="just">
              <a:buFont typeface="Symbol" pitchFamily="18" charset="2"/>
              <a:buChar char="·"/>
            </a:pPr>
            <a:r>
              <a:rPr kumimoji="0" lang="es-EC"/>
              <a:t>Proyecto espacial de varios meses.</a:t>
            </a:r>
            <a:endParaRPr kumimoji="0" lang="es-ES"/>
          </a:p>
        </p:txBody>
      </p:sp>
      <p:sp>
        <p:nvSpPr>
          <p:cNvPr id="21508" name="AutoShape 1028"/>
          <p:cNvSpPr>
            <a:spLocks noChangeArrowheads="1"/>
          </p:cNvSpPr>
          <p:nvPr/>
        </p:nvSpPr>
        <p:spPr bwMode="auto">
          <a:xfrm>
            <a:off x="7391400" y="2514600"/>
            <a:ext cx="2971800" cy="2438400"/>
          </a:xfrm>
          <a:prstGeom prst="irregularSeal1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1509" name="Text Box 1029"/>
          <p:cNvSpPr txBox="1">
            <a:spLocks noChangeArrowheads="1"/>
          </p:cNvSpPr>
          <p:nvPr/>
        </p:nvSpPr>
        <p:spPr bwMode="auto">
          <a:xfrm>
            <a:off x="8153400" y="3429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>
                <a:solidFill>
                  <a:prstClr val="white"/>
                </a:solidFill>
                <a:latin typeface="Arial Narrow" pitchFamily="34" charset="0"/>
              </a:rPr>
              <a:t>Mayo 1991</a:t>
            </a:r>
          </a:p>
        </p:txBody>
      </p:sp>
      <p:pic>
        <p:nvPicPr>
          <p:cNvPr id="26630" name="j0074318.mid">
            <a:hlinkClick r:id="" action="ppaction://media"/>
          </p:cNvPr>
          <p:cNvPicPr>
            <a:picLocks noRot="1" noChangeAspect="1" noChangeArrowheads="1"/>
          </p:cNvPicPr>
          <p:nvPr>
            <a:audioFile r:link="rId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888" y="1676400"/>
            <a:ext cx="304801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6084944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663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6630"/>
                </p:tgtEl>
              </p:cMediaNode>
            </p:audi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b"/>
          <a:lstStyle/>
          <a:p>
            <a:pPr>
              <a:defRPr/>
            </a:pPr>
            <a:r>
              <a:rPr lang="es-ES"/>
              <a:t>Sergei Krikelev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s-ES" sz="2800"/>
              <a:t>LA DINAMICA DEL CAMBIO</a:t>
            </a:r>
          </a:p>
          <a:p>
            <a:pPr lvl="1" algn="just">
              <a:buFont typeface="Symbol" pitchFamily="18" charset="2"/>
              <a:buChar char="·"/>
            </a:pPr>
            <a:r>
              <a:rPr lang="es-EC"/>
              <a:t>Regresa a tierra.</a:t>
            </a:r>
          </a:p>
          <a:p>
            <a:pPr lvl="1" algn="just">
              <a:buFont typeface="Symbol" pitchFamily="18" charset="2"/>
              <a:buChar char="·"/>
            </a:pPr>
            <a:r>
              <a:rPr lang="es-EC"/>
              <a:t>Su país desmembrado.</a:t>
            </a:r>
          </a:p>
          <a:p>
            <a:pPr lvl="1" algn="just">
              <a:buFont typeface="Symbol" pitchFamily="18" charset="2"/>
              <a:buChar char="·"/>
            </a:pPr>
            <a:r>
              <a:rPr lang="es-EC"/>
              <a:t>Su sistema improcedente.</a:t>
            </a:r>
          </a:p>
          <a:p>
            <a:pPr lvl="1" algn="just">
              <a:buFont typeface="Symbol" pitchFamily="18" charset="2"/>
              <a:buChar char="·"/>
            </a:pPr>
            <a:r>
              <a:rPr lang="es-EC"/>
              <a:t>Su moneda devaluada.</a:t>
            </a:r>
          </a:p>
          <a:p>
            <a:pPr lvl="1" algn="just">
              <a:buFont typeface="Symbol" pitchFamily="18" charset="2"/>
              <a:buChar char="·"/>
            </a:pPr>
            <a:r>
              <a:rPr lang="es-EC"/>
              <a:t>Su centro espacial en venta.</a:t>
            </a:r>
          </a:p>
          <a:p>
            <a:pPr lvl="1" algn="just">
              <a:buFont typeface="Symbol" pitchFamily="18" charset="2"/>
              <a:buChar char="·"/>
            </a:pPr>
            <a:r>
              <a:rPr lang="es-EC"/>
              <a:t>Su ciudad ahora se llama San Petersburgo.</a:t>
            </a:r>
          </a:p>
          <a:p>
            <a:pPr lvl="1" algn="just">
              <a:buFont typeface="Symbol" pitchFamily="18" charset="2"/>
              <a:buChar char="·"/>
            </a:pPr>
            <a:r>
              <a:rPr lang="es-EC"/>
              <a:t>Su futuro desconcertante.</a:t>
            </a:r>
          </a:p>
          <a:p>
            <a:pPr>
              <a:buFont typeface="Wingdings" pitchFamily="2" charset="2"/>
              <a:buNone/>
            </a:pPr>
            <a:r>
              <a:rPr kumimoji="0" lang="es-EC"/>
              <a:t>				</a:t>
            </a:r>
            <a:r>
              <a:rPr lang="es-EC" sz="2400" i="1"/>
              <a:t>“Bienvenido a casa Sergei”</a:t>
            </a:r>
            <a:endParaRPr lang="es-ES" sz="2400" i="1"/>
          </a:p>
        </p:txBody>
      </p:sp>
      <p:sp>
        <p:nvSpPr>
          <p:cNvPr id="22532" name="AutoShape 4"/>
          <p:cNvSpPr>
            <a:spLocks noChangeArrowheads="1"/>
          </p:cNvSpPr>
          <p:nvPr/>
        </p:nvSpPr>
        <p:spPr bwMode="auto">
          <a:xfrm>
            <a:off x="7391400" y="2514600"/>
            <a:ext cx="2971800" cy="2438400"/>
          </a:xfrm>
          <a:prstGeom prst="irregularSeal1">
            <a:avLst/>
          </a:prstGeom>
          <a:solidFill>
            <a:schemeClr val="accent1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s-MX">
              <a:solidFill>
                <a:prstClr val="white"/>
              </a:solidFill>
              <a:latin typeface="Century Gothic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8153400" y="3429000"/>
            <a:ext cx="1600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defRPr sz="2400" b="1">
                <a:solidFill>
                  <a:schemeClr val="tx1"/>
                </a:solidFill>
                <a:latin typeface="Comic Sans MS" pitchFamily="66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Comic Sans MS" pitchFamily="66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Comic Sans MS" pitchFamily="66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s-ES_tradnl">
                <a:solidFill>
                  <a:prstClr val="white"/>
                </a:solidFill>
                <a:latin typeface="Arial Narrow" pitchFamily="34" charset="0"/>
              </a:rPr>
              <a:t>Marzo 1992</a:t>
            </a:r>
          </a:p>
        </p:txBody>
      </p:sp>
    </p:spTree>
    <p:extLst>
      <p:ext uri="{BB962C8B-B14F-4D97-AF65-F5344CB8AC3E}">
        <p14:creationId xmlns:p14="http://schemas.microsoft.com/office/powerpoint/2010/main" val="1587678318"/>
      </p:ext>
    </p:extLst>
  </p:cSld>
  <p:clrMapOvr>
    <a:masterClrMapping/>
  </p:clrMapOvr>
  <p:transition spd="med">
    <p:wipe dir="r"/>
  </p:transition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rí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767</Words>
  <Application>Microsoft Office PowerPoint</Application>
  <PresentationFormat>Panorámica</PresentationFormat>
  <Paragraphs>125</Paragraphs>
  <Slides>14</Slides>
  <Notes>2</Notes>
  <HiddenSlides>0</HiddenSlides>
  <MMClips>2</MMClips>
  <ScaleCrop>false</ScaleCrop>
  <HeadingPairs>
    <vt:vector size="6" baseType="variant">
      <vt:variant>
        <vt:lpstr>Fuentes usadas</vt:lpstr>
      </vt:variant>
      <vt:variant>
        <vt:i4>11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14</vt:i4>
      </vt:variant>
    </vt:vector>
  </HeadingPairs>
  <TitlesOfParts>
    <vt:vector size="27" baseType="lpstr">
      <vt:lpstr>Arial</vt:lpstr>
      <vt:lpstr>Arial Black</vt:lpstr>
      <vt:lpstr>Arial Narrow</vt:lpstr>
      <vt:lpstr>Calibri</vt:lpstr>
      <vt:lpstr>Calibri Light</vt:lpstr>
      <vt:lpstr>Century Gothic</vt:lpstr>
      <vt:lpstr>Symbol</vt:lpstr>
      <vt:lpstr>Times New Roman</vt:lpstr>
      <vt:lpstr>Verdana</vt:lpstr>
      <vt:lpstr>Wingdings</vt:lpstr>
      <vt:lpstr>Wingdings 2</vt:lpstr>
      <vt:lpstr>Tema de Office</vt:lpstr>
      <vt:lpstr>Brío</vt:lpstr>
      <vt:lpstr>PLANIFICACION ESTRATEGICA</vt:lpstr>
      <vt:lpstr>Presentación de PowerPoint</vt:lpstr>
      <vt:lpstr>Presentación de PowerPoint</vt:lpstr>
      <vt:lpstr>Presentación de PowerPoint</vt:lpstr>
      <vt:lpstr>Presentación de PowerPoint</vt:lpstr>
      <vt:lpstr>Los paradigmas</vt:lpstr>
      <vt:lpstr>Los paradigmas</vt:lpstr>
      <vt:lpstr>Sergei Krikelev</vt:lpstr>
      <vt:lpstr>Sergei Krikelev</vt:lpstr>
      <vt:lpstr>El Cambio</vt:lpstr>
      <vt:lpstr>Calidad Total</vt:lpstr>
      <vt:lpstr>Principios Básicos de la calidad total</vt:lpstr>
      <vt:lpstr>La Calidad Total como parte de la Planificación</vt:lpstr>
      <vt:lpstr>BENEFICIOS DE LA PLANIFICACIÓN ESTRATÉGICA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PABLO ENRIQUE FIERRO LOPEZ</dc:creator>
  <cp:lastModifiedBy>PABLO ENRIQUE FIERRO LOPEZ</cp:lastModifiedBy>
  <cp:revision>4</cp:revision>
  <dcterms:created xsi:type="dcterms:W3CDTF">2020-04-28T00:00:00Z</dcterms:created>
  <dcterms:modified xsi:type="dcterms:W3CDTF">2020-04-28T00:39:30Z</dcterms:modified>
</cp:coreProperties>
</file>