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0972800" cy="8229600"/>
  <p:notesSz cx="8229600" cy="1463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1" d="100"/>
          <a:sy n="61" d="100"/>
        </p:scale>
        <p:origin x="130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960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346836"/>
            <a:ext cx="9326880" cy="2865120"/>
          </a:xfrm>
        </p:spPr>
        <p:txBody>
          <a:bodyPr anchor="b"/>
          <a:lstStyle>
            <a:lvl1pPr algn="ct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4322446"/>
            <a:ext cx="82296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8172776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11042395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438150"/>
            <a:ext cx="2366010" cy="6974206"/>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54381" y="438150"/>
            <a:ext cx="6960870" cy="697420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01361095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76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7252796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48666" y="2051688"/>
            <a:ext cx="9464040" cy="3423284"/>
          </a:xfrm>
        </p:spPr>
        <p:txBody>
          <a:bodyPr anchor="b"/>
          <a:lstStyle>
            <a:lvl1pPr>
              <a:defRPr sz="7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48666" y="5507358"/>
            <a:ext cx="9464040" cy="1800224"/>
          </a:xfrm>
        </p:spPr>
        <p:txBody>
          <a:bodyPr/>
          <a:lstStyle>
            <a:lvl1pPr marL="0" indent="0">
              <a:buNone/>
              <a:defRPr sz="2880">
                <a:solidFill>
                  <a:schemeClr val="tx1"/>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67732015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54380" y="2190750"/>
            <a:ext cx="4663440" cy="52216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54980" y="2190750"/>
            <a:ext cx="4663440" cy="52216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59718646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55809" y="438152"/>
            <a:ext cx="9464040" cy="159067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55810" y="2017396"/>
            <a:ext cx="4642008"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
              <a:t>Haga clic para modificar los estilos de texto del patrón</a:t>
            </a:r>
          </a:p>
        </p:txBody>
      </p:sp>
      <p:sp>
        <p:nvSpPr>
          <p:cNvPr id="4" name="Content Placeholder 3"/>
          <p:cNvSpPr>
            <a:spLocks noGrp="1"/>
          </p:cNvSpPr>
          <p:nvPr>
            <p:ph sz="half" idx="2"/>
          </p:nvPr>
        </p:nvSpPr>
        <p:spPr>
          <a:xfrm>
            <a:off x="755810" y="3006090"/>
            <a:ext cx="4642008" cy="44215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554981" y="2017396"/>
            <a:ext cx="4664869"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s-ES"/>
              <a:t>Haga clic para modificar los estilos de texto del patrón</a:t>
            </a:r>
          </a:p>
        </p:txBody>
      </p:sp>
      <p:sp>
        <p:nvSpPr>
          <p:cNvPr id="6" name="Content Placeholder 5"/>
          <p:cNvSpPr>
            <a:spLocks noGrp="1"/>
          </p:cNvSpPr>
          <p:nvPr>
            <p:ph sz="quarter" idx="4"/>
          </p:nvPr>
        </p:nvSpPr>
        <p:spPr>
          <a:xfrm>
            <a:off x="5554981" y="3006090"/>
            <a:ext cx="4664869" cy="442150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362154860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48764350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147615614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64869" y="1184912"/>
            <a:ext cx="555498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66596362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55809" y="548640"/>
            <a:ext cx="3539014" cy="1920240"/>
          </a:xfrm>
        </p:spPr>
        <p:txBody>
          <a:bodyPr anchor="b"/>
          <a:lstStyle>
            <a:lvl1pPr>
              <a:defRPr sz="384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664869" y="1184912"/>
            <a:ext cx="555498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55809" y="2468880"/>
            <a:ext cx="353901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4DE79-268F-4C1A-8933-263129D2AF90}" type="datetimeFigureOut">
              <a:rPr lang="en-US" smtClean="0"/>
              <a:t>3/23/2024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6815785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438152"/>
            <a:ext cx="9464040" cy="159067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54380" y="2190750"/>
            <a:ext cx="9464040" cy="522160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4380" y="7627622"/>
            <a:ext cx="246888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smtClean="0"/>
              <a:t>3/23/2024</a:t>
            </a:fld>
            <a:endParaRPr lang="en-US" dirty="0"/>
          </a:p>
        </p:txBody>
      </p:sp>
      <p:sp>
        <p:nvSpPr>
          <p:cNvPr id="5" name="Footer Placeholder 4"/>
          <p:cNvSpPr>
            <a:spLocks noGrp="1"/>
          </p:cNvSpPr>
          <p:nvPr>
            <p:ph type="ftr" sz="quarter" idx="3"/>
          </p:nvPr>
        </p:nvSpPr>
        <p:spPr>
          <a:xfrm>
            <a:off x="3634740" y="7627622"/>
            <a:ext cx="370332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49540" y="7627622"/>
            <a:ext cx="246888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smtClean="0"/>
              <a:t>‹Nº›</a:t>
            </a:fld>
            <a:endParaRPr lang="en-US" dirty="0"/>
          </a:p>
        </p:txBody>
      </p:sp>
    </p:spTree>
    <p:extLst>
      <p:ext uri="{BB962C8B-B14F-4D97-AF65-F5344CB8AC3E}">
        <p14:creationId xmlns:p14="http://schemas.microsoft.com/office/powerpoint/2010/main" val="219781371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pic>
        <p:nvPicPr>
          <p:cNvPr id="4" name="Image 0" descr="preencoded.png"/>
          <p:cNvPicPr>
            <a:picLocks noChangeAspect="1"/>
          </p:cNvPicPr>
          <p:nvPr/>
        </p:nvPicPr>
        <p:blipFill>
          <a:blip r:embed="rId3"/>
          <a:stretch>
            <a:fillRect/>
          </a:stretch>
        </p:blipFill>
        <p:spPr>
          <a:xfrm>
            <a:off x="519589" y="1459707"/>
            <a:ext cx="2914888" cy="2982992"/>
          </a:xfrm>
          <a:prstGeom prst="rect">
            <a:avLst/>
          </a:prstGeom>
        </p:spPr>
      </p:pic>
      <p:sp>
        <p:nvSpPr>
          <p:cNvPr id="5" name="Text 2"/>
          <p:cNvSpPr/>
          <p:nvPr/>
        </p:nvSpPr>
        <p:spPr>
          <a:xfrm>
            <a:off x="3984070" y="1431967"/>
            <a:ext cx="6476524" cy="2777133"/>
          </a:xfrm>
          <a:prstGeom prst="rect">
            <a:avLst/>
          </a:prstGeom>
          <a:noFill/>
          <a:ln/>
        </p:spPr>
        <p:txBody>
          <a:bodyPr wrap="square" rtlCol="0" anchor="t"/>
          <a:lstStyle/>
          <a:p>
            <a:pPr algn="ctr">
              <a:lnSpc>
                <a:spcPts val="4375"/>
              </a:lnSpc>
            </a:pPr>
            <a:r>
              <a:rPr lang="en-US" sz="3499" dirty="0">
                <a:solidFill>
                  <a:srgbClr val="38512F"/>
                </a:solidFill>
                <a:latin typeface="Lora" pitchFamily="34" charset="0"/>
                <a:ea typeface="Lora" pitchFamily="34" charset="-122"/>
                <a:cs typeface="Lora" pitchFamily="34" charset="-120"/>
              </a:rPr>
              <a:t>Universidad Nacional de Chimborazo</a:t>
            </a:r>
            <a:r>
              <a:rPr lang="en-US" sz="3499" b="1" dirty="0">
                <a:solidFill>
                  <a:srgbClr val="38512F"/>
                </a:solidFill>
                <a:latin typeface="Lora" pitchFamily="34" charset="0"/>
                <a:ea typeface="Lora" pitchFamily="34" charset="-122"/>
                <a:cs typeface="Lora" pitchFamily="34" charset="-120"/>
              </a:rPr>
              <a:t>
</a:t>
            </a:r>
            <a:r>
              <a:rPr lang="en-US" sz="3499" dirty="0">
                <a:solidFill>
                  <a:srgbClr val="38512F"/>
                </a:solidFill>
                <a:latin typeface="Lora" pitchFamily="34" charset="0"/>
                <a:ea typeface="Lora" pitchFamily="34" charset="-122"/>
                <a:cs typeface="Lora" pitchFamily="34" charset="-120"/>
              </a:rPr>
              <a:t>Facultad de Ciencias de la Salud</a:t>
            </a:r>
            <a:r>
              <a:rPr lang="en-US" sz="3499" b="1" dirty="0">
                <a:solidFill>
                  <a:srgbClr val="38512F"/>
                </a:solidFill>
                <a:latin typeface="Lora" pitchFamily="34" charset="0"/>
                <a:ea typeface="Lora" pitchFamily="34" charset="-122"/>
                <a:cs typeface="Lora" pitchFamily="34" charset="-120"/>
              </a:rPr>
              <a:t>
</a:t>
            </a:r>
            <a:r>
              <a:rPr lang="en-US" sz="3499" dirty="0">
                <a:solidFill>
                  <a:srgbClr val="38512F"/>
                </a:solidFill>
                <a:latin typeface="Lora" pitchFamily="34" charset="0"/>
                <a:ea typeface="Lora" pitchFamily="34" charset="-122"/>
                <a:cs typeface="Lora" pitchFamily="34" charset="-120"/>
              </a:rPr>
              <a:t>Carrera de Medicina</a:t>
            </a:r>
            <a:endParaRPr lang="en-US" sz="3499" dirty="0"/>
          </a:p>
        </p:txBody>
      </p:sp>
      <p:sp>
        <p:nvSpPr>
          <p:cNvPr id="6" name="Text 3"/>
          <p:cNvSpPr/>
          <p:nvPr/>
        </p:nvSpPr>
        <p:spPr>
          <a:xfrm>
            <a:off x="1345646" y="5025868"/>
            <a:ext cx="8281273" cy="555427"/>
          </a:xfrm>
          <a:prstGeom prst="rect">
            <a:avLst/>
          </a:prstGeom>
          <a:noFill/>
          <a:ln/>
        </p:spPr>
        <p:txBody>
          <a:bodyPr wrap="none" rtlCol="0" anchor="t"/>
          <a:lstStyle/>
          <a:p>
            <a:pPr algn="ctr">
              <a:lnSpc>
                <a:spcPts val="4375"/>
              </a:lnSpc>
            </a:pPr>
            <a:r>
              <a:rPr lang="en-US" sz="3499" b="1" dirty="0">
                <a:solidFill>
                  <a:srgbClr val="38512F"/>
                </a:solidFill>
                <a:latin typeface="Lora" pitchFamily="34" charset="0"/>
                <a:ea typeface="Lora" pitchFamily="34" charset="-122"/>
                <a:cs typeface="Lora" pitchFamily="34" charset="-120"/>
              </a:rPr>
              <a:t>Cátedra: </a:t>
            </a:r>
            <a:r>
              <a:rPr lang="en-US" sz="3499" dirty="0">
                <a:solidFill>
                  <a:srgbClr val="38512F"/>
                </a:solidFill>
                <a:latin typeface="Lora" pitchFamily="34" charset="0"/>
                <a:ea typeface="Lora" pitchFamily="34" charset="-122"/>
                <a:cs typeface="Lora" pitchFamily="34" charset="-120"/>
              </a:rPr>
              <a:t>Medicina Basada en Evidencias</a:t>
            </a:r>
            <a:endParaRPr lang="en-US" sz="3499" dirty="0"/>
          </a:p>
        </p:txBody>
      </p:sp>
      <p:sp>
        <p:nvSpPr>
          <p:cNvPr id="7" name="Text 4"/>
          <p:cNvSpPr/>
          <p:nvPr/>
        </p:nvSpPr>
        <p:spPr>
          <a:xfrm>
            <a:off x="3819884" y="5914551"/>
            <a:ext cx="3332917" cy="416481"/>
          </a:xfrm>
          <a:prstGeom prst="rect">
            <a:avLst/>
          </a:prstGeom>
          <a:noFill/>
          <a:ln/>
        </p:spPr>
        <p:txBody>
          <a:bodyPr wrap="none" rtlCol="0" anchor="t"/>
          <a:lstStyle/>
          <a:p>
            <a:pPr algn="ctr">
              <a:lnSpc>
                <a:spcPts val="3281"/>
              </a:lnSpc>
            </a:pPr>
            <a:r>
              <a:rPr lang="en-US" sz="2624" dirty="0">
                <a:solidFill>
                  <a:srgbClr val="38512F"/>
                </a:solidFill>
                <a:latin typeface="Lora" pitchFamily="34" charset="0"/>
                <a:ea typeface="Lora" pitchFamily="34" charset="-122"/>
                <a:cs typeface="Lora" pitchFamily="34" charset="-120"/>
              </a:rPr>
              <a:t>"Generalidades"</a:t>
            </a:r>
            <a:endParaRPr lang="en-US" sz="2624" dirty="0"/>
          </a:p>
        </p:txBody>
      </p:sp>
      <p:sp>
        <p:nvSpPr>
          <p:cNvPr id="8" name="Text 5"/>
          <p:cNvSpPr/>
          <p:nvPr/>
        </p:nvSpPr>
        <p:spPr>
          <a:xfrm>
            <a:off x="-520934" y="7019688"/>
            <a:ext cx="9933503" cy="355403"/>
          </a:xfrm>
          <a:prstGeom prst="rect">
            <a:avLst/>
          </a:prstGeom>
          <a:noFill/>
          <a:ln/>
        </p:spPr>
        <p:txBody>
          <a:bodyPr wrap="none" rtlCol="0" anchor="t"/>
          <a:lstStyle/>
          <a:p>
            <a:pPr>
              <a:lnSpc>
                <a:spcPts val="2799"/>
              </a:lnSpc>
            </a:pPr>
            <a:r>
              <a:rPr lang="en-US" sz="2400" b="1" dirty="0">
                <a:solidFill>
                  <a:srgbClr val="3A3630"/>
                </a:solidFill>
                <a:latin typeface="Source Sans Pro" pitchFamily="34" charset="0"/>
                <a:ea typeface="Source Sans Pro" pitchFamily="34" charset="-122"/>
                <a:cs typeface="Source Sans Pro" pitchFamily="34" charset="-120"/>
              </a:rPr>
              <a:t>Docente: Dr. Ángel Mayacela                                                      Periodo Académico: Abril - Septiembre 2024</a:t>
            </a:r>
            <a:endParaRPr lang="en-US" sz="2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pic>
        <p:nvPicPr>
          <p:cNvPr id="4" name="Image 0" descr="preencoded.png"/>
          <p:cNvPicPr>
            <a:picLocks noChangeAspect="1"/>
          </p:cNvPicPr>
          <p:nvPr/>
        </p:nvPicPr>
        <p:blipFill>
          <a:blip r:embed="rId3"/>
          <a:stretch>
            <a:fillRect/>
          </a:stretch>
        </p:blipFill>
        <p:spPr>
          <a:xfrm>
            <a:off x="7315200" y="0"/>
            <a:ext cx="5486400" cy="8229600"/>
          </a:xfrm>
          <a:prstGeom prst="rect">
            <a:avLst/>
          </a:prstGeom>
        </p:spPr>
      </p:pic>
      <p:pic>
        <p:nvPicPr>
          <p:cNvPr id="5" name="Image 1" descr="preencoded.png"/>
          <p:cNvPicPr>
            <a:picLocks noChangeAspect="1"/>
          </p:cNvPicPr>
          <p:nvPr/>
        </p:nvPicPr>
        <p:blipFill>
          <a:blip r:embed="rId4"/>
          <a:stretch>
            <a:fillRect/>
          </a:stretch>
        </p:blipFill>
        <p:spPr>
          <a:xfrm>
            <a:off x="7592856" y="1008995"/>
            <a:ext cx="4931093" cy="6101255"/>
          </a:xfrm>
          <a:prstGeom prst="rect">
            <a:avLst/>
          </a:prstGeom>
        </p:spPr>
      </p:pic>
      <p:sp>
        <p:nvSpPr>
          <p:cNvPr id="6" name="Text 2"/>
          <p:cNvSpPr/>
          <p:nvPr/>
        </p:nvSpPr>
        <p:spPr>
          <a:xfrm>
            <a:off x="-995599" y="1329454"/>
            <a:ext cx="7477601" cy="1388745"/>
          </a:xfrm>
          <a:prstGeom prst="rect">
            <a:avLst/>
          </a:prstGeom>
          <a:noFill/>
          <a:ln/>
        </p:spPr>
        <p:txBody>
          <a:bodyPr wrap="square" rtlCol="0" anchor="t"/>
          <a:lstStyle/>
          <a:p>
            <a:pPr>
              <a:lnSpc>
                <a:spcPts val="5468"/>
              </a:lnSpc>
            </a:pPr>
            <a:r>
              <a:rPr lang="en-US" sz="4375" dirty="0">
                <a:solidFill>
                  <a:srgbClr val="38512F"/>
                </a:solidFill>
                <a:latin typeface="Lora" pitchFamily="34" charset="0"/>
                <a:ea typeface="Lora" pitchFamily="34" charset="-122"/>
                <a:cs typeface="Lora" pitchFamily="34" charset="-120"/>
              </a:rPr>
              <a:t>Educación Médica Basada en Evidencias</a:t>
            </a:r>
            <a:endParaRPr lang="en-US" sz="4375" dirty="0"/>
          </a:p>
        </p:txBody>
      </p:sp>
      <p:sp>
        <p:nvSpPr>
          <p:cNvPr id="7" name="Shape 3"/>
          <p:cNvSpPr/>
          <p:nvPr/>
        </p:nvSpPr>
        <p:spPr>
          <a:xfrm>
            <a:off x="-676155" y="3051455"/>
            <a:ext cx="27743" cy="3848695"/>
          </a:xfrm>
          <a:prstGeom prst="rect">
            <a:avLst/>
          </a:prstGeom>
          <a:solidFill>
            <a:srgbClr val="38512F"/>
          </a:solidFill>
          <a:ln/>
        </p:spPr>
      </p:sp>
      <p:sp>
        <p:nvSpPr>
          <p:cNvPr id="8" name="Shape 4"/>
          <p:cNvSpPr/>
          <p:nvPr/>
        </p:nvSpPr>
        <p:spPr>
          <a:xfrm>
            <a:off x="-412372" y="3461088"/>
            <a:ext cx="777597" cy="27743"/>
          </a:xfrm>
          <a:prstGeom prst="rect">
            <a:avLst/>
          </a:prstGeom>
          <a:solidFill>
            <a:srgbClr val="38512F"/>
          </a:solidFill>
          <a:ln/>
        </p:spPr>
      </p:sp>
      <p:sp>
        <p:nvSpPr>
          <p:cNvPr id="9" name="Shape 5"/>
          <p:cNvSpPr/>
          <p:nvPr/>
        </p:nvSpPr>
        <p:spPr>
          <a:xfrm>
            <a:off x="-912314" y="3225048"/>
            <a:ext cx="499943" cy="499943"/>
          </a:xfrm>
          <a:prstGeom prst="roundRect">
            <a:avLst>
              <a:gd name="adj" fmla="val 13333"/>
            </a:avLst>
          </a:prstGeom>
          <a:solidFill>
            <a:srgbClr val="F6E9D5"/>
          </a:solidFill>
          <a:ln/>
        </p:spPr>
      </p:sp>
      <p:sp>
        <p:nvSpPr>
          <p:cNvPr id="10" name="Text 6"/>
          <p:cNvSpPr/>
          <p:nvPr/>
        </p:nvSpPr>
        <p:spPr>
          <a:xfrm>
            <a:off x="-723006" y="3266721"/>
            <a:ext cx="121325" cy="416481"/>
          </a:xfrm>
          <a:prstGeom prst="rect">
            <a:avLst/>
          </a:prstGeom>
          <a:noFill/>
          <a:ln/>
        </p:spPr>
        <p:txBody>
          <a:bodyPr wrap="none" rtlCol="0" anchor="t"/>
          <a:lstStyle/>
          <a:p>
            <a:pPr algn="ctr">
              <a:lnSpc>
                <a:spcPts val="3281"/>
              </a:lnSpc>
            </a:pPr>
            <a:r>
              <a:rPr lang="en-US" sz="2624" dirty="0">
                <a:solidFill>
                  <a:srgbClr val="38512F"/>
                </a:solidFill>
                <a:latin typeface="Lora" pitchFamily="34" charset="0"/>
                <a:ea typeface="Lora" pitchFamily="34" charset="-122"/>
                <a:cs typeface="Lora" pitchFamily="34" charset="-120"/>
              </a:rPr>
              <a:t>1</a:t>
            </a:r>
            <a:endParaRPr lang="en-US" sz="2624" dirty="0"/>
          </a:p>
        </p:txBody>
      </p:sp>
      <p:sp>
        <p:nvSpPr>
          <p:cNvPr id="11" name="Text 7"/>
          <p:cNvSpPr/>
          <p:nvPr/>
        </p:nvSpPr>
        <p:spPr>
          <a:xfrm>
            <a:off x="559715" y="3273624"/>
            <a:ext cx="318504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Formación Especializada</a:t>
            </a:r>
            <a:endParaRPr lang="en-US" sz="2187" dirty="0"/>
          </a:p>
        </p:txBody>
      </p:sp>
      <p:sp>
        <p:nvSpPr>
          <p:cNvPr id="12" name="Text 8"/>
          <p:cNvSpPr/>
          <p:nvPr/>
        </p:nvSpPr>
        <p:spPr>
          <a:xfrm>
            <a:off x="559713" y="3754042"/>
            <a:ext cx="5922288" cy="710803"/>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La formación en MBE es fundamental para promover su aplicación en la práctica clínica.</a:t>
            </a:r>
            <a:endParaRPr lang="en-US" sz="1751" dirty="0"/>
          </a:p>
        </p:txBody>
      </p:sp>
      <p:sp>
        <p:nvSpPr>
          <p:cNvPr id="13" name="Shape 9"/>
          <p:cNvSpPr/>
          <p:nvPr/>
        </p:nvSpPr>
        <p:spPr>
          <a:xfrm>
            <a:off x="-412372" y="5318822"/>
            <a:ext cx="777597" cy="27743"/>
          </a:xfrm>
          <a:prstGeom prst="rect">
            <a:avLst/>
          </a:prstGeom>
          <a:solidFill>
            <a:srgbClr val="38512F"/>
          </a:solidFill>
          <a:ln/>
        </p:spPr>
      </p:sp>
      <p:sp>
        <p:nvSpPr>
          <p:cNvPr id="14" name="Shape 10"/>
          <p:cNvSpPr/>
          <p:nvPr/>
        </p:nvSpPr>
        <p:spPr>
          <a:xfrm>
            <a:off x="-912314" y="5082780"/>
            <a:ext cx="499943" cy="499943"/>
          </a:xfrm>
          <a:prstGeom prst="roundRect">
            <a:avLst>
              <a:gd name="adj" fmla="val 13333"/>
            </a:avLst>
          </a:prstGeom>
          <a:solidFill>
            <a:srgbClr val="F6E9D5"/>
          </a:solidFill>
          <a:ln/>
        </p:spPr>
      </p:sp>
      <p:sp>
        <p:nvSpPr>
          <p:cNvPr id="15" name="Text 11"/>
          <p:cNvSpPr/>
          <p:nvPr/>
        </p:nvSpPr>
        <p:spPr>
          <a:xfrm>
            <a:off x="-751938" y="5124453"/>
            <a:ext cx="179071" cy="416481"/>
          </a:xfrm>
          <a:prstGeom prst="rect">
            <a:avLst/>
          </a:prstGeom>
          <a:noFill/>
          <a:ln/>
        </p:spPr>
        <p:txBody>
          <a:bodyPr wrap="none" rtlCol="0" anchor="t"/>
          <a:lstStyle/>
          <a:p>
            <a:pPr algn="ctr">
              <a:lnSpc>
                <a:spcPts val="3281"/>
              </a:lnSpc>
            </a:pPr>
            <a:r>
              <a:rPr lang="en-US" sz="2624" dirty="0">
                <a:solidFill>
                  <a:srgbClr val="38512F"/>
                </a:solidFill>
                <a:latin typeface="Lora" pitchFamily="34" charset="0"/>
                <a:ea typeface="Lora" pitchFamily="34" charset="-122"/>
                <a:cs typeface="Lora" pitchFamily="34" charset="-120"/>
              </a:rPr>
              <a:t>2</a:t>
            </a:r>
            <a:endParaRPr lang="en-US" sz="2624" dirty="0"/>
          </a:p>
        </p:txBody>
      </p:sp>
      <p:sp>
        <p:nvSpPr>
          <p:cNvPr id="16" name="Text 12"/>
          <p:cNvSpPr/>
          <p:nvPr/>
        </p:nvSpPr>
        <p:spPr>
          <a:xfrm>
            <a:off x="559714" y="5131357"/>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Habilidades Clínicas</a:t>
            </a:r>
            <a:endParaRPr lang="en-US" sz="2187" dirty="0"/>
          </a:p>
        </p:txBody>
      </p:sp>
      <p:sp>
        <p:nvSpPr>
          <p:cNvPr id="17" name="Text 13"/>
          <p:cNvSpPr/>
          <p:nvPr/>
        </p:nvSpPr>
        <p:spPr>
          <a:xfrm>
            <a:off x="559713" y="5611775"/>
            <a:ext cx="5922288"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Los profesionales de la salud deben recibir formación en la formulación de preguntas clínicas, la búsqueda de la evidencia, y la aplicación de la evidencia a la toma de decisiones clínicas.</a:t>
            </a:r>
            <a:endParaRPr lang="en-US" sz="175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2"/>
            <a:ext cx="14630400" cy="8696801"/>
          </a:xfrm>
          <a:prstGeom prst="rect">
            <a:avLst/>
          </a:prstGeom>
          <a:solidFill>
            <a:srgbClr val="FEF5E7"/>
          </a:solidFill>
          <a:ln/>
        </p:spPr>
      </p:sp>
      <p:sp>
        <p:nvSpPr>
          <p:cNvPr id="4" name="Shape 2"/>
          <p:cNvSpPr/>
          <p:nvPr/>
        </p:nvSpPr>
        <p:spPr>
          <a:xfrm>
            <a:off x="9144000" y="2"/>
            <a:ext cx="3657600" cy="8696801"/>
          </a:xfrm>
          <a:prstGeom prst="rect">
            <a:avLst/>
          </a:prstGeom>
          <a:solidFill>
            <a:srgbClr val="E5E0DF"/>
          </a:solidFill>
          <a:ln/>
        </p:spPr>
      </p:sp>
      <p:pic>
        <p:nvPicPr>
          <p:cNvPr id="5" name="Image 0" descr="preencoded.png"/>
          <p:cNvPicPr>
            <a:picLocks noChangeAspect="1"/>
          </p:cNvPicPr>
          <p:nvPr/>
        </p:nvPicPr>
        <p:blipFill>
          <a:blip r:embed="rId3"/>
          <a:stretch>
            <a:fillRect/>
          </a:stretch>
        </p:blipFill>
        <p:spPr>
          <a:xfrm>
            <a:off x="10739439" y="4107419"/>
            <a:ext cx="466607" cy="466607"/>
          </a:xfrm>
          <a:prstGeom prst="rect">
            <a:avLst/>
          </a:prstGeom>
        </p:spPr>
      </p:pic>
      <p:sp>
        <p:nvSpPr>
          <p:cNvPr id="6" name="Text 3"/>
          <p:cNvSpPr/>
          <p:nvPr/>
        </p:nvSpPr>
        <p:spPr>
          <a:xfrm>
            <a:off x="180857" y="427675"/>
            <a:ext cx="3980021" cy="486013"/>
          </a:xfrm>
          <a:prstGeom prst="rect">
            <a:avLst/>
          </a:prstGeom>
          <a:noFill/>
          <a:ln/>
        </p:spPr>
        <p:txBody>
          <a:bodyPr wrap="none" rtlCol="0" anchor="t"/>
          <a:lstStyle/>
          <a:p>
            <a:pPr>
              <a:lnSpc>
                <a:spcPts val="3827"/>
              </a:lnSpc>
            </a:pPr>
            <a:r>
              <a:rPr lang="en-US" sz="3063" dirty="0">
                <a:solidFill>
                  <a:srgbClr val="38512F"/>
                </a:solidFill>
                <a:latin typeface="Lora" pitchFamily="34" charset="0"/>
                <a:ea typeface="Lora" pitchFamily="34" charset="-122"/>
                <a:cs typeface="Lora" pitchFamily="34" charset="-120"/>
              </a:rPr>
              <a:t>Paso a Paso de la MBE</a:t>
            </a:r>
            <a:endParaRPr lang="en-US" sz="3063" dirty="0"/>
          </a:p>
        </p:txBody>
      </p:sp>
      <p:pic>
        <p:nvPicPr>
          <p:cNvPr id="7" name="Image 1" descr="preencoded.png"/>
          <p:cNvPicPr>
            <a:picLocks noChangeAspect="1"/>
          </p:cNvPicPr>
          <p:nvPr/>
        </p:nvPicPr>
        <p:blipFill>
          <a:blip r:embed="rId4"/>
          <a:stretch>
            <a:fillRect/>
          </a:stretch>
        </p:blipFill>
        <p:spPr>
          <a:xfrm>
            <a:off x="1574959" y="1146930"/>
            <a:ext cx="688300" cy="1393388"/>
          </a:xfrm>
          <a:prstGeom prst="rect">
            <a:avLst/>
          </a:prstGeom>
        </p:spPr>
      </p:pic>
      <p:sp>
        <p:nvSpPr>
          <p:cNvPr id="8" name="Text 4"/>
          <p:cNvSpPr/>
          <p:nvPr/>
        </p:nvSpPr>
        <p:spPr>
          <a:xfrm>
            <a:off x="1883689" y="1873690"/>
            <a:ext cx="70843" cy="310991"/>
          </a:xfrm>
          <a:prstGeom prst="rect">
            <a:avLst/>
          </a:prstGeom>
          <a:noFill/>
          <a:ln/>
        </p:spPr>
        <p:txBody>
          <a:bodyPr wrap="none" rtlCol="0" anchor="t"/>
          <a:lstStyle/>
          <a:p>
            <a:pPr algn="ctr">
              <a:lnSpc>
                <a:spcPts val="2449"/>
              </a:lnSpc>
            </a:pPr>
            <a:r>
              <a:rPr lang="en-US" sz="1531" dirty="0">
                <a:solidFill>
                  <a:srgbClr val="38512F"/>
                </a:solidFill>
                <a:latin typeface="Lora" pitchFamily="34" charset="0"/>
                <a:ea typeface="Lora" pitchFamily="34" charset="-122"/>
                <a:cs typeface="Lora" pitchFamily="34" charset="-120"/>
              </a:rPr>
              <a:t>1</a:t>
            </a:r>
            <a:endParaRPr lang="en-US" sz="1531" dirty="0"/>
          </a:p>
        </p:txBody>
      </p:sp>
      <p:sp>
        <p:nvSpPr>
          <p:cNvPr id="9" name="Text 5"/>
          <p:cNvSpPr/>
          <p:nvPr/>
        </p:nvSpPr>
        <p:spPr>
          <a:xfrm>
            <a:off x="2418755" y="1551148"/>
            <a:ext cx="1944172" cy="243007"/>
          </a:xfrm>
          <a:prstGeom prst="rect">
            <a:avLst/>
          </a:prstGeom>
          <a:noFill/>
          <a:ln/>
        </p:spPr>
        <p:txBody>
          <a:bodyPr wrap="none" rtlCol="0" anchor="t"/>
          <a:lstStyle/>
          <a:p>
            <a:pPr>
              <a:lnSpc>
                <a:spcPts val="1915"/>
              </a:lnSpc>
            </a:pPr>
            <a:endParaRPr lang="en-US" sz="1531" dirty="0"/>
          </a:p>
        </p:txBody>
      </p:sp>
      <p:sp>
        <p:nvSpPr>
          <p:cNvPr id="10" name="Text 6"/>
          <p:cNvSpPr/>
          <p:nvPr/>
        </p:nvSpPr>
        <p:spPr>
          <a:xfrm>
            <a:off x="2418757" y="1887380"/>
            <a:ext cx="3826907" cy="248723"/>
          </a:xfrm>
          <a:prstGeom prst="rect">
            <a:avLst/>
          </a:prstGeom>
          <a:noFill/>
          <a:ln/>
        </p:spPr>
        <p:txBody>
          <a:bodyPr wrap="none" rtlCol="0" anchor="t"/>
          <a:lstStyle/>
          <a:p>
            <a:pPr>
              <a:lnSpc>
                <a:spcPts val="1960"/>
              </a:lnSpc>
            </a:pPr>
            <a:r>
              <a:rPr lang="en-US" sz="1225" dirty="0">
                <a:solidFill>
                  <a:srgbClr val="3A3630"/>
                </a:solidFill>
                <a:latin typeface="Source Sans Pro" pitchFamily="34" charset="0"/>
                <a:ea typeface="Source Sans Pro" pitchFamily="34" charset="-122"/>
                <a:cs typeface="Source Sans Pro" pitchFamily="34" charset="-120"/>
              </a:rPr>
              <a:t>Formulación de una pregunta clínica específica y relevante.</a:t>
            </a:r>
            <a:endParaRPr lang="en-US" sz="1225" dirty="0"/>
          </a:p>
        </p:txBody>
      </p:sp>
      <p:sp>
        <p:nvSpPr>
          <p:cNvPr id="11" name="Shape 7"/>
          <p:cNvSpPr/>
          <p:nvPr/>
        </p:nvSpPr>
        <p:spPr>
          <a:xfrm>
            <a:off x="2302073" y="2552789"/>
            <a:ext cx="4793456" cy="9704"/>
          </a:xfrm>
          <a:prstGeom prst="rect">
            <a:avLst/>
          </a:prstGeom>
          <a:solidFill>
            <a:srgbClr val="38512F"/>
          </a:solidFill>
          <a:ln/>
        </p:spPr>
      </p:sp>
      <p:pic>
        <p:nvPicPr>
          <p:cNvPr id="12" name="Image 2" descr="preencoded.png"/>
          <p:cNvPicPr>
            <a:picLocks noChangeAspect="1"/>
          </p:cNvPicPr>
          <p:nvPr/>
        </p:nvPicPr>
        <p:blipFill>
          <a:blip r:embed="rId5"/>
          <a:stretch>
            <a:fillRect/>
          </a:stretch>
        </p:blipFill>
        <p:spPr>
          <a:xfrm>
            <a:off x="1230749" y="2579133"/>
            <a:ext cx="1376720" cy="1393388"/>
          </a:xfrm>
          <a:prstGeom prst="rect">
            <a:avLst/>
          </a:prstGeom>
        </p:spPr>
      </p:pic>
      <p:sp>
        <p:nvSpPr>
          <p:cNvPr id="13" name="Text 8"/>
          <p:cNvSpPr/>
          <p:nvPr/>
        </p:nvSpPr>
        <p:spPr>
          <a:xfrm>
            <a:off x="1866901" y="3120274"/>
            <a:ext cx="104419" cy="310991"/>
          </a:xfrm>
          <a:prstGeom prst="rect">
            <a:avLst/>
          </a:prstGeom>
          <a:noFill/>
          <a:ln/>
        </p:spPr>
        <p:txBody>
          <a:bodyPr wrap="none" rtlCol="0" anchor="t"/>
          <a:lstStyle/>
          <a:p>
            <a:pPr algn="ctr">
              <a:lnSpc>
                <a:spcPts val="2449"/>
              </a:lnSpc>
            </a:pPr>
            <a:r>
              <a:rPr lang="en-US" sz="1531" dirty="0">
                <a:solidFill>
                  <a:srgbClr val="38512F"/>
                </a:solidFill>
                <a:latin typeface="Lora" pitchFamily="34" charset="0"/>
                <a:ea typeface="Lora" pitchFamily="34" charset="-122"/>
                <a:cs typeface="Lora" pitchFamily="34" charset="-120"/>
              </a:rPr>
              <a:t>2</a:t>
            </a:r>
            <a:endParaRPr lang="en-US" sz="1531" dirty="0"/>
          </a:p>
        </p:txBody>
      </p:sp>
      <p:sp>
        <p:nvSpPr>
          <p:cNvPr id="14" name="Text 9"/>
          <p:cNvSpPr/>
          <p:nvPr/>
        </p:nvSpPr>
        <p:spPr>
          <a:xfrm>
            <a:off x="2762964" y="2858931"/>
            <a:ext cx="2053352" cy="243007"/>
          </a:xfrm>
          <a:prstGeom prst="rect">
            <a:avLst/>
          </a:prstGeom>
          <a:noFill/>
          <a:ln/>
        </p:spPr>
        <p:txBody>
          <a:bodyPr wrap="none" rtlCol="0" anchor="t"/>
          <a:lstStyle/>
          <a:p>
            <a:pPr>
              <a:lnSpc>
                <a:spcPts val="1915"/>
              </a:lnSpc>
            </a:pPr>
            <a:r>
              <a:rPr lang="en-US" sz="1531" dirty="0">
                <a:solidFill>
                  <a:srgbClr val="38512F"/>
                </a:solidFill>
                <a:latin typeface="Lora" pitchFamily="34" charset="0"/>
                <a:ea typeface="Lora" pitchFamily="34" charset="-122"/>
                <a:cs typeface="Lora" pitchFamily="34" charset="-120"/>
              </a:rPr>
              <a:t>Búsqueda y Evaluación</a:t>
            </a:r>
            <a:endParaRPr lang="en-US" sz="1531" dirty="0"/>
          </a:p>
        </p:txBody>
      </p:sp>
      <p:sp>
        <p:nvSpPr>
          <p:cNvPr id="15" name="Text 10"/>
          <p:cNvSpPr/>
          <p:nvPr/>
        </p:nvSpPr>
        <p:spPr>
          <a:xfrm>
            <a:off x="2762965" y="3195162"/>
            <a:ext cx="4215884" cy="497443"/>
          </a:xfrm>
          <a:prstGeom prst="rect">
            <a:avLst/>
          </a:prstGeom>
          <a:noFill/>
          <a:ln/>
        </p:spPr>
        <p:txBody>
          <a:bodyPr wrap="square" rtlCol="0" anchor="t"/>
          <a:lstStyle/>
          <a:p>
            <a:pPr>
              <a:lnSpc>
                <a:spcPts val="1960"/>
              </a:lnSpc>
            </a:pPr>
            <a:r>
              <a:rPr lang="en-US" sz="1225" dirty="0">
                <a:solidFill>
                  <a:srgbClr val="3A3630"/>
                </a:solidFill>
                <a:latin typeface="Source Sans Pro" pitchFamily="34" charset="0"/>
                <a:ea typeface="Source Sans Pro" pitchFamily="34" charset="-122"/>
                <a:cs typeface="Source Sans Pro" pitchFamily="34" charset="-120"/>
              </a:rPr>
              <a:t>Búsqueda sistemática de la evidencia relevante en bases de datos especializadas.</a:t>
            </a:r>
            <a:endParaRPr lang="en-US" sz="1225" dirty="0"/>
          </a:p>
        </p:txBody>
      </p:sp>
      <p:sp>
        <p:nvSpPr>
          <p:cNvPr id="16" name="Shape 11"/>
          <p:cNvSpPr/>
          <p:nvPr/>
        </p:nvSpPr>
        <p:spPr>
          <a:xfrm>
            <a:off x="2646286" y="3984992"/>
            <a:ext cx="4449247" cy="9704"/>
          </a:xfrm>
          <a:prstGeom prst="rect">
            <a:avLst/>
          </a:prstGeom>
          <a:solidFill>
            <a:srgbClr val="38512F"/>
          </a:solidFill>
          <a:ln/>
        </p:spPr>
      </p:sp>
      <p:pic>
        <p:nvPicPr>
          <p:cNvPr id="17" name="Image 3" descr="preencoded.png"/>
          <p:cNvPicPr>
            <a:picLocks noChangeAspect="1"/>
          </p:cNvPicPr>
          <p:nvPr/>
        </p:nvPicPr>
        <p:blipFill>
          <a:blip r:embed="rId6"/>
          <a:stretch>
            <a:fillRect/>
          </a:stretch>
        </p:blipFill>
        <p:spPr>
          <a:xfrm>
            <a:off x="886541" y="4011335"/>
            <a:ext cx="2065139" cy="1393388"/>
          </a:xfrm>
          <a:prstGeom prst="rect">
            <a:avLst/>
          </a:prstGeom>
        </p:spPr>
      </p:pic>
      <p:sp>
        <p:nvSpPr>
          <p:cNvPr id="18" name="Text 12"/>
          <p:cNvSpPr/>
          <p:nvPr/>
        </p:nvSpPr>
        <p:spPr>
          <a:xfrm>
            <a:off x="1864878" y="4552476"/>
            <a:ext cx="108347" cy="310991"/>
          </a:xfrm>
          <a:prstGeom prst="rect">
            <a:avLst/>
          </a:prstGeom>
          <a:noFill/>
          <a:ln/>
        </p:spPr>
        <p:txBody>
          <a:bodyPr wrap="none" rtlCol="0" anchor="t"/>
          <a:lstStyle/>
          <a:p>
            <a:pPr algn="ctr">
              <a:lnSpc>
                <a:spcPts val="2449"/>
              </a:lnSpc>
            </a:pPr>
            <a:r>
              <a:rPr lang="en-US" sz="1531" dirty="0">
                <a:solidFill>
                  <a:srgbClr val="38512F"/>
                </a:solidFill>
                <a:latin typeface="Lora" pitchFamily="34" charset="0"/>
                <a:ea typeface="Lora" pitchFamily="34" charset="-122"/>
                <a:cs typeface="Lora" pitchFamily="34" charset="-120"/>
              </a:rPr>
              <a:t>3</a:t>
            </a:r>
            <a:endParaRPr lang="en-US" sz="1531" dirty="0"/>
          </a:p>
        </p:txBody>
      </p:sp>
      <p:sp>
        <p:nvSpPr>
          <p:cNvPr id="19" name="Text 13"/>
          <p:cNvSpPr/>
          <p:nvPr/>
        </p:nvSpPr>
        <p:spPr>
          <a:xfrm>
            <a:off x="3107175" y="4291135"/>
            <a:ext cx="1944172" cy="243007"/>
          </a:xfrm>
          <a:prstGeom prst="rect">
            <a:avLst/>
          </a:prstGeom>
          <a:noFill/>
          <a:ln/>
        </p:spPr>
        <p:txBody>
          <a:bodyPr wrap="none" rtlCol="0" anchor="t"/>
          <a:lstStyle/>
          <a:p>
            <a:pPr>
              <a:lnSpc>
                <a:spcPts val="1915"/>
              </a:lnSpc>
            </a:pPr>
            <a:endParaRPr lang="en-US" sz="1531" dirty="0"/>
          </a:p>
        </p:txBody>
      </p:sp>
      <p:sp>
        <p:nvSpPr>
          <p:cNvPr id="20" name="Text 14"/>
          <p:cNvSpPr/>
          <p:nvPr/>
        </p:nvSpPr>
        <p:spPr>
          <a:xfrm>
            <a:off x="3107174" y="4627366"/>
            <a:ext cx="3871675" cy="497443"/>
          </a:xfrm>
          <a:prstGeom prst="rect">
            <a:avLst/>
          </a:prstGeom>
          <a:noFill/>
          <a:ln/>
        </p:spPr>
        <p:txBody>
          <a:bodyPr wrap="square" rtlCol="0" anchor="t"/>
          <a:lstStyle/>
          <a:p>
            <a:pPr>
              <a:lnSpc>
                <a:spcPts val="1960"/>
              </a:lnSpc>
            </a:pPr>
            <a:r>
              <a:rPr lang="en-US" sz="1225" dirty="0">
                <a:solidFill>
                  <a:srgbClr val="3A3630"/>
                </a:solidFill>
                <a:latin typeface="Source Sans Pro" pitchFamily="34" charset="0"/>
                <a:ea typeface="Source Sans Pro" pitchFamily="34" charset="-122"/>
                <a:cs typeface="Source Sans Pro" pitchFamily="34" charset="-120"/>
              </a:rPr>
              <a:t>Evaluación crítica de la calidad de la evidencia y la validez de los estudios.</a:t>
            </a:r>
            <a:endParaRPr lang="en-US" sz="1225" dirty="0"/>
          </a:p>
        </p:txBody>
      </p:sp>
      <p:sp>
        <p:nvSpPr>
          <p:cNvPr id="21" name="Shape 15"/>
          <p:cNvSpPr/>
          <p:nvPr/>
        </p:nvSpPr>
        <p:spPr>
          <a:xfrm>
            <a:off x="2990495" y="5417195"/>
            <a:ext cx="4105037" cy="9704"/>
          </a:xfrm>
          <a:prstGeom prst="rect">
            <a:avLst/>
          </a:prstGeom>
          <a:solidFill>
            <a:srgbClr val="38512F"/>
          </a:solidFill>
          <a:ln/>
        </p:spPr>
      </p:sp>
      <p:pic>
        <p:nvPicPr>
          <p:cNvPr id="22" name="Image 4" descr="preencoded.png"/>
          <p:cNvPicPr>
            <a:picLocks noChangeAspect="1"/>
          </p:cNvPicPr>
          <p:nvPr/>
        </p:nvPicPr>
        <p:blipFill>
          <a:blip r:embed="rId7"/>
          <a:stretch>
            <a:fillRect/>
          </a:stretch>
        </p:blipFill>
        <p:spPr>
          <a:xfrm>
            <a:off x="542331" y="5443538"/>
            <a:ext cx="2753559" cy="1393388"/>
          </a:xfrm>
          <a:prstGeom prst="rect">
            <a:avLst/>
          </a:prstGeom>
        </p:spPr>
      </p:pic>
      <p:sp>
        <p:nvSpPr>
          <p:cNvPr id="23" name="Text 16"/>
          <p:cNvSpPr/>
          <p:nvPr/>
        </p:nvSpPr>
        <p:spPr>
          <a:xfrm>
            <a:off x="1866425" y="5984679"/>
            <a:ext cx="105371" cy="310991"/>
          </a:xfrm>
          <a:prstGeom prst="rect">
            <a:avLst/>
          </a:prstGeom>
          <a:noFill/>
          <a:ln/>
        </p:spPr>
        <p:txBody>
          <a:bodyPr wrap="none" rtlCol="0" anchor="t"/>
          <a:lstStyle/>
          <a:p>
            <a:pPr algn="ctr">
              <a:lnSpc>
                <a:spcPts val="2449"/>
              </a:lnSpc>
            </a:pPr>
            <a:r>
              <a:rPr lang="en-US" sz="1531" dirty="0">
                <a:solidFill>
                  <a:srgbClr val="38512F"/>
                </a:solidFill>
                <a:latin typeface="Lora" pitchFamily="34" charset="0"/>
                <a:ea typeface="Lora" pitchFamily="34" charset="-122"/>
                <a:cs typeface="Lora" pitchFamily="34" charset="-120"/>
              </a:rPr>
              <a:t>4</a:t>
            </a:r>
            <a:endParaRPr lang="en-US" sz="1531" dirty="0"/>
          </a:p>
        </p:txBody>
      </p:sp>
      <p:sp>
        <p:nvSpPr>
          <p:cNvPr id="24" name="Text 17"/>
          <p:cNvSpPr/>
          <p:nvPr/>
        </p:nvSpPr>
        <p:spPr>
          <a:xfrm>
            <a:off x="3451385" y="5599035"/>
            <a:ext cx="1944172" cy="243007"/>
          </a:xfrm>
          <a:prstGeom prst="rect">
            <a:avLst/>
          </a:prstGeom>
          <a:noFill/>
          <a:ln/>
        </p:spPr>
        <p:txBody>
          <a:bodyPr wrap="none" rtlCol="0" anchor="t"/>
          <a:lstStyle/>
          <a:p>
            <a:pPr>
              <a:lnSpc>
                <a:spcPts val="1915"/>
              </a:lnSpc>
            </a:pPr>
            <a:endParaRPr lang="en-US" sz="1531" dirty="0"/>
          </a:p>
        </p:txBody>
      </p:sp>
      <p:sp>
        <p:nvSpPr>
          <p:cNvPr id="25" name="Text 18"/>
          <p:cNvSpPr/>
          <p:nvPr/>
        </p:nvSpPr>
        <p:spPr>
          <a:xfrm>
            <a:off x="3451386" y="5935268"/>
            <a:ext cx="3527465" cy="746165"/>
          </a:xfrm>
          <a:prstGeom prst="rect">
            <a:avLst/>
          </a:prstGeom>
          <a:noFill/>
          <a:ln/>
        </p:spPr>
        <p:txBody>
          <a:bodyPr wrap="square" rtlCol="0" anchor="t"/>
          <a:lstStyle/>
          <a:p>
            <a:pPr>
              <a:lnSpc>
                <a:spcPts val="1960"/>
              </a:lnSpc>
            </a:pPr>
            <a:r>
              <a:rPr lang="en-US" sz="1225" dirty="0">
                <a:solidFill>
                  <a:srgbClr val="3A3630"/>
                </a:solidFill>
                <a:latin typeface="Source Sans Pro" pitchFamily="34" charset="0"/>
                <a:ea typeface="Source Sans Pro" pitchFamily="34" charset="-122"/>
                <a:cs typeface="Source Sans Pro" pitchFamily="34" charset="-120"/>
              </a:rPr>
              <a:t>Aplicación de la evidencia a la práctica clínica y toma de decisiones basadas en la mejor evidencia disponible.</a:t>
            </a:r>
            <a:endParaRPr lang="en-US" sz="1225" dirty="0"/>
          </a:p>
        </p:txBody>
      </p:sp>
      <p:sp>
        <p:nvSpPr>
          <p:cNvPr id="26" name="Shape 19"/>
          <p:cNvSpPr/>
          <p:nvPr/>
        </p:nvSpPr>
        <p:spPr>
          <a:xfrm>
            <a:off x="3334705" y="6849399"/>
            <a:ext cx="3760827" cy="9704"/>
          </a:xfrm>
          <a:prstGeom prst="rect">
            <a:avLst/>
          </a:prstGeom>
          <a:solidFill>
            <a:srgbClr val="38512F"/>
          </a:solidFill>
          <a:ln/>
        </p:spPr>
      </p:sp>
      <p:pic>
        <p:nvPicPr>
          <p:cNvPr id="27" name="Image 5" descr="preencoded.png"/>
          <p:cNvPicPr>
            <a:picLocks noChangeAspect="1"/>
          </p:cNvPicPr>
          <p:nvPr/>
        </p:nvPicPr>
        <p:blipFill>
          <a:blip r:embed="rId8"/>
          <a:stretch>
            <a:fillRect/>
          </a:stretch>
        </p:blipFill>
        <p:spPr>
          <a:xfrm>
            <a:off x="198241" y="6875741"/>
            <a:ext cx="3441859" cy="1393388"/>
          </a:xfrm>
          <a:prstGeom prst="rect">
            <a:avLst/>
          </a:prstGeom>
        </p:spPr>
      </p:pic>
      <p:sp>
        <p:nvSpPr>
          <p:cNvPr id="28" name="Text 20"/>
          <p:cNvSpPr/>
          <p:nvPr/>
        </p:nvSpPr>
        <p:spPr>
          <a:xfrm>
            <a:off x="1866187" y="7416882"/>
            <a:ext cx="105967" cy="310991"/>
          </a:xfrm>
          <a:prstGeom prst="rect">
            <a:avLst/>
          </a:prstGeom>
          <a:noFill/>
          <a:ln/>
        </p:spPr>
        <p:txBody>
          <a:bodyPr wrap="none" rtlCol="0" anchor="t"/>
          <a:lstStyle/>
          <a:p>
            <a:pPr algn="ctr">
              <a:lnSpc>
                <a:spcPts val="2449"/>
              </a:lnSpc>
            </a:pPr>
            <a:r>
              <a:rPr lang="en-US" sz="1531" dirty="0">
                <a:solidFill>
                  <a:srgbClr val="38512F"/>
                </a:solidFill>
                <a:latin typeface="Lora" pitchFamily="34" charset="0"/>
                <a:ea typeface="Lora" pitchFamily="34" charset="-122"/>
                <a:cs typeface="Lora" pitchFamily="34" charset="-120"/>
              </a:rPr>
              <a:t>5</a:t>
            </a:r>
            <a:endParaRPr lang="en-US" sz="1531" dirty="0"/>
          </a:p>
        </p:txBody>
      </p:sp>
      <p:sp>
        <p:nvSpPr>
          <p:cNvPr id="29" name="Text 21"/>
          <p:cNvSpPr/>
          <p:nvPr/>
        </p:nvSpPr>
        <p:spPr>
          <a:xfrm>
            <a:off x="3795595" y="7199353"/>
            <a:ext cx="3183255" cy="746165"/>
          </a:xfrm>
          <a:prstGeom prst="rect">
            <a:avLst/>
          </a:prstGeom>
          <a:noFill/>
          <a:ln/>
        </p:spPr>
        <p:txBody>
          <a:bodyPr wrap="square" rtlCol="0" anchor="t"/>
          <a:lstStyle/>
          <a:p>
            <a:pPr>
              <a:lnSpc>
                <a:spcPts val="1960"/>
              </a:lnSpc>
            </a:pPr>
            <a:r>
              <a:rPr lang="en-US" sz="1225" dirty="0">
                <a:solidFill>
                  <a:srgbClr val="3A3630"/>
                </a:solidFill>
                <a:latin typeface="Source Sans Pro" pitchFamily="34" charset="0"/>
                <a:ea typeface="Source Sans Pro" pitchFamily="34" charset="-122"/>
                <a:cs typeface="Source Sans Pro" pitchFamily="34" charset="-120"/>
              </a:rPr>
              <a:t>Evaluación de los resultados obtenidos y actualización continua de los conocimientos médicos.</a:t>
            </a:r>
            <a:endParaRPr lang="en-US" sz="12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sp>
        <p:nvSpPr>
          <p:cNvPr id="4" name="Text 2"/>
          <p:cNvSpPr/>
          <p:nvPr/>
        </p:nvSpPr>
        <p:spPr>
          <a:xfrm>
            <a:off x="519590" y="2194561"/>
            <a:ext cx="5554980" cy="694373"/>
          </a:xfrm>
          <a:prstGeom prst="rect">
            <a:avLst/>
          </a:prstGeom>
          <a:noFill/>
          <a:ln/>
        </p:spPr>
        <p:txBody>
          <a:bodyPr wrap="none" rtlCol="0" anchor="t"/>
          <a:lstStyle/>
          <a:p>
            <a:pPr>
              <a:lnSpc>
                <a:spcPts val="5468"/>
              </a:lnSpc>
            </a:pPr>
            <a:r>
              <a:rPr lang="en-US" sz="4375" dirty="0">
                <a:solidFill>
                  <a:srgbClr val="38512F"/>
                </a:solidFill>
                <a:latin typeface="Lora" pitchFamily="34" charset="0"/>
                <a:ea typeface="Lora" pitchFamily="34" charset="-122"/>
                <a:cs typeface="Lora" pitchFamily="34" charset="-120"/>
              </a:rPr>
              <a:t>Conclusión</a:t>
            </a:r>
            <a:endParaRPr lang="en-US" sz="4375" dirty="0"/>
          </a:p>
        </p:txBody>
      </p:sp>
      <p:sp>
        <p:nvSpPr>
          <p:cNvPr id="5" name="Shape 3"/>
          <p:cNvSpPr/>
          <p:nvPr/>
        </p:nvSpPr>
        <p:spPr>
          <a:xfrm>
            <a:off x="519591" y="3333275"/>
            <a:ext cx="4855727" cy="2701767"/>
          </a:xfrm>
          <a:prstGeom prst="roundRect">
            <a:avLst>
              <a:gd name="adj" fmla="val 2467"/>
            </a:avLst>
          </a:prstGeom>
          <a:solidFill>
            <a:srgbClr val="F6E9D5"/>
          </a:solidFill>
          <a:ln/>
        </p:spPr>
      </p:sp>
      <p:sp>
        <p:nvSpPr>
          <p:cNvPr id="6" name="Text 4"/>
          <p:cNvSpPr/>
          <p:nvPr/>
        </p:nvSpPr>
        <p:spPr>
          <a:xfrm>
            <a:off x="741760" y="3555445"/>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Impacto</a:t>
            </a:r>
            <a:endParaRPr lang="en-US" sz="2187" dirty="0"/>
          </a:p>
        </p:txBody>
      </p:sp>
      <p:sp>
        <p:nvSpPr>
          <p:cNvPr id="7" name="Text 5"/>
          <p:cNvSpPr/>
          <p:nvPr/>
        </p:nvSpPr>
        <p:spPr>
          <a:xfrm>
            <a:off x="741762" y="4035863"/>
            <a:ext cx="4411385" cy="1777008"/>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La MBE no solo mejora la calidad de la atención médica, sino que también contribuye a la formación de médicos críticos, reflexivos y comprometidos con la práctica clínica basada en la evidencia.</a:t>
            </a:r>
            <a:endParaRPr lang="en-US" sz="1751" dirty="0"/>
          </a:p>
        </p:txBody>
      </p:sp>
      <p:sp>
        <p:nvSpPr>
          <p:cNvPr id="8" name="Shape 6"/>
          <p:cNvSpPr/>
          <p:nvPr/>
        </p:nvSpPr>
        <p:spPr>
          <a:xfrm>
            <a:off x="5597487" y="3333275"/>
            <a:ext cx="4855727" cy="2701767"/>
          </a:xfrm>
          <a:prstGeom prst="roundRect">
            <a:avLst>
              <a:gd name="adj" fmla="val 2467"/>
            </a:avLst>
          </a:prstGeom>
          <a:solidFill>
            <a:srgbClr val="F6E9D5"/>
          </a:solidFill>
          <a:ln/>
        </p:spPr>
      </p:sp>
      <p:sp>
        <p:nvSpPr>
          <p:cNvPr id="9" name="Text 7"/>
          <p:cNvSpPr/>
          <p:nvPr/>
        </p:nvSpPr>
        <p:spPr>
          <a:xfrm>
            <a:off x="5819657" y="3555445"/>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Implementación</a:t>
            </a:r>
            <a:endParaRPr lang="en-US" sz="2187" dirty="0"/>
          </a:p>
        </p:txBody>
      </p:sp>
      <p:sp>
        <p:nvSpPr>
          <p:cNvPr id="10" name="Text 8"/>
          <p:cNvSpPr/>
          <p:nvPr/>
        </p:nvSpPr>
        <p:spPr>
          <a:xfrm>
            <a:off x="5819658" y="4035864"/>
            <a:ext cx="4411385"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La implementación de la MBE requiere formación especializada y un enfoque sistemático en la toma de decisiones clínicas.</a:t>
            </a:r>
            <a:endParaRPr lang="en-US" sz="175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sp>
        <p:nvSpPr>
          <p:cNvPr id="4" name="Text 2"/>
          <p:cNvSpPr/>
          <p:nvPr/>
        </p:nvSpPr>
        <p:spPr>
          <a:xfrm>
            <a:off x="519591" y="1951914"/>
            <a:ext cx="3332917" cy="416481"/>
          </a:xfrm>
          <a:prstGeom prst="rect">
            <a:avLst/>
          </a:prstGeom>
          <a:noFill/>
          <a:ln/>
        </p:spPr>
        <p:txBody>
          <a:bodyPr wrap="none" rtlCol="0" anchor="t"/>
          <a:lstStyle/>
          <a:p>
            <a:pPr>
              <a:lnSpc>
                <a:spcPts val="3281"/>
              </a:lnSpc>
            </a:pPr>
            <a:r>
              <a:rPr lang="en-US" sz="4000" b="1" dirty="0">
                <a:solidFill>
                  <a:srgbClr val="38512F"/>
                </a:solidFill>
                <a:latin typeface="Lora" pitchFamily="34" charset="0"/>
                <a:ea typeface="Lora" pitchFamily="34" charset="-122"/>
                <a:cs typeface="Lora" pitchFamily="34" charset="-120"/>
              </a:rPr>
              <a:t>CONTENIDO</a:t>
            </a:r>
            <a:endParaRPr lang="en-US" sz="4000" b="1" dirty="0"/>
          </a:p>
        </p:txBody>
      </p:sp>
      <p:sp>
        <p:nvSpPr>
          <p:cNvPr id="5" name="Text 3"/>
          <p:cNvSpPr/>
          <p:nvPr/>
        </p:nvSpPr>
        <p:spPr>
          <a:xfrm>
            <a:off x="874991" y="2812734"/>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Concepto</a:t>
            </a:r>
            <a:endParaRPr lang="en-US" sz="1751" dirty="0"/>
          </a:p>
        </p:txBody>
      </p:sp>
      <p:sp>
        <p:nvSpPr>
          <p:cNvPr id="6" name="Text 4"/>
          <p:cNvSpPr/>
          <p:nvPr/>
        </p:nvSpPr>
        <p:spPr>
          <a:xfrm>
            <a:off x="874991" y="3256956"/>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Objetivo General</a:t>
            </a:r>
            <a:endParaRPr lang="en-US" sz="1751" dirty="0"/>
          </a:p>
        </p:txBody>
      </p:sp>
      <p:sp>
        <p:nvSpPr>
          <p:cNvPr id="7" name="Text 5"/>
          <p:cNvSpPr/>
          <p:nvPr/>
        </p:nvSpPr>
        <p:spPr>
          <a:xfrm>
            <a:off x="874991" y="3701178"/>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Objetivos Específicos</a:t>
            </a:r>
            <a:endParaRPr lang="en-US" sz="1751" dirty="0"/>
          </a:p>
        </p:txBody>
      </p:sp>
      <p:sp>
        <p:nvSpPr>
          <p:cNvPr id="8" name="Text 6"/>
          <p:cNvSpPr/>
          <p:nvPr/>
        </p:nvSpPr>
        <p:spPr>
          <a:xfrm>
            <a:off x="874991" y="4145400"/>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Antecedentes Históricos</a:t>
            </a:r>
            <a:endParaRPr lang="en-US" sz="1751" dirty="0"/>
          </a:p>
        </p:txBody>
      </p:sp>
      <p:sp>
        <p:nvSpPr>
          <p:cNvPr id="9" name="Text 7"/>
          <p:cNvSpPr/>
          <p:nvPr/>
        </p:nvSpPr>
        <p:spPr>
          <a:xfrm>
            <a:off x="874991" y="4589622"/>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Conceptos básicos</a:t>
            </a:r>
            <a:endParaRPr lang="en-US" sz="1751" dirty="0"/>
          </a:p>
        </p:txBody>
      </p:sp>
      <p:sp>
        <p:nvSpPr>
          <p:cNvPr id="10" name="Text 8"/>
          <p:cNvSpPr/>
          <p:nvPr/>
        </p:nvSpPr>
        <p:spPr>
          <a:xfrm>
            <a:off x="874991" y="5033844"/>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Ventajas y Desventajas</a:t>
            </a:r>
            <a:endParaRPr lang="en-US" sz="1751" dirty="0"/>
          </a:p>
        </p:txBody>
      </p:sp>
      <p:sp>
        <p:nvSpPr>
          <p:cNvPr id="11" name="Text 9"/>
          <p:cNvSpPr/>
          <p:nvPr/>
        </p:nvSpPr>
        <p:spPr>
          <a:xfrm>
            <a:off x="874991" y="5478066"/>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Paso a Paso de la MBE</a:t>
            </a:r>
            <a:endParaRPr lang="en-US" sz="1751" dirty="0"/>
          </a:p>
        </p:txBody>
      </p:sp>
      <p:sp>
        <p:nvSpPr>
          <p:cNvPr id="12" name="Text 10"/>
          <p:cNvSpPr/>
          <p:nvPr/>
        </p:nvSpPr>
        <p:spPr>
          <a:xfrm>
            <a:off x="874991" y="5922289"/>
            <a:ext cx="9578103" cy="355403"/>
          </a:xfrm>
          <a:prstGeom prst="rect">
            <a:avLst/>
          </a:prstGeom>
          <a:noFill/>
          <a:ln/>
        </p:spPr>
        <p:txBody>
          <a:bodyPr wrap="none" rtlCol="0" anchor="t"/>
          <a:lstStyle/>
          <a:p>
            <a:pPr marL="342891" indent="-342891">
              <a:lnSpc>
                <a:spcPts val="2799"/>
              </a:lnSpc>
              <a:buSzPct val="100000"/>
              <a:buChar char="•"/>
            </a:pPr>
            <a:r>
              <a:rPr lang="en-US" sz="1751" dirty="0">
                <a:solidFill>
                  <a:srgbClr val="3A3630"/>
                </a:solidFill>
                <a:latin typeface="Source Sans Pro" pitchFamily="34" charset="0"/>
                <a:ea typeface="Source Sans Pro" pitchFamily="34" charset="-122"/>
                <a:cs typeface="Source Sans Pro" pitchFamily="34" charset="-120"/>
              </a:rPr>
              <a:t>Conclusión</a:t>
            </a:r>
            <a:endParaRPr lang="en-US" sz="175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pic>
        <p:nvPicPr>
          <p:cNvPr id="4" name="Image 0" descr="preencoded.png"/>
          <p:cNvPicPr>
            <a:picLocks noChangeAspect="1"/>
          </p:cNvPicPr>
          <p:nvPr/>
        </p:nvPicPr>
        <p:blipFill>
          <a:blip r:embed="rId3"/>
          <a:stretch>
            <a:fillRect/>
          </a:stretch>
        </p:blipFill>
        <p:spPr>
          <a:xfrm>
            <a:off x="7315200" y="0"/>
            <a:ext cx="5486400" cy="8229600"/>
          </a:xfrm>
          <a:prstGeom prst="rect">
            <a:avLst/>
          </a:prstGeom>
        </p:spPr>
      </p:pic>
      <p:sp>
        <p:nvSpPr>
          <p:cNvPr id="5" name="Text 2"/>
          <p:cNvSpPr/>
          <p:nvPr/>
        </p:nvSpPr>
        <p:spPr>
          <a:xfrm>
            <a:off x="-995599" y="2084787"/>
            <a:ext cx="7477601" cy="1666399"/>
          </a:xfrm>
          <a:prstGeom prst="rect">
            <a:avLst/>
          </a:prstGeom>
          <a:noFill/>
          <a:ln/>
        </p:spPr>
        <p:txBody>
          <a:bodyPr wrap="square" rtlCol="0" anchor="t"/>
          <a:lstStyle/>
          <a:p>
            <a:pPr>
              <a:lnSpc>
                <a:spcPts val="6561"/>
              </a:lnSpc>
            </a:pPr>
            <a:r>
              <a:rPr lang="en-US" sz="5249" dirty="0">
                <a:solidFill>
                  <a:srgbClr val="38512F"/>
                </a:solidFill>
                <a:latin typeface="Lora" pitchFamily="34" charset="0"/>
                <a:ea typeface="Lora" pitchFamily="34" charset="-122"/>
                <a:cs typeface="Lora" pitchFamily="34" charset="-120"/>
              </a:rPr>
              <a:t>Medicina Basada en Evidencias</a:t>
            </a:r>
            <a:endParaRPr lang="en-US" sz="5249" dirty="0"/>
          </a:p>
        </p:txBody>
      </p:sp>
      <p:sp>
        <p:nvSpPr>
          <p:cNvPr id="6" name="Text 3"/>
          <p:cNvSpPr/>
          <p:nvPr/>
        </p:nvSpPr>
        <p:spPr>
          <a:xfrm>
            <a:off x="-995599" y="4084440"/>
            <a:ext cx="7477601" cy="1421607"/>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La Medicina Basada en Evidencias (MBE) es un enfoque crucial en la práctica clínica y la educación médica. Se basa en la integración de la mejor evidencia científica disponible, la experiencia clínica del médico y las preferencias del paciente en la toma de decisiones médicas.</a:t>
            </a:r>
            <a:endParaRPr lang="en-US" sz="1751" dirty="0"/>
          </a:p>
        </p:txBody>
      </p:sp>
      <p:sp>
        <p:nvSpPr>
          <p:cNvPr id="7" name="Shape 4"/>
          <p:cNvSpPr/>
          <p:nvPr/>
        </p:nvSpPr>
        <p:spPr>
          <a:xfrm>
            <a:off x="-995601" y="5772626"/>
            <a:ext cx="355403" cy="355403"/>
          </a:xfrm>
          <a:prstGeom prst="roundRect">
            <a:avLst>
              <a:gd name="adj" fmla="val 25726039"/>
            </a:avLst>
          </a:prstGeom>
          <a:noFill/>
          <a:ln w="7620">
            <a:solidFill>
              <a:srgbClr val="FFFFFF"/>
            </a:solidFill>
            <a:prstDash val="soli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pic>
        <p:nvPicPr>
          <p:cNvPr id="4" name="Image 0" descr="preencoded.png"/>
          <p:cNvPicPr>
            <a:picLocks noChangeAspect="1"/>
          </p:cNvPicPr>
          <p:nvPr/>
        </p:nvPicPr>
        <p:blipFill>
          <a:blip r:embed="rId5"/>
          <a:stretch>
            <a:fillRect/>
          </a:stretch>
        </p:blipFill>
        <p:spPr>
          <a:xfrm>
            <a:off x="-1828800" y="0"/>
            <a:ext cx="14630400" cy="8229600"/>
          </a:xfrm>
          <a:prstGeom prst="rect">
            <a:avLst/>
          </a:prstGeom>
        </p:spPr>
      </p:pic>
      <p:sp>
        <p:nvSpPr>
          <p:cNvPr id="5" name="Shape 2"/>
          <p:cNvSpPr/>
          <p:nvPr/>
        </p:nvSpPr>
        <p:spPr>
          <a:xfrm>
            <a:off x="-1828800" y="0"/>
            <a:ext cx="14630400" cy="8229600"/>
          </a:xfrm>
          <a:prstGeom prst="rect">
            <a:avLst/>
          </a:prstGeom>
          <a:solidFill>
            <a:srgbClr val="FEF5E7">
              <a:alpha val="85000"/>
            </a:srgbClr>
          </a:solidFill>
          <a:ln/>
        </p:spPr>
      </p:sp>
      <p:pic>
        <p:nvPicPr>
          <p:cNvPr id="8" name="Juramento médico">
            <a:hlinkClick r:id="" action="ppaction://media"/>
            <a:extLst>
              <a:ext uri="{FF2B5EF4-FFF2-40B4-BE49-F238E27FC236}">
                <a16:creationId xmlns:a16="http://schemas.microsoft.com/office/drawing/2014/main" id="{47BDA66E-1ADF-4019-8BBF-3CF00F157CD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3945" y="429611"/>
            <a:ext cx="13258800" cy="7292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pic>
        <p:nvPicPr>
          <p:cNvPr id="5" name="Image 1" descr="preencoded.png"/>
          <p:cNvPicPr>
            <a:picLocks noChangeAspect="1"/>
          </p:cNvPicPr>
          <p:nvPr/>
        </p:nvPicPr>
        <p:blipFill>
          <a:blip r:embed="rId3"/>
          <a:stretch>
            <a:fillRect/>
          </a:stretch>
        </p:blipFill>
        <p:spPr>
          <a:xfrm>
            <a:off x="-1551147" y="1056291"/>
            <a:ext cx="4213147" cy="6006663"/>
          </a:xfrm>
          <a:prstGeom prst="rect">
            <a:avLst/>
          </a:prstGeom>
        </p:spPr>
      </p:pic>
      <p:sp>
        <p:nvSpPr>
          <p:cNvPr id="6" name="Text 2"/>
          <p:cNvSpPr/>
          <p:nvPr/>
        </p:nvSpPr>
        <p:spPr>
          <a:xfrm>
            <a:off x="2661999" y="2183489"/>
            <a:ext cx="5554980" cy="694373"/>
          </a:xfrm>
          <a:prstGeom prst="rect">
            <a:avLst/>
          </a:prstGeom>
          <a:noFill/>
          <a:ln/>
        </p:spPr>
        <p:txBody>
          <a:bodyPr wrap="none" rtlCol="0" anchor="t"/>
          <a:lstStyle/>
          <a:p>
            <a:pPr>
              <a:lnSpc>
                <a:spcPts val="5468"/>
              </a:lnSpc>
            </a:pPr>
            <a:r>
              <a:rPr lang="en-US" sz="4375" dirty="0">
                <a:solidFill>
                  <a:srgbClr val="38512F"/>
                </a:solidFill>
                <a:latin typeface="Lora" pitchFamily="34" charset="0"/>
                <a:ea typeface="Lora" pitchFamily="34" charset="-122"/>
                <a:cs typeface="Lora" pitchFamily="34" charset="-120"/>
              </a:rPr>
              <a:t>Objetivo General</a:t>
            </a:r>
            <a:endParaRPr lang="en-US" sz="4375" dirty="0"/>
          </a:p>
        </p:txBody>
      </p:sp>
      <p:sp>
        <p:nvSpPr>
          <p:cNvPr id="7" name="Shape 3"/>
          <p:cNvSpPr/>
          <p:nvPr/>
        </p:nvSpPr>
        <p:spPr>
          <a:xfrm>
            <a:off x="2662001" y="3211117"/>
            <a:ext cx="4542115" cy="2834997"/>
          </a:xfrm>
          <a:prstGeom prst="roundRect">
            <a:avLst>
              <a:gd name="adj" fmla="val 2351"/>
            </a:avLst>
          </a:prstGeom>
          <a:solidFill>
            <a:srgbClr val="F6E9D5"/>
          </a:solidFill>
          <a:ln/>
        </p:spPr>
      </p:sp>
      <p:sp>
        <p:nvSpPr>
          <p:cNvPr id="8" name="Text 4"/>
          <p:cNvSpPr/>
          <p:nvPr/>
        </p:nvSpPr>
        <p:spPr>
          <a:xfrm>
            <a:off x="2884170" y="3433286"/>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Propósito</a:t>
            </a:r>
            <a:endParaRPr lang="en-US" sz="2187" dirty="0"/>
          </a:p>
        </p:txBody>
      </p:sp>
      <p:sp>
        <p:nvSpPr>
          <p:cNvPr id="9" name="Text 5"/>
          <p:cNvSpPr/>
          <p:nvPr/>
        </p:nvSpPr>
        <p:spPr>
          <a:xfrm>
            <a:off x="2884171" y="3913705"/>
            <a:ext cx="4097775" cy="710803"/>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Proporcionar a los estudiantes los conocimientos y habilidades </a:t>
            </a:r>
            <a:endParaRPr lang="en-US" sz="1751" dirty="0"/>
          </a:p>
        </p:txBody>
      </p:sp>
      <p:sp>
        <p:nvSpPr>
          <p:cNvPr id="10" name="Text 6"/>
          <p:cNvSpPr/>
          <p:nvPr/>
        </p:nvSpPr>
        <p:spPr>
          <a:xfrm>
            <a:off x="2884171" y="4757740"/>
            <a:ext cx="4097775"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necesarios para evaluar de manera crítica la evidencia científica y tomar decisiones clínicas basadas en esta evidencia.</a:t>
            </a:r>
            <a:endParaRPr lang="en-US" sz="1751" dirty="0"/>
          </a:p>
        </p:txBody>
      </p:sp>
      <p:sp>
        <p:nvSpPr>
          <p:cNvPr id="11" name="Shape 7"/>
          <p:cNvSpPr/>
          <p:nvPr/>
        </p:nvSpPr>
        <p:spPr>
          <a:xfrm>
            <a:off x="7426286" y="3211117"/>
            <a:ext cx="4542115" cy="2834997"/>
          </a:xfrm>
          <a:prstGeom prst="roundRect">
            <a:avLst>
              <a:gd name="adj" fmla="val 2351"/>
            </a:avLst>
          </a:prstGeom>
          <a:solidFill>
            <a:srgbClr val="F6E9D5"/>
          </a:solidFill>
          <a:ln/>
        </p:spPr>
      </p:sp>
      <p:sp>
        <p:nvSpPr>
          <p:cNvPr id="12" name="Text 8"/>
          <p:cNvSpPr/>
          <p:nvPr/>
        </p:nvSpPr>
        <p:spPr>
          <a:xfrm>
            <a:off x="7648457" y="3433286"/>
            <a:ext cx="296406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Comunicación Efectiva</a:t>
            </a:r>
            <a:endParaRPr lang="en-US" sz="2187" dirty="0"/>
          </a:p>
        </p:txBody>
      </p:sp>
      <p:sp>
        <p:nvSpPr>
          <p:cNvPr id="13" name="Text 9"/>
          <p:cNvSpPr/>
          <p:nvPr/>
        </p:nvSpPr>
        <p:spPr>
          <a:xfrm>
            <a:off x="7648458" y="3913705"/>
            <a:ext cx="4097775"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Capacitar a los estudiantes en la comunicación efectiva de la evidencia científica a los pacientes.</a:t>
            </a:r>
            <a:endParaRPr lang="en-US" sz="175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pic>
        <p:nvPicPr>
          <p:cNvPr id="4" name="Image 0" descr="preencoded.png"/>
          <p:cNvPicPr>
            <a:picLocks noChangeAspect="1"/>
          </p:cNvPicPr>
          <p:nvPr/>
        </p:nvPicPr>
        <p:blipFill>
          <a:blip r:embed="rId3"/>
          <a:stretch>
            <a:fillRect/>
          </a:stretch>
        </p:blipFill>
        <p:spPr>
          <a:xfrm>
            <a:off x="-1828800" y="0"/>
            <a:ext cx="3657600" cy="8229600"/>
          </a:xfrm>
          <a:prstGeom prst="rect">
            <a:avLst/>
          </a:prstGeom>
        </p:spPr>
      </p:pic>
      <p:sp>
        <p:nvSpPr>
          <p:cNvPr id="5" name="Text 2"/>
          <p:cNvSpPr/>
          <p:nvPr/>
        </p:nvSpPr>
        <p:spPr>
          <a:xfrm>
            <a:off x="3715110" y="444105"/>
            <a:ext cx="4026337" cy="503277"/>
          </a:xfrm>
          <a:prstGeom prst="rect">
            <a:avLst/>
          </a:prstGeom>
          <a:noFill/>
          <a:ln/>
        </p:spPr>
        <p:txBody>
          <a:bodyPr wrap="none" rtlCol="0" anchor="t"/>
          <a:lstStyle/>
          <a:p>
            <a:pPr>
              <a:lnSpc>
                <a:spcPts val="3963"/>
              </a:lnSpc>
            </a:pPr>
            <a:r>
              <a:rPr lang="en-US" sz="3171" dirty="0">
                <a:solidFill>
                  <a:srgbClr val="38512F"/>
                </a:solidFill>
                <a:latin typeface="Lora" pitchFamily="34" charset="0"/>
                <a:ea typeface="Lora" pitchFamily="34" charset="-122"/>
                <a:cs typeface="Lora" pitchFamily="34" charset="-120"/>
              </a:rPr>
              <a:t>Objetivos Específicos</a:t>
            </a:r>
            <a:endParaRPr lang="en-US" sz="3171" dirty="0"/>
          </a:p>
        </p:txBody>
      </p:sp>
      <p:pic>
        <p:nvPicPr>
          <p:cNvPr id="6" name="Image 1" descr="preencoded.png"/>
          <p:cNvPicPr>
            <a:picLocks noChangeAspect="1"/>
          </p:cNvPicPr>
          <p:nvPr/>
        </p:nvPicPr>
        <p:blipFill>
          <a:blip r:embed="rId4"/>
          <a:stretch>
            <a:fillRect/>
          </a:stretch>
        </p:blipFill>
        <p:spPr>
          <a:xfrm>
            <a:off x="3715107" y="1188960"/>
            <a:ext cx="805220" cy="1288375"/>
          </a:xfrm>
          <a:prstGeom prst="rect">
            <a:avLst/>
          </a:prstGeom>
        </p:spPr>
      </p:pic>
      <p:sp>
        <p:nvSpPr>
          <p:cNvPr id="7" name="Text 3"/>
          <p:cNvSpPr/>
          <p:nvPr/>
        </p:nvSpPr>
        <p:spPr>
          <a:xfrm>
            <a:off x="4761907" y="1349933"/>
            <a:ext cx="2013109" cy="251579"/>
          </a:xfrm>
          <a:prstGeom prst="rect">
            <a:avLst/>
          </a:prstGeom>
          <a:noFill/>
          <a:ln/>
        </p:spPr>
        <p:txBody>
          <a:bodyPr wrap="none" rtlCol="0" anchor="t"/>
          <a:lstStyle/>
          <a:p>
            <a:pPr>
              <a:lnSpc>
                <a:spcPts val="1983"/>
              </a:lnSpc>
            </a:pPr>
            <a:endParaRPr lang="en-US" sz="1585" dirty="0"/>
          </a:p>
        </p:txBody>
      </p:sp>
      <p:sp>
        <p:nvSpPr>
          <p:cNvPr id="8" name="Text 4"/>
          <p:cNvSpPr/>
          <p:nvPr/>
        </p:nvSpPr>
        <p:spPr>
          <a:xfrm>
            <a:off x="4761906" y="1698071"/>
            <a:ext cx="6153388" cy="515303"/>
          </a:xfrm>
          <a:prstGeom prst="rect">
            <a:avLst/>
          </a:prstGeom>
          <a:noFill/>
          <a:ln/>
        </p:spPr>
        <p:txBody>
          <a:bodyPr wrap="square" rtlCol="0" anchor="t"/>
          <a:lstStyle/>
          <a:p>
            <a:pPr>
              <a:lnSpc>
                <a:spcPts val="2029"/>
              </a:lnSpc>
            </a:pPr>
            <a:r>
              <a:rPr lang="en-US" sz="1268" dirty="0">
                <a:solidFill>
                  <a:srgbClr val="3A3630"/>
                </a:solidFill>
                <a:latin typeface="Source Sans Pro" pitchFamily="34" charset="0"/>
                <a:ea typeface="Source Sans Pro" pitchFamily="34" charset="-122"/>
                <a:cs typeface="Source Sans Pro" pitchFamily="34" charset="-120"/>
              </a:rPr>
              <a:t>Familiarizar a los estudiantes con los principios básicos de la medicina basada en evidencias.</a:t>
            </a:r>
            <a:endParaRPr lang="en-US" sz="1268" dirty="0"/>
          </a:p>
        </p:txBody>
      </p:sp>
      <p:pic>
        <p:nvPicPr>
          <p:cNvPr id="9" name="Image 2" descr="preencoded.png"/>
          <p:cNvPicPr>
            <a:picLocks noChangeAspect="1"/>
          </p:cNvPicPr>
          <p:nvPr/>
        </p:nvPicPr>
        <p:blipFill>
          <a:blip r:embed="rId5"/>
          <a:stretch>
            <a:fillRect/>
          </a:stretch>
        </p:blipFill>
        <p:spPr>
          <a:xfrm>
            <a:off x="3715107" y="2477335"/>
            <a:ext cx="805220" cy="1288375"/>
          </a:xfrm>
          <a:prstGeom prst="rect">
            <a:avLst/>
          </a:prstGeom>
        </p:spPr>
      </p:pic>
      <p:sp>
        <p:nvSpPr>
          <p:cNvPr id="10" name="Text 5"/>
          <p:cNvSpPr/>
          <p:nvPr/>
        </p:nvSpPr>
        <p:spPr>
          <a:xfrm>
            <a:off x="4761907" y="2638308"/>
            <a:ext cx="2013109" cy="251579"/>
          </a:xfrm>
          <a:prstGeom prst="rect">
            <a:avLst/>
          </a:prstGeom>
          <a:noFill/>
          <a:ln/>
        </p:spPr>
        <p:txBody>
          <a:bodyPr wrap="none" rtlCol="0" anchor="t"/>
          <a:lstStyle/>
          <a:p>
            <a:pPr>
              <a:lnSpc>
                <a:spcPts val="1983"/>
              </a:lnSpc>
            </a:pPr>
            <a:endParaRPr lang="en-US" sz="1585" dirty="0"/>
          </a:p>
        </p:txBody>
      </p:sp>
      <p:sp>
        <p:nvSpPr>
          <p:cNvPr id="11" name="Text 6"/>
          <p:cNvSpPr/>
          <p:nvPr/>
        </p:nvSpPr>
        <p:spPr>
          <a:xfrm>
            <a:off x="4761906" y="2986447"/>
            <a:ext cx="6153388" cy="515303"/>
          </a:xfrm>
          <a:prstGeom prst="rect">
            <a:avLst/>
          </a:prstGeom>
          <a:noFill/>
          <a:ln/>
        </p:spPr>
        <p:txBody>
          <a:bodyPr wrap="square" rtlCol="0" anchor="t"/>
          <a:lstStyle/>
          <a:p>
            <a:pPr>
              <a:lnSpc>
                <a:spcPts val="2029"/>
              </a:lnSpc>
            </a:pPr>
            <a:r>
              <a:rPr lang="en-US" sz="1268" dirty="0">
                <a:solidFill>
                  <a:srgbClr val="3A3630"/>
                </a:solidFill>
                <a:latin typeface="Source Sans Pro" pitchFamily="34" charset="0"/>
                <a:ea typeface="Source Sans Pro" pitchFamily="34" charset="-122"/>
                <a:cs typeface="Source Sans Pro" pitchFamily="34" charset="-120"/>
              </a:rPr>
              <a:t>Enseñar a los estudiantes a formular preguntas clínicas específicas y responder a ellas utilizando la mejor evidencia disponible.</a:t>
            </a:r>
            <a:endParaRPr lang="en-US" sz="1268" dirty="0"/>
          </a:p>
        </p:txBody>
      </p:sp>
      <p:pic>
        <p:nvPicPr>
          <p:cNvPr id="12" name="Image 3" descr="preencoded.png"/>
          <p:cNvPicPr>
            <a:picLocks noChangeAspect="1"/>
          </p:cNvPicPr>
          <p:nvPr/>
        </p:nvPicPr>
        <p:blipFill>
          <a:blip r:embed="rId6"/>
          <a:stretch>
            <a:fillRect/>
          </a:stretch>
        </p:blipFill>
        <p:spPr>
          <a:xfrm>
            <a:off x="3715107" y="3765711"/>
            <a:ext cx="805220" cy="1288375"/>
          </a:xfrm>
          <a:prstGeom prst="rect">
            <a:avLst/>
          </a:prstGeom>
        </p:spPr>
      </p:pic>
      <p:sp>
        <p:nvSpPr>
          <p:cNvPr id="13" name="Text 7"/>
          <p:cNvSpPr/>
          <p:nvPr/>
        </p:nvSpPr>
        <p:spPr>
          <a:xfrm>
            <a:off x="4761907" y="3926682"/>
            <a:ext cx="2013109" cy="251579"/>
          </a:xfrm>
          <a:prstGeom prst="rect">
            <a:avLst/>
          </a:prstGeom>
          <a:noFill/>
          <a:ln/>
        </p:spPr>
        <p:txBody>
          <a:bodyPr wrap="none" rtlCol="0" anchor="t"/>
          <a:lstStyle/>
          <a:p>
            <a:pPr>
              <a:lnSpc>
                <a:spcPts val="1983"/>
              </a:lnSpc>
            </a:pPr>
            <a:endParaRPr lang="en-US" sz="1585" dirty="0"/>
          </a:p>
        </p:txBody>
      </p:sp>
      <p:sp>
        <p:nvSpPr>
          <p:cNvPr id="14" name="Text 8"/>
          <p:cNvSpPr/>
          <p:nvPr/>
        </p:nvSpPr>
        <p:spPr>
          <a:xfrm>
            <a:off x="4761906" y="4274823"/>
            <a:ext cx="6153388" cy="515303"/>
          </a:xfrm>
          <a:prstGeom prst="rect">
            <a:avLst/>
          </a:prstGeom>
          <a:noFill/>
          <a:ln/>
        </p:spPr>
        <p:txBody>
          <a:bodyPr wrap="square" rtlCol="0" anchor="t"/>
          <a:lstStyle/>
          <a:p>
            <a:pPr>
              <a:lnSpc>
                <a:spcPts val="2029"/>
              </a:lnSpc>
            </a:pPr>
            <a:r>
              <a:rPr lang="en-US" sz="1268" dirty="0">
                <a:solidFill>
                  <a:srgbClr val="3A3630"/>
                </a:solidFill>
                <a:latin typeface="Source Sans Pro" pitchFamily="34" charset="0"/>
                <a:ea typeface="Source Sans Pro" pitchFamily="34" charset="-122"/>
                <a:cs typeface="Source Sans Pro" pitchFamily="34" charset="-120"/>
              </a:rPr>
              <a:t>Promover el uso de bases de datos especializadas en medicina basada en evidencias, como PubMed, Cochrane Library y UpToDate</a:t>
            </a:r>
            <a:endParaRPr lang="en-US" sz="1268" dirty="0"/>
          </a:p>
        </p:txBody>
      </p:sp>
      <p:pic>
        <p:nvPicPr>
          <p:cNvPr id="15" name="Image 4" descr="preencoded.png"/>
          <p:cNvPicPr>
            <a:picLocks noChangeAspect="1"/>
          </p:cNvPicPr>
          <p:nvPr/>
        </p:nvPicPr>
        <p:blipFill>
          <a:blip r:embed="rId7"/>
          <a:stretch>
            <a:fillRect/>
          </a:stretch>
        </p:blipFill>
        <p:spPr>
          <a:xfrm>
            <a:off x="3715107" y="5054087"/>
            <a:ext cx="805220" cy="1288375"/>
          </a:xfrm>
          <a:prstGeom prst="rect">
            <a:avLst/>
          </a:prstGeom>
        </p:spPr>
      </p:pic>
      <p:sp>
        <p:nvSpPr>
          <p:cNvPr id="16" name="Text 9"/>
          <p:cNvSpPr/>
          <p:nvPr/>
        </p:nvSpPr>
        <p:spPr>
          <a:xfrm>
            <a:off x="4761907" y="5215058"/>
            <a:ext cx="2013109" cy="251579"/>
          </a:xfrm>
          <a:prstGeom prst="rect">
            <a:avLst/>
          </a:prstGeom>
          <a:noFill/>
          <a:ln/>
        </p:spPr>
        <p:txBody>
          <a:bodyPr wrap="none" rtlCol="0" anchor="t"/>
          <a:lstStyle/>
          <a:p>
            <a:pPr>
              <a:lnSpc>
                <a:spcPts val="1983"/>
              </a:lnSpc>
            </a:pPr>
            <a:endParaRPr lang="en-US" sz="1585" dirty="0"/>
          </a:p>
        </p:txBody>
      </p:sp>
      <p:sp>
        <p:nvSpPr>
          <p:cNvPr id="17" name="Text 10"/>
          <p:cNvSpPr/>
          <p:nvPr/>
        </p:nvSpPr>
        <p:spPr>
          <a:xfrm>
            <a:off x="4761906" y="5563198"/>
            <a:ext cx="6153388" cy="515303"/>
          </a:xfrm>
          <a:prstGeom prst="rect">
            <a:avLst/>
          </a:prstGeom>
          <a:noFill/>
          <a:ln/>
        </p:spPr>
        <p:txBody>
          <a:bodyPr wrap="square" rtlCol="0" anchor="t"/>
          <a:lstStyle/>
          <a:p>
            <a:pPr>
              <a:lnSpc>
                <a:spcPts val="2029"/>
              </a:lnSpc>
            </a:pPr>
            <a:r>
              <a:rPr lang="en-US" sz="1268" dirty="0">
                <a:solidFill>
                  <a:srgbClr val="3A3630"/>
                </a:solidFill>
                <a:latin typeface="Source Sans Pro" pitchFamily="34" charset="0"/>
                <a:ea typeface="Source Sans Pro" pitchFamily="34" charset="-122"/>
                <a:cs typeface="Source Sans Pro" pitchFamily="34" charset="-120"/>
              </a:rPr>
              <a:t>Fomentar el desarrollo de habilidades en la interpretación y aplicación de la evidencia científica en la toma de decisiones clínicas</a:t>
            </a:r>
            <a:endParaRPr lang="en-US" sz="1268" dirty="0"/>
          </a:p>
        </p:txBody>
      </p:sp>
      <p:pic>
        <p:nvPicPr>
          <p:cNvPr id="18" name="Image 5" descr="preencoded.png"/>
          <p:cNvPicPr>
            <a:picLocks noChangeAspect="1"/>
          </p:cNvPicPr>
          <p:nvPr/>
        </p:nvPicPr>
        <p:blipFill>
          <a:blip r:embed="rId8"/>
          <a:stretch>
            <a:fillRect/>
          </a:stretch>
        </p:blipFill>
        <p:spPr>
          <a:xfrm>
            <a:off x="3715107" y="6342460"/>
            <a:ext cx="805220" cy="1443039"/>
          </a:xfrm>
          <a:prstGeom prst="rect">
            <a:avLst/>
          </a:prstGeom>
        </p:spPr>
      </p:pic>
      <p:sp>
        <p:nvSpPr>
          <p:cNvPr id="19" name="Text 11"/>
          <p:cNvSpPr/>
          <p:nvPr/>
        </p:nvSpPr>
        <p:spPr>
          <a:xfrm>
            <a:off x="4761907" y="6503434"/>
            <a:ext cx="2013109" cy="251579"/>
          </a:xfrm>
          <a:prstGeom prst="rect">
            <a:avLst/>
          </a:prstGeom>
          <a:noFill/>
          <a:ln/>
        </p:spPr>
        <p:txBody>
          <a:bodyPr wrap="none" rtlCol="0" anchor="t"/>
          <a:lstStyle/>
          <a:p>
            <a:pPr>
              <a:lnSpc>
                <a:spcPts val="1983"/>
              </a:lnSpc>
            </a:pPr>
            <a:endParaRPr lang="en-US" sz="1585" dirty="0"/>
          </a:p>
        </p:txBody>
      </p:sp>
      <p:sp>
        <p:nvSpPr>
          <p:cNvPr id="20" name="Text 12"/>
          <p:cNvSpPr/>
          <p:nvPr/>
        </p:nvSpPr>
        <p:spPr>
          <a:xfrm>
            <a:off x="4761906" y="6851572"/>
            <a:ext cx="6153388" cy="772955"/>
          </a:xfrm>
          <a:prstGeom prst="rect">
            <a:avLst/>
          </a:prstGeom>
          <a:noFill/>
          <a:ln/>
        </p:spPr>
        <p:txBody>
          <a:bodyPr wrap="square" rtlCol="0" anchor="t"/>
          <a:lstStyle/>
          <a:p>
            <a:pPr>
              <a:lnSpc>
                <a:spcPts val="2029"/>
              </a:lnSpc>
            </a:pPr>
            <a:r>
              <a:rPr lang="en-US" sz="1268" dirty="0">
                <a:solidFill>
                  <a:srgbClr val="3A3630"/>
                </a:solidFill>
                <a:latin typeface="Source Sans Pro" pitchFamily="34" charset="0"/>
                <a:ea typeface="Source Sans Pro" pitchFamily="34" charset="-122"/>
                <a:cs typeface="Source Sans Pro" pitchFamily="34" charset="-120"/>
              </a:rPr>
              <a:t>Capacitar a los estudiantes en la comunicación efectiva de la evidencia científica a los pacientes, ayudándoles a comprender las opciones de tratamiento disponibles, los riesgos y beneficios de cada una</a:t>
            </a:r>
            <a:endParaRPr lang="en-US" sz="1268"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2"/>
            <a:ext cx="14630400" cy="8230195"/>
          </a:xfrm>
          <a:prstGeom prst="rect">
            <a:avLst/>
          </a:prstGeom>
          <a:solidFill>
            <a:srgbClr val="FEF5E7"/>
          </a:solidFill>
          <a:ln/>
        </p:spPr>
      </p:sp>
      <p:pic>
        <p:nvPicPr>
          <p:cNvPr id="4" name="Image 0" descr="preencoded.png"/>
          <p:cNvPicPr>
            <a:picLocks noChangeAspect="1"/>
          </p:cNvPicPr>
          <p:nvPr/>
        </p:nvPicPr>
        <p:blipFill>
          <a:blip r:embed="rId3"/>
          <a:stretch>
            <a:fillRect/>
          </a:stretch>
        </p:blipFill>
        <p:spPr>
          <a:xfrm>
            <a:off x="-1828800" y="2"/>
            <a:ext cx="14630400" cy="2384465"/>
          </a:xfrm>
          <a:prstGeom prst="rect">
            <a:avLst/>
          </a:prstGeom>
        </p:spPr>
      </p:pic>
      <p:sp>
        <p:nvSpPr>
          <p:cNvPr id="5" name="Text 2"/>
          <p:cNvSpPr/>
          <p:nvPr/>
        </p:nvSpPr>
        <p:spPr>
          <a:xfrm>
            <a:off x="1222415" y="2908937"/>
            <a:ext cx="5427940" cy="596027"/>
          </a:xfrm>
          <a:prstGeom prst="rect">
            <a:avLst/>
          </a:prstGeom>
          <a:noFill/>
          <a:ln/>
        </p:spPr>
        <p:txBody>
          <a:bodyPr wrap="none" rtlCol="0" anchor="t"/>
          <a:lstStyle/>
          <a:p>
            <a:pPr>
              <a:lnSpc>
                <a:spcPts val="4695"/>
              </a:lnSpc>
            </a:pPr>
            <a:r>
              <a:rPr lang="en-US" sz="3755" dirty="0">
                <a:solidFill>
                  <a:srgbClr val="38512F"/>
                </a:solidFill>
                <a:latin typeface="Lora" pitchFamily="34" charset="0"/>
                <a:ea typeface="Lora" pitchFamily="34" charset="-122"/>
                <a:cs typeface="Lora" pitchFamily="34" charset="-120"/>
              </a:rPr>
              <a:t>Antecedentes Históricos</a:t>
            </a:r>
            <a:endParaRPr lang="en-US" sz="3755" dirty="0"/>
          </a:p>
        </p:txBody>
      </p:sp>
      <p:sp>
        <p:nvSpPr>
          <p:cNvPr id="6" name="Shape 3"/>
          <p:cNvSpPr/>
          <p:nvPr/>
        </p:nvSpPr>
        <p:spPr>
          <a:xfrm>
            <a:off x="1496617" y="3791069"/>
            <a:ext cx="23812" cy="3914656"/>
          </a:xfrm>
          <a:prstGeom prst="rect">
            <a:avLst/>
          </a:prstGeom>
          <a:solidFill>
            <a:srgbClr val="38512F"/>
          </a:solidFill>
          <a:ln/>
        </p:spPr>
      </p:sp>
      <p:sp>
        <p:nvSpPr>
          <p:cNvPr id="7" name="Shape 4"/>
          <p:cNvSpPr/>
          <p:nvPr/>
        </p:nvSpPr>
        <p:spPr>
          <a:xfrm>
            <a:off x="1723075" y="4142663"/>
            <a:ext cx="667583" cy="23813"/>
          </a:xfrm>
          <a:prstGeom prst="rect">
            <a:avLst/>
          </a:prstGeom>
          <a:solidFill>
            <a:srgbClr val="38512F"/>
          </a:solidFill>
          <a:ln/>
        </p:spPr>
      </p:sp>
      <p:sp>
        <p:nvSpPr>
          <p:cNvPr id="8" name="Shape 5"/>
          <p:cNvSpPr/>
          <p:nvPr/>
        </p:nvSpPr>
        <p:spPr>
          <a:xfrm>
            <a:off x="1293973" y="3940137"/>
            <a:ext cx="429101" cy="429101"/>
          </a:xfrm>
          <a:prstGeom prst="roundRect">
            <a:avLst>
              <a:gd name="adj" fmla="val 13337"/>
            </a:avLst>
          </a:prstGeom>
          <a:solidFill>
            <a:srgbClr val="F6E9D5"/>
          </a:solidFill>
          <a:ln/>
        </p:spPr>
      </p:sp>
      <p:sp>
        <p:nvSpPr>
          <p:cNvPr id="9" name="Text 6"/>
          <p:cNvSpPr/>
          <p:nvPr/>
        </p:nvSpPr>
        <p:spPr>
          <a:xfrm>
            <a:off x="1456373" y="3975857"/>
            <a:ext cx="104180" cy="357545"/>
          </a:xfrm>
          <a:prstGeom prst="rect">
            <a:avLst/>
          </a:prstGeom>
          <a:noFill/>
          <a:ln/>
        </p:spPr>
        <p:txBody>
          <a:bodyPr wrap="none" rtlCol="0" anchor="t"/>
          <a:lstStyle/>
          <a:p>
            <a:pPr algn="ctr">
              <a:lnSpc>
                <a:spcPts val="2816"/>
              </a:lnSpc>
            </a:pPr>
            <a:r>
              <a:rPr lang="en-US" sz="2253" dirty="0">
                <a:solidFill>
                  <a:srgbClr val="38512F"/>
                </a:solidFill>
                <a:latin typeface="Lora" pitchFamily="34" charset="0"/>
                <a:ea typeface="Lora" pitchFamily="34" charset="-122"/>
                <a:cs typeface="Lora" pitchFamily="34" charset="-120"/>
              </a:rPr>
              <a:t>1</a:t>
            </a:r>
            <a:endParaRPr lang="en-US" sz="2253" dirty="0"/>
          </a:p>
        </p:txBody>
      </p:sp>
      <p:sp>
        <p:nvSpPr>
          <p:cNvPr id="10" name="Text 7"/>
          <p:cNvSpPr/>
          <p:nvPr/>
        </p:nvSpPr>
        <p:spPr>
          <a:xfrm>
            <a:off x="2557585" y="3981809"/>
            <a:ext cx="2384465" cy="298013"/>
          </a:xfrm>
          <a:prstGeom prst="rect">
            <a:avLst/>
          </a:prstGeom>
          <a:noFill/>
          <a:ln/>
        </p:spPr>
        <p:txBody>
          <a:bodyPr wrap="none" rtlCol="0" anchor="t"/>
          <a:lstStyle/>
          <a:p>
            <a:pPr>
              <a:lnSpc>
                <a:spcPts val="2347"/>
              </a:lnSpc>
            </a:pPr>
            <a:r>
              <a:rPr lang="en-US" sz="1879" dirty="0">
                <a:solidFill>
                  <a:srgbClr val="38512F"/>
                </a:solidFill>
                <a:latin typeface="Lora" pitchFamily="34" charset="0"/>
                <a:ea typeface="Lora" pitchFamily="34" charset="-122"/>
                <a:cs typeface="Lora" pitchFamily="34" charset="-120"/>
              </a:rPr>
              <a:t>Orígenes</a:t>
            </a:r>
            <a:endParaRPr lang="en-US" sz="1879" dirty="0"/>
          </a:p>
        </p:txBody>
      </p:sp>
      <p:sp>
        <p:nvSpPr>
          <p:cNvPr id="11" name="Text 8"/>
          <p:cNvSpPr/>
          <p:nvPr/>
        </p:nvSpPr>
        <p:spPr>
          <a:xfrm>
            <a:off x="2557583" y="4394241"/>
            <a:ext cx="7192804" cy="1220629"/>
          </a:xfrm>
          <a:prstGeom prst="rect">
            <a:avLst/>
          </a:prstGeom>
          <a:noFill/>
          <a:ln/>
        </p:spPr>
        <p:txBody>
          <a:bodyPr wrap="square" rtlCol="0" anchor="t"/>
          <a:lstStyle/>
          <a:p>
            <a:pPr>
              <a:lnSpc>
                <a:spcPts val="2403"/>
              </a:lnSpc>
            </a:pPr>
            <a:r>
              <a:rPr lang="en-US" sz="1503" dirty="0">
                <a:solidFill>
                  <a:srgbClr val="3A3630"/>
                </a:solidFill>
                <a:latin typeface="Source Sans Pro" pitchFamily="34" charset="0"/>
                <a:ea typeface="Source Sans Pro" pitchFamily="34" charset="-122"/>
                <a:cs typeface="Source Sans Pro" pitchFamily="34" charset="-120"/>
              </a:rPr>
              <a:t>El término "Medicina Basada en Evidencias" fue acuñado en la década de 1990, pero sus raíces se remontan al siglo XIX con las ideas de Sir William Osler. El movimiento hacia la MBE se aceleró a finales del siglo XX con la creación de revistas especializadas que publicaban estudios clínicos basados en la evidencia.</a:t>
            </a:r>
            <a:endParaRPr lang="en-US" sz="1503" dirty="0"/>
          </a:p>
        </p:txBody>
      </p:sp>
      <p:sp>
        <p:nvSpPr>
          <p:cNvPr id="12" name="Shape 9"/>
          <p:cNvSpPr/>
          <p:nvPr/>
        </p:nvSpPr>
        <p:spPr>
          <a:xfrm>
            <a:off x="1723075" y="6347937"/>
            <a:ext cx="667583" cy="23813"/>
          </a:xfrm>
          <a:prstGeom prst="rect">
            <a:avLst/>
          </a:prstGeom>
          <a:solidFill>
            <a:srgbClr val="38512F"/>
          </a:solidFill>
          <a:ln/>
        </p:spPr>
      </p:sp>
      <p:sp>
        <p:nvSpPr>
          <p:cNvPr id="13" name="Shape 10"/>
          <p:cNvSpPr/>
          <p:nvPr/>
        </p:nvSpPr>
        <p:spPr>
          <a:xfrm>
            <a:off x="1293973" y="6145413"/>
            <a:ext cx="429101" cy="429101"/>
          </a:xfrm>
          <a:prstGeom prst="roundRect">
            <a:avLst>
              <a:gd name="adj" fmla="val 13337"/>
            </a:avLst>
          </a:prstGeom>
          <a:solidFill>
            <a:srgbClr val="F6E9D5"/>
          </a:solidFill>
          <a:ln/>
        </p:spPr>
      </p:sp>
      <p:sp>
        <p:nvSpPr>
          <p:cNvPr id="14" name="Text 11"/>
          <p:cNvSpPr/>
          <p:nvPr/>
        </p:nvSpPr>
        <p:spPr>
          <a:xfrm>
            <a:off x="1431610" y="6181133"/>
            <a:ext cx="153711" cy="357545"/>
          </a:xfrm>
          <a:prstGeom prst="rect">
            <a:avLst/>
          </a:prstGeom>
          <a:noFill/>
          <a:ln/>
        </p:spPr>
        <p:txBody>
          <a:bodyPr wrap="none" rtlCol="0" anchor="t"/>
          <a:lstStyle/>
          <a:p>
            <a:pPr algn="ctr">
              <a:lnSpc>
                <a:spcPts val="2816"/>
              </a:lnSpc>
            </a:pPr>
            <a:r>
              <a:rPr lang="en-US" sz="2253" dirty="0">
                <a:solidFill>
                  <a:srgbClr val="38512F"/>
                </a:solidFill>
                <a:latin typeface="Lora" pitchFamily="34" charset="0"/>
                <a:ea typeface="Lora" pitchFamily="34" charset="-122"/>
                <a:cs typeface="Lora" pitchFamily="34" charset="-120"/>
              </a:rPr>
              <a:t>2</a:t>
            </a:r>
            <a:endParaRPr lang="en-US" sz="2253" dirty="0"/>
          </a:p>
        </p:txBody>
      </p:sp>
      <p:sp>
        <p:nvSpPr>
          <p:cNvPr id="15" name="Text 12"/>
          <p:cNvSpPr/>
          <p:nvPr/>
        </p:nvSpPr>
        <p:spPr>
          <a:xfrm>
            <a:off x="2557585" y="6187085"/>
            <a:ext cx="2384465" cy="298013"/>
          </a:xfrm>
          <a:prstGeom prst="rect">
            <a:avLst/>
          </a:prstGeom>
          <a:noFill/>
          <a:ln/>
        </p:spPr>
        <p:txBody>
          <a:bodyPr wrap="none" rtlCol="0" anchor="t"/>
          <a:lstStyle/>
          <a:p>
            <a:pPr>
              <a:lnSpc>
                <a:spcPts val="2347"/>
              </a:lnSpc>
            </a:pPr>
            <a:r>
              <a:rPr lang="en-US" sz="1879" dirty="0">
                <a:solidFill>
                  <a:srgbClr val="38512F"/>
                </a:solidFill>
                <a:latin typeface="Lora" pitchFamily="34" charset="0"/>
                <a:ea typeface="Lora" pitchFamily="34" charset="-122"/>
                <a:cs typeface="Lora" pitchFamily="34" charset="-120"/>
              </a:rPr>
              <a:t>Contribuciones</a:t>
            </a:r>
            <a:endParaRPr lang="en-US" sz="1879" dirty="0"/>
          </a:p>
        </p:txBody>
      </p:sp>
      <p:sp>
        <p:nvSpPr>
          <p:cNvPr id="16" name="Text 13"/>
          <p:cNvSpPr/>
          <p:nvPr/>
        </p:nvSpPr>
        <p:spPr>
          <a:xfrm>
            <a:off x="2557583" y="6599515"/>
            <a:ext cx="7192804" cy="915472"/>
          </a:xfrm>
          <a:prstGeom prst="rect">
            <a:avLst/>
          </a:prstGeom>
          <a:noFill/>
          <a:ln/>
        </p:spPr>
        <p:txBody>
          <a:bodyPr wrap="square" rtlCol="0" anchor="t"/>
          <a:lstStyle/>
          <a:p>
            <a:pPr>
              <a:lnSpc>
                <a:spcPts val="2403"/>
              </a:lnSpc>
            </a:pPr>
            <a:r>
              <a:rPr lang="en-US" sz="1503" dirty="0">
                <a:solidFill>
                  <a:srgbClr val="3A3630"/>
                </a:solidFill>
                <a:latin typeface="Source Sans Pro" pitchFamily="34" charset="0"/>
                <a:ea typeface="Source Sans Pro" pitchFamily="34" charset="-122"/>
                <a:cs typeface="Source Sans Pro" pitchFamily="34" charset="-120"/>
              </a:rPr>
              <a:t>Las ideas de los epidemiólogos de la Escuela de Higiene y Medicina Tropical de Londres en la década de 1970 también contribuyeron al desarrollo de la MBE. Estas contribuciones sentaron las bases para la integración de la evidencia científica en la práctica clínica.</a:t>
            </a:r>
            <a:endParaRPr lang="en-US" sz="1503"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sp>
        <p:nvSpPr>
          <p:cNvPr id="4" name="Text 2"/>
          <p:cNvSpPr/>
          <p:nvPr/>
        </p:nvSpPr>
        <p:spPr>
          <a:xfrm>
            <a:off x="519591" y="1213947"/>
            <a:ext cx="7079391" cy="932276"/>
          </a:xfrm>
          <a:prstGeom prst="rect">
            <a:avLst/>
          </a:prstGeom>
          <a:noFill/>
          <a:ln/>
        </p:spPr>
        <p:txBody>
          <a:bodyPr wrap="none" rtlCol="0" anchor="t"/>
          <a:lstStyle/>
          <a:p>
            <a:pPr>
              <a:lnSpc>
                <a:spcPts val="5468"/>
              </a:lnSpc>
            </a:pPr>
            <a:r>
              <a:rPr lang="en-US" sz="4375" dirty="0">
                <a:solidFill>
                  <a:srgbClr val="38512F"/>
                </a:solidFill>
                <a:latin typeface="Lora" pitchFamily="34" charset="0"/>
                <a:ea typeface="Lora" pitchFamily="34" charset="-122"/>
                <a:cs typeface="Lora" pitchFamily="34" charset="-120"/>
              </a:rPr>
              <a:t>Conceptos Básicos</a:t>
            </a:r>
            <a:endParaRPr lang="en-US" sz="4375" dirty="0"/>
          </a:p>
        </p:txBody>
      </p:sp>
      <p:pic>
        <p:nvPicPr>
          <p:cNvPr id="5" name="Image 0" descr="preencoded.png"/>
          <p:cNvPicPr>
            <a:picLocks noChangeAspect="1"/>
          </p:cNvPicPr>
          <p:nvPr/>
        </p:nvPicPr>
        <p:blipFill>
          <a:blip r:embed="rId3"/>
          <a:stretch>
            <a:fillRect/>
          </a:stretch>
        </p:blipFill>
        <p:spPr>
          <a:xfrm>
            <a:off x="519590" y="2729391"/>
            <a:ext cx="2869644" cy="1962983"/>
          </a:xfrm>
          <a:prstGeom prst="rect">
            <a:avLst/>
          </a:prstGeom>
        </p:spPr>
      </p:pic>
      <p:sp>
        <p:nvSpPr>
          <p:cNvPr id="6" name="Text 3"/>
          <p:cNvSpPr/>
          <p:nvPr/>
        </p:nvSpPr>
        <p:spPr>
          <a:xfrm>
            <a:off x="519590" y="4942285"/>
            <a:ext cx="317361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Jerarquía de la Evidencia</a:t>
            </a:r>
            <a:endParaRPr lang="en-US" sz="2187" dirty="0"/>
          </a:p>
        </p:txBody>
      </p:sp>
      <p:sp>
        <p:nvSpPr>
          <p:cNvPr id="7" name="Text 4"/>
          <p:cNvSpPr/>
          <p:nvPr/>
        </p:nvSpPr>
        <p:spPr>
          <a:xfrm>
            <a:off x="519590" y="5511643"/>
            <a:ext cx="4695707"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La MBE se basa en la jerarquía de la evidencia, donde los estudios controlados aleatorizados y los metaanálisis ocupan el lugar más alto.</a:t>
            </a:r>
            <a:endParaRPr lang="en-US" sz="1751" dirty="0"/>
          </a:p>
        </p:txBody>
      </p:sp>
      <p:sp>
        <p:nvSpPr>
          <p:cNvPr id="8" name="Text 5"/>
          <p:cNvSpPr/>
          <p:nvPr/>
        </p:nvSpPr>
        <p:spPr>
          <a:xfrm>
            <a:off x="5764888" y="2701648"/>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Enfoque Clínico</a:t>
            </a:r>
            <a:endParaRPr lang="en-US" sz="2187" dirty="0"/>
          </a:p>
        </p:txBody>
      </p:sp>
      <p:sp>
        <p:nvSpPr>
          <p:cNvPr id="9" name="Text 6"/>
          <p:cNvSpPr/>
          <p:nvPr/>
        </p:nvSpPr>
        <p:spPr>
          <a:xfrm>
            <a:off x="5764888" y="3271004"/>
            <a:ext cx="4695707" cy="1777008"/>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Se centra en la formulación de preguntas clínicas específicas, la búsqueda sistemática de la evidencia relevante, la evaluación crítica de la calidad de la evidencia y la aplicación de la evidencia a la práctica clínica.</a:t>
            </a:r>
            <a:endParaRPr lang="en-US" sz="175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1828800" y="0"/>
            <a:ext cx="14630400" cy="8229600"/>
          </a:xfrm>
          <a:prstGeom prst="rect">
            <a:avLst/>
          </a:prstGeom>
          <a:solidFill>
            <a:srgbClr val="F2E4CF"/>
          </a:solidFill>
          <a:ln/>
        </p:spPr>
      </p:sp>
      <p:sp>
        <p:nvSpPr>
          <p:cNvPr id="3" name="Shape 1"/>
          <p:cNvSpPr/>
          <p:nvPr/>
        </p:nvSpPr>
        <p:spPr>
          <a:xfrm>
            <a:off x="-1828800" y="0"/>
            <a:ext cx="14630400" cy="8229600"/>
          </a:xfrm>
          <a:prstGeom prst="rect">
            <a:avLst/>
          </a:prstGeom>
          <a:solidFill>
            <a:srgbClr val="FEF5E7"/>
          </a:solidFill>
          <a:ln/>
        </p:spPr>
      </p:sp>
      <p:sp>
        <p:nvSpPr>
          <p:cNvPr id="4" name="Text 2"/>
          <p:cNvSpPr/>
          <p:nvPr/>
        </p:nvSpPr>
        <p:spPr>
          <a:xfrm>
            <a:off x="519591" y="2702721"/>
            <a:ext cx="5823109" cy="694373"/>
          </a:xfrm>
          <a:prstGeom prst="rect">
            <a:avLst/>
          </a:prstGeom>
          <a:noFill/>
          <a:ln/>
        </p:spPr>
        <p:txBody>
          <a:bodyPr wrap="none" rtlCol="0" anchor="t"/>
          <a:lstStyle/>
          <a:p>
            <a:pPr>
              <a:lnSpc>
                <a:spcPts val="5468"/>
              </a:lnSpc>
            </a:pPr>
            <a:r>
              <a:rPr lang="en-US" sz="4375" dirty="0">
                <a:solidFill>
                  <a:srgbClr val="38512F"/>
                </a:solidFill>
                <a:latin typeface="Lora" pitchFamily="34" charset="0"/>
                <a:ea typeface="Lora" pitchFamily="34" charset="-122"/>
                <a:cs typeface="Lora" pitchFamily="34" charset="-120"/>
              </a:rPr>
              <a:t>Ventajas y Desventajas</a:t>
            </a:r>
            <a:endParaRPr lang="en-US" sz="4375" dirty="0"/>
          </a:p>
        </p:txBody>
      </p:sp>
      <p:sp>
        <p:nvSpPr>
          <p:cNvPr id="5" name="Shape 3"/>
          <p:cNvSpPr/>
          <p:nvPr/>
        </p:nvSpPr>
        <p:spPr>
          <a:xfrm>
            <a:off x="519591" y="3903943"/>
            <a:ext cx="499943" cy="499943"/>
          </a:xfrm>
          <a:prstGeom prst="roundRect">
            <a:avLst>
              <a:gd name="adj" fmla="val 13333"/>
            </a:avLst>
          </a:prstGeom>
          <a:solidFill>
            <a:srgbClr val="F6E9D5"/>
          </a:solidFill>
          <a:ln/>
        </p:spPr>
      </p:sp>
      <p:sp>
        <p:nvSpPr>
          <p:cNvPr id="6" name="Text 4"/>
          <p:cNvSpPr/>
          <p:nvPr/>
        </p:nvSpPr>
        <p:spPr>
          <a:xfrm>
            <a:off x="708900" y="3945614"/>
            <a:ext cx="121325" cy="416481"/>
          </a:xfrm>
          <a:prstGeom prst="rect">
            <a:avLst/>
          </a:prstGeom>
          <a:noFill/>
          <a:ln/>
        </p:spPr>
        <p:txBody>
          <a:bodyPr wrap="none" rtlCol="0" anchor="t"/>
          <a:lstStyle/>
          <a:p>
            <a:pPr algn="ctr">
              <a:lnSpc>
                <a:spcPts val="3281"/>
              </a:lnSpc>
            </a:pPr>
            <a:r>
              <a:rPr lang="en-US" sz="2624" dirty="0">
                <a:solidFill>
                  <a:srgbClr val="38512F"/>
                </a:solidFill>
                <a:latin typeface="Lora" pitchFamily="34" charset="0"/>
                <a:ea typeface="Lora" pitchFamily="34" charset="-122"/>
                <a:cs typeface="Lora" pitchFamily="34" charset="-120"/>
              </a:rPr>
              <a:t>1</a:t>
            </a:r>
            <a:endParaRPr lang="en-US" sz="2624" dirty="0"/>
          </a:p>
        </p:txBody>
      </p:sp>
      <p:sp>
        <p:nvSpPr>
          <p:cNvPr id="7" name="Text 5"/>
          <p:cNvSpPr/>
          <p:nvPr/>
        </p:nvSpPr>
        <p:spPr>
          <a:xfrm>
            <a:off x="1241704" y="3980260"/>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Ventajas</a:t>
            </a:r>
            <a:endParaRPr lang="en-US" sz="2187" dirty="0"/>
          </a:p>
        </p:txBody>
      </p:sp>
      <p:sp>
        <p:nvSpPr>
          <p:cNvPr id="8" name="Text 6"/>
          <p:cNvSpPr/>
          <p:nvPr/>
        </p:nvSpPr>
        <p:spPr>
          <a:xfrm>
            <a:off x="1241703" y="4460679"/>
            <a:ext cx="4133612"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Permite una toma de decisiones más informada y reduce la variabilidad en la práctica clínica.</a:t>
            </a:r>
            <a:endParaRPr lang="en-US" sz="1751" dirty="0"/>
          </a:p>
        </p:txBody>
      </p:sp>
      <p:sp>
        <p:nvSpPr>
          <p:cNvPr id="9" name="Shape 7"/>
          <p:cNvSpPr/>
          <p:nvPr/>
        </p:nvSpPr>
        <p:spPr>
          <a:xfrm>
            <a:off x="5597487" y="3903943"/>
            <a:ext cx="499943" cy="499943"/>
          </a:xfrm>
          <a:prstGeom prst="roundRect">
            <a:avLst>
              <a:gd name="adj" fmla="val 13333"/>
            </a:avLst>
          </a:prstGeom>
          <a:solidFill>
            <a:srgbClr val="F6E9D5"/>
          </a:solidFill>
          <a:ln/>
        </p:spPr>
      </p:sp>
      <p:sp>
        <p:nvSpPr>
          <p:cNvPr id="10" name="Text 8"/>
          <p:cNvSpPr/>
          <p:nvPr/>
        </p:nvSpPr>
        <p:spPr>
          <a:xfrm>
            <a:off x="5757864" y="3945614"/>
            <a:ext cx="179071" cy="416481"/>
          </a:xfrm>
          <a:prstGeom prst="rect">
            <a:avLst/>
          </a:prstGeom>
          <a:noFill/>
          <a:ln/>
        </p:spPr>
        <p:txBody>
          <a:bodyPr wrap="none" rtlCol="0" anchor="t"/>
          <a:lstStyle/>
          <a:p>
            <a:pPr algn="ctr">
              <a:lnSpc>
                <a:spcPts val="3281"/>
              </a:lnSpc>
            </a:pPr>
            <a:r>
              <a:rPr lang="en-US" sz="2624" dirty="0">
                <a:solidFill>
                  <a:srgbClr val="38512F"/>
                </a:solidFill>
                <a:latin typeface="Lora" pitchFamily="34" charset="0"/>
                <a:ea typeface="Lora" pitchFamily="34" charset="-122"/>
                <a:cs typeface="Lora" pitchFamily="34" charset="-120"/>
              </a:rPr>
              <a:t>2</a:t>
            </a:r>
            <a:endParaRPr lang="en-US" sz="2624" dirty="0"/>
          </a:p>
        </p:txBody>
      </p:sp>
      <p:sp>
        <p:nvSpPr>
          <p:cNvPr id="11" name="Text 9"/>
          <p:cNvSpPr/>
          <p:nvPr/>
        </p:nvSpPr>
        <p:spPr>
          <a:xfrm>
            <a:off x="6319600" y="3980260"/>
            <a:ext cx="2777491" cy="347187"/>
          </a:xfrm>
          <a:prstGeom prst="rect">
            <a:avLst/>
          </a:prstGeom>
          <a:noFill/>
          <a:ln/>
        </p:spPr>
        <p:txBody>
          <a:bodyPr wrap="none" rtlCol="0" anchor="t"/>
          <a:lstStyle/>
          <a:p>
            <a:pPr>
              <a:lnSpc>
                <a:spcPts val="2735"/>
              </a:lnSpc>
            </a:pPr>
            <a:r>
              <a:rPr lang="en-US" sz="2187" dirty="0">
                <a:solidFill>
                  <a:srgbClr val="38512F"/>
                </a:solidFill>
                <a:latin typeface="Lora" pitchFamily="34" charset="0"/>
                <a:ea typeface="Lora" pitchFamily="34" charset="-122"/>
                <a:cs typeface="Lora" pitchFamily="34" charset="-120"/>
              </a:rPr>
              <a:t>Desventajas</a:t>
            </a:r>
            <a:endParaRPr lang="en-US" sz="2187" dirty="0"/>
          </a:p>
        </p:txBody>
      </p:sp>
      <p:sp>
        <p:nvSpPr>
          <p:cNvPr id="12" name="Text 10"/>
          <p:cNvSpPr/>
          <p:nvPr/>
        </p:nvSpPr>
        <p:spPr>
          <a:xfrm>
            <a:off x="6319599" y="4460679"/>
            <a:ext cx="4133612" cy="1066205"/>
          </a:xfrm>
          <a:prstGeom prst="rect">
            <a:avLst/>
          </a:prstGeom>
          <a:noFill/>
          <a:ln/>
        </p:spPr>
        <p:txBody>
          <a:bodyPr wrap="square" rtlCol="0" anchor="t"/>
          <a:lstStyle/>
          <a:p>
            <a:pPr>
              <a:lnSpc>
                <a:spcPts val="2799"/>
              </a:lnSpc>
            </a:pPr>
            <a:r>
              <a:rPr lang="en-US" sz="1751" dirty="0">
                <a:solidFill>
                  <a:srgbClr val="3A3630"/>
                </a:solidFill>
                <a:latin typeface="Source Sans Pro" pitchFamily="34" charset="0"/>
                <a:ea typeface="Source Sans Pro" pitchFamily="34" charset="-122"/>
                <a:cs typeface="Source Sans Pro" pitchFamily="34" charset="-120"/>
              </a:rPr>
              <a:t>Puede resultar en una simplificación excesiva de la práctica clínica y la evidencia disponible puede ser limitada o sesgada.</a:t>
            </a:r>
            <a:endParaRPr lang="en-US" sz="1751" dirty="0"/>
          </a:p>
        </p:txBody>
      </p:sp>
    </p:spTree>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TotalTime>
  <Words>702</Words>
  <Application>Microsoft Office PowerPoint</Application>
  <PresentationFormat>Personalizado</PresentationFormat>
  <Paragraphs>82</Paragraphs>
  <Slides>12</Slides>
  <Notes>12</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Calibri</vt:lpstr>
      <vt:lpstr>Calibri Light</vt:lpstr>
      <vt:lpstr>Lora</vt:lpstr>
      <vt:lpstr>Source Sans Pro</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PC</cp:lastModifiedBy>
  <cp:revision>2</cp:revision>
  <dcterms:created xsi:type="dcterms:W3CDTF">2024-03-23T20:01:28Z</dcterms:created>
  <dcterms:modified xsi:type="dcterms:W3CDTF">2024-03-23T20:30:30Z</dcterms:modified>
</cp:coreProperties>
</file>