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3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4" r:id="rId23"/>
    <p:sldId id="293" r:id="rId24"/>
    <p:sldId id="302" r:id="rId25"/>
    <p:sldId id="295" r:id="rId26"/>
    <p:sldId id="296" r:id="rId27"/>
    <p:sldId id="297" r:id="rId28"/>
    <p:sldId id="298" r:id="rId29"/>
    <p:sldId id="299" r:id="rId30"/>
    <p:sldId id="300" r:id="rId31"/>
    <p:sldId id="301" r:id="rId32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06/04/2025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06/04/2025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152F2-FCF0-42A4-94D3-49342A6A74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942" y="248137"/>
            <a:ext cx="9361715" cy="3180863"/>
          </a:xfrm>
        </p:spPr>
        <p:txBody>
          <a:bodyPr>
            <a:normAutofit fontScale="90000"/>
          </a:bodyPr>
          <a:lstStyle/>
          <a:p>
            <a:pPr algn="l"/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br>
              <a:rPr lang="es-ES" sz="5400" dirty="0"/>
            </a:br>
            <a:endParaRPr lang="es-ES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2BF82-D9DD-45C4-A2F3-5BDE39AC43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3738"/>
            <a:ext cx="9144000" cy="1798150"/>
          </a:xfrm>
        </p:spPr>
        <p:txBody>
          <a:bodyPr>
            <a:normAutofit fontScale="92500" lnSpcReduction="10000"/>
          </a:bodyPr>
          <a:lstStyle/>
          <a:p>
            <a:r>
              <a:rPr lang="es-MX" sz="2400" b="0" i="0" u="none" strike="noStrike" baseline="0" dirty="0">
                <a:latin typeface="ArialNormal"/>
              </a:rPr>
              <a:t>FACULTAD DE CIENCIAS POLÍTICAS Y ADMINISTRATIVAS</a:t>
            </a:r>
            <a:endParaRPr lang="es-ES" dirty="0"/>
          </a:p>
          <a:p>
            <a:r>
              <a:rPr lang="es-ES" dirty="0"/>
              <a:t>Asignatura: DERECHO AMBIENTAL</a:t>
            </a:r>
          </a:p>
          <a:p>
            <a:r>
              <a:rPr lang="es-ES" dirty="0"/>
              <a:t>Periodo: 2025-1S </a:t>
            </a:r>
          </a:p>
          <a:p>
            <a:r>
              <a:rPr lang="es-ES" dirty="0"/>
              <a:t>Dra. Rosa </a:t>
            </a:r>
            <a:r>
              <a:rPr lang="es-ES" dirty="0" err="1"/>
              <a:t>ambi</a:t>
            </a:r>
            <a:r>
              <a:rPr lang="es-ES" dirty="0"/>
              <a:t> infante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B6740DB-11B1-56D1-B2D7-81772DCEA761}"/>
              </a:ext>
            </a:extLst>
          </p:cNvPr>
          <p:cNvSpPr txBox="1"/>
          <p:nvPr/>
        </p:nvSpPr>
        <p:spPr>
          <a:xfrm>
            <a:off x="1080765" y="646112"/>
            <a:ext cx="70695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MX" sz="3600" b="0" i="0" u="none" strike="noStrike" baseline="0" dirty="0">
                <a:latin typeface="ArialNormal"/>
              </a:rPr>
              <a:t>1. CONCEPCIONES GENERALES DEL AMBIENTE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44AD16D-75B7-022E-A713-39D25877A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800" y="387459"/>
            <a:ext cx="3987525" cy="36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69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E217D-798C-781C-12F8-D8ABFB171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Principios del Derecho Ambiental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AD0EF6-C4BC-E997-B71B-B475B7440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8952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Desarrollo sostenible:</a:t>
            </a:r>
            <a:r>
              <a:rPr lang="es-MX" sz="3200" dirty="0"/>
              <a:t> Satisfacer las necesidades actuales sin comprometer a las generaciones futuras.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Precautorio:</a:t>
            </a:r>
            <a:r>
              <a:rPr lang="es-MX" sz="3200" dirty="0"/>
              <a:t> Ante el riesgo de daño ambiental, la falta de certeza científica no debe ser razón para postergar medidas.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Prevención:</a:t>
            </a:r>
            <a:r>
              <a:rPr lang="es-MX" sz="3200" dirty="0"/>
              <a:t> Es mejor prevenir el daño ambiental que repararlo.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Quien contamina paga:</a:t>
            </a:r>
            <a:r>
              <a:rPr lang="es-MX" sz="3200" dirty="0"/>
              <a:t> El responsable de la contaminación debe asumir los costos de su corrección o mitigación.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Solidaridad intergeneracional:</a:t>
            </a:r>
            <a:r>
              <a:rPr lang="es-MX" sz="3200" dirty="0"/>
              <a:t> Se debe preservar el ambiente para las generaciones futuras.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0185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AFE94-CD97-B96D-C82B-9A2C5C776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4. Fuentes del Derecho Ambiental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93976A-8FDF-D0B8-9528-F3B6A3BD4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Constitución:</a:t>
            </a:r>
            <a:r>
              <a:rPr lang="es-MX" sz="3200" dirty="0"/>
              <a:t> En muchos países, el derecho a un ambiente sano está protegido constitucionalmente.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Leyes y reglamentos nacionales.</a:t>
            </a:r>
            <a:endParaRPr lang="es-MX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Tratados y convenios internacionales.</a:t>
            </a:r>
            <a:endParaRPr lang="es-MX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Jurisprudencia ambiental.</a:t>
            </a:r>
            <a:endParaRPr lang="es-MX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Normas técnicas y administrativas.</a:t>
            </a:r>
            <a:endParaRPr lang="es-MX" sz="32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712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EC1640-FA8D-FE37-C2C6-A4F009AB4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5. Objetivos del Derecho Ambiental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559C92-4F81-0D07-DBC6-5B59B22D7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Proteger la biodiversidad.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Regular el uso racional de los recursos naturales.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Prevenir y sancionar el daño ambiental.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Promover la educación y participación ambiental.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Fomentar la justicia ambiental.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9771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94CBD-7036-65E9-6696-68D9FB5B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6. Ámbitos de aplicación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4ADF5B-A69E-0201-7FA8-E14D0E16C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47334"/>
            <a:ext cx="10058400" cy="402336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Protección de la fauna y flora.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Gestión de residuos.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Control de la contaminación (agua, aire, suelo).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Ordenamiento territorial y urbanístico.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Evaluación de impacto ambiental.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830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E385CF2-0917-50D7-DE58-82D0D06D4C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797" y="914401"/>
            <a:ext cx="8880527" cy="485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309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8A9EB-C003-20CE-37D9-A31A1EBD1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1.2.1. CONCEPTO Y EVOLUCION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DEL DERECHO AMBIENTAL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35CD64-8D94-3D70-D9B9-A50AE9557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470606" cy="4482495"/>
          </a:xfrm>
        </p:spPr>
        <p:txBody>
          <a:bodyPr>
            <a:normAutofit fontScale="92500" lnSpcReduction="20000"/>
          </a:bodyPr>
          <a:lstStyle/>
          <a:p>
            <a:r>
              <a:rPr lang="es-MX" sz="3900" b="1" dirty="0"/>
              <a:t>Concepto:</a:t>
            </a:r>
          </a:p>
          <a:p>
            <a:pPr algn="just"/>
            <a:br>
              <a:rPr lang="es-MX" sz="2800" dirty="0"/>
            </a:br>
            <a:r>
              <a:rPr lang="es-MX" sz="3500" dirty="0"/>
              <a:t>El Derecho Ambiental es la rama del derecho que se encarga de regular la relación entre el ser humano y el medio ambiente, estableciendo normas y principios para proteger, conservar y restaurar los recursos naturales. Su finalidad es garantizar que el desarrollo humano se realice de manera sostenible, equilibrando el crecimiento económico con la preservación de la biodiversidad y la salud de los ecosistemas. Se fundamenta en el reconocimiento del ambiente como un bien común y esencial para el bienestar de las generaciones presentes y futuras.</a:t>
            </a:r>
          </a:p>
        </p:txBody>
      </p:sp>
    </p:spTree>
    <p:extLst>
      <p:ext uri="{BB962C8B-B14F-4D97-AF65-F5344CB8AC3E}">
        <p14:creationId xmlns:p14="http://schemas.microsoft.com/office/powerpoint/2010/main" val="383175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11B6F6-BC6C-7507-900D-C8CC2A28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Evolución Histórica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A4834-BC56-8491-FB7A-DACAD673A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3200" b="1" dirty="0"/>
              <a:t>Orígenes</a:t>
            </a:r>
          </a:p>
          <a:p>
            <a:pPr marL="0" indent="0" algn="just">
              <a:buNone/>
            </a:pPr>
            <a:br>
              <a:rPr lang="es-MX" sz="3200" dirty="0"/>
            </a:br>
            <a:r>
              <a:rPr lang="es-MX" sz="3200" dirty="0"/>
              <a:t>En sus inicios, las normas ambientales surgieron de manera indirecta, vinculadas a la protección de la salud pública y de la propiedad, sin considerar al ambiente como un bien autónomo. La preocupación por la contaminación y el deterioro ambiental fue en gran medida reactiva, enfocándose en remediar daños después de que estos ocurrieran.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0140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C00314-BA5C-432B-10F0-7C0EEBD9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Reconocimiento como Bien Jurídico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21439-4C4D-22D7-C656-AE0B225EC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br>
              <a:rPr lang="es-MX" dirty="0"/>
            </a:br>
            <a:r>
              <a:rPr lang="es-MX" sz="3200" dirty="0"/>
              <a:t>Con el avance de la industrialización y el crecimiento demográfico, se evidenciaron los impactos negativos sobre el entorno natural. Esto llevó a que, a mediados del siglo XX, se comenzara a reconocer al medio ambiente como un bien jurídico en sí mismo, fundamental para la calidad de vida y la supervivencia de las especies. La Conferencia de las Naciones Unidas sobre el Medio Humano en Estocolmo (1972) marcó un hito, al establecer la importancia de proteger el ambiente a nivel global.</a:t>
            </a:r>
          </a:p>
        </p:txBody>
      </p:sp>
    </p:spTree>
    <p:extLst>
      <p:ext uri="{BB962C8B-B14F-4D97-AF65-F5344CB8AC3E}">
        <p14:creationId xmlns:p14="http://schemas.microsoft.com/office/powerpoint/2010/main" val="700217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C3DF64-9B1C-C5BB-37D9-18A26D9E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Desarrollo y Consolidación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0FC67D-A5C4-7F60-2E6B-17A867DA3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br>
              <a:rPr lang="es-MX" dirty="0"/>
            </a:br>
            <a:r>
              <a:rPr lang="es-MX" sz="3600" dirty="0"/>
              <a:t>A partir de la década de 1980, y especialmente con la Declaración de Río sobre el Medio Ambiente y el Desarrollo (1992), el Derecho Ambiental experimentó un crecimiento acelerado. Se incorporaron nuevos principios –como el de precaución, el de desarrollo sostenible y el "quien contamina, paga"– que han orientado la elaboración de normativas tanto a nivel nacional como internacional. Además, la firma de tratados y convenios internacionales ha impulsado la integración de estándares comunes y la cooperación global en la protección del ambiente.</a:t>
            </a:r>
          </a:p>
        </p:txBody>
      </p:sp>
    </p:spTree>
    <p:extLst>
      <p:ext uri="{BB962C8B-B14F-4D97-AF65-F5344CB8AC3E}">
        <p14:creationId xmlns:p14="http://schemas.microsoft.com/office/powerpoint/2010/main" val="3829401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4381D1-1ACF-70AE-22E2-68E1D92E5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Enfoque Contemporáneo:</a:t>
            </a:r>
            <a:endParaRPr lang="es-MX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5EA4E2-56A4-C197-D80E-BF16CEBD8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89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br>
              <a:rPr lang="es-MX" dirty="0"/>
            </a:br>
            <a:r>
              <a:rPr lang="es-MX" sz="3200" dirty="0"/>
              <a:t>Hoy en día, el Derecho Ambiental es dinámico y multidisciplinario. Se adapta constantemente a los avances científicos y tecnológicos, integrando enfoques preventivos y correctivos para enfrentar desafíos como el cambio climático, la pérdida de biodiversidad y la contaminación. Su evolución continúa, impulsada por la necesidad de armonizar el desarrollo económico con la conservación de los ecosistemas y la justicia ambiental.</a:t>
            </a:r>
          </a:p>
          <a:p>
            <a:pPr algn="just"/>
            <a:r>
              <a:rPr lang="es-MX" sz="3200" dirty="0"/>
              <a:t>Este recorrido histórico evidencia cómo el Derecho Ambiental ha pasado de ser una herramienta reactiva a convertirse en un instrumento proactivo y fundamental para la protección integral del medio ambiente.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474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4822DB-4333-B977-EA0A-7B5764E6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1. Definición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4740A7-A1D8-B043-C2F5-A0661432E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630263" cy="43518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3200" dirty="0"/>
              <a:t>El ambiente se entiende como un </a:t>
            </a:r>
            <a:r>
              <a:rPr lang="es-MX" sz="3200" b="1" dirty="0"/>
              <a:t>sistema integrado</a:t>
            </a:r>
            <a:r>
              <a:rPr lang="es-MX" sz="3200" dirty="0"/>
              <a:t> en el que interactúan elementos físicos, biológicos, sociales, culturales y económicos. </a:t>
            </a:r>
          </a:p>
          <a:p>
            <a:pPr>
              <a:buNone/>
            </a:pPr>
            <a:r>
              <a:rPr lang="es-MX" sz="3200" b="1" dirty="0"/>
              <a:t>Componentes Naturales:</a:t>
            </a:r>
            <a:r>
              <a:rPr lang="es-MX" sz="3200" dirty="0"/>
              <a:t>  La atmósfera, hidrosfera, biosfera y geosfera, que conforman el entorno físico.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Dimensiones Sociales y Culturales:</a:t>
            </a:r>
            <a:r>
              <a:rPr lang="es-MX" sz="3200" dirty="0"/>
              <a:t> La interacción humana, las tradiciones y las estructuras sociales inciden en la manera en que se percibe y utiliza el medio ambiente.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5610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726C70-07BD-5412-6B5B-33FC4D7736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853" y="526943"/>
            <a:ext cx="9174997" cy="469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7294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8ADE60-85AB-A3F9-44AA-6C7E689ED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1.2.2. DERECHOS, DEBERES Y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PRINCIPIOS AMBIENTALES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F10923-BCDE-E3E4-7CB9-7CCBEDAAE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b="1" dirty="0"/>
              <a:t>A. Derechos Ambientales</a:t>
            </a:r>
          </a:p>
          <a:p>
            <a:pPr>
              <a:buNone/>
            </a:pPr>
            <a:r>
              <a:rPr lang="es-MX" dirty="0"/>
              <a:t>Los derechos ambientales son garantías fundamentales que permiten a las personas gozar de un entorno sano y equilibrado. Entre los más destacados se encuentran: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Derecho a un ambiente sano:</a:t>
            </a:r>
            <a:r>
              <a:rPr lang="es-MX" dirty="0"/>
              <a:t> Es considerado un derecho humano esencial, reconocido en muchas constituciones y tratados internacionales. Implica vivir en un entorno libre de contaminación y con recursos naturales suficientes.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Derecho a la información ambiental:</a:t>
            </a:r>
            <a:r>
              <a:rPr lang="es-MX" dirty="0"/>
              <a:t> Todas las personas tienen derecho a acceder a la información sobre el estado del medio ambiente y las actividades que puedan afectarlo.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Derecho a la participación ciudadana:</a:t>
            </a:r>
            <a:r>
              <a:rPr lang="es-MX" dirty="0"/>
              <a:t> Los ciudadanos pueden participar en procesos de toma de decisiones relacionadas con el ambiente, como evaluaciones de impacto ambiental o políticas públicas.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b="1" dirty="0"/>
              <a:t>Derecho al acceso a la justicia ambiental:</a:t>
            </a:r>
            <a:r>
              <a:rPr lang="es-MX" dirty="0"/>
              <a:t> Permite recurrir a los tribunales para exigir el cumplimiento de la normativa ambiental o denunciar daños al ambiente.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570177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170545-C04F-3404-4360-01809CAE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B. Deberes Ambientales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948F6-7B53-0790-9172-72C067CE9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3895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sz="3200" dirty="0"/>
              <a:t>Además de derechos, las personas y el Estado tienen </a:t>
            </a:r>
            <a:r>
              <a:rPr lang="es-MX" sz="3200" b="1" dirty="0"/>
              <a:t>deberes</a:t>
            </a:r>
            <a:r>
              <a:rPr lang="es-MX" sz="3200" dirty="0"/>
              <a:t> fundamentales para con el ambiente: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Deber de protección y conservación:</a:t>
            </a:r>
            <a:r>
              <a:rPr lang="es-MX" sz="3200" dirty="0"/>
              <a:t> Todos están obligados a cuidar el ambiente, evitar la contaminación y contribuir a su preservación.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Deber del Estado:</a:t>
            </a:r>
            <a:r>
              <a:rPr lang="es-MX" sz="3200" dirty="0"/>
              <a:t> Garantizar un ambiente sano mediante leyes, políticas públicas, educación ambiental y vigilancia del cumplimiento de las normas.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Deber de reparación:</a:t>
            </a:r>
            <a:r>
              <a:rPr lang="es-MX" sz="3200" dirty="0"/>
              <a:t> Quienes causen daño al ambiente deben asumir la responsabilidad de restaurar lo afectado y compensar los daños, bajo el principio de "quien contamina, paga".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1489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264C61-490F-9883-D920-BA70B1E79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C. Principios del Derecho Ambiental</a:t>
            </a:r>
            <a:br>
              <a:rPr kumimoji="0" lang="es-MX" sz="13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7F0EC2-6394-4E0A-79D3-A5DF95647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1973943"/>
            <a:ext cx="11074399" cy="4597453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s-MX" sz="11200" dirty="0"/>
              <a:t>Los principios son guías fundamentales que orientan la creación, interpretación y aplicación del Derecho Ambiental. Algunos de los más importantes son: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1200" b="1" dirty="0"/>
              <a:t>Principio de desarrollo sostenible:</a:t>
            </a:r>
            <a:r>
              <a:rPr lang="es-MX" sz="11200" dirty="0"/>
              <a:t> Promueve un equilibrio entre desarrollo económico, social y protección ambiental, garantizando los recursos para las futuras generaciones.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1200" b="1" dirty="0"/>
              <a:t>Principio de precaución:</a:t>
            </a:r>
            <a:r>
              <a:rPr lang="es-MX" sz="11200" dirty="0"/>
              <a:t> Cuando hay amenaza de daño grave o irreversible, la falta de certeza científica no debe usarse para postergar medidas preventivas.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11200" b="1" dirty="0"/>
              <a:t>Principio de prevención:</a:t>
            </a:r>
            <a:r>
              <a:rPr lang="es-MX" sz="11200" dirty="0"/>
              <a:t> Es preferible evitar el daño ambiental antes que repararlo.</a:t>
            </a:r>
          </a:p>
          <a:p>
            <a:pPr marL="0" indent="0" algn="just">
              <a:buNone/>
            </a:pPr>
            <a:endParaRPr lang="es-MX" sz="70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0465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9FC64E-7063-F049-8EBD-F5E0C797B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115" y="286603"/>
            <a:ext cx="10647679" cy="1450757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4D829D-AF49-8AE8-D1D8-78B8C21BC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737360"/>
            <a:ext cx="11219542" cy="4395409"/>
          </a:xfrm>
        </p:spPr>
        <p:txBody>
          <a:bodyPr>
            <a:normAutofit fontScale="70000" lnSpcReduction="20000"/>
          </a:bodyPr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Principio de equidad intergeneracional:</a:t>
            </a: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Las generaciones presentes tienen la responsabilidad de conservar el ambiente para las generaciones futuras.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Principio de solidaridad:</a:t>
            </a: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Destaca la necesidad de colaboración entre individuos, comunidades, empresas y Estados en la protección del ambiente.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Principio de participación:</a:t>
            </a: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Fomenta la intervención activa de la sociedad en la gestión y toma de decisiones ambientales.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Principio de responsabilidad común pero diferenciada:</a:t>
            </a: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Reconoce que todos los países comparten la obligación de proteger el ambiente, pero no todos tienen la misma responsabilidad histórica ni la misma capacidad para </a:t>
            </a:r>
            <a:r>
              <a:rPr kumimoji="0" lang="es-MX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hac</a:t>
            </a:r>
            <a:endParaRPr kumimoji="0" lang="es-MX" sz="4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Principio de quien contamina paga:</a:t>
            </a:r>
            <a:r>
              <a:rPr kumimoji="0" lang="es-MX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Establece que quien cause un daño ambiental debe asumir los costos de su reparación o mitigación</a:t>
            </a:r>
            <a:endParaRPr lang="es-MX" sz="40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s-MX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12333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BF7F18-0E19-DBD2-5AE3-400A8452C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1.2.3. Introducción a los Conflictos Ambientales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2AD38CA-04CD-5B3A-FC3B-D5242BB92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8353" y="2107769"/>
            <a:ext cx="9807327" cy="404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433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EC191D-2A7B-75A5-1981-A7B06E8E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¿Qué son los conflictos ambientales?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EFF0DF-1479-6DE5-0B7C-606C8F667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MX" sz="3600" dirty="0"/>
              <a:t>Los </a:t>
            </a:r>
            <a:r>
              <a:rPr lang="es-MX" sz="3600" b="1" dirty="0"/>
              <a:t>conflictos ambientales</a:t>
            </a:r>
            <a:r>
              <a:rPr lang="es-MX" sz="3600" dirty="0"/>
              <a:t> son disputas que surgen cuando diferentes actores (como comunidades, empresas, gobiernos o grupos sociales) tienen intereses contrapuestos respecto al uso, control o acceso a los recursos naturales o al medio ambiente. Estos conflictos pueden estar relacionados con actividades como la minería, la deforestación, la contaminación, la expansión urbana, entre otros.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5027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BCC2A0-3A3B-821F-8B2C-FC2709A50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Causas comunes de los conflictos ambientales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6177BB-4F52-A1D8-6A6C-617D79F93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630263" cy="4511523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+mj-lt"/>
              <a:buAutoNum type="arabicPeriod"/>
            </a:pPr>
            <a:r>
              <a:rPr lang="es-MX" sz="9800" b="1" dirty="0"/>
              <a:t>Uso intensivo o desigual de los recursos naturales:</a:t>
            </a:r>
            <a:r>
              <a:rPr lang="es-MX" sz="9800" dirty="0"/>
              <a:t> Por ejemplo, el acceso al agua, la tierra o los minerales suele generar tensiones cuando ciertos sectores los acaparan o los explotan sin equidad.</a:t>
            </a:r>
          </a:p>
          <a:p>
            <a:pPr algn="just">
              <a:buFont typeface="+mj-lt"/>
              <a:buAutoNum type="arabicPeriod"/>
            </a:pPr>
            <a:r>
              <a:rPr lang="es-MX" sz="9800" b="1" dirty="0"/>
              <a:t>Contaminación y degradación ambiental:</a:t>
            </a:r>
            <a:r>
              <a:rPr lang="es-MX" sz="9800" dirty="0"/>
              <a:t> Las actividades industriales o extractivas que dañan ecosistemas o afectan la salud de las comunidades provocan resistencia social.</a:t>
            </a:r>
          </a:p>
          <a:p>
            <a:pPr algn="just">
              <a:buFont typeface="+mj-lt"/>
              <a:buAutoNum type="arabicPeriod"/>
            </a:pPr>
            <a:r>
              <a:rPr lang="es-MX" sz="9800" b="1" dirty="0"/>
              <a:t>Proyectos de infraestructura sin consulta previa:</a:t>
            </a:r>
            <a:r>
              <a:rPr lang="es-MX" sz="9800" dirty="0"/>
              <a:t> Cuando se desarrollan proyectos (como represas o carreteras) sin respetar los derechos de las comunidades locales o indígenas.</a:t>
            </a:r>
          </a:p>
          <a:p>
            <a:pPr algn="just">
              <a:buFont typeface="+mj-lt"/>
              <a:buAutoNum type="arabicPeriod"/>
            </a:pPr>
            <a:r>
              <a:rPr lang="es-MX" sz="9800" b="1" dirty="0"/>
              <a:t>Falta de participación ciudadana:</a:t>
            </a:r>
            <a:r>
              <a:rPr lang="es-MX" sz="9800" dirty="0"/>
              <a:t> La exclusión de las comunidades en los procesos de toma de decisiones ambientales alimenta el malestar social.</a:t>
            </a:r>
          </a:p>
          <a:p>
            <a:pPr algn="just">
              <a:buFont typeface="+mj-lt"/>
              <a:buAutoNum type="arabicPeriod"/>
            </a:pPr>
            <a:r>
              <a:rPr lang="es-MX" sz="9800" b="1" dirty="0"/>
              <a:t>Desigualdad socioeconómica y ambiental:</a:t>
            </a:r>
            <a:r>
              <a:rPr lang="es-MX" sz="9800" dirty="0"/>
              <a:t> Grupos vulnerables suelen ser los más afectados por los impactos negativos del deterioro ambiental, lo cual agrava los conflictos.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9346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A512E9-5873-ABB9-E456-5545A9630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903" y="263527"/>
            <a:ext cx="10058400" cy="1450757"/>
          </a:xfrm>
        </p:spPr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Tipos de conflictos ambientales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6FB83B-0BC1-75A1-CC82-C930B56D5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470606" cy="44389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b="1" dirty="0"/>
              <a:t>Locales:</a:t>
            </a:r>
            <a:r>
              <a:rPr lang="es-MX" sz="3600" dirty="0"/>
              <a:t> Afectan a comunidades específicas (ej. oposición a una mina).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b="1" dirty="0"/>
              <a:t>Regionales:</a:t>
            </a:r>
            <a:r>
              <a:rPr lang="es-MX" sz="3600" dirty="0"/>
              <a:t> Involucran varias zonas o departamentos (ej. conflicto por el uso de un río entre provincias).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b="1" dirty="0"/>
              <a:t>Internacionales:</a:t>
            </a:r>
            <a:r>
              <a:rPr lang="es-MX" sz="3600" dirty="0"/>
              <a:t> Se dan entre países, como por el uso compartido de recursos naturales o la contaminación transfronteriza.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92549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F70920-635B-7EE7-799B-B745F746C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Actores involucrados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930CF-793B-6C80-2F24-750F58BFB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Comunidades locales e indígenas</a:t>
            </a:r>
            <a:endParaRPr lang="es-MX" sz="3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Empresas privadas</a:t>
            </a:r>
            <a:endParaRPr lang="es-MX" sz="3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Gobiernos locales, regionales y nacionales</a:t>
            </a:r>
            <a:endParaRPr lang="es-MX" sz="3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 err="1"/>
              <a:t>ONGs</a:t>
            </a:r>
            <a:r>
              <a:rPr lang="es-MX" sz="3200" b="1" dirty="0"/>
              <a:t> y movimientos ambientalistas</a:t>
            </a:r>
            <a:endParaRPr lang="es-MX" sz="32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Organismos internacionales</a:t>
            </a:r>
            <a:endParaRPr lang="es-MX" sz="32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947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03F57-FE38-0B3F-7916-1C6BF89FA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Enfoque Sistémico y Dinámico</a:t>
            </a:r>
            <a:endParaRPr lang="es-MX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1389B7-B5F5-9656-B800-AE150D049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br>
              <a:rPr lang="es-MX" sz="3200" dirty="0"/>
            </a:br>
            <a:r>
              <a:rPr lang="es-MX" sz="3200" dirty="0"/>
              <a:t>El ambiente no es estático; está en constante </a:t>
            </a:r>
            <a:r>
              <a:rPr lang="es-MX" sz="3200" b="1" dirty="0"/>
              <a:t>interacción y cambio</a:t>
            </a:r>
            <a:r>
              <a:rPr lang="es-MX" sz="3200" dirty="0"/>
              <a:t>. Las concepciones generales destacan que: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Interrelación:</a:t>
            </a:r>
            <a:r>
              <a:rPr lang="es-MX" sz="3200" dirty="0"/>
              <a:t> Cada componente (natural o social) influye en los demás, generando una red de relaciones complejas.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Retroalimentación:</a:t>
            </a:r>
            <a:r>
              <a:rPr lang="es-MX" sz="3200" dirty="0"/>
              <a:t> Las actividades humanas pueden modificar el entorno, y estos cambios a su vez afectan a la sociedad, generando ciclos de retroalimentación.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0852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B186AD39-C20E-4901-289A-446B6919E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875" y="557939"/>
            <a:ext cx="9934413" cy="557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8841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D55BF1-532A-CDA7-9A6B-4EDAB1504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Importancia de la gestión de conflictos ambientales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CD5C7D-E0B0-2628-2C5A-492B22C7A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499634" cy="44099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sz="3200" dirty="0"/>
              <a:t>Una </a:t>
            </a:r>
            <a:r>
              <a:rPr lang="es-MX" sz="3200" b="1" dirty="0"/>
              <a:t>gestión adecuada de los conflictos ambientales</a:t>
            </a:r>
            <a:r>
              <a:rPr lang="es-MX" sz="3200" dirty="0"/>
              <a:t> es clave para evitar la violencia, garantizar el respeto a los derechos humanos y fomentar un desarrollo más justo y sostenible. Para ello, se requieren mecanismos 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Diálogo y mediación</a:t>
            </a:r>
            <a:endParaRPr lang="es-MX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Participación ciudadana</a:t>
            </a:r>
            <a:endParaRPr lang="es-MX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Transparencia en la información</a:t>
            </a:r>
            <a:endParaRPr lang="es-MX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Educación ambiental</a:t>
            </a:r>
            <a:endParaRPr lang="es-MX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/>
              <a:t>Aplicación efectiva del derecho ambiental</a:t>
            </a:r>
            <a:endParaRPr lang="es-MX" sz="32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5774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E51668-4901-7830-55F1-FF0C21405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Perspectiva Holística y de Sostenibilidad</a:t>
            </a:r>
            <a:endParaRPr lang="es-MX" sz="36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134912-A097-F897-7459-CE59B732C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470606" cy="445346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br>
              <a:rPr lang="es-MX" sz="3200" dirty="0"/>
            </a:br>
            <a:r>
              <a:rPr lang="es-MX" sz="3200" dirty="0"/>
              <a:t>Una concepción integral del ambiente promueve: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Sostenibilidad:</a:t>
            </a:r>
            <a:r>
              <a:rPr lang="es-MX" sz="3200" dirty="0"/>
              <a:t> La necesidad de mantener el equilibrio entre el desarrollo humano y la preservación de los recursos naturales.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Equidad Ambiental:</a:t>
            </a:r>
            <a:r>
              <a:rPr lang="es-MX" sz="3200" dirty="0"/>
              <a:t> Considera el acceso justo a los recursos y la protección del entorno para las futuras generaciones.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Interconexión Global:</a:t>
            </a:r>
            <a:r>
              <a:rPr lang="es-MX" sz="3200" dirty="0"/>
              <a:t> Reconoce que los problemas ambientales tienen una dimensión global y requieren soluciones coordinadas a nivel mundial.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3700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5A2071-5C5D-9721-026F-E7A96308C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4</a:t>
            </a:r>
            <a:r>
              <a:rPr kumimoji="0" lang="es-MX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Aplicaciones en Políticas y Gestión Ambiental</a:t>
            </a:r>
            <a:r>
              <a:rPr lang="es-MX" sz="3200" dirty="0"/>
              <a:t>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DF59E3-2426-C35F-797C-E923A4EC2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2495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br>
              <a:rPr lang="es-MX" sz="3200" dirty="0"/>
            </a:br>
            <a:r>
              <a:rPr lang="es-MX" sz="3200" dirty="0"/>
              <a:t>El entendimiento integral del ambiente se traduce en: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Políticas Públicas:</a:t>
            </a:r>
            <a:r>
              <a:rPr lang="es-MX" sz="3200" dirty="0"/>
              <a:t> Estrategias orientadas a la protección y restauración de ecosistemas, gestión de recursos y mitigación de impactos ambientales.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Planificación Urbana y Rural:</a:t>
            </a:r>
            <a:r>
              <a:rPr lang="es-MX" sz="3200" dirty="0"/>
              <a:t> Integración de criterios ambientales en el desarrollo de ciudades y áreas agrícolas para promover entornos saludables y resilientes.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Educación y Concienciación:</a:t>
            </a:r>
            <a:r>
              <a:rPr lang="es-MX" sz="3200" dirty="0"/>
              <a:t> Fomentar la formación y sensibilización sobre la importancia de conservar el ambiente y adoptar prácticas sostenibles.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438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D92E7-8EA4-1BEB-ABCB-DF853DC9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14D116-8579-EECD-49FB-915651477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3200" dirty="0"/>
              <a:t>Las </a:t>
            </a:r>
            <a:r>
              <a:rPr lang="es-MX" sz="3200" b="1" dirty="0"/>
              <a:t>Concepciones Generales del Ambiente</a:t>
            </a:r>
            <a:r>
              <a:rPr lang="es-MX" sz="3200" dirty="0"/>
              <a:t> permiten comprender la complejidad del entorno en el que vivimos. Al abordar tanto los aspectos naturales como los sociales y culturales, se sientan las bases para el desarrollo de políticas y prácticas que promuevan la sostenibilidad, la justicia ambiental y una gestión integral de los recursos, garantizando la calidad de vida presente y futura.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5012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5A0F5EA7-DA31-9ABE-9642-65283964D3FE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441342" y="743920"/>
            <a:ext cx="9221492" cy="502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415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863E7A-E1C0-4530-CDEE-A42BE2F02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b="0" i="0" u="none" strike="noStrike" baseline="0" dirty="0">
                <a:latin typeface="ArialNormal"/>
              </a:rPr>
              <a:t>1.2. GENERALIDADES DEL</a:t>
            </a:r>
            <a:br>
              <a:rPr lang="es-MX" sz="4800" b="0" i="0" u="none" strike="noStrike" baseline="0" dirty="0">
                <a:latin typeface="ArialNormal"/>
              </a:rPr>
            </a:br>
            <a:r>
              <a:rPr lang="es-MX" sz="4800" b="0" i="0" u="none" strike="noStrike" baseline="0" dirty="0">
                <a:latin typeface="ArialNormal"/>
              </a:rPr>
              <a:t>DERECHO AMBIENTAL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89D803-3E41-3079-F511-E6DA1B12C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97009"/>
          </a:xfrm>
        </p:spPr>
        <p:txBody>
          <a:bodyPr/>
          <a:lstStyle/>
          <a:p>
            <a:pPr algn="just">
              <a:buNone/>
            </a:pPr>
            <a:r>
              <a:rPr lang="es-MX" b="1" dirty="0"/>
              <a:t>1</a:t>
            </a:r>
            <a:r>
              <a:rPr lang="es-MX" sz="3200" b="1" dirty="0"/>
              <a:t>. Definición del Derecho Ambiental</a:t>
            </a:r>
          </a:p>
          <a:p>
            <a:pPr algn="just"/>
            <a:r>
              <a:rPr lang="es-MX" sz="3200" dirty="0"/>
              <a:t>El Derecho Ambiental es la rama del derecho que se encarga de regular la relación del ser humano con el medio ambiente, buscando la protección, conservación y mejora de los recursos naturales y de la calidad del entorno. Su finalidad es garantizar un equilibrio entre el desarrollo humano y la sostenibilidad ecológica.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5228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4DF62-3FFB-C4C3-10FA-EFC4A7D61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Características del Derecho Ambiental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16FE7-9553-77E8-7861-5E6F5100C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3466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Interdisciplinario:</a:t>
            </a:r>
            <a:r>
              <a:rPr lang="es-MX" sz="3200" dirty="0"/>
              <a:t> Se nutre de otras disciplinas como la biología, ecología, economía, y sociología.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Preventivo:</a:t>
            </a:r>
            <a:r>
              <a:rPr lang="es-MX" sz="3200" dirty="0"/>
              <a:t> Busca evitar el daño ambiental antes de que ocurra.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De interés público:</a:t>
            </a:r>
            <a:r>
              <a:rPr lang="es-MX" sz="3200" dirty="0"/>
              <a:t> El medio ambiente es un bien colectivo.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Dinámico:</a:t>
            </a:r>
            <a:r>
              <a:rPr lang="es-MX" sz="3200" dirty="0"/>
              <a:t> Se adapta constantemente a nuevos desafíos ecológicos y científicos.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Internacionalizado:</a:t>
            </a:r>
            <a:r>
              <a:rPr lang="es-MX" sz="3200" dirty="0"/>
              <a:t> Muchas normas ambientales provienen de tratados y convenios internacionales.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82923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11301</TotalTime>
  <Words>2054</Words>
  <Application>Microsoft Office PowerPoint</Application>
  <PresentationFormat>Panorámica</PresentationFormat>
  <Paragraphs>120</Paragraphs>
  <Slides>31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7" baseType="lpstr">
      <vt:lpstr>Aptos</vt:lpstr>
      <vt:lpstr>Arial</vt:lpstr>
      <vt:lpstr>ArialNormal</vt:lpstr>
      <vt:lpstr>Calibri</vt:lpstr>
      <vt:lpstr>Calibri Light</vt:lpstr>
      <vt:lpstr>Retrospección</vt:lpstr>
      <vt:lpstr>    </vt:lpstr>
      <vt:lpstr>1. Definición</vt:lpstr>
      <vt:lpstr>2. Enfoque Sistémico y Dinámico</vt:lpstr>
      <vt:lpstr>3. Perspectiva Holística y de Sostenibilidad</vt:lpstr>
      <vt:lpstr>4 Aplicaciones en Políticas y Gestión Ambiental.</vt:lpstr>
      <vt:lpstr>Conclusión</vt:lpstr>
      <vt:lpstr>Presentación de PowerPoint</vt:lpstr>
      <vt:lpstr>1.2. GENERALIDADES DEL DERECHO AMBIENTAL</vt:lpstr>
      <vt:lpstr>2. Características del Derecho Ambiental </vt:lpstr>
      <vt:lpstr>3. Principios del Derecho Ambiental </vt:lpstr>
      <vt:lpstr>4. Fuentes del Derecho Ambiental </vt:lpstr>
      <vt:lpstr>5. Objetivos del Derecho Ambiental </vt:lpstr>
      <vt:lpstr>6. Ámbitos de aplicación </vt:lpstr>
      <vt:lpstr>Presentación de PowerPoint</vt:lpstr>
      <vt:lpstr>1.2.1. CONCEPTO Y EVOLUCION DEL DERECHO AMBIENTAL</vt:lpstr>
      <vt:lpstr>Evolución Histórica: </vt:lpstr>
      <vt:lpstr>Reconocimiento como Bien Jurídico:</vt:lpstr>
      <vt:lpstr>Desarrollo y Consolidación:</vt:lpstr>
      <vt:lpstr>Enfoque Contemporáneo:</vt:lpstr>
      <vt:lpstr>Presentación de PowerPoint</vt:lpstr>
      <vt:lpstr>1.2.2. DERECHOS, DEBERES Y PRINCIPIOS AMBIENTALES</vt:lpstr>
      <vt:lpstr>B. Deberes Ambientales </vt:lpstr>
      <vt:lpstr>C. Principios del Derecho Ambiental </vt:lpstr>
      <vt:lpstr>Presentación de PowerPoint</vt:lpstr>
      <vt:lpstr>1.2.3. Introducción a los Conflictos Ambientales</vt:lpstr>
      <vt:lpstr>¿Qué son los conflictos ambientales? </vt:lpstr>
      <vt:lpstr>Causas comunes de los conflictos ambientales </vt:lpstr>
      <vt:lpstr>Tipos de conflictos ambientales </vt:lpstr>
      <vt:lpstr>Actores involucrados </vt:lpstr>
      <vt:lpstr>Presentación de PowerPoint</vt:lpstr>
      <vt:lpstr>Importancia de la gestión de conflictos ambientales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222</cp:revision>
  <cp:lastPrinted>2020-11-05T15:32:25Z</cp:lastPrinted>
  <dcterms:created xsi:type="dcterms:W3CDTF">2020-05-20T19:45:14Z</dcterms:created>
  <dcterms:modified xsi:type="dcterms:W3CDTF">2025-04-07T18:46:18Z</dcterms:modified>
</cp:coreProperties>
</file>