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03"/>
  </p:notesMasterIdLst>
  <p:sldIdLst>
    <p:sldId id="256" r:id="rId2"/>
    <p:sldId id="480" r:id="rId3"/>
    <p:sldId id="479" r:id="rId4"/>
    <p:sldId id="330" r:id="rId5"/>
    <p:sldId id="478" r:id="rId6"/>
    <p:sldId id="268" r:id="rId7"/>
    <p:sldId id="269" r:id="rId8"/>
    <p:sldId id="270" r:id="rId9"/>
    <p:sldId id="288" r:id="rId10"/>
    <p:sldId id="323" r:id="rId11"/>
    <p:sldId id="326" r:id="rId12"/>
    <p:sldId id="271" r:id="rId13"/>
    <p:sldId id="272" r:id="rId14"/>
    <p:sldId id="474"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419" r:id="rId29"/>
    <p:sldId id="291" r:id="rId30"/>
    <p:sldId id="292" r:id="rId31"/>
    <p:sldId id="293" r:id="rId32"/>
    <p:sldId id="295" r:id="rId33"/>
    <p:sldId id="296" r:id="rId34"/>
    <p:sldId id="297" r:id="rId35"/>
    <p:sldId id="298" r:id="rId36"/>
    <p:sldId id="299" r:id="rId37"/>
    <p:sldId id="300" r:id="rId38"/>
    <p:sldId id="301" r:id="rId39"/>
    <p:sldId id="316" r:id="rId40"/>
    <p:sldId id="317" r:id="rId41"/>
    <p:sldId id="318" r:id="rId42"/>
    <p:sldId id="319" r:id="rId43"/>
    <p:sldId id="420" r:id="rId44"/>
    <p:sldId id="321" r:id="rId45"/>
    <p:sldId id="421" r:id="rId46"/>
    <p:sldId id="422" r:id="rId47"/>
    <p:sldId id="423" r:id="rId48"/>
    <p:sldId id="424" r:id="rId49"/>
    <p:sldId id="425" r:id="rId50"/>
    <p:sldId id="327" r:id="rId51"/>
    <p:sldId id="328" r:id="rId52"/>
    <p:sldId id="329" r:id="rId53"/>
    <p:sldId id="426" r:id="rId54"/>
    <p:sldId id="427" r:id="rId55"/>
    <p:sldId id="428"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75" r:id="rId70"/>
    <p:sldId id="443" r:id="rId71"/>
    <p:sldId id="476"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459" r:id="rId88"/>
    <p:sldId id="460" r:id="rId89"/>
    <p:sldId id="461" r:id="rId90"/>
    <p:sldId id="462" r:id="rId91"/>
    <p:sldId id="463" r:id="rId92"/>
    <p:sldId id="464" r:id="rId93"/>
    <p:sldId id="465" r:id="rId94"/>
    <p:sldId id="466" r:id="rId95"/>
    <p:sldId id="467" r:id="rId96"/>
    <p:sldId id="468" r:id="rId97"/>
    <p:sldId id="469" r:id="rId98"/>
    <p:sldId id="470" r:id="rId99"/>
    <p:sldId id="471" r:id="rId100"/>
    <p:sldId id="473" r:id="rId101"/>
    <p:sldId id="477"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a Lema Espinoza" initials="ML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a:srgbClr val="FFC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p:cViewPr varScale="1">
        <p:scale>
          <a:sx n="59" d="100"/>
          <a:sy n="59" d="100"/>
        </p:scale>
        <p:origin x="1500"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A7B0A-F0DC-4FAE-B7B8-971708CEB6B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VE"/>
        </a:p>
      </dgm:t>
    </dgm:pt>
    <dgm:pt modelId="{519871EF-2BA5-4265-8EF6-4B02FEA29A98}">
      <dgm:prSet phldrT="[Texto]">
        <dgm:style>
          <a:lnRef idx="1">
            <a:schemeClr val="accent3"/>
          </a:lnRef>
          <a:fillRef idx="3">
            <a:schemeClr val="accent3"/>
          </a:fillRef>
          <a:effectRef idx="2">
            <a:schemeClr val="accent3"/>
          </a:effectRef>
          <a:fontRef idx="minor">
            <a:schemeClr val="lt1"/>
          </a:fontRef>
        </dgm:style>
      </dgm:prSet>
      <dgm:spPr/>
      <dgm:t>
        <a:bodyPr/>
        <a:lstStyle/>
        <a:p>
          <a:r>
            <a:rPr lang="en-US" dirty="0">
              <a:solidFill>
                <a:schemeClr val="tx1"/>
              </a:solidFill>
            </a:rPr>
            <a:t>FINANCIERA</a:t>
          </a:r>
          <a:endParaRPr lang="es-VE" dirty="0">
            <a:solidFill>
              <a:schemeClr val="tx1"/>
            </a:solidFill>
          </a:endParaRPr>
        </a:p>
      </dgm:t>
    </dgm:pt>
    <dgm:pt modelId="{638A22C5-1325-48DF-BBE2-AAA0BF8E205E}" type="parTrans" cxnId="{2C308922-C53A-4301-9C85-8FCFCE47D007}">
      <dgm:prSet/>
      <dgm:spPr/>
      <dgm:t>
        <a:bodyPr/>
        <a:lstStyle/>
        <a:p>
          <a:endParaRPr lang="es-VE"/>
        </a:p>
      </dgm:t>
    </dgm:pt>
    <dgm:pt modelId="{74649D62-C29D-4202-A4C6-E7DDB60228E2}" type="sibTrans" cxnId="{2C308922-C53A-4301-9C85-8FCFCE47D007}">
      <dgm:prSet/>
      <dgm:spPr/>
      <dgm:t>
        <a:bodyPr/>
        <a:lstStyle/>
        <a:p>
          <a:endParaRPr lang="es-VE"/>
        </a:p>
      </dgm:t>
    </dgm:pt>
    <dgm:pt modelId="{EA17A60B-C257-4E18-A23E-F4531E571C49}">
      <dgm:prSet phldrT="[Texto]">
        <dgm:style>
          <a:lnRef idx="0">
            <a:schemeClr val="accent4"/>
          </a:lnRef>
          <a:fillRef idx="3">
            <a:schemeClr val="accent4"/>
          </a:fillRef>
          <a:effectRef idx="3">
            <a:schemeClr val="accent4"/>
          </a:effectRef>
          <a:fontRef idx="minor">
            <a:schemeClr val="lt1"/>
          </a:fontRef>
        </dgm:style>
      </dgm:prSet>
      <dgm:spPr/>
      <dgm:t>
        <a:bodyPr/>
        <a:lstStyle/>
        <a:p>
          <a:r>
            <a:rPr lang="en-US" dirty="0"/>
            <a:t>CLIENTE</a:t>
          </a:r>
          <a:endParaRPr lang="es-VE" dirty="0"/>
        </a:p>
      </dgm:t>
    </dgm:pt>
    <dgm:pt modelId="{52CDB67E-1245-4313-8FB5-58E5370DDB0A}" type="parTrans" cxnId="{B6D1ED8A-FF29-4959-99F5-2C3910B7D6C3}">
      <dgm:prSet/>
      <dgm:spPr/>
      <dgm:t>
        <a:bodyPr/>
        <a:lstStyle/>
        <a:p>
          <a:endParaRPr lang="es-VE"/>
        </a:p>
      </dgm:t>
    </dgm:pt>
    <dgm:pt modelId="{58F80DE9-6431-4B7E-A360-DA716FFE1F42}" type="sibTrans" cxnId="{B6D1ED8A-FF29-4959-99F5-2C3910B7D6C3}">
      <dgm:prSet/>
      <dgm:spPr/>
      <dgm:t>
        <a:bodyPr/>
        <a:lstStyle/>
        <a:p>
          <a:endParaRPr lang="es-VE"/>
        </a:p>
      </dgm:t>
    </dgm:pt>
    <dgm:pt modelId="{D1B72D83-9C79-49AC-9FFC-180C522C09B5}">
      <dgm:prSet phldrT="[Texto]">
        <dgm:style>
          <a:lnRef idx="0">
            <a:schemeClr val="accent6"/>
          </a:lnRef>
          <a:fillRef idx="3">
            <a:schemeClr val="accent6"/>
          </a:fillRef>
          <a:effectRef idx="3">
            <a:schemeClr val="accent6"/>
          </a:effectRef>
          <a:fontRef idx="minor">
            <a:schemeClr val="lt1"/>
          </a:fontRef>
        </dgm:style>
      </dgm:prSet>
      <dgm:spPr/>
      <dgm:t>
        <a:bodyPr/>
        <a:lstStyle/>
        <a:p>
          <a:r>
            <a:rPr lang="en-US" dirty="0"/>
            <a:t>PROCESOS</a:t>
          </a:r>
          <a:endParaRPr lang="es-VE" dirty="0"/>
        </a:p>
      </dgm:t>
    </dgm:pt>
    <dgm:pt modelId="{00790DBC-DD2B-42E2-8CF3-56B3A20464B5}" type="parTrans" cxnId="{66E3B7A3-BB70-4C1F-8C96-B8906F8A6C40}">
      <dgm:prSet/>
      <dgm:spPr/>
      <dgm:t>
        <a:bodyPr/>
        <a:lstStyle/>
        <a:p>
          <a:endParaRPr lang="es-VE"/>
        </a:p>
      </dgm:t>
    </dgm:pt>
    <dgm:pt modelId="{A0CDEFA4-4082-4BE7-9E79-1C3FEEFF90FC}" type="sibTrans" cxnId="{66E3B7A3-BB70-4C1F-8C96-B8906F8A6C40}">
      <dgm:prSet/>
      <dgm:spPr/>
      <dgm:t>
        <a:bodyPr/>
        <a:lstStyle/>
        <a:p>
          <a:endParaRPr lang="es-VE"/>
        </a:p>
      </dgm:t>
    </dgm:pt>
    <dgm:pt modelId="{A93D66E8-A23F-42B6-BD9C-0A6918EBAEB3}">
      <dgm:prSet phldrT="[Texto]"/>
      <dgm:spPr/>
      <dgm:t>
        <a:bodyPr/>
        <a:lstStyle/>
        <a:p>
          <a:r>
            <a:rPr lang="en-US" dirty="0">
              <a:solidFill>
                <a:srgbClr val="FF0000"/>
              </a:solidFill>
            </a:rPr>
            <a:t>APRENDIZAJE Y CRECIMIENTO</a:t>
          </a:r>
          <a:endParaRPr lang="es-VE" dirty="0">
            <a:solidFill>
              <a:srgbClr val="FF0000"/>
            </a:solidFill>
          </a:endParaRPr>
        </a:p>
      </dgm:t>
    </dgm:pt>
    <dgm:pt modelId="{48361C66-E7E8-4D9C-873E-C29B81667418}" type="parTrans" cxnId="{D13434D1-7F4E-47FE-BCDF-96EA29183AA1}">
      <dgm:prSet/>
      <dgm:spPr/>
      <dgm:t>
        <a:bodyPr/>
        <a:lstStyle/>
        <a:p>
          <a:endParaRPr lang="es-VE"/>
        </a:p>
      </dgm:t>
    </dgm:pt>
    <dgm:pt modelId="{A30AA6F2-8EEC-4FC1-9C63-9099201EB5D0}" type="sibTrans" cxnId="{D13434D1-7F4E-47FE-BCDF-96EA29183AA1}">
      <dgm:prSet/>
      <dgm:spPr/>
      <dgm:t>
        <a:bodyPr/>
        <a:lstStyle/>
        <a:p>
          <a:endParaRPr lang="es-VE"/>
        </a:p>
      </dgm:t>
    </dgm:pt>
    <dgm:pt modelId="{20184EEC-A422-43A9-B2A3-73DCCC83CC7B}" type="pres">
      <dgm:prSet presAssocID="{DA6A7B0A-F0DC-4FAE-B7B8-971708CEB6B6}" presName="diagram" presStyleCnt="0">
        <dgm:presLayoutVars>
          <dgm:dir/>
          <dgm:resizeHandles val="exact"/>
        </dgm:presLayoutVars>
      </dgm:prSet>
      <dgm:spPr/>
    </dgm:pt>
    <dgm:pt modelId="{8ADA32B1-4324-4896-9F9E-0FAFA6089CAA}" type="pres">
      <dgm:prSet presAssocID="{519871EF-2BA5-4265-8EF6-4B02FEA29A98}" presName="node" presStyleLbl="node1" presStyleIdx="0" presStyleCnt="4">
        <dgm:presLayoutVars>
          <dgm:bulletEnabled val="1"/>
        </dgm:presLayoutVars>
      </dgm:prSet>
      <dgm:spPr/>
    </dgm:pt>
    <dgm:pt modelId="{58E3F1B0-7974-432C-996A-4577755A7057}" type="pres">
      <dgm:prSet presAssocID="{74649D62-C29D-4202-A4C6-E7DDB60228E2}" presName="sibTrans" presStyleCnt="0"/>
      <dgm:spPr/>
    </dgm:pt>
    <dgm:pt modelId="{CA5F835B-D5AF-4210-8DB3-B53EEF78721E}" type="pres">
      <dgm:prSet presAssocID="{EA17A60B-C257-4E18-A23E-F4531E571C49}" presName="node" presStyleLbl="node1" presStyleIdx="1" presStyleCnt="4">
        <dgm:presLayoutVars>
          <dgm:bulletEnabled val="1"/>
        </dgm:presLayoutVars>
      </dgm:prSet>
      <dgm:spPr/>
    </dgm:pt>
    <dgm:pt modelId="{BFE1C9A6-AEAE-4C82-AD9D-9C8A73755956}" type="pres">
      <dgm:prSet presAssocID="{58F80DE9-6431-4B7E-A360-DA716FFE1F42}" presName="sibTrans" presStyleCnt="0"/>
      <dgm:spPr/>
    </dgm:pt>
    <dgm:pt modelId="{AF02C758-6D06-4F1C-98A8-B81864D7213F}" type="pres">
      <dgm:prSet presAssocID="{D1B72D83-9C79-49AC-9FFC-180C522C09B5}" presName="node" presStyleLbl="node1" presStyleIdx="2" presStyleCnt="4">
        <dgm:presLayoutVars>
          <dgm:bulletEnabled val="1"/>
        </dgm:presLayoutVars>
      </dgm:prSet>
      <dgm:spPr/>
    </dgm:pt>
    <dgm:pt modelId="{DD7653D0-BCA9-48B8-ACEF-DB88697E42EE}" type="pres">
      <dgm:prSet presAssocID="{A0CDEFA4-4082-4BE7-9E79-1C3FEEFF90FC}" presName="sibTrans" presStyleCnt="0"/>
      <dgm:spPr/>
    </dgm:pt>
    <dgm:pt modelId="{30C00CB8-8AF3-4A76-81F8-1E44F2A18A26}" type="pres">
      <dgm:prSet presAssocID="{A93D66E8-A23F-42B6-BD9C-0A6918EBAEB3}" presName="node" presStyleLbl="node1" presStyleIdx="3" presStyleCnt="4" custLinFactY="26706" custLinFactNeighborX="-1098" custLinFactNeighborY="100000">
        <dgm:presLayoutVars>
          <dgm:bulletEnabled val="1"/>
        </dgm:presLayoutVars>
      </dgm:prSet>
      <dgm:spPr/>
    </dgm:pt>
  </dgm:ptLst>
  <dgm:cxnLst>
    <dgm:cxn modelId="{D3809005-1C6F-44FF-8E4C-7491AAE7BB6E}" type="presOf" srcId="{D1B72D83-9C79-49AC-9FFC-180C522C09B5}" destId="{AF02C758-6D06-4F1C-98A8-B81864D7213F}" srcOrd="0" destOrd="0" presId="urn:microsoft.com/office/officeart/2005/8/layout/default#1"/>
    <dgm:cxn modelId="{2C308922-C53A-4301-9C85-8FCFCE47D007}" srcId="{DA6A7B0A-F0DC-4FAE-B7B8-971708CEB6B6}" destId="{519871EF-2BA5-4265-8EF6-4B02FEA29A98}" srcOrd="0" destOrd="0" parTransId="{638A22C5-1325-48DF-BBE2-AAA0BF8E205E}" sibTransId="{74649D62-C29D-4202-A4C6-E7DDB60228E2}"/>
    <dgm:cxn modelId="{B6D1ED8A-FF29-4959-99F5-2C3910B7D6C3}" srcId="{DA6A7B0A-F0DC-4FAE-B7B8-971708CEB6B6}" destId="{EA17A60B-C257-4E18-A23E-F4531E571C49}" srcOrd="1" destOrd="0" parTransId="{52CDB67E-1245-4313-8FB5-58E5370DDB0A}" sibTransId="{58F80DE9-6431-4B7E-A360-DA716FFE1F42}"/>
    <dgm:cxn modelId="{66E3B7A3-BB70-4C1F-8C96-B8906F8A6C40}" srcId="{DA6A7B0A-F0DC-4FAE-B7B8-971708CEB6B6}" destId="{D1B72D83-9C79-49AC-9FFC-180C522C09B5}" srcOrd="2" destOrd="0" parTransId="{00790DBC-DD2B-42E2-8CF3-56B3A20464B5}" sibTransId="{A0CDEFA4-4082-4BE7-9E79-1C3FEEFF90FC}"/>
    <dgm:cxn modelId="{2BB5E4A9-041E-4798-B581-D009497E8FB1}" type="presOf" srcId="{A93D66E8-A23F-42B6-BD9C-0A6918EBAEB3}" destId="{30C00CB8-8AF3-4A76-81F8-1E44F2A18A26}" srcOrd="0" destOrd="0" presId="urn:microsoft.com/office/officeart/2005/8/layout/default#1"/>
    <dgm:cxn modelId="{D13434D1-7F4E-47FE-BCDF-96EA29183AA1}" srcId="{DA6A7B0A-F0DC-4FAE-B7B8-971708CEB6B6}" destId="{A93D66E8-A23F-42B6-BD9C-0A6918EBAEB3}" srcOrd="3" destOrd="0" parTransId="{48361C66-E7E8-4D9C-873E-C29B81667418}" sibTransId="{A30AA6F2-8EEC-4FC1-9C63-9099201EB5D0}"/>
    <dgm:cxn modelId="{5921D2D9-928E-4939-8891-1F217F59CFBF}" type="presOf" srcId="{DA6A7B0A-F0DC-4FAE-B7B8-971708CEB6B6}" destId="{20184EEC-A422-43A9-B2A3-73DCCC83CC7B}" srcOrd="0" destOrd="0" presId="urn:microsoft.com/office/officeart/2005/8/layout/default#1"/>
    <dgm:cxn modelId="{5923FAD9-345D-4ED1-9DCB-E2A2CD288E57}" type="presOf" srcId="{519871EF-2BA5-4265-8EF6-4B02FEA29A98}" destId="{8ADA32B1-4324-4896-9F9E-0FAFA6089CAA}" srcOrd="0" destOrd="0" presId="urn:microsoft.com/office/officeart/2005/8/layout/default#1"/>
    <dgm:cxn modelId="{7FBF33E2-9FB3-473E-A56E-DB8805964CEE}" type="presOf" srcId="{EA17A60B-C257-4E18-A23E-F4531E571C49}" destId="{CA5F835B-D5AF-4210-8DB3-B53EEF78721E}" srcOrd="0" destOrd="0" presId="urn:microsoft.com/office/officeart/2005/8/layout/default#1"/>
    <dgm:cxn modelId="{7A1A21EA-007D-4A7B-B046-5D2CD52A0EF0}" type="presParOf" srcId="{20184EEC-A422-43A9-B2A3-73DCCC83CC7B}" destId="{8ADA32B1-4324-4896-9F9E-0FAFA6089CAA}" srcOrd="0" destOrd="0" presId="urn:microsoft.com/office/officeart/2005/8/layout/default#1"/>
    <dgm:cxn modelId="{0260BFF6-FAD8-4F55-B888-761F6F9D3127}" type="presParOf" srcId="{20184EEC-A422-43A9-B2A3-73DCCC83CC7B}" destId="{58E3F1B0-7974-432C-996A-4577755A7057}" srcOrd="1" destOrd="0" presId="urn:microsoft.com/office/officeart/2005/8/layout/default#1"/>
    <dgm:cxn modelId="{548E7B99-E34C-410B-8013-93BEB4EEB54E}" type="presParOf" srcId="{20184EEC-A422-43A9-B2A3-73DCCC83CC7B}" destId="{CA5F835B-D5AF-4210-8DB3-B53EEF78721E}" srcOrd="2" destOrd="0" presId="urn:microsoft.com/office/officeart/2005/8/layout/default#1"/>
    <dgm:cxn modelId="{2708C3C0-C11C-43B4-8D6D-76A3C5C9D81E}" type="presParOf" srcId="{20184EEC-A422-43A9-B2A3-73DCCC83CC7B}" destId="{BFE1C9A6-AEAE-4C82-AD9D-9C8A73755956}" srcOrd="3" destOrd="0" presId="urn:microsoft.com/office/officeart/2005/8/layout/default#1"/>
    <dgm:cxn modelId="{D5E0902E-F9FB-47CE-8830-9766CBFA4F25}" type="presParOf" srcId="{20184EEC-A422-43A9-B2A3-73DCCC83CC7B}" destId="{AF02C758-6D06-4F1C-98A8-B81864D7213F}" srcOrd="4" destOrd="0" presId="urn:microsoft.com/office/officeart/2005/8/layout/default#1"/>
    <dgm:cxn modelId="{2C748FB2-603B-4C53-83C8-F001812DFD7A}" type="presParOf" srcId="{20184EEC-A422-43A9-B2A3-73DCCC83CC7B}" destId="{DD7653D0-BCA9-48B8-ACEF-DB88697E42EE}" srcOrd="5" destOrd="0" presId="urn:microsoft.com/office/officeart/2005/8/layout/default#1"/>
    <dgm:cxn modelId="{75CEAC9A-590F-4E94-AC21-BEF280E3B3CB}" type="presParOf" srcId="{20184EEC-A422-43A9-B2A3-73DCCC83CC7B}" destId="{30C00CB8-8AF3-4A76-81F8-1E44F2A18A26}"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D00CD-DC02-4BFC-ACDB-C7D382D577E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VE"/>
        </a:p>
      </dgm:t>
    </dgm:pt>
    <dgm:pt modelId="{6CFBCF4D-54E8-4E3A-BA61-99AC62642C24}">
      <dgm:prSet phldrT="[Texto]"/>
      <dgm:spPr/>
      <dgm:t>
        <a:bodyPr/>
        <a:lstStyle/>
        <a:p>
          <a:r>
            <a:rPr lang="es-ES" dirty="0"/>
            <a:t>DE DISUACIÓN</a:t>
          </a:r>
          <a:endParaRPr lang="es-VE" dirty="0"/>
        </a:p>
      </dgm:t>
    </dgm:pt>
    <dgm:pt modelId="{66A33328-C892-4527-AF7F-B4D6036951AD}" type="parTrans" cxnId="{0BAED808-6408-41EA-A739-8110478FB23B}">
      <dgm:prSet/>
      <dgm:spPr/>
      <dgm:t>
        <a:bodyPr/>
        <a:lstStyle/>
        <a:p>
          <a:endParaRPr lang="es-VE"/>
        </a:p>
      </dgm:t>
    </dgm:pt>
    <dgm:pt modelId="{94E334E4-D524-400E-92AF-256B27A4B4DB}" type="sibTrans" cxnId="{0BAED808-6408-41EA-A739-8110478FB23B}">
      <dgm:prSet/>
      <dgm:spPr/>
      <dgm:t>
        <a:bodyPr/>
        <a:lstStyle/>
        <a:p>
          <a:endParaRPr lang="es-VE"/>
        </a:p>
      </dgm:t>
    </dgm:pt>
    <dgm:pt modelId="{1EC8B850-9497-453C-B3CE-738884D2AB1B}">
      <dgm:prSet phldrT="[Texto]"/>
      <dgm:spPr/>
      <dgm:t>
        <a:bodyPr/>
        <a:lstStyle/>
        <a:p>
          <a:r>
            <a:rPr lang="es-ES" dirty="0"/>
            <a:t>OFENSIVA</a:t>
          </a:r>
          <a:endParaRPr lang="es-VE" dirty="0"/>
        </a:p>
      </dgm:t>
    </dgm:pt>
    <dgm:pt modelId="{0A938303-5FDC-4118-AD4B-19E3407D3E6B}" type="parTrans" cxnId="{855A6835-DBD4-4AC3-81C0-E9E4DB962D39}">
      <dgm:prSet/>
      <dgm:spPr/>
      <dgm:t>
        <a:bodyPr/>
        <a:lstStyle/>
        <a:p>
          <a:endParaRPr lang="es-VE"/>
        </a:p>
      </dgm:t>
    </dgm:pt>
    <dgm:pt modelId="{D19858CD-BFE8-480D-A03A-8457A9750715}" type="sibTrans" cxnId="{855A6835-DBD4-4AC3-81C0-E9E4DB962D39}">
      <dgm:prSet/>
      <dgm:spPr/>
      <dgm:t>
        <a:bodyPr/>
        <a:lstStyle/>
        <a:p>
          <a:endParaRPr lang="es-VE"/>
        </a:p>
      </dgm:t>
    </dgm:pt>
    <dgm:pt modelId="{B26AAF70-E30C-4543-8727-B3E3E0C65B0F}">
      <dgm:prSet phldrT="[Texto]"/>
      <dgm:spPr/>
      <dgm:t>
        <a:bodyPr/>
        <a:lstStyle/>
        <a:p>
          <a:r>
            <a:rPr lang="es-ES" dirty="0"/>
            <a:t>DEFENSIVA</a:t>
          </a:r>
          <a:endParaRPr lang="es-VE" dirty="0"/>
        </a:p>
      </dgm:t>
    </dgm:pt>
    <dgm:pt modelId="{939702CA-C298-4B35-AEF1-3545EA9DD1BB}" type="parTrans" cxnId="{871D3637-1304-4EC8-A1A4-23373633C171}">
      <dgm:prSet/>
      <dgm:spPr/>
      <dgm:t>
        <a:bodyPr/>
        <a:lstStyle/>
        <a:p>
          <a:endParaRPr lang="es-VE"/>
        </a:p>
      </dgm:t>
    </dgm:pt>
    <dgm:pt modelId="{ED31F7D2-E7E2-49D3-8BA3-3461152F068B}" type="sibTrans" cxnId="{871D3637-1304-4EC8-A1A4-23373633C171}">
      <dgm:prSet/>
      <dgm:spPr/>
      <dgm:t>
        <a:bodyPr/>
        <a:lstStyle/>
        <a:p>
          <a:endParaRPr lang="es-VE"/>
        </a:p>
      </dgm:t>
    </dgm:pt>
    <dgm:pt modelId="{CE04196E-F290-4FD7-8581-957C2A104BD4}">
      <dgm:prSet phldrT="[Texto]"/>
      <dgm:spPr/>
      <dgm:t>
        <a:bodyPr/>
        <a:lstStyle/>
        <a:p>
          <a:r>
            <a:rPr lang="es-ES" dirty="0"/>
            <a:t>DE ALIANZAS</a:t>
          </a:r>
          <a:endParaRPr lang="es-VE" dirty="0"/>
        </a:p>
      </dgm:t>
    </dgm:pt>
    <dgm:pt modelId="{300778B4-4913-4757-ACE8-AC853903E8CA}" type="parTrans" cxnId="{2D590823-8991-4EB4-AD6A-38D7B17C92CE}">
      <dgm:prSet/>
      <dgm:spPr/>
      <dgm:t>
        <a:bodyPr/>
        <a:lstStyle/>
        <a:p>
          <a:endParaRPr lang="es-VE"/>
        </a:p>
      </dgm:t>
    </dgm:pt>
    <dgm:pt modelId="{22B9B150-B5CA-4968-B2F9-8363E64DE458}" type="sibTrans" cxnId="{2D590823-8991-4EB4-AD6A-38D7B17C92CE}">
      <dgm:prSet/>
      <dgm:spPr/>
      <dgm:t>
        <a:bodyPr/>
        <a:lstStyle/>
        <a:p>
          <a:endParaRPr lang="es-VE"/>
        </a:p>
      </dgm:t>
    </dgm:pt>
    <dgm:pt modelId="{E3714874-A3D8-41DE-8D79-BC9B49605164}" type="pres">
      <dgm:prSet presAssocID="{9A2D00CD-DC02-4BFC-ACDB-C7D382D577E8}" presName="linear" presStyleCnt="0">
        <dgm:presLayoutVars>
          <dgm:animLvl val="lvl"/>
          <dgm:resizeHandles val="exact"/>
        </dgm:presLayoutVars>
      </dgm:prSet>
      <dgm:spPr/>
    </dgm:pt>
    <dgm:pt modelId="{37771730-2024-45D2-AFD3-5203BB87DE4D}" type="pres">
      <dgm:prSet presAssocID="{6CFBCF4D-54E8-4E3A-BA61-99AC62642C24}" presName="parentText" presStyleLbl="node1" presStyleIdx="0" presStyleCnt="4">
        <dgm:presLayoutVars>
          <dgm:chMax val="0"/>
          <dgm:bulletEnabled val="1"/>
        </dgm:presLayoutVars>
      </dgm:prSet>
      <dgm:spPr/>
    </dgm:pt>
    <dgm:pt modelId="{C533496E-61E3-48DD-9339-EF230D4AB8DD}" type="pres">
      <dgm:prSet presAssocID="{94E334E4-D524-400E-92AF-256B27A4B4DB}" presName="spacer" presStyleCnt="0"/>
      <dgm:spPr/>
    </dgm:pt>
    <dgm:pt modelId="{9BB65052-8D70-4B53-84AA-0C38E5A08438}" type="pres">
      <dgm:prSet presAssocID="{1EC8B850-9497-453C-B3CE-738884D2AB1B}" presName="parentText" presStyleLbl="node1" presStyleIdx="1" presStyleCnt="4">
        <dgm:presLayoutVars>
          <dgm:chMax val="0"/>
          <dgm:bulletEnabled val="1"/>
        </dgm:presLayoutVars>
      </dgm:prSet>
      <dgm:spPr/>
    </dgm:pt>
    <dgm:pt modelId="{D1406C3E-6261-4508-9E65-ED5EAC1F88DD}" type="pres">
      <dgm:prSet presAssocID="{D19858CD-BFE8-480D-A03A-8457A9750715}" presName="spacer" presStyleCnt="0"/>
      <dgm:spPr/>
    </dgm:pt>
    <dgm:pt modelId="{9EFB3E77-C35A-4689-B0FA-F0D4396B51CA}" type="pres">
      <dgm:prSet presAssocID="{B26AAF70-E30C-4543-8727-B3E3E0C65B0F}" presName="parentText" presStyleLbl="node1" presStyleIdx="2" presStyleCnt="4">
        <dgm:presLayoutVars>
          <dgm:chMax val="0"/>
          <dgm:bulletEnabled val="1"/>
        </dgm:presLayoutVars>
      </dgm:prSet>
      <dgm:spPr/>
    </dgm:pt>
    <dgm:pt modelId="{C46FE62D-AA63-4313-8D6F-61B16CE74894}" type="pres">
      <dgm:prSet presAssocID="{ED31F7D2-E7E2-49D3-8BA3-3461152F068B}" presName="spacer" presStyleCnt="0"/>
      <dgm:spPr/>
    </dgm:pt>
    <dgm:pt modelId="{5FFA85D1-33FD-4E2A-BB8F-2428FBD07470}" type="pres">
      <dgm:prSet presAssocID="{CE04196E-F290-4FD7-8581-957C2A104BD4}" presName="parentText" presStyleLbl="node1" presStyleIdx="3" presStyleCnt="4">
        <dgm:presLayoutVars>
          <dgm:chMax val="0"/>
          <dgm:bulletEnabled val="1"/>
        </dgm:presLayoutVars>
      </dgm:prSet>
      <dgm:spPr/>
    </dgm:pt>
  </dgm:ptLst>
  <dgm:cxnLst>
    <dgm:cxn modelId="{0BAED808-6408-41EA-A739-8110478FB23B}" srcId="{9A2D00CD-DC02-4BFC-ACDB-C7D382D577E8}" destId="{6CFBCF4D-54E8-4E3A-BA61-99AC62642C24}" srcOrd="0" destOrd="0" parTransId="{66A33328-C892-4527-AF7F-B4D6036951AD}" sibTransId="{94E334E4-D524-400E-92AF-256B27A4B4DB}"/>
    <dgm:cxn modelId="{2D590823-8991-4EB4-AD6A-38D7B17C92CE}" srcId="{9A2D00CD-DC02-4BFC-ACDB-C7D382D577E8}" destId="{CE04196E-F290-4FD7-8581-957C2A104BD4}" srcOrd="3" destOrd="0" parTransId="{300778B4-4913-4757-ACE8-AC853903E8CA}" sibTransId="{22B9B150-B5CA-4968-B2F9-8363E64DE458}"/>
    <dgm:cxn modelId="{88164733-5F21-4D2B-AF4A-7AB714E4E6F8}" type="presOf" srcId="{9A2D00CD-DC02-4BFC-ACDB-C7D382D577E8}" destId="{E3714874-A3D8-41DE-8D79-BC9B49605164}" srcOrd="0" destOrd="0" presId="urn:microsoft.com/office/officeart/2005/8/layout/vList2"/>
    <dgm:cxn modelId="{855A6835-DBD4-4AC3-81C0-E9E4DB962D39}" srcId="{9A2D00CD-DC02-4BFC-ACDB-C7D382D577E8}" destId="{1EC8B850-9497-453C-B3CE-738884D2AB1B}" srcOrd="1" destOrd="0" parTransId="{0A938303-5FDC-4118-AD4B-19E3407D3E6B}" sibTransId="{D19858CD-BFE8-480D-A03A-8457A9750715}"/>
    <dgm:cxn modelId="{871D3637-1304-4EC8-A1A4-23373633C171}" srcId="{9A2D00CD-DC02-4BFC-ACDB-C7D382D577E8}" destId="{B26AAF70-E30C-4543-8727-B3E3E0C65B0F}" srcOrd="2" destOrd="0" parTransId="{939702CA-C298-4B35-AEF1-3545EA9DD1BB}" sibTransId="{ED31F7D2-E7E2-49D3-8BA3-3461152F068B}"/>
    <dgm:cxn modelId="{B6ED036B-04B0-48D9-8CF3-9D819B461271}" type="presOf" srcId="{CE04196E-F290-4FD7-8581-957C2A104BD4}" destId="{5FFA85D1-33FD-4E2A-BB8F-2428FBD07470}" srcOrd="0" destOrd="0" presId="urn:microsoft.com/office/officeart/2005/8/layout/vList2"/>
    <dgm:cxn modelId="{A7C41B83-C8E1-430A-80CE-BDD87F3F73CD}" type="presOf" srcId="{6CFBCF4D-54E8-4E3A-BA61-99AC62642C24}" destId="{37771730-2024-45D2-AFD3-5203BB87DE4D}" srcOrd="0" destOrd="0" presId="urn:microsoft.com/office/officeart/2005/8/layout/vList2"/>
    <dgm:cxn modelId="{68563BAC-4E61-49FA-A34B-1FE5002A6292}" type="presOf" srcId="{1EC8B850-9497-453C-B3CE-738884D2AB1B}" destId="{9BB65052-8D70-4B53-84AA-0C38E5A08438}" srcOrd="0" destOrd="0" presId="urn:microsoft.com/office/officeart/2005/8/layout/vList2"/>
    <dgm:cxn modelId="{489443C3-E941-4B56-83FE-36263211B9D0}" type="presOf" srcId="{B26AAF70-E30C-4543-8727-B3E3E0C65B0F}" destId="{9EFB3E77-C35A-4689-B0FA-F0D4396B51CA}" srcOrd="0" destOrd="0" presId="urn:microsoft.com/office/officeart/2005/8/layout/vList2"/>
    <dgm:cxn modelId="{C3A6336A-3BDC-421B-B112-726BB7C5BF62}" type="presParOf" srcId="{E3714874-A3D8-41DE-8D79-BC9B49605164}" destId="{37771730-2024-45D2-AFD3-5203BB87DE4D}" srcOrd="0" destOrd="0" presId="urn:microsoft.com/office/officeart/2005/8/layout/vList2"/>
    <dgm:cxn modelId="{753A74EF-C5E7-4315-96F7-5FD301DBF846}" type="presParOf" srcId="{E3714874-A3D8-41DE-8D79-BC9B49605164}" destId="{C533496E-61E3-48DD-9339-EF230D4AB8DD}" srcOrd="1" destOrd="0" presId="urn:microsoft.com/office/officeart/2005/8/layout/vList2"/>
    <dgm:cxn modelId="{2402737F-E302-414D-B6D6-23B7238C0DFE}" type="presParOf" srcId="{E3714874-A3D8-41DE-8D79-BC9B49605164}" destId="{9BB65052-8D70-4B53-84AA-0C38E5A08438}" srcOrd="2" destOrd="0" presId="urn:microsoft.com/office/officeart/2005/8/layout/vList2"/>
    <dgm:cxn modelId="{3793A33B-962A-4097-A0B5-1A0249FBDF79}" type="presParOf" srcId="{E3714874-A3D8-41DE-8D79-BC9B49605164}" destId="{D1406C3E-6261-4508-9E65-ED5EAC1F88DD}" srcOrd="3" destOrd="0" presId="urn:microsoft.com/office/officeart/2005/8/layout/vList2"/>
    <dgm:cxn modelId="{102DDD7D-77C5-41C9-9F04-1BDE957F8567}" type="presParOf" srcId="{E3714874-A3D8-41DE-8D79-BC9B49605164}" destId="{9EFB3E77-C35A-4689-B0FA-F0D4396B51CA}" srcOrd="4" destOrd="0" presId="urn:microsoft.com/office/officeart/2005/8/layout/vList2"/>
    <dgm:cxn modelId="{7A9F3D89-FCE8-483B-9758-5B3E615438A7}" type="presParOf" srcId="{E3714874-A3D8-41DE-8D79-BC9B49605164}" destId="{C46FE62D-AA63-4313-8D6F-61B16CE74894}" srcOrd="5" destOrd="0" presId="urn:microsoft.com/office/officeart/2005/8/layout/vList2"/>
    <dgm:cxn modelId="{6E4D3538-BE0D-4540-8A22-20BE7B488725}" type="presParOf" srcId="{E3714874-A3D8-41DE-8D79-BC9B49605164}" destId="{5FFA85D1-33FD-4E2A-BB8F-2428FBD0747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A32B1-4324-4896-9F9E-0FAFA6089CAA}">
      <dsp:nvSpPr>
        <dsp:cNvPr id="0" name=""/>
        <dsp:cNvSpPr/>
      </dsp:nvSpPr>
      <dsp:spPr>
        <a:xfrm>
          <a:off x="301230" y="2533"/>
          <a:ext cx="1426883" cy="856129"/>
        </a:xfrm>
        <a:prstGeom prst="rect">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w="9525" cap="flat" cmpd="sng" algn="ctr">
          <a:solidFill>
            <a:schemeClr val="accent3">
              <a:shade val="60000"/>
            </a:schemeClr>
          </a:solidFill>
          <a:prstDash val="solid"/>
        </a:ln>
        <a:effectLst>
          <a:outerShdw blurRad="50800" dist="25400" dir="5400000" rotWithShape="0">
            <a:srgbClr val="000000">
              <a:alpha val="28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FINANCIERA</a:t>
          </a:r>
          <a:endParaRPr lang="es-VE" sz="1700" kern="1200" dirty="0">
            <a:solidFill>
              <a:schemeClr val="tx1"/>
            </a:solidFill>
          </a:endParaRPr>
        </a:p>
      </dsp:txBody>
      <dsp:txXfrm>
        <a:off x="301230" y="2533"/>
        <a:ext cx="1426883" cy="856129"/>
      </dsp:txXfrm>
    </dsp:sp>
    <dsp:sp modelId="{CA5F835B-D5AF-4210-8DB3-B53EEF78721E}">
      <dsp:nvSpPr>
        <dsp:cNvPr id="0" name=""/>
        <dsp:cNvSpPr/>
      </dsp:nvSpPr>
      <dsp:spPr>
        <a:xfrm>
          <a:off x="301230" y="1001351"/>
          <a:ext cx="1426883" cy="856129"/>
        </a:xfrm>
        <a:prstGeom prst="rect">
          <a:avLst/>
        </a:prstGeom>
        <a:gradFill rotWithShape="1">
          <a:gsLst>
            <a:gs pos="0">
              <a:schemeClr val="accent4">
                <a:tint val="94000"/>
                <a:satMod val="100000"/>
                <a:lumMod val="108000"/>
              </a:schemeClr>
            </a:gs>
            <a:gs pos="50000">
              <a:schemeClr val="accent4">
                <a:tint val="98000"/>
                <a:shade val="100000"/>
                <a:satMod val="100000"/>
                <a:lumMod val="100000"/>
              </a:schemeClr>
            </a:gs>
            <a:gs pos="100000">
              <a:schemeClr val="accent4">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CLIENTE</a:t>
          </a:r>
          <a:endParaRPr lang="es-VE" sz="1700" kern="1200" dirty="0"/>
        </a:p>
      </dsp:txBody>
      <dsp:txXfrm>
        <a:off x="301230" y="1001351"/>
        <a:ext cx="1426883" cy="856129"/>
      </dsp:txXfrm>
    </dsp:sp>
    <dsp:sp modelId="{AF02C758-6D06-4F1C-98A8-B81864D7213F}">
      <dsp:nvSpPr>
        <dsp:cNvPr id="0" name=""/>
        <dsp:cNvSpPr/>
      </dsp:nvSpPr>
      <dsp:spPr>
        <a:xfrm>
          <a:off x="301230" y="2000170"/>
          <a:ext cx="1426883" cy="856129"/>
        </a:xfrm>
        <a:prstGeom prst="rect">
          <a:avLst/>
        </a:prstGeom>
        <a:gradFill rotWithShape="1">
          <a:gsLst>
            <a:gs pos="0">
              <a:schemeClr val="accent6">
                <a:tint val="94000"/>
                <a:satMod val="100000"/>
                <a:lumMod val="108000"/>
              </a:schemeClr>
            </a:gs>
            <a:gs pos="50000">
              <a:schemeClr val="accent6">
                <a:tint val="98000"/>
                <a:shade val="100000"/>
                <a:satMod val="100000"/>
                <a:lumMod val="100000"/>
              </a:schemeClr>
            </a:gs>
            <a:gs pos="100000">
              <a:schemeClr val="accent6">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PROCESOS</a:t>
          </a:r>
          <a:endParaRPr lang="es-VE" sz="1700" kern="1200" dirty="0"/>
        </a:p>
      </dsp:txBody>
      <dsp:txXfrm>
        <a:off x="301230" y="2000170"/>
        <a:ext cx="1426883" cy="856129"/>
      </dsp:txXfrm>
    </dsp:sp>
    <dsp:sp modelId="{30C00CB8-8AF3-4A76-81F8-1E44F2A18A26}">
      <dsp:nvSpPr>
        <dsp:cNvPr id="0" name=""/>
        <dsp:cNvSpPr/>
      </dsp:nvSpPr>
      <dsp:spPr>
        <a:xfrm>
          <a:off x="285563" y="3001522"/>
          <a:ext cx="1426883" cy="8561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0000"/>
              </a:solidFill>
            </a:rPr>
            <a:t>APRENDIZAJE Y CRECIMIENTO</a:t>
          </a:r>
          <a:endParaRPr lang="es-VE" sz="1700" kern="1200" dirty="0">
            <a:solidFill>
              <a:srgbClr val="FF0000"/>
            </a:solidFill>
          </a:endParaRPr>
        </a:p>
      </dsp:txBody>
      <dsp:txXfrm>
        <a:off x="285563" y="3001522"/>
        <a:ext cx="1426883" cy="85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71730-2024-45D2-AFD3-5203BB87DE4D}">
      <dsp:nvSpPr>
        <dsp:cNvPr id="0" name=""/>
        <dsp:cNvSpPr/>
      </dsp:nvSpPr>
      <dsp:spPr>
        <a:xfrm>
          <a:off x="0" y="24958"/>
          <a:ext cx="4172567" cy="981045"/>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dirty="0"/>
            <a:t>DE DISUACIÓN</a:t>
          </a:r>
          <a:endParaRPr lang="es-VE" sz="4300" kern="1200" dirty="0"/>
        </a:p>
      </dsp:txBody>
      <dsp:txXfrm>
        <a:off x="47891" y="72849"/>
        <a:ext cx="4076785" cy="885263"/>
      </dsp:txXfrm>
    </dsp:sp>
    <dsp:sp modelId="{9BB65052-8D70-4B53-84AA-0C38E5A08438}">
      <dsp:nvSpPr>
        <dsp:cNvPr id="0" name=""/>
        <dsp:cNvSpPr/>
      </dsp:nvSpPr>
      <dsp:spPr>
        <a:xfrm>
          <a:off x="0" y="1129844"/>
          <a:ext cx="4172567" cy="981045"/>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dirty="0"/>
            <a:t>OFENSIVA</a:t>
          </a:r>
          <a:endParaRPr lang="es-VE" sz="4300" kern="1200" dirty="0"/>
        </a:p>
      </dsp:txBody>
      <dsp:txXfrm>
        <a:off x="47891" y="1177735"/>
        <a:ext cx="4076785" cy="885263"/>
      </dsp:txXfrm>
    </dsp:sp>
    <dsp:sp modelId="{9EFB3E77-C35A-4689-B0FA-F0D4396B51CA}">
      <dsp:nvSpPr>
        <dsp:cNvPr id="0" name=""/>
        <dsp:cNvSpPr/>
      </dsp:nvSpPr>
      <dsp:spPr>
        <a:xfrm>
          <a:off x="0" y="2234729"/>
          <a:ext cx="4172567" cy="981045"/>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dirty="0"/>
            <a:t>DEFENSIVA</a:t>
          </a:r>
          <a:endParaRPr lang="es-VE" sz="4300" kern="1200" dirty="0"/>
        </a:p>
      </dsp:txBody>
      <dsp:txXfrm>
        <a:off x="47891" y="2282620"/>
        <a:ext cx="4076785" cy="885263"/>
      </dsp:txXfrm>
    </dsp:sp>
    <dsp:sp modelId="{5FFA85D1-33FD-4E2A-BB8F-2428FBD07470}">
      <dsp:nvSpPr>
        <dsp:cNvPr id="0" name=""/>
        <dsp:cNvSpPr/>
      </dsp:nvSpPr>
      <dsp:spPr>
        <a:xfrm>
          <a:off x="0" y="3339614"/>
          <a:ext cx="4172567" cy="981045"/>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s-ES" sz="4300" kern="1200" dirty="0"/>
            <a:t>DE ALIANZAS</a:t>
          </a:r>
          <a:endParaRPr lang="es-VE" sz="4300" kern="1200" dirty="0"/>
        </a:p>
      </dsp:txBody>
      <dsp:txXfrm>
        <a:off x="47891" y="3387505"/>
        <a:ext cx="4076785" cy="8852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4AB01-9572-4E23-B7E9-175CFECE1998}" type="datetimeFigureOut">
              <a:rPr lang="es-EC" smtClean="0"/>
              <a:t>5/1/2024</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2B42E-3CA8-412D-8BA0-CEB5870152CB}" type="slidenum">
              <a:rPr lang="es-EC" smtClean="0"/>
              <a:t>‹Nº›</a:t>
            </a:fld>
            <a:endParaRPr lang="es-EC"/>
          </a:p>
        </p:txBody>
      </p:sp>
    </p:spTree>
    <p:extLst>
      <p:ext uri="{BB962C8B-B14F-4D97-AF65-F5344CB8AC3E}">
        <p14:creationId xmlns:p14="http://schemas.microsoft.com/office/powerpoint/2010/main" val="235475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191325FB-870B-4310-B5CF-D4D4125DC7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3A947FD7-257E-4B8A-90B5-B797917FA172}" type="slidenum">
              <a:rPr lang="es-ES" altLang="es-EC">
                <a:latin typeface="Calibri" panose="020F0502020204030204" pitchFamily="34" charset="0"/>
              </a:rPr>
              <a:pPr/>
              <a:t>13</a:t>
            </a:fld>
            <a:endParaRPr lang="es-ES" altLang="es-EC">
              <a:latin typeface="Calibri" panose="020F0502020204030204" pitchFamily="34" charset="0"/>
            </a:endParaRPr>
          </a:p>
        </p:txBody>
      </p:sp>
      <p:sp>
        <p:nvSpPr>
          <p:cNvPr id="112643" name="Rectangle 7">
            <a:extLst>
              <a:ext uri="{FF2B5EF4-FFF2-40B4-BE49-F238E27FC236}">
                <a16:creationId xmlns:a16="http://schemas.microsoft.com/office/drawing/2014/main" id="{B0C0BF59-7B46-4AE2-A680-21EFFF1FD1D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0B280F98-E23F-4F59-975F-858B85C62A60}" type="slidenum">
              <a:rPr lang="es-ES" altLang="es-EC" sz="1200">
                <a:latin typeface="Times New Roman" panose="02020603050405020304" pitchFamily="18" charset="0"/>
              </a:rPr>
              <a:pPr algn="r"/>
              <a:t>13</a:t>
            </a:fld>
            <a:endParaRPr lang="es-ES" altLang="es-EC" sz="1200">
              <a:latin typeface="Times New Roman" panose="02020603050405020304" pitchFamily="18" charset="0"/>
            </a:endParaRPr>
          </a:p>
        </p:txBody>
      </p:sp>
      <p:sp>
        <p:nvSpPr>
          <p:cNvPr id="112644" name="Rectangle 2">
            <a:extLst>
              <a:ext uri="{FF2B5EF4-FFF2-40B4-BE49-F238E27FC236}">
                <a16:creationId xmlns:a16="http://schemas.microsoft.com/office/drawing/2014/main" id="{658E508A-BEE8-42C2-AE58-307ABAB834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3">
            <a:extLst>
              <a:ext uri="{FF2B5EF4-FFF2-40B4-BE49-F238E27FC236}">
                <a16:creationId xmlns:a16="http://schemas.microsoft.com/office/drawing/2014/main" id="{F79B94BF-A672-44CF-86D1-BE388372644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85D8CB91-0C8E-4975-8C8C-BCFD4602C8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ADEFDD6C-5A66-49BB-9309-237BA6BDF4B5}" type="slidenum">
              <a:rPr lang="es-ES" altLang="es-EC">
                <a:latin typeface="Arial" panose="020B0604020202020204" pitchFamily="34" charset="0"/>
              </a:rPr>
              <a:pPr/>
              <a:t>33</a:t>
            </a:fld>
            <a:endParaRPr lang="es-ES" altLang="es-EC">
              <a:latin typeface="Arial" panose="020B0604020202020204" pitchFamily="34" charset="0"/>
            </a:endParaRPr>
          </a:p>
        </p:txBody>
      </p:sp>
      <p:sp>
        <p:nvSpPr>
          <p:cNvPr id="122883" name="Rectangle 7">
            <a:extLst>
              <a:ext uri="{FF2B5EF4-FFF2-40B4-BE49-F238E27FC236}">
                <a16:creationId xmlns:a16="http://schemas.microsoft.com/office/drawing/2014/main" id="{27815D4D-E124-41D7-93DB-8D77D90B931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0044DCD4-E871-4493-BEEF-70ACFDF3BF99}" type="slidenum">
              <a:rPr lang="es-VE" altLang="es-EC" sz="1200">
                <a:latin typeface="Times New Roman" panose="02020603050405020304" pitchFamily="18" charset="0"/>
              </a:rPr>
              <a:pPr algn="r"/>
              <a:t>33</a:t>
            </a:fld>
            <a:endParaRPr lang="es-VE" altLang="es-EC" sz="1200">
              <a:latin typeface="Times New Roman" panose="02020603050405020304" pitchFamily="18" charset="0"/>
            </a:endParaRPr>
          </a:p>
        </p:txBody>
      </p:sp>
      <p:sp>
        <p:nvSpPr>
          <p:cNvPr id="122884" name="Rectangle 2">
            <a:extLst>
              <a:ext uri="{FF2B5EF4-FFF2-40B4-BE49-F238E27FC236}">
                <a16:creationId xmlns:a16="http://schemas.microsoft.com/office/drawing/2014/main" id="{7DB7342F-8A32-4ABE-B859-5A64FE3938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3">
            <a:extLst>
              <a:ext uri="{FF2B5EF4-FFF2-40B4-BE49-F238E27FC236}">
                <a16:creationId xmlns:a16="http://schemas.microsoft.com/office/drawing/2014/main" id="{8689BC03-B19A-44E8-8F43-7F8692FC84B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29C633B3-5B61-46D4-8B68-CE4F69E7BB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DB29A0FB-2FDF-4426-9892-EEC6CAFEE4A2}" type="slidenum">
              <a:rPr lang="es-ES" altLang="es-EC">
                <a:latin typeface="Arial" panose="020B0604020202020204" pitchFamily="34" charset="0"/>
              </a:rPr>
              <a:pPr/>
              <a:t>35</a:t>
            </a:fld>
            <a:endParaRPr lang="es-ES" altLang="es-EC">
              <a:latin typeface="Arial" panose="020B0604020202020204" pitchFamily="34" charset="0"/>
            </a:endParaRPr>
          </a:p>
        </p:txBody>
      </p:sp>
      <p:sp>
        <p:nvSpPr>
          <p:cNvPr id="123907" name="Rectangle 7">
            <a:extLst>
              <a:ext uri="{FF2B5EF4-FFF2-40B4-BE49-F238E27FC236}">
                <a16:creationId xmlns:a16="http://schemas.microsoft.com/office/drawing/2014/main" id="{98E80688-1169-44DB-A31A-F4F79475FC4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FBAD3854-17F7-4F8E-8ADA-5144919BE78E}" type="slidenum">
              <a:rPr lang="es-ES" altLang="es-EC" sz="1200">
                <a:latin typeface="Times New Roman" panose="02020603050405020304" pitchFamily="18" charset="0"/>
              </a:rPr>
              <a:pPr algn="r"/>
              <a:t>35</a:t>
            </a:fld>
            <a:endParaRPr lang="es-ES" altLang="es-EC" sz="1200">
              <a:latin typeface="Times New Roman" panose="02020603050405020304" pitchFamily="18" charset="0"/>
            </a:endParaRPr>
          </a:p>
        </p:txBody>
      </p:sp>
      <p:sp>
        <p:nvSpPr>
          <p:cNvPr id="123908" name="Rectangle 2">
            <a:extLst>
              <a:ext uri="{FF2B5EF4-FFF2-40B4-BE49-F238E27FC236}">
                <a16:creationId xmlns:a16="http://schemas.microsoft.com/office/drawing/2014/main" id="{6976DA23-09F9-45EE-A9E2-883984F15D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3">
            <a:extLst>
              <a:ext uri="{FF2B5EF4-FFF2-40B4-BE49-F238E27FC236}">
                <a16:creationId xmlns:a16="http://schemas.microsoft.com/office/drawing/2014/main" id="{52DCF4BE-9E5F-42BA-AA5B-0697EBEBF61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5A8D6041-9D23-4AD2-AC20-D168E1D252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5FA50B97-4E5B-43DC-9151-07DBD72B2928}" type="slidenum">
              <a:rPr lang="es-ES" altLang="es-EC">
                <a:latin typeface="Arial" panose="020B0604020202020204" pitchFamily="34" charset="0"/>
              </a:rPr>
              <a:pPr/>
              <a:t>37</a:t>
            </a:fld>
            <a:endParaRPr lang="es-ES" altLang="es-EC">
              <a:latin typeface="Arial" panose="020B0604020202020204" pitchFamily="34" charset="0"/>
            </a:endParaRPr>
          </a:p>
        </p:txBody>
      </p:sp>
      <p:sp>
        <p:nvSpPr>
          <p:cNvPr id="124931" name="Rectangle 7">
            <a:extLst>
              <a:ext uri="{FF2B5EF4-FFF2-40B4-BE49-F238E27FC236}">
                <a16:creationId xmlns:a16="http://schemas.microsoft.com/office/drawing/2014/main" id="{A927E297-515D-4E51-BDCF-1E2BB3EC9BB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50C3E46D-435D-417D-A4CE-E024C12A9872}" type="slidenum">
              <a:rPr lang="es-ES" altLang="es-EC" sz="1200">
                <a:latin typeface="Times New Roman" panose="02020603050405020304" pitchFamily="18" charset="0"/>
              </a:rPr>
              <a:pPr algn="r"/>
              <a:t>37</a:t>
            </a:fld>
            <a:endParaRPr lang="es-ES" altLang="es-EC" sz="1200">
              <a:latin typeface="Times New Roman" panose="02020603050405020304" pitchFamily="18" charset="0"/>
            </a:endParaRPr>
          </a:p>
        </p:txBody>
      </p:sp>
      <p:sp>
        <p:nvSpPr>
          <p:cNvPr id="124932" name="Rectangle 2">
            <a:extLst>
              <a:ext uri="{FF2B5EF4-FFF2-40B4-BE49-F238E27FC236}">
                <a16:creationId xmlns:a16="http://schemas.microsoft.com/office/drawing/2014/main" id="{7685DACE-E7F1-4538-B903-E2183F2D5C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3">
            <a:extLst>
              <a:ext uri="{FF2B5EF4-FFF2-40B4-BE49-F238E27FC236}">
                <a16:creationId xmlns:a16="http://schemas.microsoft.com/office/drawing/2014/main" id="{258C6A62-7A26-40A0-A804-9FB233791BE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C59AF658-A3F7-4617-AB8F-41443FDC9B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9EDD02B0-A3AA-4E10-80AD-7738C7365B65}" type="slidenum">
              <a:rPr lang="es-ES" altLang="es-EC">
                <a:latin typeface="Calibri" panose="020F0502020204030204" pitchFamily="34" charset="0"/>
              </a:rPr>
              <a:pPr/>
              <a:t>39</a:t>
            </a:fld>
            <a:endParaRPr lang="es-ES" altLang="es-EC">
              <a:latin typeface="Calibri" panose="020F0502020204030204" pitchFamily="34" charset="0"/>
            </a:endParaRPr>
          </a:p>
        </p:txBody>
      </p:sp>
      <p:sp>
        <p:nvSpPr>
          <p:cNvPr id="125955" name="Rectangle 7">
            <a:extLst>
              <a:ext uri="{FF2B5EF4-FFF2-40B4-BE49-F238E27FC236}">
                <a16:creationId xmlns:a16="http://schemas.microsoft.com/office/drawing/2014/main" id="{B0B6E0BF-2346-4248-B843-7954D29C3D9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10F98A20-6EA7-4B00-A11E-ADCD72020C6D}" type="slidenum">
              <a:rPr lang="es-ES" altLang="es-EC" sz="1200">
                <a:latin typeface="Times New Roman" panose="02020603050405020304" pitchFamily="18" charset="0"/>
              </a:rPr>
              <a:pPr algn="r"/>
              <a:t>39</a:t>
            </a:fld>
            <a:endParaRPr lang="es-ES" altLang="es-EC" sz="1200">
              <a:latin typeface="Times New Roman" panose="02020603050405020304" pitchFamily="18" charset="0"/>
            </a:endParaRPr>
          </a:p>
        </p:txBody>
      </p:sp>
      <p:sp>
        <p:nvSpPr>
          <p:cNvPr id="125956" name="Rectangle 2">
            <a:extLst>
              <a:ext uri="{FF2B5EF4-FFF2-40B4-BE49-F238E27FC236}">
                <a16:creationId xmlns:a16="http://schemas.microsoft.com/office/drawing/2014/main" id="{5E0A6B9D-54FF-4264-B048-0E64864845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7" name="Rectangle 3">
            <a:extLst>
              <a:ext uri="{FF2B5EF4-FFF2-40B4-BE49-F238E27FC236}">
                <a16:creationId xmlns:a16="http://schemas.microsoft.com/office/drawing/2014/main" id="{3F99307A-E905-40ED-B304-6556E11001E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6DB1080B-4C00-406B-BFD1-BFE9D46F77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927C6B9D-1896-4133-BC63-B98250565F7A}" type="slidenum">
              <a:rPr lang="es-ES" altLang="es-EC">
                <a:latin typeface="Calibri" panose="020F0502020204030204" pitchFamily="34" charset="0"/>
              </a:rPr>
              <a:pPr/>
              <a:t>40</a:t>
            </a:fld>
            <a:endParaRPr lang="es-ES" altLang="es-EC">
              <a:latin typeface="Calibri" panose="020F0502020204030204" pitchFamily="34" charset="0"/>
            </a:endParaRPr>
          </a:p>
        </p:txBody>
      </p:sp>
      <p:sp>
        <p:nvSpPr>
          <p:cNvPr id="126979" name="Rectangle 7">
            <a:extLst>
              <a:ext uri="{FF2B5EF4-FFF2-40B4-BE49-F238E27FC236}">
                <a16:creationId xmlns:a16="http://schemas.microsoft.com/office/drawing/2014/main" id="{6F19F6A2-D4BA-4B8B-BDAC-70A6EE7D6D7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BBAB4117-BF8B-4427-A7B4-093DBFF1CEEC}" type="slidenum">
              <a:rPr lang="es-ES" altLang="es-EC" sz="1200">
                <a:latin typeface="Times New Roman" panose="02020603050405020304" pitchFamily="18" charset="0"/>
              </a:rPr>
              <a:pPr algn="r"/>
              <a:t>40</a:t>
            </a:fld>
            <a:endParaRPr lang="es-ES" altLang="es-EC" sz="1200">
              <a:latin typeface="Times New Roman" panose="02020603050405020304" pitchFamily="18" charset="0"/>
            </a:endParaRPr>
          </a:p>
        </p:txBody>
      </p:sp>
      <p:sp>
        <p:nvSpPr>
          <p:cNvPr id="126980" name="Rectangle 2">
            <a:extLst>
              <a:ext uri="{FF2B5EF4-FFF2-40B4-BE49-F238E27FC236}">
                <a16:creationId xmlns:a16="http://schemas.microsoft.com/office/drawing/2014/main" id="{8166F43F-EC3E-4C70-8D1A-CAFD596227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3">
            <a:extLst>
              <a:ext uri="{FF2B5EF4-FFF2-40B4-BE49-F238E27FC236}">
                <a16:creationId xmlns:a16="http://schemas.microsoft.com/office/drawing/2014/main" id="{782EEE63-123D-4374-A1AF-93F160239D8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3E5DFCCD-81D2-4955-8E86-1A4E9C5BF5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F476F470-234F-45F2-84CC-4445F512024D}" type="slidenum">
              <a:rPr lang="es-ES" altLang="es-EC">
                <a:latin typeface="Calibri" panose="020F0502020204030204" pitchFamily="34" charset="0"/>
              </a:rPr>
              <a:pPr/>
              <a:t>41</a:t>
            </a:fld>
            <a:endParaRPr lang="es-ES" altLang="es-EC">
              <a:latin typeface="Calibri" panose="020F0502020204030204" pitchFamily="34" charset="0"/>
            </a:endParaRPr>
          </a:p>
        </p:txBody>
      </p:sp>
      <p:sp>
        <p:nvSpPr>
          <p:cNvPr id="128003" name="Rectangle 7">
            <a:extLst>
              <a:ext uri="{FF2B5EF4-FFF2-40B4-BE49-F238E27FC236}">
                <a16:creationId xmlns:a16="http://schemas.microsoft.com/office/drawing/2014/main" id="{C96D500C-9ADE-47BB-A5E0-1A2A6750A5A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F9D7FA20-7AE8-4796-B7F8-09D91D660E3D}" type="slidenum">
              <a:rPr lang="es-ES" altLang="es-EC" sz="1200">
                <a:latin typeface="Times New Roman" panose="02020603050405020304" pitchFamily="18" charset="0"/>
              </a:rPr>
              <a:pPr algn="r"/>
              <a:t>41</a:t>
            </a:fld>
            <a:endParaRPr lang="es-ES" altLang="es-EC" sz="1200">
              <a:latin typeface="Times New Roman" panose="02020603050405020304" pitchFamily="18" charset="0"/>
            </a:endParaRPr>
          </a:p>
        </p:txBody>
      </p:sp>
      <p:sp>
        <p:nvSpPr>
          <p:cNvPr id="128004" name="Rectangle 2">
            <a:extLst>
              <a:ext uri="{FF2B5EF4-FFF2-40B4-BE49-F238E27FC236}">
                <a16:creationId xmlns:a16="http://schemas.microsoft.com/office/drawing/2014/main" id="{B70ABDDC-F604-4923-933F-46024A3A23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3">
            <a:extLst>
              <a:ext uri="{FF2B5EF4-FFF2-40B4-BE49-F238E27FC236}">
                <a16:creationId xmlns:a16="http://schemas.microsoft.com/office/drawing/2014/main" id="{36C1D162-63DC-4A0E-A06F-2AA186CD7B7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813A3E48-754D-4ADA-BBEB-E7D4268699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62DE596D-735A-46F9-AEAE-9D43737991F2}" type="slidenum">
              <a:rPr lang="es-ES" altLang="es-EC">
                <a:latin typeface="Calibri" panose="020F0502020204030204" pitchFamily="34" charset="0"/>
              </a:rPr>
              <a:pPr/>
              <a:t>44</a:t>
            </a:fld>
            <a:endParaRPr lang="es-ES" altLang="es-EC">
              <a:latin typeface="Calibri" panose="020F0502020204030204" pitchFamily="34" charset="0"/>
            </a:endParaRPr>
          </a:p>
        </p:txBody>
      </p:sp>
      <p:sp>
        <p:nvSpPr>
          <p:cNvPr id="129027" name="1 Marcador de imagen de diapositiva">
            <a:extLst>
              <a:ext uri="{FF2B5EF4-FFF2-40B4-BE49-F238E27FC236}">
                <a16:creationId xmlns:a16="http://schemas.microsoft.com/office/drawing/2014/main" id="{5DEF1085-0E71-4293-A758-B71E169F80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2 Marcador de notas">
            <a:extLst>
              <a:ext uri="{FF2B5EF4-FFF2-40B4-BE49-F238E27FC236}">
                <a16:creationId xmlns:a16="http://schemas.microsoft.com/office/drawing/2014/main" id="{A2809963-193D-4DFB-9062-253C39BBA13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
        <p:nvSpPr>
          <p:cNvPr id="129029" name="4 Marcador de número de diapositiva">
            <a:extLst>
              <a:ext uri="{FF2B5EF4-FFF2-40B4-BE49-F238E27FC236}">
                <a16:creationId xmlns:a16="http://schemas.microsoft.com/office/drawing/2014/main" id="{660765CC-300D-4F06-B4AB-691C4F550D94}"/>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1217902B-E4AA-48E2-94C9-59BA8BB284CA}" type="slidenum">
              <a:rPr lang="es-ES" altLang="es-EC" sz="1200">
                <a:latin typeface="Times New Roman" panose="02020603050405020304" pitchFamily="18" charset="0"/>
              </a:rPr>
              <a:pPr algn="r"/>
              <a:t>44</a:t>
            </a:fld>
            <a:endParaRPr lang="es-ES" altLang="es-EC" sz="12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C1B28295-6A9C-4224-A65D-BA4ABA5998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40D86E57-A0C2-415B-ADD6-D2A0E990C363}" type="slidenum">
              <a:rPr lang="es-ES" altLang="es-EC">
                <a:latin typeface="Calibri" panose="020F0502020204030204" pitchFamily="34" charset="0"/>
              </a:rPr>
              <a:pPr/>
              <a:t>52</a:t>
            </a:fld>
            <a:endParaRPr lang="es-ES" altLang="es-EC">
              <a:latin typeface="Calibri" panose="020F0502020204030204" pitchFamily="34" charset="0"/>
            </a:endParaRPr>
          </a:p>
        </p:txBody>
      </p:sp>
      <p:sp>
        <p:nvSpPr>
          <p:cNvPr id="130051" name="Rectangle 7">
            <a:extLst>
              <a:ext uri="{FF2B5EF4-FFF2-40B4-BE49-F238E27FC236}">
                <a16:creationId xmlns:a16="http://schemas.microsoft.com/office/drawing/2014/main" id="{BE3CC58F-ADB6-43BB-8781-6C206499ADB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7F77579E-A24F-4CC2-8538-9D219CF0FDFF}" type="slidenum">
              <a:rPr lang="es-ES" altLang="es-EC" sz="1200">
                <a:latin typeface="Times New Roman" panose="02020603050405020304" pitchFamily="18" charset="0"/>
              </a:rPr>
              <a:pPr algn="r"/>
              <a:t>52</a:t>
            </a:fld>
            <a:endParaRPr lang="es-ES" altLang="es-EC" sz="1200">
              <a:latin typeface="Times New Roman" panose="02020603050405020304" pitchFamily="18" charset="0"/>
            </a:endParaRPr>
          </a:p>
        </p:txBody>
      </p:sp>
      <p:sp>
        <p:nvSpPr>
          <p:cNvPr id="130052" name="Rectangle 2">
            <a:extLst>
              <a:ext uri="{FF2B5EF4-FFF2-40B4-BE49-F238E27FC236}">
                <a16:creationId xmlns:a16="http://schemas.microsoft.com/office/drawing/2014/main" id="{271A5D7E-A2C6-4BB0-AC30-72C346B2A7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3" name="Rectangle 3">
            <a:extLst>
              <a:ext uri="{FF2B5EF4-FFF2-40B4-BE49-F238E27FC236}">
                <a16:creationId xmlns:a16="http://schemas.microsoft.com/office/drawing/2014/main" id="{245A29F1-0ADD-4580-8909-5FC102F9168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a:extLst>
              <a:ext uri="{FF2B5EF4-FFF2-40B4-BE49-F238E27FC236}">
                <a16:creationId xmlns:a16="http://schemas.microsoft.com/office/drawing/2014/main" id="{DE58E47C-AE6F-4673-94BD-203FD00F8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Marcador de notas">
            <a:extLst>
              <a:ext uri="{FF2B5EF4-FFF2-40B4-BE49-F238E27FC236}">
                <a16:creationId xmlns:a16="http://schemas.microsoft.com/office/drawing/2014/main" id="{C906884E-EC7C-497B-80A8-FA9D51C67B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VE" altLang="es-EC"/>
              <a:t>La mecanización es el proceso de hacer posible el uso de maquinaria y equipo en la producción y las  operaciones</a:t>
            </a:r>
          </a:p>
        </p:txBody>
      </p:sp>
      <p:sp>
        <p:nvSpPr>
          <p:cNvPr id="131076" name="3 Marcador de número de diapositiva">
            <a:extLst>
              <a:ext uri="{FF2B5EF4-FFF2-40B4-BE49-F238E27FC236}">
                <a16:creationId xmlns:a16="http://schemas.microsoft.com/office/drawing/2014/main" id="{0708D98B-EFFD-4562-87F5-AD39DE8931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472DF9CF-7E43-4ED4-8B6B-4D1373EE0E0A}" type="slidenum">
              <a:rPr lang="es-VE" altLang="es-EC">
                <a:latin typeface="Calibri" panose="020F0502020204030204" pitchFamily="34" charset="0"/>
              </a:rPr>
              <a:pPr/>
              <a:t>75</a:t>
            </a:fld>
            <a:endParaRPr lang="es-VE" altLang="es-EC">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AC1BF5A-CF22-4B0C-906A-BA34C93042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340B7A2A-B693-4CE5-A6B7-D4E6D3C9A588}" type="slidenum">
              <a:rPr lang="es-ES" altLang="es-EC">
                <a:latin typeface="Calibri" panose="020F0502020204030204" pitchFamily="34" charset="0"/>
              </a:rPr>
              <a:pPr/>
              <a:t>15</a:t>
            </a:fld>
            <a:endParaRPr lang="es-ES" altLang="es-EC">
              <a:latin typeface="Calibri" panose="020F0502020204030204" pitchFamily="34" charset="0"/>
            </a:endParaRPr>
          </a:p>
        </p:txBody>
      </p:sp>
      <p:sp>
        <p:nvSpPr>
          <p:cNvPr id="113667" name="Rectangle 7">
            <a:extLst>
              <a:ext uri="{FF2B5EF4-FFF2-40B4-BE49-F238E27FC236}">
                <a16:creationId xmlns:a16="http://schemas.microsoft.com/office/drawing/2014/main" id="{38FA93C7-A5DF-4282-ACE6-58763E2332B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1A23B0F9-E7FB-4C13-BED9-3815355B87A1}" type="slidenum">
              <a:rPr lang="es-ES" altLang="es-EC" sz="1200">
                <a:latin typeface="Times New Roman" panose="02020603050405020304" pitchFamily="18" charset="0"/>
              </a:rPr>
              <a:pPr algn="r"/>
              <a:t>15</a:t>
            </a:fld>
            <a:endParaRPr lang="es-ES" altLang="es-EC" sz="1200">
              <a:latin typeface="Times New Roman" panose="02020603050405020304" pitchFamily="18" charset="0"/>
            </a:endParaRPr>
          </a:p>
        </p:txBody>
      </p:sp>
      <p:sp>
        <p:nvSpPr>
          <p:cNvPr id="113668" name="Rectangle 2">
            <a:extLst>
              <a:ext uri="{FF2B5EF4-FFF2-40B4-BE49-F238E27FC236}">
                <a16:creationId xmlns:a16="http://schemas.microsoft.com/office/drawing/2014/main" id="{00F3FA39-219C-49B0-98FD-271AF6BB24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a:extLst>
              <a:ext uri="{FF2B5EF4-FFF2-40B4-BE49-F238E27FC236}">
                <a16:creationId xmlns:a16="http://schemas.microsoft.com/office/drawing/2014/main" id="{19E1079D-03B7-4F1F-84B2-8C85EE3381B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C5D3473-1632-43D8-B871-07D908447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0A467311-EBD2-4604-A45D-F7869B4B7CC8}" type="slidenum">
              <a:rPr lang="es-ES" altLang="es-EC">
                <a:latin typeface="Calibri" panose="020F0502020204030204" pitchFamily="34" charset="0"/>
              </a:rPr>
              <a:pPr/>
              <a:t>17</a:t>
            </a:fld>
            <a:endParaRPr lang="es-ES" altLang="es-EC">
              <a:latin typeface="Calibri" panose="020F0502020204030204" pitchFamily="34" charset="0"/>
            </a:endParaRPr>
          </a:p>
        </p:txBody>
      </p:sp>
      <p:sp>
        <p:nvSpPr>
          <p:cNvPr id="114691" name="Rectangle 7">
            <a:extLst>
              <a:ext uri="{FF2B5EF4-FFF2-40B4-BE49-F238E27FC236}">
                <a16:creationId xmlns:a16="http://schemas.microsoft.com/office/drawing/2014/main" id="{59E26E28-EE67-45A2-A690-BD2E0C7DB5C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9B752EDF-0C03-4E28-862D-6714AE90FFA6}" type="slidenum">
              <a:rPr lang="es-ES" altLang="es-EC" sz="1200">
                <a:latin typeface="Times New Roman" panose="02020603050405020304" pitchFamily="18" charset="0"/>
              </a:rPr>
              <a:pPr algn="r"/>
              <a:t>17</a:t>
            </a:fld>
            <a:endParaRPr lang="es-ES" altLang="es-EC" sz="1200">
              <a:latin typeface="Times New Roman" panose="02020603050405020304" pitchFamily="18" charset="0"/>
            </a:endParaRPr>
          </a:p>
        </p:txBody>
      </p:sp>
      <p:sp>
        <p:nvSpPr>
          <p:cNvPr id="114692" name="Rectangle 2">
            <a:extLst>
              <a:ext uri="{FF2B5EF4-FFF2-40B4-BE49-F238E27FC236}">
                <a16:creationId xmlns:a16="http://schemas.microsoft.com/office/drawing/2014/main" id="{5C871BD3-11F5-4535-9513-2C29093480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3">
            <a:extLst>
              <a:ext uri="{FF2B5EF4-FFF2-40B4-BE49-F238E27FC236}">
                <a16:creationId xmlns:a16="http://schemas.microsoft.com/office/drawing/2014/main" id="{B1263D7C-4C4C-4CFF-89F2-57A9817B579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8918BEAE-8AFF-4087-AF67-877D0908B9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127F7CAF-BC55-406C-83D6-C21FB188490D}" type="slidenum">
              <a:rPr lang="es-ES" altLang="es-EC">
                <a:latin typeface="Calibri" panose="020F0502020204030204" pitchFamily="34" charset="0"/>
              </a:rPr>
              <a:pPr/>
              <a:t>18</a:t>
            </a:fld>
            <a:endParaRPr lang="es-ES" altLang="es-EC">
              <a:latin typeface="Calibri" panose="020F0502020204030204" pitchFamily="34" charset="0"/>
            </a:endParaRPr>
          </a:p>
        </p:txBody>
      </p:sp>
      <p:sp>
        <p:nvSpPr>
          <p:cNvPr id="115715" name="Rectangle 7">
            <a:extLst>
              <a:ext uri="{FF2B5EF4-FFF2-40B4-BE49-F238E27FC236}">
                <a16:creationId xmlns:a16="http://schemas.microsoft.com/office/drawing/2014/main" id="{4A0D02F5-B94E-483C-9C13-B3E4090803A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DFEF8411-A243-4DB0-A933-8903808B6D1E}" type="slidenum">
              <a:rPr lang="es-ES" altLang="es-EC" sz="1200">
                <a:latin typeface="Times New Roman" panose="02020603050405020304" pitchFamily="18" charset="0"/>
              </a:rPr>
              <a:pPr algn="r"/>
              <a:t>18</a:t>
            </a:fld>
            <a:endParaRPr lang="es-ES" altLang="es-EC" sz="1200">
              <a:latin typeface="Times New Roman" panose="02020603050405020304" pitchFamily="18" charset="0"/>
            </a:endParaRPr>
          </a:p>
        </p:txBody>
      </p:sp>
      <p:sp>
        <p:nvSpPr>
          <p:cNvPr id="115716" name="Rectangle 2">
            <a:extLst>
              <a:ext uri="{FF2B5EF4-FFF2-40B4-BE49-F238E27FC236}">
                <a16:creationId xmlns:a16="http://schemas.microsoft.com/office/drawing/2014/main" id="{6B40A6F3-38C1-4EAC-8C1E-6018781070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3">
            <a:extLst>
              <a:ext uri="{FF2B5EF4-FFF2-40B4-BE49-F238E27FC236}">
                <a16:creationId xmlns:a16="http://schemas.microsoft.com/office/drawing/2014/main" id="{455C8A0A-4A15-4C59-8B1F-906FDB1ADCD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A5C89566-3424-4A22-AC68-1B852D6245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8FA6E05A-67EF-44A7-AA55-7D2E9D72D932}" type="slidenum">
              <a:rPr lang="es-ES" altLang="es-EC">
                <a:latin typeface="Calibri" panose="020F0502020204030204" pitchFamily="34" charset="0"/>
              </a:rPr>
              <a:pPr/>
              <a:t>19</a:t>
            </a:fld>
            <a:endParaRPr lang="es-ES" altLang="es-EC">
              <a:latin typeface="Calibri" panose="020F0502020204030204" pitchFamily="34" charset="0"/>
            </a:endParaRPr>
          </a:p>
        </p:txBody>
      </p:sp>
      <p:sp>
        <p:nvSpPr>
          <p:cNvPr id="116739" name="Rectangle 7">
            <a:extLst>
              <a:ext uri="{FF2B5EF4-FFF2-40B4-BE49-F238E27FC236}">
                <a16:creationId xmlns:a16="http://schemas.microsoft.com/office/drawing/2014/main" id="{9D7F27A6-4F82-44B7-8CEC-1CB1365ED05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C7ADC933-60CF-41BA-A547-D2554A96ED5F}" type="slidenum">
              <a:rPr lang="es-ES" altLang="es-EC" sz="1200">
                <a:latin typeface="Times New Roman" panose="02020603050405020304" pitchFamily="18" charset="0"/>
              </a:rPr>
              <a:pPr algn="r"/>
              <a:t>19</a:t>
            </a:fld>
            <a:endParaRPr lang="es-ES" altLang="es-EC" sz="1200">
              <a:latin typeface="Times New Roman" panose="02020603050405020304" pitchFamily="18" charset="0"/>
            </a:endParaRPr>
          </a:p>
        </p:txBody>
      </p:sp>
      <p:sp>
        <p:nvSpPr>
          <p:cNvPr id="116740" name="Rectangle 2">
            <a:extLst>
              <a:ext uri="{FF2B5EF4-FFF2-40B4-BE49-F238E27FC236}">
                <a16:creationId xmlns:a16="http://schemas.microsoft.com/office/drawing/2014/main" id="{4E9E9610-6221-4933-836F-BBE2E75AF3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3">
            <a:extLst>
              <a:ext uri="{FF2B5EF4-FFF2-40B4-BE49-F238E27FC236}">
                <a16:creationId xmlns:a16="http://schemas.microsoft.com/office/drawing/2014/main" id="{CC948777-6ED6-4D16-9DB4-E284AB534E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1BB3BEF2-A16D-47B6-B3AA-AE9E1F94AA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96BC68C6-091C-4C36-90AE-17CC122A1F70}" type="slidenum">
              <a:rPr lang="es-ES" altLang="es-EC">
                <a:latin typeface="Calibri" panose="020F0502020204030204" pitchFamily="34" charset="0"/>
              </a:rPr>
              <a:pPr/>
              <a:t>20</a:t>
            </a:fld>
            <a:endParaRPr lang="es-ES" altLang="es-EC">
              <a:latin typeface="Calibri" panose="020F0502020204030204" pitchFamily="34" charset="0"/>
            </a:endParaRPr>
          </a:p>
        </p:txBody>
      </p:sp>
      <p:sp>
        <p:nvSpPr>
          <p:cNvPr id="118787" name="Rectangle 7">
            <a:extLst>
              <a:ext uri="{FF2B5EF4-FFF2-40B4-BE49-F238E27FC236}">
                <a16:creationId xmlns:a16="http://schemas.microsoft.com/office/drawing/2014/main" id="{8C8AF5F9-CD22-41CF-A91F-C15DE42E0E1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BBCB5C5C-CAAA-489F-8415-F2CCA657A4B5}" type="slidenum">
              <a:rPr lang="es-ES" altLang="es-EC" sz="1200">
                <a:latin typeface="Times New Roman" panose="02020603050405020304" pitchFamily="18" charset="0"/>
              </a:rPr>
              <a:pPr algn="r"/>
              <a:t>20</a:t>
            </a:fld>
            <a:endParaRPr lang="es-ES" altLang="es-EC" sz="1200">
              <a:latin typeface="Times New Roman" panose="02020603050405020304" pitchFamily="18" charset="0"/>
            </a:endParaRPr>
          </a:p>
        </p:txBody>
      </p:sp>
      <p:sp>
        <p:nvSpPr>
          <p:cNvPr id="118788" name="Rectangle 2">
            <a:extLst>
              <a:ext uri="{FF2B5EF4-FFF2-40B4-BE49-F238E27FC236}">
                <a16:creationId xmlns:a16="http://schemas.microsoft.com/office/drawing/2014/main" id="{5343116C-5D7D-4328-BA0E-5B662228E4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3">
            <a:extLst>
              <a:ext uri="{FF2B5EF4-FFF2-40B4-BE49-F238E27FC236}">
                <a16:creationId xmlns:a16="http://schemas.microsoft.com/office/drawing/2014/main" id="{CDE9DE2A-F255-4F49-AD26-8952892E08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3CC51284-BE28-4884-965E-37E8A959CC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7917B157-ADCC-4508-8B6D-45D1A1F94C14}" type="slidenum">
              <a:rPr lang="es-ES" altLang="es-EC">
                <a:latin typeface="Calibri" panose="020F0502020204030204" pitchFamily="34" charset="0"/>
              </a:rPr>
              <a:pPr/>
              <a:t>21</a:t>
            </a:fld>
            <a:endParaRPr lang="es-ES" altLang="es-EC">
              <a:latin typeface="Calibri" panose="020F0502020204030204" pitchFamily="34" charset="0"/>
            </a:endParaRPr>
          </a:p>
        </p:txBody>
      </p:sp>
      <p:sp>
        <p:nvSpPr>
          <p:cNvPr id="119811" name="Rectangle 7">
            <a:extLst>
              <a:ext uri="{FF2B5EF4-FFF2-40B4-BE49-F238E27FC236}">
                <a16:creationId xmlns:a16="http://schemas.microsoft.com/office/drawing/2014/main" id="{6D3B0ACD-72E5-4375-8E65-D5D8D720DAB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0D831293-20AA-4BD1-91F5-CC529059855A}" type="slidenum">
              <a:rPr lang="es-ES" altLang="es-EC" sz="1200">
                <a:latin typeface="Times New Roman" panose="02020603050405020304" pitchFamily="18" charset="0"/>
              </a:rPr>
              <a:pPr algn="r"/>
              <a:t>21</a:t>
            </a:fld>
            <a:endParaRPr lang="es-ES" altLang="es-EC" sz="1200">
              <a:latin typeface="Times New Roman" panose="02020603050405020304" pitchFamily="18" charset="0"/>
            </a:endParaRPr>
          </a:p>
        </p:txBody>
      </p:sp>
      <p:sp>
        <p:nvSpPr>
          <p:cNvPr id="119812" name="Rectangle 2">
            <a:extLst>
              <a:ext uri="{FF2B5EF4-FFF2-40B4-BE49-F238E27FC236}">
                <a16:creationId xmlns:a16="http://schemas.microsoft.com/office/drawing/2014/main" id="{35E2324F-733B-4B3E-BB70-EFDE84652F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3">
            <a:extLst>
              <a:ext uri="{FF2B5EF4-FFF2-40B4-BE49-F238E27FC236}">
                <a16:creationId xmlns:a16="http://schemas.microsoft.com/office/drawing/2014/main" id="{73B8DACC-AF4A-437A-8E6C-83FE288E2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7477DD6E-5BD8-40D3-8CC0-10D5C4F6D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0391015F-2BDE-48FD-A49F-61043FE8A3DD}" type="slidenum">
              <a:rPr lang="es-ES" altLang="es-EC">
                <a:latin typeface="Calibri" panose="020F0502020204030204" pitchFamily="34" charset="0"/>
              </a:rPr>
              <a:pPr/>
              <a:t>23</a:t>
            </a:fld>
            <a:endParaRPr lang="es-ES" altLang="es-EC">
              <a:latin typeface="Calibri" panose="020F0502020204030204" pitchFamily="34" charset="0"/>
            </a:endParaRPr>
          </a:p>
        </p:txBody>
      </p:sp>
      <p:sp>
        <p:nvSpPr>
          <p:cNvPr id="120835" name="Rectangle 7">
            <a:extLst>
              <a:ext uri="{FF2B5EF4-FFF2-40B4-BE49-F238E27FC236}">
                <a16:creationId xmlns:a16="http://schemas.microsoft.com/office/drawing/2014/main" id="{9D22DC32-AA2D-49FC-AF96-D646A642F30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1342248B-E853-49DD-AE05-0E3765D1B62A}" type="slidenum">
              <a:rPr lang="es-ES" altLang="es-EC" sz="1200">
                <a:latin typeface="Times New Roman" panose="02020603050405020304" pitchFamily="18" charset="0"/>
              </a:rPr>
              <a:pPr algn="r"/>
              <a:t>23</a:t>
            </a:fld>
            <a:endParaRPr lang="es-ES" altLang="es-EC" sz="1200">
              <a:latin typeface="Times New Roman" panose="02020603050405020304" pitchFamily="18" charset="0"/>
            </a:endParaRPr>
          </a:p>
        </p:txBody>
      </p:sp>
      <p:sp>
        <p:nvSpPr>
          <p:cNvPr id="120836" name="Rectangle 2">
            <a:extLst>
              <a:ext uri="{FF2B5EF4-FFF2-40B4-BE49-F238E27FC236}">
                <a16:creationId xmlns:a16="http://schemas.microsoft.com/office/drawing/2014/main" id="{87459ACA-D629-4A51-B514-C299810859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3">
            <a:extLst>
              <a:ext uri="{FF2B5EF4-FFF2-40B4-BE49-F238E27FC236}">
                <a16:creationId xmlns:a16="http://schemas.microsoft.com/office/drawing/2014/main" id="{1DF15FF2-2EFD-4399-9941-A0A9403F0B4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3FBE52A-F77F-42DA-BBB6-A4D5E98913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F479022A-D951-44A6-9BED-F3DD77A8551C}" type="slidenum">
              <a:rPr lang="es-ES" altLang="es-EC">
                <a:latin typeface="Arial" panose="020B0604020202020204" pitchFamily="34" charset="0"/>
              </a:rPr>
              <a:pPr/>
              <a:t>32</a:t>
            </a:fld>
            <a:endParaRPr lang="es-ES" altLang="es-EC">
              <a:latin typeface="Arial" panose="020B0604020202020204" pitchFamily="34" charset="0"/>
            </a:endParaRPr>
          </a:p>
        </p:txBody>
      </p:sp>
      <p:sp>
        <p:nvSpPr>
          <p:cNvPr id="121859" name="Rectangle 7">
            <a:extLst>
              <a:ext uri="{FF2B5EF4-FFF2-40B4-BE49-F238E27FC236}">
                <a16:creationId xmlns:a16="http://schemas.microsoft.com/office/drawing/2014/main" id="{28EF91BD-D6B6-4374-93AE-44F027262BB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fld id="{2AD8F22E-4F34-4481-B6A6-D19EF0C27B8E}" type="slidenum">
              <a:rPr lang="es-ES" altLang="es-EC" sz="1200">
                <a:latin typeface="Times New Roman" panose="02020603050405020304" pitchFamily="18" charset="0"/>
              </a:rPr>
              <a:pPr algn="r"/>
              <a:t>32</a:t>
            </a:fld>
            <a:endParaRPr lang="es-ES" altLang="es-EC" sz="1200">
              <a:latin typeface="Times New Roman" panose="02020603050405020304" pitchFamily="18" charset="0"/>
            </a:endParaRPr>
          </a:p>
        </p:txBody>
      </p:sp>
      <p:sp>
        <p:nvSpPr>
          <p:cNvPr id="121860" name="Rectangle 2">
            <a:extLst>
              <a:ext uri="{FF2B5EF4-FFF2-40B4-BE49-F238E27FC236}">
                <a16:creationId xmlns:a16="http://schemas.microsoft.com/office/drawing/2014/main" id="{0A99CB5A-B035-485F-9F4B-B823110C7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3">
            <a:extLst>
              <a:ext uri="{FF2B5EF4-FFF2-40B4-BE49-F238E27FC236}">
                <a16:creationId xmlns:a16="http://schemas.microsoft.com/office/drawing/2014/main" id="{B2591666-528E-4A2E-85F5-327A68C3664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altLang="es-EC">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5968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15154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23537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310D575-8EA1-43DE-A846-C4C5C2F41ADD}" type="slidenum">
              <a:rPr lang="es-MX" smtClean="0"/>
              <a:pPr/>
              <a:t>‹Nº›</a:t>
            </a:fld>
            <a:endParaRPr lang="es-MX"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7969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18253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MX"/>
              <a:t>Haz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34981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MX"/>
              <a:t>Haz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01600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349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MX"/>
              <a:t>Haz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3610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24257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00017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pPr>
              <a:defRPr/>
            </a:pPr>
            <a:endParaRPr lang="en-US" altLang="es-EC"/>
          </a:p>
        </p:txBody>
      </p:sp>
      <p:sp>
        <p:nvSpPr>
          <p:cNvPr id="5" name="Footer Placeholder 4"/>
          <p:cNvSpPr>
            <a:spLocks noGrp="1"/>
          </p:cNvSpPr>
          <p:nvPr>
            <p:ph type="ftr" sz="quarter" idx="11"/>
          </p:nvPr>
        </p:nvSpPr>
        <p:spPr/>
        <p:txBody>
          <a:bodyPr/>
          <a:lstStyle/>
          <a:p>
            <a:pPr>
              <a:defRPr/>
            </a:pPr>
            <a:endParaRPr lang="en-US" altLang="es-EC"/>
          </a:p>
        </p:txBody>
      </p:sp>
      <p:sp>
        <p:nvSpPr>
          <p:cNvPr id="6" name="Slide Number Placeholder 5"/>
          <p:cNvSpPr>
            <a:spLocks noGrp="1"/>
          </p:cNvSpPr>
          <p:nvPr>
            <p:ph type="sldNum" sz="quarter" idx="12"/>
          </p:nvPr>
        </p:nvSpPr>
        <p:spPr/>
        <p:txBody>
          <a:bodyPr/>
          <a:lstStyle/>
          <a:p>
            <a:pPr>
              <a:defRPr/>
            </a:pPr>
            <a:fld id="{481408AC-69A0-45B0-9E69-75C24C4AAA4F}" type="slidenum">
              <a:rPr lang="en-US" altLang="es-EC" smtClean="0"/>
              <a:pPr>
                <a:defRPr/>
              </a:pPr>
              <a:t>‹Nº›</a:t>
            </a:fld>
            <a:endParaRPr lang="en-US" altLang="es-EC"/>
          </a:p>
        </p:txBody>
      </p:sp>
    </p:spTree>
    <p:extLst>
      <p:ext uri="{BB962C8B-B14F-4D97-AF65-F5344CB8AC3E}">
        <p14:creationId xmlns:p14="http://schemas.microsoft.com/office/powerpoint/2010/main" val="2183803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0" name="Slide Number Placeholder 5"/>
          <p:cNvSpPr>
            <a:spLocks noGrp="1"/>
          </p:cNvSpPr>
          <p:nvPr>
            <p:ph type="sldNum" sz="quarter" idx="12"/>
          </p:nvPr>
        </p:nvSpPr>
        <p:spPr>
          <a:xfrm>
            <a:off x="511228" y="787783"/>
            <a:ext cx="584978" cy="365125"/>
          </a:xfrm>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04887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09917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29246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89417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6000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34463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MX"/>
              <a:t>Haz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007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757F3E5-681C-4C9D-BD31-99541B831678}" type="datetimeFigureOut">
              <a:rPr lang="es-MX" smtClean="0"/>
              <a:pPr/>
              <a:t>05/01/2024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00716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757F3E5-681C-4C9D-BD31-99541B831678}" type="datetimeFigureOut">
              <a:rPr lang="es-MX" smtClean="0"/>
              <a:pPr/>
              <a:t>05/01/2024</a:t>
            </a:fld>
            <a:endParaRPr lang="es-MX"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MX"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8366226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8.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jpe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oleObject" Target="../embeddings/oleObject2.bin"/><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xtc6cqg49E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71.svg"/><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72.jpeg"/><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2" Type="http://schemas.openxmlformats.org/officeDocument/2006/relationships/hyperlink" Target="http://es.scribd.com/doc/50340835/Administracion-y-Estrategia-de-Operaciones-D" TargetMode="Externa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8.xml"/><Relationship Id="rId4" Type="http://schemas.openxmlformats.org/officeDocument/2006/relationships/image" Target="../media/image75.jpeg"/></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9.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0.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8.xml"/><Relationship Id="rId5" Type="http://schemas.openxmlformats.org/officeDocument/2006/relationships/image" Target="../media/image87.jpeg"/><Relationship Id="rId4" Type="http://schemas.openxmlformats.org/officeDocument/2006/relationships/image" Target="../media/image86.jpeg"/></Relationships>
</file>

<file path=ppt/slides/_rels/slide8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8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6.png"/></Relationships>
</file>

<file path=ppt/slides/_rels/slide9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9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9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CED271-E274-4FBE-903C-6A79F0280D6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620738" y="3793953"/>
            <a:ext cx="1691885" cy="1608801"/>
          </a:xfrm>
          <a:prstGeom prst="rect">
            <a:avLst/>
          </a:prstGeom>
        </p:spPr>
      </p:pic>
      <p:pic>
        <p:nvPicPr>
          <p:cNvPr id="5" name="Imagen 4">
            <a:extLst>
              <a:ext uri="{FF2B5EF4-FFF2-40B4-BE49-F238E27FC236}">
                <a16:creationId xmlns:a16="http://schemas.microsoft.com/office/drawing/2014/main" id="{DD008A6E-6E35-4EA8-ACD9-6F735439BF4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47142" y="2439224"/>
            <a:ext cx="3246377" cy="1268195"/>
          </a:xfrm>
          <a:prstGeom prst="rect">
            <a:avLst/>
          </a:prstGeom>
        </p:spPr>
      </p:pic>
      <p:pic>
        <p:nvPicPr>
          <p:cNvPr id="6" name="Imagen 5">
            <a:extLst>
              <a:ext uri="{FF2B5EF4-FFF2-40B4-BE49-F238E27FC236}">
                <a16:creationId xmlns:a16="http://schemas.microsoft.com/office/drawing/2014/main" id="{07EB4AF8-58CF-4BA9-86C3-27A128B45E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47864" y="1704831"/>
            <a:ext cx="3246375" cy="755306"/>
          </a:xfrm>
          <a:prstGeom prst="rect">
            <a:avLst/>
          </a:prstGeom>
        </p:spPr>
      </p:pic>
      <p:sp>
        <p:nvSpPr>
          <p:cNvPr id="3" name="CuadroTexto 2">
            <a:extLst>
              <a:ext uri="{FF2B5EF4-FFF2-40B4-BE49-F238E27FC236}">
                <a16:creationId xmlns:a16="http://schemas.microsoft.com/office/drawing/2014/main" id="{8572260F-8DB8-910A-9717-0743FAFD29AD}"/>
              </a:ext>
            </a:extLst>
          </p:cNvPr>
          <p:cNvSpPr txBox="1"/>
          <p:nvPr/>
        </p:nvSpPr>
        <p:spPr>
          <a:xfrm>
            <a:off x="3967845" y="3592578"/>
            <a:ext cx="4572000" cy="300082"/>
          </a:xfrm>
          <a:prstGeom prst="rect">
            <a:avLst/>
          </a:prstGeom>
          <a:noFill/>
        </p:spPr>
        <p:txBody>
          <a:bodyPr wrap="square">
            <a:spAutoFit/>
          </a:bodyPr>
          <a:lstStyle/>
          <a:p>
            <a:r>
              <a:rPr lang="es-EC" sz="1350" b="1" dirty="0"/>
              <a:t>Revisado por:  </a:t>
            </a:r>
            <a:r>
              <a:rPr lang="es-EC" sz="1350" dirty="0"/>
              <a:t>Ing. MBA. Magdala Lema Espinoza</a:t>
            </a:r>
            <a:endParaRPr lang="es-EC" sz="1350" b="1" dirty="0"/>
          </a:p>
        </p:txBody>
      </p:sp>
    </p:spTree>
    <p:extLst>
      <p:ext uri="{BB962C8B-B14F-4D97-AF65-F5344CB8AC3E}">
        <p14:creationId xmlns:p14="http://schemas.microsoft.com/office/powerpoint/2010/main" val="1190477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Marcador de contenido 4">
            <a:extLst>
              <a:ext uri="{FF2B5EF4-FFF2-40B4-BE49-F238E27FC236}">
                <a16:creationId xmlns:a16="http://schemas.microsoft.com/office/drawing/2014/main" id="{AD7B3199-5F18-4311-8ABF-2C4B5F521C8E}"/>
              </a:ext>
            </a:extLst>
          </p:cNvPr>
          <p:cNvPicPr>
            <a:picLocks noGrp="1" noChangeAspect="1"/>
          </p:cNvPicPr>
          <p:nvPr>
            <p:ph idx="1"/>
          </p:nvPr>
        </p:nvPicPr>
        <p:blipFill rotWithShape="1">
          <a:blip r:embed="rId4"/>
          <a:srcRect l="13939" t="17256" r="11061" b="8095"/>
          <a:stretch/>
        </p:blipFill>
        <p:spPr>
          <a:xfrm>
            <a:off x="952051" y="836712"/>
            <a:ext cx="7508381" cy="5328592"/>
          </a:xfrm>
          <a:prstGeom prst="roundRect">
            <a:avLst>
              <a:gd name="adj" fmla="val 5301"/>
            </a:avLst>
          </a:prstGeom>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065780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110602"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0604" name="Picture 110603">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10606" name="Rectangle 110605">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08" name="Rectangle 110607">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 y="0"/>
            <a:ext cx="9144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0610" name="Rectangle 110609">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612" name="Picture 110611">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76269"/>
          <a:stretch/>
        </p:blipFill>
        <p:spPr>
          <a:xfrm>
            <a:off x="0" y="0"/>
            <a:ext cx="9144000" cy="1627464"/>
          </a:xfrm>
          <a:prstGeom prst="rect">
            <a:avLst/>
          </a:prstGeom>
        </p:spPr>
      </p:pic>
      <p:pic>
        <p:nvPicPr>
          <p:cNvPr id="110614" name="Picture 110613">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8251" t="72447" r="32841"/>
          <a:stretch/>
        </p:blipFill>
        <p:spPr>
          <a:xfrm>
            <a:off x="4894600" y="3384053"/>
            <a:ext cx="1728905"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110616" name="Picture 110615">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269" t="72447" r="62822"/>
          <a:stretch/>
        </p:blipFill>
        <p:spPr>
          <a:xfrm>
            <a:off x="4082298" y="3371019"/>
            <a:ext cx="108893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110618" name="Picture 110617">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445" t="47340"/>
          <a:stretch/>
        </p:blipFill>
        <p:spPr>
          <a:xfrm>
            <a:off x="6724184" y="1675248"/>
            <a:ext cx="2428214"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110594" name="4 Marcador de texto">
            <a:extLst>
              <a:ext uri="{FF2B5EF4-FFF2-40B4-BE49-F238E27FC236}">
                <a16:creationId xmlns:a16="http://schemas.microsoft.com/office/drawing/2014/main" id="{7040F148-BD0C-4EF6-BFF1-B383EA9C5203}"/>
              </a:ext>
            </a:extLst>
          </p:cNvPr>
          <p:cNvSpPr>
            <a:spLocks noGrp="1"/>
          </p:cNvSpPr>
          <p:nvPr>
            <p:ph type="body" idx="1"/>
          </p:nvPr>
        </p:nvSpPr>
        <p:spPr>
          <a:xfrm>
            <a:off x="460374" y="1939805"/>
            <a:ext cx="8000057" cy="1510937"/>
          </a:xfrm>
        </p:spPr>
        <p:txBody>
          <a:bodyPr vert="horz" lIns="91440" tIns="45720" rIns="91440" bIns="45720" rtlCol="0">
            <a:noAutofit/>
          </a:bodyPr>
          <a:lstStyle/>
          <a:p>
            <a:pPr>
              <a:lnSpc>
                <a:spcPct val="110000"/>
              </a:lnSpc>
            </a:pPr>
            <a:r>
              <a:rPr lang="en-US" altLang="es-EC" sz="2800" b="1" cap="none" dirty="0">
                <a:solidFill>
                  <a:srgbClr val="6A221D"/>
                </a:solidFill>
              </a:rPr>
              <a:t>LOS HOMBRES CONSTRUIMOS DEMASIADOS MUROS Y NO SUFICIENTES PUENTES.</a:t>
            </a:r>
          </a:p>
          <a:p>
            <a:pPr>
              <a:lnSpc>
                <a:spcPct val="110000"/>
              </a:lnSpc>
            </a:pPr>
            <a:r>
              <a:rPr lang="en-US" altLang="es-EC" sz="2800" b="1" cap="none" dirty="0">
                <a:solidFill>
                  <a:srgbClr val="6A221D"/>
                </a:solidFill>
              </a:rPr>
              <a:t>ISAAC NEWTON</a:t>
            </a:r>
          </a:p>
        </p:txBody>
      </p:sp>
      <p:sp>
        <p:nvSpPr>
          <p:cNvPr id="110596" name="AutoShape 2" descr="data:image/jpeg;base64,/9j/4AAQSkZJRgABAQAAAQABAAD/2wCEAAkGBhQSEBQUEhQVFBQUFBQQFBQUFRUVFBQVFBUVFBQQFRQXHCYeFxkjGRQUHy8gJCcpLCwsFR4xNTAqNSYrLCkBCQoKDgwOFw8PGiwcHBwsLCwsKSkpLCksLCwpLCkpKSwpKSwsLCksKSkpLCwsLCksLCkpKSwsLCwpKSwpKSksKf/AABEIALYBFQMBIgACEQEDEQH/xAAbAAACAwEBAQAAAAAAAAAAAAAEBQADBgIBB//EAEUQAAIBAgQDBQUEBggFBQAAAAECAwARBBIhMQVBUQYTImFxFDKBkaFCkrHRFSNSgsHwBzNDU3Ky4fFiY3OTsySDosPS/8QAGAEAAwEBAAAAAAAAAAAAAAAAAQIDAAT/xAAoEQEBAAICAQMCBgMAAAAAAAAAAQIREiExA0FRE9EiMmFxgcFC8PH/2gAMAwEAAhEDEQA/APh4FdBKtSOr0gohtQsVXxxUTHhqKjwlHRbQqQ0TFh6KTCUVFhqbRbkphw1EpBV6QVcsNPpO0MIK67mi1hqwQUdF2A7ip3FMlwhNXJgKPEORUuGq0YSm6YGvWw1HiXmUezVDBTNoK5OGrcR5FndV73XlTL2SvDBW4tyLHiqloabnCXrw4O1DiPImOGqtsNTh8PVTYWho3InbD1UcNThsNVT4eho0yKWgql4qavBVDw0ujSljR1Q6UyeOh5I6GjbLXSh3WmEiUO8dKIJhXFFtDVTRUDKaldFK5tQFKlSpWYzjjoqOKu4oKLjw9PIna4igo2KGvYoKLjhp5E7XMcVExQ11HAaNhw1PInaoSCr1w3lRccFEx4a9UmKVyAx4aio8EKNjwlFx4enmJLkAXCV2MNTNcPVq4Wm0TkVezV57FTn2auTBW0HIo9kFcnC049lrw4WtoeRN7FXQwYFNTDaq2irabkVvBQ74emzxVQ0VCwZSlsPVLxeVOWw9BzR0th5kVSJQ7pTGSKqHhqdispa6UPJHTKSOh3ipLDylkkVDyRU1eGqGhpdHlKmgqs4empirloqGjbKHgql4acthxQ8mHoaNsneGqHjptJDQksVLodl5WpVzx1KBmmhho2KGvYYqOhhq0jntcRQ0XFBVsUFGw4aqTFHLJTHh6Mgw9EQYWjosNVZilclEeEohMLREcFELDT6T2FENdotGLhqsXCiiCmKKr1hq5IK67ug2lPdiuclEGCuDGawqWW1UM1EtGa57miAUnyqt79KO7kVO4FZi7uL1DGBTePDk8gK8l4eTuR8KDEMq0FLHenkmBsa8/RV+dq1gys0+GNUvhDWq/RAG5JqmTBqNhS8Tc2UbBmqHwlah8HeqjwvrS3A89RlXwtVPhD0rWnhY5A/hVT8K9BS/TNPUZM4Tyqt8LWok4WBzoGfBgUtwPPU2z7wUNLFTqeIUBMlTsUlKZY6CljprMKAmpKrKXOleVc4qUujNrBDR8MFDQUygrpxjjyqyLD0bDh6kC0fClWkQtcRRUZElWRw0SkFMRUqVcld92BzqxQKLPENWrXORete6cqArlYVaLUKsbHarO7ccqwr65KiuFVulXLCTyoCoYCqjDej1wXlVwwR6VuUbjS2PAk1Y2CtTFcIa79locjcCgw+VQRmmhw1dLB5VuQcC6OMcxeuyl9h9Karhx0qNDS8zcCZsL1FVNgR0p00VUSJTTILgTtghVEkajpTGcUvmhpk6Bnm6UunnNM5cPQkmGrBCadmoCZTT6XD0JLDSWKzJnpoTQUuHNaCaKgZo6lcVsciGXD0HLhqeTR0FNFUrFpkTPBXlFYl1W2YgX2vUpdHa6GAdKYQYYdD8KFwo86cYYV1YxxZVZDgPh6miUiYedWR0TChqukbXkebpREcLnkaIgU0ZGKwaCx8N01au14ZfY0epq6Mmhs8xgOPhnWi4sMo5UPwriXfx5wCozyRgGxJ7uRoy2m1yp0o9UpdmmL1IhyFWiIV4q1aopLVZHIwwqxYBXQr0Gk3TSR6Iq97qoCa6BpT6ed1XhhqzNUz1t1tRSYa9Eddlq5Jo9tqIRVbV0b1UyUYWqZ5KXzTGmLYa9VtgRVJZEspaTtc1WYjTZ8IKAxsqRAGRlS5sMzBbnoL71TaVxoN4KHkgrjGdoYUv4i9jYhBe3Lc2H1pSe2MbhhGjM4vYfZIzZRqLkG2trct63KBxtHSwUHLAKz+L7WSAtmlhUAlQkalnvYaC9721N7AcqXvxww2JmkbPZiGOdl9BYBdOQP0pL6kPPSyP8XlUXYqvmxA/GlGLx8Si5dddrG999rehpZnWR8zI7lvHd3y5V5ahb320uaq4jjMi+AKg110J23zNqdRU7mtjg54jxXwnu1YG3vshCjmTrvp+NI34nIyjxAAaFrWJIPxsNuVET8TIIursmvjIN2O5OuliaUY3FFydLAm4AtfpbSo2ujHFZxAeLbNp7zEm/oBawqV7h2YL4o78vPTrXlIdv4DTPDyGl8D0yw7eVdeLhyMYJjR8Mh86Agk8qPherRCj4Zj50bFMaWS45YkLyHKq2JJubXIHLXcimMb1mg2OTyohH8qEjeiEelp4W9kjaGQDZcTiQL76yljf95m+Fqfqax3Y/izNiMVCVAUTTzg3OYZpFXKR0538614NTUXq1dqapU1arUtPFgNSvA1Vy49FBJYWG9tdtDtSn2uC17kpbgu0+HlJCyAEMUsxC+IGxXU7+R1NG4riEcf9ZIiX0GZgCTyAB1J9KHYyxbkqd0aHkxxI8Fr7Xba/LQa/DSsfxbFYsRlpJQ2fNlSPKoA2y+8M505i2vnTSWlyzkabHcdw8RyySqGvYqLsw9QoNunxpVx/tnFhjkys0mhCkFVAYZgSx/DrWYlSR8kixiAx+K3hNrAHW3hTWxzWFraUi4ngZYo2P944ZXyyM0bWy6tb9XmuDsSetqbWk5ltoI/6TZc63gjCnq5Ta9znY22F9tNqYJ/SDIzHLAMo+0ZCcvveIgLdhYDYdfKsJh5JkfuXjFn8RYnNlvcAsDp4bMf9DWjwWClLOjpZHR40dcoU5gAL/aPKx8/K9GTbZXR9xDimKeNZI5Y400JKWbS4+23MD0vSBhLtLM0gSa9ywZkYEahnHhBGQ+t9qFx/ApFKxpnsLxopBOZtSwUAZQgNzdtDrytRGN7Pyx2dGAUpeYavlZTma4GrWzaWHlpsT/BP5NH4s7BS+Jsh8LZCDYWJzFlUW0GpJFvK4pGeOQ96I4hmX3S7sRoL+5a+UAacvlTrhfZ1O6bvrFmP6wGOw8OoUi121ObXfpRH6KwSoWdYgZCTaUDM2W1lUNqRZhoP2h1puw6Y5uIh3LpZVt4s4DZraFlDakfXQ6Ulw0uSctBcsRlYlsttT7oHu9P5NfR4eFwSOUQC48Miqb5XOoDqbqCLHQilmP7KxiTMqgZTl20OhFj9N/M0txtNM5GBxLgA2C2HvEWsx0OVrfzpXGH4IZw0jkgC5BfwgnoBuf8AatweADIieGw1awAufK3ViTVR4NkZmLmx91WIIS32teetL9P5P9WexFBwEYdGzSWDam9lI8w24BtbXqK5fDRoFIUG4FjbU319aYjhqSPnlYm3uqQcotYZtLhjfmTpy613jst9Ax16chpzt+elbiHLtjON4Z5mDBcqdbm55FrbW036VTguDCMlr7je23P0rUYhmsQoB1OpYiwFraC9/wCFtztWf4rwxpD4idOSe6fvWP0qVx918ct9K3iIOmUDfU2vXlUJwwqoAZhvcXW34HzqUp2ngUUfCo6UFCKPgFWxc2Q6FR0o2FB0oSAUdDVohQHaoD2OQW98xxjyLSILnyrSRoOlZftfMVw6Wvc4iAeG1/fzCwO5uu1ajOF3IHqQKM80L+Wfz/QlFHSrlUdKXtxeJRq46aXJPkLV0nG06OeY0Gvpr+NqOw0ScBhyY+YnUSTYtR8GSQa+grZoo6Vi48YFLSa3hxshYm3utlDD1ykjpWu4dj0mTPGwYXKkgg2YbrcG3ypMeulMu+xiKOlezTIi5msBttqSdgBzPlUGlYbtT2kzn9TZ0UspYXsr7BTaxB0J87gaga63TSbaR+1sCkZlYAnLfKCb8vCDm68vsnpTiERuoKhGU8wARXyrhmIbusMZHGeRpksL5z3Quz2v4j4lIX5A2pnwniTYd2ZSy3ADp4bDIL5yhawLWI1ItcWpZls1x0+jjCp+wv3R+Vd+zJe+Vb9cov8AOlfAuPpiFF/BLYZoyb2JF7Kdm01tuBuBTgVmcezJ+wv3R+VctgYzuifdX8qutXhrCFfh0Z3jQ+qKf4Vy3DY/7tPuL+VEtVTygUS1QeFxE3MaE6i5Vb2O4vauzgU/ZX5CocUOtVtjV/aFN2G48lwafsjTyFCy4NP2R8qsbiMZYLnGYgkLfWw3NqrklFGFqo4ZRyoeTDL0q15aFkY0SKmgAvbS5ubEi56m25oWS42Zh++3513Kx/k0HIawxzMz/tv8JXH8aBxBYm5eQkbfrX/OrZf53oOW9JTwLNh9b3e/XvH/ADoWRSBYF/vsfxNESg0LKKlVoBxN7WJYjoSWHyJNBtiHAsCbWtsu3Si5garXDZgTfQD0120qdWgFsW99/oK8qx8OvU+ex/KpS9n6P4TR0JpZDJVHGuJZECggZr3P/CLA/iKrvSHHd0un7Vd1LJH7xDDLpoosq5dN9Qx+NXR9sza9gAPL/f8ACsZNMoIYm9zqbC/O9hsOgojDYMCMWkOpZiLGwB2HL1pPqZKfSxa5mOOeLxOLSIyLoUJGtyumgGpJ1GoHOtunZVbG8hJPMIg+hDA0j/o74NkjaeRszym6rocikC9rnnYfADqa2mg5W9b/AMNKvjOt1zZ3vU9i1OzsWhJa4+14VPW11UW3o5eHR22287fUURCPMH0t/CiV05kfD/SmIwvanDezTYcoAuHmdkm/6jaKxZttyeng86a9j8GuGikRjb9aXsTplKqFy/I0949wIYvDSQsx8QBUkCyupzI2nK4F/ImsX2RDyxSJMzK8UpiOi5rBQCjEi5sbjWlx8nv5RXa/tgAhiizXbwl1F99Mq6i9xm25gDS96nYnsYyI8mLLFphbuizWUXv3jg/2hPityueZNm/DuCwwtmRBn3zt4mF7+6T7u52tvTQTmm47u6Xnqaj5d2x4E2FlVvsiXvItzl1BVvmPpW14nwUPCJcOlw477IlgxMgW93LAlbXOUX1va1edu4e8wyHLexZL8xbxgfImr+xfEc2DjG5S8Z/dNwPkRSydnuW8Yz84BlCM4Gd0ksrMvdksQQWNioJBNjrqL00wfbR4sodWlDyGOO3vHLfMVza6b+IgADQimfGuDJiQblkJIYlLDNYEWY2zWsbaEVluIYQxSAMkaKniEj2AclSWsA25uRc75B531lgSyvoXD+NxTXEbgsvvIdHU8ww/K4olpa+YyMQpbDsb5kdZMyv4WyksSy+8AGsDuF8xTuDtHKHkzIWijIzMRldQ18twTrs3y860rXbXs/nVDpQeG4kkgurA6ld+Y3X1HSre+qkidr1oj0qh8JflVneGvDIetEoQcKVWzAAHrbWo4I51c89Uma9YFRmqp5K7kFCS0QcStQkp86skY0JMKWniqU0FM/Wup386Cmep2q4xJJqHdixFuex67/SrWVSu+u+u3+wrO4zi2VvBra+50/j5/KpZXS2OO/A7E47KbaAm3ID1A5/ya9hl8NtraaaAja3XlSGDF94yljbTe9tc1wfIcvgKPebbzFifT1/nQUm1OK72hByuPn9T8KlCpawv+P1qVtjodHiKE4rMHyi4uuuovv0NWpQHFCQQRWt6aTtQASy3VGAvoTt0PI+fqBWm7I8FOLYB7kKbygAsqqb2UkXsTta21/SsvBIzkKBmLEKABqTfQC2+tfX+zvCUwkIRggdj3khd8MLubXAJzmwAAGg2vzo+nN0vq5ajQIVUBbgAaAXTQbAAOFIFXR/8Iv5qH/8ArzCh4sUfskf+2Z3/APDGg+tWGJyLsp9WiUD54iU/hXRa5JBOa3vaf4so/wDIEq/Di/um/wDhLH/Izj6UHh5VG0i36JKl/u4aK/1opIQ2pV35eJZWHzxEgH0pNn0Imwd7ZmZf+2L+pkRT8jSLHcLWCRpEuRKcznMG/WAAXuGbcAc+RrQ4ZQNFyr5Bo1PyhjJ+tX4rhvexlTfUaEhyQeRBkb+FCZavZrjymoyS4mrBLfnQEt0Yq2hUlSPMaGue+rocujbE4cS4V0J2dH+Ov/5+tZ/sZMFjlA0AkuBbUG1ifjlp/wAHOZJudhGfjntf6mstwQZWl9QPlmpfdT/FrBixVWPwsM6ZZUVx0O/kQd+Z+dLRKetWJNbnTE3YX8Z4ab6tlgClVCB8yXBGmU2FvCb2J8I87rP0p3qeBGLBljOfKDYAWlQBb+8bkc7km2l9dDixzobiuGWWNghCuSGva4LC4Gb5n50lx+DzP5Z14SqNZVBYi7C4JOyvYEixCL4b20bbcF4TtIYhdgWS4vc+MElVvmJsFHQ29d6U49/YmGcGa+UXsMzC5tkA94C594bG3SoJL97F3bmKxFjdGZWF8xJJCEe+uthl2tum9Ka35bJOPw2UlwuYAjNpoSBe+w1NvXSji4rFHCd5Cs+VSoXKxvnZCoytmUGx90nw8idNNDMFjmQgZ1cNsLkKWtfKHYXDHQZSN+hp5n8p3D4aOQ9KFLGg4+Pq0aubKDcG7r4bX0bobi1uprpsaLXuLdbj5Gn3KSyiHehnbzqqTE6UG2MvW20i+Q0LIwrmSU0DNIaS08iYiPpQEymilBriQ1Oqzolxita2lvx9aQ4lgDZgSLEaefnzrWTAGk3EMIDUso6MKTrjU5r5V2+JjsbXFUSYeqmhFTUTOp+0fj+FShmiFShszSxyVTjda8jNGcO4S+JlWNN23J2VRqWPkPyp/Kfjsz7AcGRnM8jRGxKRxujSknnJ3SkbbC/MnoK+m4aJhqnedLRYeKAfOVSbfGk0GIGHRY34hBAqAKI4UjDADykaRmPnbWu/0nCQLnH4m+39dGref9khFdOMmM05Mrcrs8xIZReXwDrPjGQfdj8P1quCSEnwPCx6wYV52/7viHzFKYcWym8HD4YyPtSuuf1PdqxPxavZe0cubLNjYITySFE7z0AcyMfgtErVw5jsuJb/ABNHCvyjsw+VSaeOM2kfCxHo7GaT4Bypv86z8UAk3jxmK53mZooj8JnRSPRDTXh/DZlH6uPC4ZeeUNMw9coiQfWl0aGUHEwdEOIlHIRxCJPvOq/5qKyta7xxxj9rES5z8tR/8qUx8RizZXxUkzDQphvwK4Vcw+LUdFiQpzR4QIf7zEOqt9O8kPxtU7+ik/Um7V4EWEyMHBsrlEKoNgrA6g3236VlzOa+gcTx5ZCuImREcWIChAR0zSlifgAa+fywWYj5GxFxyYA62I1quO9do5630e9np/1WIJNrCLX95vyrL4SfVyPtEfxrScNsMFiTtrH9A/8AEis3hU1fmLi1H3D2Xe2GvVxBNDTkLUimo7bRxhpxRSTikXfVfh8TrTSkuJ1Ib76ilPFVmDM8b2zEs3I628RII0WwIAI289T0kuK9yA1rNhLpkRxJsMWBbwvcsHSwPgyXINyNbbHdRpcA1XhsehdYly5TqrB8yrc6KNDYEltWzDX4U84jwyOQEOisPMC/wO4oSQJDESo8Q2uM+XqFAGgNhpqBrYC1RuNjomUpbwuNFlngdUdWXvFaXViQLEMbE5gSNQwB3uwOtiSmORY5CMjEEMxkzZL65mF77HUg2voTbVVxHtF3kgZASQbWN5EOmW1ic1j539abcTjzQgmNl0s2U3MbG9wbDUMAct7E6DNoaSX4PZfde/ExH4Sx3K3I6Ejxcht6a16shJubgeYI8+fqKqw0C4iIsjos8fdowK3Q5zkuDqFPv3tp4bggjKM9wMu8kiq+RtbEnIX3JRnta9tdWAPnam5BMPLVd5eqppLUlk4hJGALJe5zHxDxFtwASCpFtVA5bcy1x5ZRnUgnS4FwT+NHkHDTuXFWqh8RVc7fnQve0lp5i7mmoORr13M9BPLrSWqSKsTCKXTR0wk1oWUUlUhc5NSrXUVKXRjJJ61fZ3BwmO8mHmxDk6KsTmNQNgWYrGeupPKsvwHDM8qkRNMFIZkWwv0DM2gBP8a+jLi8a+uSCAf8x2lYfuoAv1ro9Oe7m9XLXX9i8PBMFtDhIMOD/eOgPxSBWB9CaJbh0oF58Ysd9SIo1QffmZxb90UnxWHmIvLipSOYiWOBfvWLW/epJJNgkbaOSS9tS+Klv8m/EVW3X+/ZCTf/AD7tE+J4eCQZHxjDZQ02IHxSL9UPiBR2E44yC2Fwawjq5jgH3IQ5PxtWbh4xI2kcL2/5hWBR8NX+lEDCzyaNIsa31EKXP35b/wCUVpfhrPlpVx2Jf3sQsYtciCJRp5yTF/mAKow+IwjsM7SYxhra8mKt9TEh+VKDw/DxePEMrHfNipc5/dR7j5KKeYDi7SAey4WWYD3XKCGIeYeawt/hU0f3D9vsewYmdlVYYY4F5GRwT0/qorgemcUavBT72KxDsOYjtBGPUrd7er0Bg+D4xxeSaLDjpCveSW6GabQfBKN/QeEjHeTkSka95ipDKB5+PwL8AKW34PJ8rsDxHBo3/pYu+bYtBEZD+9O3h+b0s7VYGWRe/aIRhAFI7zO5BOhYKMqgE8mPvUwXtlG/hwscuJI0HcJ+qXyMz2RfgTV3seMxCkSmLDIwsVUd/JlOhVnayDToDU5dXalnKaZvCwn9Hu3IyknXfIECjz8RPyrK4R7L0uSbepre9osIuFwYhBJBZiCd7Fi2vwsK+eLHZd+v41WXfaNmunmJ1NeI1q81NUh6BtCleuxLQfeVw0tbYcTmHHUZHiazHtNF4fG0ZmW4HbyXoOVxeqvbKHxU9G0JipxeFzLlQ23NjqLnmOY5k9b60jxYxMZskZKixYhlKNlJ1sLG9mO9yPhT9JNK8SWp2SqzKxnsPjfGGAyXsSrsTHmQ3zC5DIfQ8jrbSuY8JNJI00RS5ZiQ8iozh973sb3I5a+opviYRYZAAwJI0H2jc62v1NtRcnTU1n8Vi5Ub3ScxJv3ecXRdxmuBtc28+VTvS0u/Bm72m8N2kBBbIAQsg8VlPPzOvMjQa8L2i1yIscTMWzNmeNyCFyozO2Wxsdb87aaUhwczLMJNbghiDqHJN8t1PhuLW1v05UzlZZffUoWJZHvqH0sGzNz05g7XJ5jY3GTyunxdwMltlWxD+9fKVUjMG58xflbYhrjwGKyDK4NjuRfYg8wb0IMOykxN4WBBuQQzA7aG1xvtvm8qB4jAfE7EsGa/eAliD0cHW5tzttudqFppjDqaUHY39NasbhMypnaKQJYNnKMFsdjmta1LZTE8AIv3gGhQE+oJIWwH746AVo8XxGPDzrK0zZ/ZoV7ju2yPnwqIA0m2XW5AH+gtGRm5mtQcrXrVj2aIQLMYsrwxSylo52mbvRctHIoyra9gBzXW9yKWcPxMaQNLNDAyDNHFmVhJPJ1JzaItwWNui7nRdm0zzNUrhjUoG00fBO1ncIIooruxuzu1gTy0UXsPXr1p1h+IYqe15liB5RRgn77kketSpVcMrekPUxk7Wv2fRmvMzzN7xMrs/wBNBy6UScMsUd1UKLXsgtp8LCvalW1Ihu3QHg/HHxLmPDKt+ZmYqv3Ywb/OtZw/spJKLzYlwL5e7w6iBdNCC4u5HxFSpR9Ocpuh6t45ah9hOz2FwviSFe8vbvCM8hP/AFJLt8ap7R9u48EbtG7OfCLZdfVybj5HepUps/w49Ew/FlJVvDZMfjoxJ3sWFibUd2pmmt/ikAVT6CnPDOxOHuHkDYiQfbxLmYjzCnwL8FqVKTLwpj5aW6ou2gGwtYAcgNqyif0gGaYxYWIBr5S8xsAfJEvf5/CpUpJJT5WzwC/pBle0SO1zl8RAsCwygkdBe9YMz2qVKfxIn5tVvidKFeapUpdnkcHEGp3lSpQNp4WrtZLVKlZhMUteyPUqUSOe80rxZNKlSsyp3qZ+VgRcGxFxcbHyI61KlASztNiBZXCLmGjNYAte1r2Fm8ydT1NZ3E8ScEMxuQbA3Ykc9CTpvUqVLO9ujCdCMRxFu7ysEdG93MCGXw5rgqQAfENbG9taobjJlsWH60Ahn0KyqF/tFI1ayi557kXuxlSltppJoHDjcuYKLK32T4gD1APkfWjs8mIZmLDMqAm+gKRJotgLaKoFttBUqVp2OXUdL2kmRLROYwliFsrBM1rmJmBaO5N7A/Gq4O1OJRFUSeFRZQVQldSdyp5kmpUoCVGSpUqUBf/Z">
            <a:extLst>
              <a:ext uri="{FF2B5EF4-FFF2-40B4-BE49-F238E27FC236}">
                <a16:creationId xmlns:a16="http://schemas.microsoft.com/office/drawing/2014/main" id="{191506F1-B477-455C-A05A-038C9541152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110597" name="AutoShape 4" descr="data:image/jpeg;base64,/9j/4AAQSkZJRgABAQAAAQABAAD/2wCEAAkGBhQSEBQUEhQVFBQUFBQQFBQUFRUVFBQVFBUVFBQQFRQXHCYeFxkjGRQUHy8gJCcpLCwsFR4xNTAqNSYrLCkBCQoKDgwOFw8PGiwcHBwsLCwsKSkpLCksLCwpLCkpKSwpKSwsLCksKSkpLCwsLCksLCkpKSwsLCwpKSwpKSksKf/AABEIALYBFQMBIgACEQEDEQH/xAAbAAACAwEBAQAAAAAAAAAAAAAEBQADBgIBB//EAEUQAAIBAgQDBQUEBggFBQAAAAECAwARBBIhMQVBUQYTImFxFDKBkaFCkrHRFSNSgsHwBzNDU3Ky4fFiY3OTsySDosPS/8QAGAEAAwEBAAAAAAAAAAAAAAAAAQIDAAT/xAAoEQEBAAICAQMCBgMAAAAAAAAAAQIREiExA0FRE9EiMmFxgcFC8PH/2gAMAwEAAhEDEQA/APh4FdBKtSOr0gohtQsVXxxUTHhqKjwlHRbQqQ0TFh6KTCUVFhqbRbkphw1EpBV6QVcsNPpO0MIK67mi1hqwQUdF2A7ip3FMlwhNXJgKPEORUuGq0YSm6YGvWw1HiXmUezVDBTNoK5OGrcR5FndV73XlTL2SvDBW4tyLHiqloabnCXrw4O1DiPImOGqtsNTh8PVTYWho3InbD1UcNThsNVT4eho0yKWgql4qavBVDw0ujSljR1Q6UyeOh5I6GjbLXSh3WmEiUO8dKIJhXFFtDVTRUDKaldFK5tQFKlSpWYzjjoqOKu4oKLjw9PIna4igo2KGvYoKLjhp5E7XMcVExQ11HAaNhw1PInaoSCr1w3lRccFEx4a9UmKVyAx4aio8EKNjwlFx4enmJLkAXCV2MNTNcPVq4Wm0TkVezV57FTn2auTBW0HIo9kFcnC049lrw4WtoeRN7FXQwYFNTDaq2irabkVvBQ74emzxVQ0VCwZSlsPVLxeVOWw9BzR0th5kVSJQ7pTGSKqHhqdispa6UPJHTKSOh3ipLDylkkVDyRU1eGqGhpdHlKmgqs4empirloqGjbKHgql4acthxQ8mHoaNsneGqHjptJDQksVLodl5WpVzx1KBmmhho2KGvYYqOhhq0jntcRQ0XFBVsUFGw4aqTFHLJTHh6Mgw9EQYWjosNVZilclEeEohMLREcFELDT6T2FENdotGLhqsXCiiCmKKr1hq5IK67ug2lPdiuclEGCuDGawqWW1UM1EtGa57miAUnyqt79KO7kVO4FZi7uL1DGBTePDk8gK8l4eTuR8KDEMq0FLHenkmBsa8/RV+dq1gys0+GNUvhDWq/RAG5JqmTBqNhS8Tc2UbBmqHwlah8HeqjwvrS3A89RlXwtVPhD0rWnhY5A/hVT8K9BS/TNPUZM4Tyqt8LWok4WBzoGfBgUtwPPU2z7wUNLFTqeIUBMlTsUlKZY6CljprMKAmpKrKXOleVc4qUujNrBDR8MFDQUygrpxjjyqyLD0bDh6kC0fClWkQtcRRUZElWRw0SkFMRUqVcld92BzqxQKLPENWrXORete6cqArlYVaLUKsbHarO7ccqwr65KiuFVulXLCTyoCoYCqjDej1wXlVwwR6VuUbjS2PAk1Y2CtTFcIa79locjcCgw+VQRmmhw1dLB5VuQcC6OMcxeuyl9h9Karhx0qNDS8zcCZsL1FVNgR0p00VUSJTTILgTtghVEkajpTGcUvmhpk6Bnm6UunnNM5cPQkmGrBCadmoCZTT6XD0JLDSWKzJnpoTQUuHNaCaKgZo6lcVsciGXD0HLhqeTR0FNFUrFpkTPBXlFYl1W2YgX2vUpdHa6GAdKYQYYdD8KFwo86cYYV1YxxZVZDgPh6miUiYedWR0TChqukbXkebpREcLnkaIgU0ZGKwaCx8N01au14ZfY0epq6Mmhs8xgOPhnWi4sMo5UPwriXfx5wCozyRgGxJ7uRoy2m1yp0o9UpdmmL1IhyFWiIV4q1aopLVZHIwwqxYBXQr0Gk3TSR6Iq97qoCa6BpT6ed1XhhqzNUz1t1tRSYa9Eddlq5Jo9tqIRVbV0b1UyUYWqZ5KXzTGmLYa9VtgRVJZEspaTtc1WYjTZ8IKAxsqRAGRlS5sMzBbnoL71TaVxoN4KHkgrjGdoYUv4i9jYhBe3Lc2H1pSe2MbhhGjM4vYfZIzZRqLkG2trct63KBxtHSwUHLAKz+L7WSAtmlhUAlQkalnvYaC9721N7AcqXvxww2JmkbPZiGOdl9BYBdOQP0pL6kPPSyP8XlUXYqvmxA/GlGLx8Si5dddrG999rehpZnWR8zI7lvHd3y5V5ahb320uaq4jjMi+AKg110J23zNqdRU7mtjg54jxXwnu1YG3vshCjmTrvp+NI34nIyjxAAaFrWJIPxsNuVET8TIIursmvjIN2O5OuliaUY3FFydLAm4AtfpbSo2ujHFZxAeLbNp7zEm/oBawqV7h2YL4o78vPTrXlIdv4DTPDyGl8D0yw7eVdeLhyMYJjR8Mh86Agk8qPherRCj4Zj50bFMaWS45YkLyHKq2JJubXIHLXcimMb1mg2OTyohH8qEjeiEelp4W9kjaGQDZcTiQL76yljf95m+Fqfqax3Y/izNiMVCVAUTTzg3OYZpFXKR0538614NTUXq1dqapU1arUtPFgNSvA1Vy49FBJYWG9tdtDtSn2uC17kpbgu0+HlJCyAEMUsxC+IGxXU7+R1NG4riEcf9ZIiX0GZgCTyAB1J9KHYyxbkqd0aHkxxI8Fr7Xba/LQa/DSsfxbFYsRlpJQ2fNlSPKoA2y+8M505i2vnTSWlyzkabHcdw8RyySqGvYqLsw9QoNunxpVx/tnFhjkys0mhCkFVAYZgSx/DrWYlSR8kixiAx+K3hNrAHW3hTWxzWFraUi4ngZYo2P944ZXyyM0bWy6tb9XmuDsSetqbWk5ltoI/6TZc63gjCnq5Ta9znY22F9tNqYJ/SDIzHLAMo+0ZCcvveIgLdhYDYdfKsJh5JkfuXjFn8RYnNlvcAsDp4bMf9DWjwWClLOjpZHR40dcoU5gAL/aPKx8/K9GTbZXR9xDimKeNZI5Y400JKWbS4+23MD0vSBhLtLM0gSa9ywZkYEahnHhBGQ+t9qFx/ApFKxpnsLxopBOZtSwUAZQgNzdtDrytRGN7Pyx2dGAUpeYavlZTma4GrWzaWHlpsT/BP5NH4s7BS+Jsh8LZCDYWJzFlUW0GpJFvK4pGeOQ96I4hmX3S7sRoL+5a+UAacvlTrhfZ1O6bvrFmP6wGOw8OoUi121ObXfpRH6KwSoWdYgZCTaUDM2W1lUNqRZhoP2h1puw6Y5uIh3LpZVt4s4DZraFlDakfXQ6Ulw0uSctBcsRlYlsttT7oHu9P5NfR4eFwSOUQC48Miqb5XOoDqbqCLHQilmP7KxiTMqgZTl20OhFj9N/M0txtNM5GBxLgA2C2HvEWsx0OVrfzpXGH4IZw0jkgC5BfwgnoBuf8AatweADIieGw1awAufK3ViTVR4NkZmLmx91WIIS32teetL9P5P9WexFBwEYdGzSWDam9lI8w24BtbXqK5fDRoFIUG4FjbU319aYjhqSPnlYm3uqQcotYZtLhjfmTpy613jst9Ax16chpzt+elbiHLtjON4Z5mDBcqdbm55FrbW036VTguDCMlr7je23P0rUYhmsQoB1OpYiwFraC9/wCFtztWf4rwxpD4idOSe6fvWP0qVx918ct9K3iIOmUDfU2vXlUJwwqoAZhvcXW34HzqUp2ngUUfCo6UFCKPgFWxc2Q6FR0o2FB0oSAUdDVohQHaoD2OQW98xxjyLSILnyrSRoOlZftfMVw6Wvc4iAeG1/fzCwO5uu1ajOF3IHqQKM80L+Wfz/QlFHSrlUdKXtxeJRq46aXJPkLV0nG06OeY0Gvpr+NqOw0ScBhyY+YnUSTYtR8GSQa+grZoo6Vi48YFLSa3hxshYm3utlDD1ykjpWu4dj0mTPGwYXKkgg2YbrcG3ypMeulMu+xiKOlezTIi5msBttqSdgBzPlUGlYbtT2kzn9TZ0UspYXsr7BTaxB0J87gaga63TSbaR+1sCkZlYAnLfKCb8vCDm68vsnpTiERuoKhGU8wARXyrhmIbusMZHGeRpksL5z3Quz2v4j4lIX5A2pnwniTYd2ZSy3ADp4bDIL5yhawLWI1ItcWpZls1x0+jjCp+wv3R+Vd+zJe+Vb9cov8AOlfAuPpiFF/BLYZoyb2JF7Kdm01tuBuBTgVmcezJ+wv3R+VctgYzuifdX8qutXhrCFfh0Z3jQ+qKf4Vy3DY/7tPuL+VEtVTygUS1QeFxE3MaE6i5Vb2O4vauzgU/ZX5CocUOtVtjV/aFN2G48lwafsjTyFCy4NP2R8qsbiMZYLnGYgkLfWw3NqrklFGFqo4ZRyoeTDL0q15aFkY0SKmgAvbS5ubEi56m25oWS42Zh++3513Kx/k0HIawxzMz/tv8JXH8aBxBYm5eQkbfrX/OrZf53oOW9JTwLNh9b3e/XvH/ADoWRSBYF/vsfxNESg0LKKlVoBxN7WJYjoSWHyJNBtiHAsCbWtsu3Si5garXDZgTfQD0120qdWgFsW99/oK8qx8OvU+ex/KpS9n6P4TR0JpZDJVHGuJZECggZr3P/CLA/iKrvSHHd0un7Vd1LJH7xDDLpoosq5dN9Qx+NXR9sza9gAPL/f8ACsZNMoIYm9zqbC/O9hsOgojDYMCMWkOpZiLGwB2HL1pPqZKfSxa5mOOeLxOLSIyLoUJGtyumgGpJ1GoHOtunZVbG8hJPMIg+hDA0j/o74NkjaeRszym6rocikC9rnnYfADqa2mg5W9b/AMNKvjOt1zZ3vU9i1OzsWhJa4+14VPW11UW3o5eHR22287fUURCPMH0t/CiV05kfD/SmIwvanDezTYcoAuHmdkm/6jaKxZttyeng86a9j8GuGikRjb9aXsTplKqFy/I0949wIYvDSQsx8QBUkCyupzI2nK4F/ImsX2RDyxSJMzK8UpiOi5rBQCjEi5sbjWlx8nv5RXa/tgAhiizXbwl1F99Mq6i9xm25gDS96nYnsYyI8mLLFphbuizWUXv3jg/2hPityueZNm/DuCwwtmRBn3zt4mF7+6T7u52tvTQTmm47u6Xnqaj5d2x4E2FlVvsiXvItzl1BVvmPpW14nwUPCJcOlw477IlgxMgW93LAlbXOUX1va1edu4e8wyHLexZL8xbxgfImr+xfEc2DjG5S8Z/dNwPkRSydnuW8Yz84BlCM4Gd0ksrMvdksQQWNioJBNjrqL00wfbR4sodWlDyGOO3vHLfMVza6b+IgADQimfGuDJiQblkJIYlLDNYEWY2zWsbaEVluIYQxSAMkaKniEj2AclSWsA25uRc75B531lgSyvoXD+NxTXEbgsvvIdHU8ww/K4olpa+YyMQpbDsb5kdZMyv4WyksSy+8AGsDuF8xTuDtHKHkzIWijIzMRldQ18twTrs3y860rXbXs/nVDpQeG4kkgurA6ld+Y3X1HSre+qkidr1oj0qh8JflVneGvDIetEoQcKVWzAAHrbWo4I51c89Uma9YFRmqp5K7kFCS0QcStQkp86skY0JMKWniqU0FM/Wup386Cmep2q4xJJqHdixFuex67/SrWVSu+u+u3+wrO4zi2VvBra+50/j5/KpZXS2OO/A7E47KbaAm3ID1A5/ya9hl8NtraaaAja3XlSGDF94yljbTe9tc1wfIcvgKPebbzFifT1/nQUm1OK72hByuPn9T8KlCpawv+P1qVtjodHiKE4rMHyi4uuuovv0NWpQHFCQQRWt6aTtQASy3VGAvoTt0PI+fqBWm7I8FOLYB7kKbygAsqqb2UkXsTta21/SsvBIzkKBmLEKABqTfQC2+tfX+zvCUwkIRggdj3khd8MLubXAJzmwAAGg2vzo+nN0vq5ajQIVUBbgAaAXTQbAAOFIFXR/8Iv5qH/8ArzCh4sUfskf+2Z3/APDGg+tWGJyLsp9WiUD54iU/hXRa5JBOa3vaf4so/wDIEq/Di/um/wDhLH/Izj6UHh5VG0i36JKl/u4aK/1opIQ2pV35eJZWHzxEgH0pNn0Imwd7ZmZf+2L+pkRT8jSLHcLWCRpEuRKcznMG/WAAXuGbcAc+RrQ4ZQNFyr5Bo1PyhjJ+tX4rhvexlTfUaEhyQeRBkb+FCZavZrjymoyS4mrBLfnQEt0Yq2hUlSPMaGue+rocujbE4cS4V0J2dH+Ov/5+tZ/sZMFjlA0AkuBbUG1ifjlp/wAHOZJudhGfjntf6mstwQZWl9QPlmpfdT/FrBixVWPwsM6ZZUVx0O/kQd+Z+dLRKetWJNbnTE3YX8Z4ab6tlgClVCB8yXBGmU2FvCb2J8I87rP0p3qeBGLBljOfKDYAWlQBb+8bkc7km2l9dDixzobiuGWWNghCuSGva4LC4Gb5n50lx+DzP5Z14SqNZVBYi7C4JOyvYEixCL4b20bbcF4TtIYhdgWS4vc+MElVvmJsFHQ29d6U49/YmGcGa+UXsMzC5tkA94C594bG3SoJL97F3bmKxFjdGZWF8xJJCEe+uthl2tum9Ka35bJOPw2UlwuYAjNpoSBe+w1NvXSji4rFHCd5Cs+VSoXKxvnZCoytmUGx90nw8idNNDMFjmQgZ1cNsLkKWtfKHYXDHQZSN+hp5n8p3D4aOQ9KFLGg4+Pq0aubKDcG7r4bX0bobi1uprpsaLXuLdbj5Gn3KSyiHehnbzqqTE6UG2MvW20i+Q0LIwrmSU0DNIaS08iYiPpQEymilBriQ1Oqzolxita2lvx9aQ4lgDZgSLEaefnzrWTAGk3EMIDUso6MKTrjU5r5V2+JjsbXFUSYeqmhFTUTOp+0fj+FShmiFShszSxyVTjda8jNGcO4S+JlWNN23J2VRqWPkPyp/Kfjsz7AcGRnM8jRGxKRxujSknnJ3SkbbC/MnoK+m4aJhqnedLRYeKAfOVSbfGk0GIGHRY34hBAqAKI4UjDADykaRmPnbWu/0nCQLnH4m+39dGref9khFdOMmM05Mrcrs8xIZReXwDrPjGQfdj8P1quCSEnwPCx6wYV52/7viHzFKYcWym8HD4YyPtSuuf1PdqxPxavZe0cubLNjYITySFE7z0AcyMfgtErVw5jsuJb/ABNHCvyjsw+VSaeOM2kfCxHo7GaT4Bypv86z8UAk3jxmK53mZooj8JnRSPRDTXh/DZlH6uPC4ZeeUNMw9coiQfWl0aGUHEwdEOIlHIRxCJPvOq/5qKyta7xxxj9rES5z8tR/8qUx8RizZXxUkzDQphvwK4Vcw+LUdFiQpzR4QIf7zEOqt9O8kPxtU7+ik/Um7V4EWEyMHBsrlEKoNgrA6g3236VlzOa+gcTx5ZCuImREcWIChAR0zSlifgAa+fywWYj5GxFxyYA62I1quO9do5630e9np/1WIJNrCLX95vyrL4SfVyPtEfxrScNsMFiTtrH9A/8AEis3hU1fmLi1H3D2Xe2GvVxBNDTkLUimo7bRxhpxRSTikXfVfh8TrTSkuJ1Ib76ilPFVmDM8b2zEs3I628RII0WwIAI289T0kuK9yA1rNhLpkRxJsMWBbwvcsHSwPgyXINyNbbHdRpcA1XhsehdYly5TqrB8yrc6KNDYEltWzDX4U84jwyOQEOisPMC/wO4oSQJDESo8Q2uM+XqFAGgNhpqBrYC1RuNjomUpbwuNFlngdUdWXvFaXViQLEMbE5gSNQwB3uwOtiSmORY5CMjEEMxkzZL65mF77HUg2voTbVVxHtF3kgZASQbWN5EOmW1ic1j539abcTjzQgmNl0s2U3MbG9wbDUMAct7E6DNoaSX4PZfde/ExH4Sx3K3I6Ejxcht6a16shJubgeYI8+fqKqw0C4iIsjos8fdowK3Q5zkuDqFPv3tp4bggjKM9wMu8kiq+RtbEnIX3JRnta9tdWAPnam5BMPLVd5eqppLUlk4hJGALJe5zHxDxFtwASCpFtVA5bcy1x5ZRnUgnS4FwT+NHkHDTuXFWqh8RVc7fnQve0lp5i7mmoORr13M9BPLrSWqSKsTCKXTR0wk1oWUUlUhc5NSrXUVKXRjJJ61fZ3BwmO8mHmxDk6KsTmNQNgWYrGeupPKsvwHDM8qkRNMFIZkWwv0DM2gBP8a+jLi8a+uSCAf8x2lYfuoAv1ro9Oe7m9XLXX9i8PBMFtDhIMOD/eOgPxSBWB9CaJbh0oF58Ysd9SIo1QffmZxb90UnxWHmIvLipSOYiWOBfvWLW/epJJNgkbaOSS9tS+Klv8m/EVW3X+/ZCTf/AD7tE+J4eCQZHxjDZQ02IHxSL9UPiBR2E44yC2Fwawjq5jgH3IQ5PxtWbh4xI2kcL2/5hWBR8NX+lEDCzyaNIsa31EKXP35b/wCUVpfhrPlpVx2Jf3sQsYtciCJRp5yTF/mAKow+IwjsM7SYxhra8mKt9TEh+VKDw/DxePEMrHfNipc5/dR7j5KKeYDi7SAey4WWYD3XKCGIeYeawt/hU0f3D9vsewYmdlVYYY4F5GRwT0/qorgemcUavBT72KxDsOYjtBGPUrd7er0Bg+D4xxeSaLDjpCveSW6GabQfBKN/QeEjHeTkSka95ipDKB5+PwL8AKW34PJ8rsDxHBo3/pYu+bYtBEZD+9O3h+b0s7VYGWRe/aIRhAFI7zO5BOhYKMqgE8mPvUwXtlG/hwscuJI0HcJ+qXyMz2RfgTV3seMxCkSmLDIwsVUd/JlOhVnayDToDU5dXalnKaZvCwn9Hu3IyknXfIECjz8RPyrK4R7L0uSbepre9osIuFwYhBJBZiCd7Fi2vwsK+eLHZd+v41WXfaNmunmJ1NeI1q81NUh6BtCleuxLQfeVw0tbYcTmHHUZHiazHtNF4fG0ZmW4HbyXoOVxeqvbKHxU9G0JipxeFzLlQ23NjqLnmOY5k9b60jxYxMZskZKixYhlKNlJ1sLG9mO9yPhT9JNK8SWp2SqzKxnsPjfGGAyXsSrsTHmQ3zC5DIfQ8jrbSuY8JNJI00RS5ZiQ8iozh973sb3I5a+opviYRYZAAwJI0H2jc62v1NtRcnTU1n8Vi5Ub3ScxJv3ecXRdxmuBtc28+VTvS0u/Bm72m8N2kBBbIAQsg8VlPPzOvMjQa8L2i1yIscTMWzNmeNyCFyozO2Wxsdb87aaUhwczLMJNbghiDqHJN8t1PhuLW1v05UzlZZffUoWJZHvqH0sGzNz05g7XJ5jY3GTyunxdwMltlWxD+9fKVUjMG58xflbYhrjwGKyDK4NjuRfYg8wb0IMOykxN4WBBuQQzA7aG1xvtvm8qB4jAfE7EsGa/eAliD0cHW5tzttudqFppjDqaUHY39NasbhMypnaKQJYNnKMFsdjmta1LZTE8AIv3gGhQE+oJIWwH746AVo8XxGPDzrK0zZ/ZoV7ju2yPnwqIA0m2XW5AH+gtGRm5mtQcrXrVj2aIQLMYsrwxSylo52mbvRctHIoyra9gBzXW9yKWcPxMaQNLNDAyDNHFmVhJPJ1JzaItwWNui7nRdm0zzNUrhjUoG00fBO1ncIIooruxuzu1gTy0UXsPXr1p1h+IYqe15liB5RRgn77kketSpVcMrekPUxk7Wv2fRmvMzzN7xMrs/wBNBy6UScMsUd1UKLXsgtp8LCvalW1Ihu3QHg/HHxLmPDKt+ZmYqv3Ywb/OtZw/spJKLzYlwL5e7w6iBdNCC4u5HxFSpR9Ocpuh6t45ah9hOz2FwviSFe8vbvCM8hP/AFJLt8ap7R9u48EbtG7OfCLZdfVybj5HepUps/w49Ew/FlJVvDZMfjoxJ3sWFibUd2pmmt/ikAVT6CnPDOxOHuHkDYiQfbxLmYjzCnwL8FqVKTLwpj5aW6ou2gGwtYAcgNqyif0gGaYxYWIBr5S8xsAfJEvf5/CpUpJJT5WzwC/pBle0SO1zl8RAsCwygkdBe9YMz2qVKfxIn5tVvidKFeapUpdnkcHEGp3lSpQNp4WrtZLVKlZhMUteyPUqUSOe80rxZNKlSsyp3qZ+VgRcGxFxcbHyI61KlASztNiBZXCLmGjNYAte1r2Fm8ydT1NZ3E8ScEMxuQbA3Ykc9CTpvUqVLO9ujCdCMRxFu7ysEdG93MCGXw5rgqQAfENbG9taobjJlsWH60Ahn0KyqF/tFI1ayi557kXuxlSltppJoHDjcuYKLK32T4gD1APkfWjs8mIZmLDMqAm+gKRJotgLaKoFttBUqVp2OXUdL2kmRLROYwliFsrBM1rmJmBaO5N7A/Gq4O1OJRFUSeFRZQVQldSdyp5kmpUoCVGSpUqUBf/Z">
            <a:extLst>
              <a:ext uri="{FF2B5EF4-FFF2-40B4-BE49-F238E27FC236}">
                <a16:creationId xmlns:a16="http://schemas.microsoft.com/office/drawing/2014/main" id="{925BD4A1-710E-4F3C-AA4A-4B64F28B13D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Tree>
  </p:cSld>
  <p:clrMapOvr>
    <a:overrideClrMapping bg1="dk1" tx1="lt1" bg2="dk2" tx2="lt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01499-8239-47B0-81D1-1ECA050FFD5F}"/>
              </a:ext>
            </a:extLst>
          </p:cNvPr>
          <p:cNvSpPr>
            <a:spLocks noGrp="1"/>
          </p:cNvSpPr>
          <p:nvPr>
            <p:ph type="title"/>
          </p:nvPr>
        </p:nvSpPr>
        <p:spPr/>
        <p:txBody>
          <a:bodyPr/>
          <a:lstStyle/>
          <a:p>
            <a:r>
              <a:rPr lang="es-EC" dirty="0"/>
              <a:t>https://slideplayer.es/slide/8444762/</a:t>
            </a:r>
          </a:p>
        </p:txBody>
      </p:sp>
      <p:sp>
        <p:nvSpPr>
          <p:cNvPr id="3" name="Marcador de texto 2">
            <a:extLst>
              <a:ext uri="{FF2B5EF4-FFF2-40B4-BE49-F238E27FC236}">
                <a16:creationId xmlns:a16="http://schemas.microsoft.com/office/drawing/2014/main" id="{FDA1E26B-6B9F-4222-A5EF-AC3FD6CAF890}"/>
              </a:ext>
            </a:extLst>
          </p:cNvPr>
          <p:cNvSpPr>
            <a:spLocks noGrp="1"/>
          </p:cNvSpPr>
          <p:nvPr>
            <p:ph type="body" idx="1"/>
          </p:nvPr>
        </p:nvSpPr>
        <p:spPr/>
        <p:txBody>
          <a:bodyPr/>
          <a:lstStyle/>
          <a:p>
            <a:r>
              <a:rPr lang="es-EC" dirty="0">
                <a:solidFill>
                  <a:schemeClr val="tx1"/>
                </a:solidFill>
              </a:rPr>
              <a:t>FORMULACION DE ESTRATEGIAS</a:t>
            </a:r>
          </a:p>
        </p:txBody>
      </p:sp>
    </p:spTree>
    <p:extLst>
      <p:ext uri="{BB962C8B-B14F-4D97-AF65-F5344CB8AC3E}">
        <p14:creationId xmlns:p14="http://schemas.microsoft.com/office/powerpoint/2010/main" val="34832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4" name="Rectangle 13">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E9EEA78C-B35C-42C0-82BC-F1ACDFD65A8E}"/>
              </a:ext>
            </a:extLst>
          </p:cNvPr>
          <p:cNvPicPr>
            <a:picLocks noGrp="1" noChangeAspect="1"/>
          </p:cNvPicPr>
          <p:nvPr>
            <p:ph idx="1"/>
          </p:nvPr>
        </p:nvPicPr>
        <p:blipFill rotWithShape="1">
          <a:blip r:embed="rId4"/>
          <a:srcRect l="13939" t="29654" r="13182" b="15909"/>
          <a:stretch/>
        </p:blipFill>
        <p:spPr>
          <a:xfrm>
            <a:off x="1009885" y="764704"/>
            <a:ext cx="7738579" cy="468051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5" name="Picture 15">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71324"/>
          <a:stretch/>
        </p:blipFill>
        <p:spPr>
          <a:xfrm>
            <a:off x="0" y="0"/>
            <a:ext cx="2622176" cy="6858000"/>
          </a:xfrm>
          <a:prstGeom prst="rect">
            <a:avLst/>
          </a:prstGeom>
        </p:spPr>
      </p:pic>
      <p:sp>
        <p:nvSpPr>
          <p:cNvPr id="2" name="Título 1">
            <a:extLst>
              <a:ext uri="{FF2B5EF4-FFF2-40B4-BE49-F238E27FC236}">
                <a16:creationId xmlns:a16="http://schemas.microsoft.com/office/drawing/2014/main" id="{02F92CD9-F7CE-46DA-BCBD-9EE15C85A217}"/>
              </a:ext>
            </a:extLst>
          </p:cNvPr>
          <p:cNvSpPr>
            <a:spLocks noGrp="1"/>
          </p:cNvSpPr>
          <p:nvPr>
            <p:ph type="title"/>
          </p:nvPr>
        </p:nvSpPr>
        <p:spPr>
          <a:xfrm>
            <a:off x="476408" y="5171766"/>
            <a:ext cx="8187274" cy="1137554"/>
          </a:xfrm>
        </p:spPr>
        <p:txBody>
          <a:bodyPr vert="horz" lIns="91440" tIns="45720" rIns="91440" bIns="45720" rtlCol="0" anchor="b">
            <a:normAutofit/>
          </a:bodyPr>
          <a:lstStyle/>
          <a:p>
            <a:r>
              <a:rPr lang="en-US" sz="4800" dirty="0"/>
              <a:t>ANALISIS DEL ENTORNO</a:t>
            </a:r>
          </a:p>
        </p:txBody>
      </p:sp>
      <p:pic>
        <p:nvPicPr>
          <p:cNvPr id="26" name="Picture 17">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61810" r="21258"/>
          <a:stretch/>
        </p:blipFill>
        <p:spPr>
          <a:xfrm>
            <a:off x="0" y="4238951"/>
            <a:ext cx="7200177" cy="2619049"/>
          </a:xfrm>
          <a:prstGeom prst="rect">
            <a:avLst/>
          </a:prstGeom>
        </p:spPr>
      </p:pic>
    </p:spTree>
    <p:extLst>
      <p:ext uri="{BB962C8B-B14F-4D97-AF65-F5344CB8AC3E}">
        <p14:creationId xmlns:p14="http://schemas.microsoft.com/office/powerpoint/2010/main" val="277359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E8D80B0-84F5-454C-BE19-F4390D5FE085}"/>
              </a:ext>
            </a:extLst>
          </p:cNvPr>
          <p:cNvSpPr>
            <a:spLocks noGrp="1" noChangeArrowheads="1"/>
          </p:cNvSpPr>
          <p:nvPr>
            <p:ph type="title" idx="4294967295"/>
          </p:nvPr>
        </p:nvSpPr>
        <p:spPr>
          <a:xfrm>
            <a:off x="0" y="206375"/>
            <a:ext cx="8461375" cy="701675"/>
          </a:xfrm>
        </p:spPr>
        <p:txBody>
          <a:bodyPr wrap="square" anchor="t">
            <a:spAutoFit/>
          </a:bodyPr>
          <a:lstStyle/>
          <a:p>
            <a:pPr algn="ctr" fontAlgn="auto">
              <a:spcAft>
                <a:spcPts val="0"/>
              </a:spcAft>
              <a:defRPr/>
            </a:pPr>
            <a:r>
              <a:rPr lang="es-MX" sz="4000" b="1" dirty="0">
                <a:solidFill>
                  <a:srgbClr val="FF9933"/>
                </a:solidFill>
                <a:effectLst>
                  <a:outerShdw blurRad="38100" dist="38100" dir="2700000" algn="tl">
                    <a:srgbClr val="000000"/>
                  </a:outerShdw>
                </a:effectLst>
                <a:cs typeface="Arial" charset="0"/>
              </a:rPr>
              <a:t>Gerencia   Estratégica</a:t>
            </a:r>
            <a:endParaRPr lang="es-VE" sz="4000" b="1" dirty="0">
              <a:solidFill>
                <a:srgbClr val="FF9933"/>
              </a:solidFill>
              <a:effectLst>
                <a:outerShdw blurRad="38100" dist="38100" dir="2700000" algn="tl">
                  <a:srgbClr val="000000"/>
                </a:outerShdw>
              </a:effectLst>
              <a:cs typeface="Arial" charset="0"/>
            </a:endParaRPr>
          </a:p>
        </p:txBody>
      </p:sp>
      <p:sp>
        <p:nvSpPr>
          <p:cNvPr id="59396" name="Rectangle 4">
            <a:extLst>
              <a:ext uri="{FF2B5EF4-FFF2-40B4-BE49-F238E27FC236}">
                <a16:creationId xmlns:a16="http://schemas.microsoft.com/office/drawing/2014/main" id="{B6DD458C-A83B-463B-8D4C-5F5869CD9146}"/>
              </a:ext>
            </a:extLst>
          </p:cNvPr>
          <p:cNvSpPr>
            <a:spLocks noChangeArrowheads="1"/>
          </p:cNvSpPr>
          <p:nvPr/>
        </p:nvSpPr>
        <p:spPr bwMode="auto">
          <a:xfrm>
            <a:off x="827088" y="2779712"/>
            <a:ext cx="2357437" cy="2521495"/>
          </a:xfrm>
          <a:prstGeom prst="rect">
            <a:avLst/>
          </a:prstGeom>
          <a:solidFill>
            <a:srgbClr val="CC00CC"/>
          </a:solidFill>
          <a:ln w="9525">
            <a:noFill/>
            <a:miter lim="800000"/>
            <a:headEnd/>
            <a:tailEnd/>
          </a:ln>
          <a:effectLst>
            <a:outerShdw dist="143684" dir="2700000" algn="ctr" rotWithShape="0">
              <a:srgbClr val="808080">
                <a:alpha val="50000"/>
              </a:srgbClr>
            </a:outerShdw>
          </a:effectLst>
        </p:spPr>
        <p:txBody>
          <a:bodyPr wrap="none" anchor="ctr"/>
          <a:lstStyle/>
          <a:p>
            <a:pPr algn="ctr" fontAlgn="auto">
              <a:spcBef>
                <a:spcPts val="0"/>
              </a:spcBef>
              <a:spcAft>
                <a:spcPts val="0"/>
              </a:spcAft>
              <a:defRPr/>
            </a:pPr>
            <a:endParaRPr lang="es-MX" dirty="0">
              <a:latin typeface="+mn-lt"/>
              <a:cs typeface="Arial" charset="0"/>
            </a:endParaRPr>
          </a:p>
          <a:p>
            <a:pPr algn="ctr" fontAlgn="auto">
              <a:spcBef>
                <a:spcPts val="0"/>
              </a:spcBef>
              <a:spcAft>
                <a:spcPts val="0"/>
              </a:spcAft>
              <a:defRPr/>
            </a:pPr>
            <a:endParaRPr lang="es-MX" dirty="0">
              <a:latin typeface="+mn-lt"/>
              <a:cs typeface="Arial" charset="0"/>
            </a:endParaRPr>
          </a:p>
          <a:p>
            <a:pPr algn="ctr" fontAlgn="auto">
              <a:spcBef>
                <a:spcPts val="0"/>
              </a:spcBef>
              <a:spcAft>
                <a:spcPts val="0"/>
              </a:spcAft>
              <a:defRPr/>
            </a:pPr>
            <a:r>
              <a:rPr lang="es-MX" b="1" u="sng" dirty="0">
                <a:latin typeface="+mn-lt"/>
                <a:cs typeface="Arial" charset="0"/>
              </a:rPr>
              <a:t>PLANIFICACIÓN</a:t>
            </a:r>
          </a:p>
          <a:p>
            <a:pPr algn="ctr" fontAlgn="auto">
              <a:spcBef>
                <a:spcPts val="0"/>
              </a:spcBef>
              <a:spcAft>
                <a:spcPts val="0"/>
              </a:spcAft>
              <a:defRPr/>
            </a:pPr>
            <a:r>
              <a:rPr lang="es-MX" b="1" u="sng" dirty="0">
                <a:latin typeface="+mn-lt"/>
                <a:cs typeface="Arial" charset="0"/>
              </a:rPr>
              <a:t>ESTRATÉGICA</a:t>
            </a:r>
          </a:p>
          <a:p>
            <a:pPr algn="ctr" fontAlgn="auto">
              <a:spcBef>
                <a:spcPts val="0"/>
              </a:spcBef>
              <a:spcAft>
                <a:spcPts val="0"/>
              </a:spcAft>
              <a:defRPr/>
            </a:pPr>
            <a:endParaRPr lang="es-MX" b="1" u="sng" dirty="0">
              <a:latin typeface="+mn-lt"/>
              <a:cs typeface="Arial" charset="0"/>
            </a:endParaRPr>
          </a:p>
          <a:p>
            <a:pPr algn="ctr" fontAlgn="auto">
              <a:spcBef>
                <a:spcPts val="0"/>
              </a:spcBef>
              <a:spcAft>
                <a:spcPts val="0"/>
              </a:spcAft>
              <a:defRPr/>
            </a:pPr>
            <a:r>
              <a:rPr lang="es-MX" sz="2400" dirty="0">
                <a:latin typeface="+mn-lt"/>
                <a:cs typeface="Arial" charset="0"/>
              </a:rPr>
              <a:t>Gerencia</a:t>
            </a:r>
          </a:p>
          <a:p>
            <a:pPr algn="ctr" fontAlgn="auto">
              <a:spcBef>
                <a:spcPts val="0"/>
              </a:spcBef>
              <a:spcAft>
                <a:spcPts val="0"/>
              </a:spcAft>
              <a:defRPr/>
            </a:pPr>
            <a:r>
              <a:rPr lang="es-MX" sz="2400" dirty="0">
                <a:latin typeface="+mn-lt"/>
                <a:cs typeface="Arial" charset="0"/>
              </a:rPr>
              <a:t>de lo </a:t>
            </a:r>
          </a:p>
          <a:p>
            <a:pPr algn="ctr" fontAlgn="auto">
              <a:spcBef>
                <a:spcPts val="0"/>
              </a:spcBef>
              <a:spcAft>
                <a:spcPts val="0"/>
              </a:spcAft>
              <a:defRPr/>
            </a:pPr>
            <a:r>
              <a:rPr lang="es-MX" sz="2400" dirty="0">
                <a:latin typeface="+mn-lt"/>
                <a:cs typeface="Arial" charset="0"/>
              </a:rPr>
              <a:t>Previsible</a:t>
            </a:r>
          </a:p>
          <a:p>
            <a:pPr algn="ctr" fontAlgn="auto">
              <a:spcBef>
                <a:spcPts val="0"/>
              </a:spcBef>
              <a:spcAft>
                <a:spcPts val="0"/>
              </a:spcAft>
              <a:defRPr/>
            </a:pPr>
            <a:endParaRPr lang="es-MX" dirty="0">
              <a:latin typeface="+mn-lt"/>
              <a:cs typeface="Arial" charset="0"/>
            </a:endParaRPr>
          </a:p>
          <a:p>
            <a:pPr algn="ctr" fontAlgn="auto">
              <a:spcBef>
                <a:spcPts val="0"/>
              </a:spcBef>
              <a:spcAft>
                <a:spcPts val="0"/>
              </a:spcAft>
              <a:defRPr/>
            </a:pPr>
            <a:endParaRPr lang="es-MX" dirty="0">
              <a:latin typeface="+mn-lt"/>
              <a:cs typeface="Arial" charset="0"/>
            </a:endParaRPr>
          </a:p>
          <a:p>
            <a:pPr algn="ctr" fontAlgn="auto">
              <a:spcBef>
                <a:spcPts val="0"/>
              </a:spcBef>
              <a:spcAft>
                <a:spcPts val="0"/>
              </a:spcAft>
              <a:defRPr/>
            </a:pPr>
            <a:endParaRPr lang="es-VE" dirty="0">
              <a:latin typeface="+mn-lt"/>
              <a:cs typeface="Arial" charset="0"/>
            </a:endParaRPr>
          </a:p>
        </p:txBody>
      </p:sp>
      <p:sp>
        <p:nvSpPr>
          <p:cNvPr id="59397" name="Rectangle 5">
            <a:extLst>
              <a:ext uri="{FF2B5EF4-FFF2-40B4-BE49-F238E27FC236}">
                <a16:creationId xmlns:a16="http://schemas.microsoft.com/office/drawing/2014/main" id="{D1A39558-6D3B-4E08-B4D7-DFC21A2B60DE}"/>
              </a:ext>
            </a:extLst>
          </p:cNvPr>
          <p:cNvSpPr>
            <a:spLocks noChangeArrowheads="1"/>
          </p:cNvSpPr>
          <p:nvPr/>
        </p:nvSpPr>
        <p:spPr bwMode="auto">
          <a:xfrm>
            <a:off x="3460750" y="2779712"/>
            <a:ext cx="2447925" cy="2593503"/>
          </a:xfrm>
          <a:prstGeom prst="rect">
            <a:avLst/>
          </a:prstGeom>
          <a:solidFill>
            <a:srgbClr val="66FF33"/>
          </a:solidFill>
          <a:ln w="9525">
            <a:noFill/>
            <a:miter lim="800000"/>
            <a:headEnd/>
            <a:tailEnd/>
          </a:ln>
          <a:effectLst>
            <a:outerShdw dist="143684" dir="2700000" algn="ctr" rotWithShape="0">
              <a:srgbClr val="969696">
                <a:alpha val="50000"/>
              </a:srgbClr>
            </a:outerShdw>
          </a:effectLst>
        </p:spPr>
        <p:txBody>
          <a:bodyPr wrap="none" anchor="ctr"/>
          <a:lstStyle/>
          <a:p>
            <a:pPr algn="ctr" fontAlgn="auto">
              <a:spcBef>
                <a:spcPts val="0"/>
              </a:spcBef>
              <a:spcAft>
                <a:spcPts val="0"/>
              </a:spcAft>
              <a:defRPr/>
            </a:pPr>
            <a:r>
              <a:rPr lang="es-MX" b="1" u="sng" dirty="0">
                <a:latin typeface="+mn-lt"/>
                <a:cs typeface="Arial" charset="0"/>
              </a:rPr>
              <a:t>OPORTUNISMO</a:t>
            </a:r>
          </a:p>
          <a:p>
            <a:pPr algn="ctr" fontAlgn="auto">
              <a:spcBef>
                <a:spcPts val="0"/>
              </a:spcBef>
              <a:spcAft>
                <a:spcPts val="0"/>
              </a:spcAft>
              <a:defRPr/>
            </a:pPr>
            <a:r>
              <a:rPr lang="es-MX" b="1" u="sng" dirty="0">
                <a:latin typeface="+mn-lt"/>
                <a:cs typeface="Arial" charset="0"/>
              </a:rPr>
              <a:t>ESTRATÉGICO</a:t>
            </a:r>
          </a:p>
          <a:p>
            <a:pPr algn="ctr" fontAlgn="auto">
              <a:spcBef>
                <a:spcPts val="0"/>
              </a:spcBef>
              <a:spcAft>
                <a:spcPts val="0"/>
              </a:spcAft>
              <a:defRPr/>
            </a:pPr>
            <a:endParaRPr lang="es-MX" u="sng" dirty="0">
              <a:latin typeface="+mn-lt"/>
              <a:cs typeface="Arial" charset="0"/>
            </a:endParaRPr>
          </a:p>
          <a:p>
            <a:pPr algn="ctr" fontAlgn="auto">
              <a:spcBef>
                <a:spcPts val="0"/>
              </a:spcBef>
              <a:spcAft>
                <a:spcPts val="0"/>
              </a:spcAft>
              <a:defRPr/>
            </a:pPr>
            <a:r>
              <a:rPr lang="es-MX" sz="2000" dirty="0">
                <a:latin typeface="+mn-lt"/>
                <a:cs typeface="Arial" charset="0"/>
              </a:rPr>
              <a:t>Respuestas</a:t>
            </a:r>
          </a:p>
          <a:p>
            <a:pPr algn="ctr" fontAlgn="auto">
              <a:spcBef>
                <a:spcPts val="0"/>
              </a:spcBef>
              <a:spcAft>
                <a:spcPts val="0"/>
              </a:spcAft>
              <a:defRPr/>
            </a:pPr>
            <a:r>
              <a:rPr lang="es-MX" sz="2000" dirty="0">
                <a:latin typeface="+mn-lt"/>
                <a:cs typeface="Arial" charset="0"/>
              </a:rPr>
              <a:t>a lo inesperado</a:t>
            </a:r>
          </a:p>
          <a:p>
            <a:pPr algn="ctr" fontAlgn="auto">
              <a:spcBef>
                <a:spcPts val="0"/>
              </a:spcBef>
              <a:spcAft>
                <a:spcPts val="0"/>
              </a:spcAft>
              <a:defRPr/>
            </a:pPr>
            <a:r>
              <a:rPr lang="es-MX" sz="2000" b="1" dirty="0">
                <a:latin typeface="+mn-lt"/>
                <a:cs typeface="Arial" charset="0"/>
              </a:rPr>
              <a:t>(Riesgos)</a:t>
            </a:r>
          </a:p>
          <a:p>
            <a:pPr algn="ctr" fontAlgn="auto">
              <a:spcBef>
                <a:spcPts val="0"/>
              </a:spcBef>
              <a:spcAft>
                <a:spcPts val="0"/>
              </a:spcAft>
              <a:defRPr/>
            </a:pPr>
            <a:endParaRPr lang="es-VE" dirty="0">
              <a:latin typeface="+mn-lt"/>
              <a:cs typeface="Arial" charset="0"/>
            </a:endParaRPr>
          </a:p>
        </p:txBody>
      </p:sp>
      <p:sp>
        <p:nvSpPr>
          <p:cNvPr id="59398" name="Rectangle 6">
            <a:extLst>
              <a:ext uri="{FF2B5EF4-FFF2-40B4-BE49-F238E27FC236}">
                <a16:creationId xmlns:a16="http://schemas.microsoft.com/office/drawing/2014/main" id="{CA949DE2-4E1D-4D70-BFBC-7C0B48AA412A}"/>
              </a:ext>
            </a:extLst>
          </p:cNvPr>
          <p:cNvSpPr>
            <a:spLocks noChangeArrowheads="1"/>
          </p:cNvSpPr>
          <p:nvPr/>
        </p:nvSpPr>
        <p:spPr bwMode="auto">
          <a:xfrm>
            <a:off x="6184900" y="2743707"/>
            <a:ext cx="2339975" cy="2665511"/>
          </a:xfrm>
          <a:prstGeom prst="rect">
            <a:avLst/>
          </a:prstGeom>
          <a:solidFill>
            <a:srgbClr val="FFCC00"/>
          </a:solidFill>
          <a:ln w="9525">
            <a:noFill/>
            <a:miter lim="800000"/>
            <a:headEnd/>
            <a:tailEnd/>
          </a:ln>
          <a:effectLst>
            <a:outerShdw dist="143684" dir="2700000" algn="ctr" rotWithShape="0">
              <a:srgbClr val="969696">
                <a:alpha val="50000"/>
              </a:srgbClr>
            </a:outerShdw>
          </a:effectLst>
        </p:spPr>
        <p:txBody>
          <a:bodyPr wrap="none" anchor="ctr"/>
          <a:lstStyle/>
          <a:p>
            <a:pPr algn="ctr" fontAlgn="auto">
              <a:spcBef>
                <a:spcPts val="0"/>
              </a:spcBef>
              <a:spcAft>
                <a:spcPts val="0"/>
              </a:spcAft>
              <a:defRPr/>
            </a:pPr>
            <a:r>
              <a:rPr lang="es-MX" b="1" u="sng" dirty="0">
                <a:latin typeface="+mn-lt"/>
                <a:cs typeface="Arial" charset="0"/>
              </a:rPr>
              <a:t>REFLEXIÓN</a:t>
            </a:r>
          </a:p>
          <a:p>
            <a:pPr algn="ctr" fontAlgn="auto">
              <a:spcBef>
                <a:spcPts val="0"/>
              </a:spcBef>
              <a:spcAft>
                <a:spcPts val="0"/>
              </a:spcAft>
              <a:defRPr/>
            </a:pPr>
            <a:r>
              <a:rPr lang="es-MX" b="1" u="sng" dirty="0">
                <a:latin typeface="+mn-lt"/>
                <a:cs typeface="Arial" charset="0"/>
              </a:rPr>
              <a:t>ESTRATÉGICA</a:t>
            </a:r>
          </a:p>
          <a:p>
            <a:pPr algn="ctr" fontAlgn="auto">
              <a:spcBef>
                <a:spcPts val="0"/>
              </a:spcBef>
              <a:spcAft>
                <a:spcPts val="0"/>
              </a:spcAft>
              <a:defRPr/>
            </a:pPr>
            <a:endParaRPr lang="es-MX" b="1" dirty="0">
              <a:latin typeface="+mn-lt"/>
              <a:cs typeface="Arial" charset="0"/>
            </a:endParaRPr>
          </a:p>
          <a:p>
            <a:pPr algn="ctr" fontAlgn="auto">
              <a:spcBef>
                <a:spcPts val="0"/>
              </a:spcBef>
              <a:spcAft>
                <a:spcPts val="0"/>
              </a:spcAft>
              <a:defRPr/>
            </a:pPr>
            <a:r>
              <a:rPr lang="es-MX" sz="2000" dirty="0">
                <a:latin typeface="+mn-lt"/>
                <a:cs typeface="Arial" charset="0"/>
              </a:rPr>
              <a:t>Detección de</a:t>
            </a:r>
          </a:p>
          <a:p>
            <a:pPr algn="ctr" fontAlgn="auto">
              <a:spcBef>
                <a:spcPts val="0"/>
              </a:spcBef>
              <a:spcAft>
                <a:spcPts val="0"/>
              </a:spcAft>
              <a:defRPr/>
            </a:pPr>
            <a:r>
              <a:rPr lang="es-MX" sz="2000" dirty="0">
                <a:latin typeface="+mn-lt"/>
                <a:cs typeface="Arial" charset="0"/>
              </a:rPr>
              <a:t> señales</a:t>
            </a:r>
          </a:p>
          <a:p>
            <a:pPr algn="ctr" fontAlgn="auto">
              <a:spcBef>
                <a:spcPts val="0"/>
              </a:spcBef>
              <a:spcAft>
                <a:spcPts val="0"/>
              </a:spcAft>
              <a:defRPr/>
            </a:pPr>
            <a:r>
              <a:rPr lang="es-MX" sz="2000" dirty="0">
                <a:latin typeface="+mn-lt"/>
                <a:cs typeface="Arial" charset="0"/>
              </a:rPr>
              <a:t> y problemas</a:t>
            </a:r>
          </a:p>
          <a:p>
            <a:pPr algn="ctr" fontAlgn="auto">
              <a:spcBef>
                <a:spcPts val="0"/>
              </a:spcBef>
              <a:spcAft>
                <a:spcPts val="0"/>
              </a:spcAft>
              <a:defRPr/>
            </a:pPr>
            <a:endParaRPr lang="es-VE" dirty="0">
              <a:latin typeface="+mn-lt"/>
              <a:cs typeface="Arial" charset="0"/>
            </a:endParaRPr>
          </a:p>
        </p:txBody>
      </p:sp>
      <p:sp>
        <p:nvSpPr>
          <p:cNvPr id="22534" name="AutoShape 8">
            <a:extLst>
              <a:ext uri="{FF2B5EF4-FFF2-40B4-BE49-F238E27FC236}">
                <a16:creationId xmlns:a16="http://schemas.microsoft.com/office/drawing/2014/main" id="{16917C92-2C12-43BD-B786-D029D985E147}"/>
              </a:ext>
            </a:extLst>
          </p:cNvPr>
          <p:cNvSpPr>
            <a:spLocks noChangeArrowheads="1"/>
          </p:cNvSpPr>
          <p:nvPr/>
        </p:nvSpPr>
        <p:spPr bwMode="auto">
          <a:xfrm flipV="1">
            <a:off x="1857375" y="908050"/>
            <a:ext cx="431800" cy="1655763"/>
          </a:xfrm>
          <a:prstGeom prst="upArrow">
            <a:avLst>
              <a:gd name="adj1" fmla="val 50000"/>
              <a:gd name="adj2" fmla="val 95864"/>
            </a:avLst>
          </a:prstGeom>
          <a:solidFill>
            <a:schemeClr val="accent1"/>
          </a:solidFill>
          <a:ln w="9525">
            <a:noFill/>
            <a:miter lim="800000"/>
            <a:headEnd/>
            <a:tailEnd/>
          </a:ln>
          <a:effectLst>
            <a:outerShdw dist="107763" dir="2700000" algn="ctr" rotWithShape="0">
              <a:srgbClr val="808080">
                <a:alpha val="50000"/>
              </a:srgbClr>
            </a:outerShdw>
          </a:effectLst>
        </p:spPr>
        <p:txBody>
          <a:bodyPr rot="10800000" wrap="none" anchor="ctr"/>
          <a:lstStyle/>
          <a:p>
            <a:pPr fontAlgn="auto">
              <a:spcBef>
                <a:spcPts val="0"/>
              </a:spcBef>
              <a:spcAft>
                <a:spcPts val="0"/>
              </a:spcAft>
              <a:defRPr/>
            </a:pPr>
            <a:endParaRPr lang="es-VE" dirty="0">
              <a:latin typeface="Times New Roman" pitchFamily="18" charset="0"/>
              <a:cs typeface="Arial" charset="0"/>
            </a:endParaRPr>
          </a:p>
        </p:txBody>
      </p:sp>
      <p:sp>
        <p:nvSpPr>
          <p:cNvPr id="22535" name="AutoShape 9">
            <a:extLst>
              <a:ext uri="{FF2B5EF4-FFF2-40B4-BE49-F238E27FC236}">
                <a16:creationId xmlns:a16="http://schemas.microsoft.com/office/drawing/2014/main" id="{8DA2AD25-8596-4E20-91A5-4A84628F5048}"/>
              </a:ext>
            </a:extLst>
          </p:cNvPr>
          <p:cNvSpPr>
            <a:spLocks noChangeArrowheads="1"/>
          </p:cNvSpPr>
          <p:nvPr/>
        </p:nvSpPr>
        <p:spPr bwMode="auto">
          <a:xfrm flipV="1">
            <a:off x="4427538" y="908050"/>
            <a:ext cx="431800" cy="1655763"/>
          </a:xfrm>
          <a:prstGeom prst="upArrow">
            <a:avLst>
              <a:gd name="adj1" fmla="val 50000"/>
              <a:gd name="adj2" fmla="val 95864"/>
            </a:avLst>
          </a:prstGeom>
          <a:solidFill>
            <a:schemeClr val="accent1"/>
          </a:solidFill>
          <a:ln w="9525">
            <a:noFill/>
            <a:miter lim="800000"/>
            <a:headEnd/>
            <a:tailEnd/>
          </a:ln>
          <a:effectLst>
            <a:outerShdw dist="107763" dir="2700000" algn="ctr" rotWithShape="0">
              <a:srgbClr val="808080">
                <a:alpha val="50000"/>
              </a:srgbClr>
            </a:outerShdw>
          </a:effectLst>
        </p:spPr>
        <p:txBody>
          <a:bodyPr rot="10800000" wrap="none" anchor="ctr"/>
          <a:lstStyle/>
          <a:p>
            <a:pPr fontAlgn="auto">
              <a:spcBef>
                <a:spcPts val="0"/>
              </a:spcBef>
              <a:spcAft>
                <a:spcPts val="0"/>
              </a:spcAft>
              <a:defRPr/>
            </a:pPr>
            <a:endParaRPr lang="es-VE" dirty="0">
              <a:latin typeface="Times New Roman" pitchFamily="18" charset="0"/>
              <a:cs typeface="Arial" charset="0"/>
            </a:endParaRPr>
          </a:p>
        </p:txBody>
      </p:sp>
      <p:sp>
        <p:nvSpPr>
          <p:cNvPr id="22536" name="AutoShape 10">
            <a:extLst>
              <a:ext uri="{FF2B5EF4-FFF2-40B4-BE49-F238E27FC236}">
                <a16:creationId xmlns:a16="http://schemas.microsoft.com/office/drawing/2014/main" id="{FF4C1BC2-946F-4306-B0D0-4919A182DDD7}"/>
              </a:ext>
            </a:extLst>
          </p:cNvPr>
          <p:cNvSpPr>
            <a:spLocks noChangeArrowheads="1"/>
          </p:cNvSpPr>
          <p:nvPr/>
        </p:nvSpPr>
        <p:spPr bwMode="auto">
          <a:xfrm flipV="1">
            <a:off x="6783388" y="908050"/>
            <a:ext cx="431800" cy="1727200"/>
          </a:xfrm>
          <a:prstGeom prst="upArrow">
            <a:avLst>
              <a:gd name="adj1" fmla="val 50000"/>
              <a:gd name="adj2" fmla="val 100000"/>
            </a:avLst>
          </a:prstGeom>
          <a:solidFill>
            <a:schemeClr val="accent1"/>
          </a:solidFill>
          <a:ln w="9525">
            <a:noFill/>
            <a:miter lim="800000"/>
            <a:headEnd/>
            <a:tailEnd/>
          </a:ln>
          <a:effectLst>
            <a:outerShdw dist="107763" dir="2700000" algn="ctr" rotWithShape="0">
              <a:srgbClr val="808080">
                <a:alpha val="50000"/>
              </a:srgbClr>
            </a:outerShdw>
          </a:effectLst>
        </p:spPr>
        <p:txBody>
          <a:bodyPr rot="10800000" wrap="none" anchor="ctr"/>
          <a:lstStyle/>
          <a:p>
            <a:pPr fontAlgn="auto">
              <a:spcBef>
                <a:spcPts val="0"/>
              </a:spcBef>
              <a:spcAft>
                <a:spcPts val="0"/>
              </a:spcAft>
              <a:defRPr/>
            </a:pPr>
            <a:endParaRPr lang="es-VE" dirty="0">
              <a:latin typeface="Times New Roman" pitchFamily="18" charset="0"/>
              <a:cs typeface="Arial" charset="0"/>
            </a:endParaRPr>
          </a:p>
        </p:txBody>
      </p:sp>
      <p:pic>
        <p:nvPicPr>
          <p:cNvPr id="18441" name="Picture 9" descr="office-strategy">
            <a:extLst>
              <a:ext uri="{FF2B5EF4-FFF2-40B4-BE49-F238E27FC236}">
                <a16:creationId xmlns:a16="http://schemas.microsoft.com/office/drawing/2014/main" id="{B8A7B083-882D-4314-9A13-A35B076A8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5589240"/>
            <a:ext cx="2447925"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396"/>
                                        </p:tgtEl>
                                        <p:attrNameLst>
                                          <p:attrName>style.visibility</p:attrName>
                                        </p:attrNameLst>
                                      </p:cBhvr>
                                      <p:to>
                                        <p:strVal val="visible"/>
                                      </p:to>
                                    </p:set>
                                    <p:anim calcmode="lin" valueType="num">
                                      <p:cBhvr additive="base">
                                        <p:cTn id="11" dur="500" fill="hold"/>
                                        <p:tgtEl>
                                          <p:spTgt spid="59396"/>
                                        </p:tgtEl>
                                        <p:attrNameLst>
                                          <p:attrName>ppt_x</p:attrName>
                                        </p:attrNameLst>
                                      </p:cBhvr>
                                      <p:tavLst>
                                        <p:tav tm="0">
                                          <p:val>
                                            <p:strVal val="#ppt_x"/>
                                          </p:val>
                                        </p:tav>
                                        <p:tav tm="100000">
                                          <p:val>
                                            <p:strVal val="#ppt_x"/>
                                          </p:val>
                                        </p:tav>
                                      </p:tavLst>
                                    </p:anim>
                                    <p:anim calcmode="lin" valueType="num">
                                      <p:cBhvr additive="base">
                                        <p:cTn id="12"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 calcmode="lin" valueType="num">
                                      <p:cBhvr additive="base">
                                        <p:cTn id="17" dur="500" fill="hold"/>
                                        <p:tgtEl>
                                          <p:spTgt spid="22535"/>
                                        </p:tgtEl>
                                        <p:attrNameLst>
                                          <p:attrName>ppt_x</p:attrName>
                                        </p:attrNameLst>
                                      </p:cBhvr>
                                      <p:tavLst>
                                        <p:tav tm="0">
                                          <p:val>
                                            <p:strVal val="#ppt_x"/>
                                          </p:val>
                                        </p:tav>
                                        <p:tav tm="100000">
                                          <p:val>
                                            <p:strVal val="#ppt_x"/>
                                          </p:val>
                                        </p:tav>
                                      </p:tavLst>
                                    </p:anim>
                                    <p:anim calcmode="lin" valueType="num">
                                      <p:cBhvr additive="base">
                                        <p:cTn id="18" dur="500" fill="hold"/>
                                        <p:tgtEl>
                                          <p:spTgt spid="225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9397"/>
                                        </p:tgtEl>
                                        <p:attrNameLst>
                                          <p:attrName>style.visibility</p:attrName>
                                        </p:attrNameLst>
                                      </p:cBhvr>
                                      <p:to>
                                        <p:strVal val="visible"/>
                                      </p:to>
                                    </p:set>
                                    <p:anim calcmode="lin" valueType="num">
                                      <p:cBhvr additive="base">
                                        <p:cTn id="21" dur="500" fill="hold"/>
                                        <p:tgtEl>
                                          <p:spTgt spid="59397"/>
                                        </p:tgtEl>
                                        <p:attrNameLst>
                                          <p:attrName>ppt_x</p:attrName>
                                        </p:attrNameLst>
                                      </p:cBhvr>
                                      <p:tavLst>
                                        <p:tav tm="0">
                                          <p:val>
                                            <p:strVal val="#ppt_x"/>
                                          </p:val>
                                        </p:tav>
                                        <p:tav tm="100000">
                                          <p:val>
                                            <p:strVal val="#ppt_x"/>
                                          </p:val>
                                        </p:tav>
                                      </p:tavLst>
                                    </p:anim>
                                    <p:anim calcmode="lin" valueType="num">
                                      <p:cBhvr additive="base">
                                        <p:cTn id="22" dur="500" fill="hold"/>
                                        <p:tgtEl>
                                          <p:spTgt spid="5939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536"/>
                                        </p:tgtEl>
                                        <p:attrNameLst>
                                          <p:attrName>style.visibility</p:attrName>
                                        </p:attrNameLst>
                                      </p:cBhvr>
                                      <p:to>
                                        <p:strVal val="visible"/>
                                      </p:to>
                                    </p:set>
                                    <p:anim calcmode="lin" valueType="num">
                                      <p:cBhvr additive="base">
                                        <p:cTn id="27" dur="500" fill="hold"/>
                                        <p:tgtEl>
                                          <p:spTgt spid="22536"/>
                                        </p:tgtEl>
                                        <p:attrNameLst>
                                          <p:attrName>ppt_x</p:attrName>
                                        </p:attrNameLst>
                                      </p:cBhvr>
                                      <p:tavLst>
                                        <p:tav tm="0">
                                          <p:val>
                                            <p:strVal val="#ppt_x"/>
                                          </p:val>
                                        </p:tav>
                                        <p:tav tm="100000">
                                          <p:val>
                                            <p:strVal val="#ppt_x"/>
                                          </p:val>
                                        </p:tav>
                                      </p:tavLst>
                                    </p:anim>
                                    <p:anim calcmode="lin" valueType="num">
                                      <p:cBhvr additive="base">
                                        <p:cTn id="28" dur="500" fill="hold"/>
                                        <p:tgtEl>
                                          <p:spTgt spid="225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398"/>
                                        </p:tgtEl>
                                        <p:attrNameLst>
                                          <p:attrName>style.visibility</p:attrName>
                                        </p:attrNameLst>
                                      </p:cBhvr>
                                      <p:to>
                                        <p:strVal val="visible"/>
                                      </p:to>
                                    </p:set>
                                    <p:anim calcmode="lin" valueType="num">
                                      <p:cBhvr additive="base">
                                        <p:cTn id="31" dur="500" fill="hold"/>
                                        <p:tgtEl>
                                          <p:spTgt spid="59398"/>
                                        </p:tgtEl>
                                        <p:attrNameLst>
                                          <p:attrName>ppt_x</p:attrName>
                                        </p:attrNameLst>
                                      </p:cBhvr>
                                      <p:tavLst>
                                        <p:tav tm="0">
                                          <p:val>
                                            <p:strVal val="#ppt_x"/>
                                          </p:val>
                                        </p:tav>
                                        <p:tav tm="100000">
                                          <p:val>
                                            <p:strVal val="#ppt_x"/>
                                          </p:val>
                                        </p:tav>
                                      </p:tavLst>
                                    </p:anim>
                                    <p:anim calcmode="lin" valueType="num">
                                      <p:cBhvr additive="base">
                                        <p:cTn id="32"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P spid="59398" grpId="0" animBg="1"/>
      <p:bldP spid="22534" grpId="0" animBg="1"/>
      <p:bldP spid="22535" grpId="0" animBg="1"/>
      <p:bldP spid="225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2" name="Text Box 12">
            <a:extLst>
              <a:ext uri="{FF2B5EF4-FFF2-40B4-BE49-F238E27FC236}">
                <a16:creationId xmlns:a16="http://schemas.microsoft.com/office/drawing/2014/main" id="{7CF7C80B-32A4-419C-ABD6-7A08AA021ADD}"/>
              </a:ext>
            </a:extLst>
          </p:cNvPr>
          <p:cNvSpPr txBox="1">
            <a:spLocks noChangeArrowheads="1"/>
          </p:cNvSpPr>
          <p:nvPr/>
        </p:nvSpPr>
        <p:spPr bwMode="auto">
          <a:xfrm>
            <a:off x="323850" y="980728"/>
            <a:ext cx="8496300" cy="701675"/>
          </a:xfrm>
          <a:prstGeom prst="rect">
            <a:avLst/>
          </a:prstGeom>
          <a:noFill/>
          <a:ln w="9525" algn="ctr">
            <a:noFill/>
            <a:miter lim="800000"/>
            <a:headEnd type="none" w="sm" len="sm"/>
            <a:tailEnd type="none" w="sm" len="sm"/>
          </a:ln>
          <a:effectLst/>
        </p:spPr>
        <p:txBody>
          <a:bodyPr>
            <a:spAutoFit/>
          </a:bodyPr>
          <a:lstStyle/>
          <a:p>
            <a:pPr algn="ctr" fontAlgn="auto">
              <a:spcBef>
                <a:spcPts val="0"/>
              </a:spcBef>
              <a:spcAft>
                <a:spcPts val="0"/>
              </a:spcAft>
              <a:defRPr/>
            </a:pPr>
            <a:r>
              <a:rPr lang="es-MX" sz="4000" b="1" dirty="0">
                <a:solidFill>
                  <a:srgbClr val="FF9933"/>
                </a:solidFill>
                <a:effectLst>
                  <a:outerShdw blurRad="38100" dist="38100" dir="2700000" algn="tl">
                    <a:srgbClr val="000000"/>
                  </a:outerShdw>
                </a:effectLst>
                <a:latin typeface="+mn-lt"/>
                <a:cs typeface="Arial" charset="0"/>
              </a:rPr>
              <a:t>Términos Básicos</a:t>
            </a:r>
            <a:endParaRPr lang="es-ES" sz="4000" b="1" dirty="0">
              <a:solidFill>
                <a:srgbClr val="FF9933"/>
              </a:solidFill>
              <a:effectLst>
                <a:outerShdw blurRad="38100" dist="38100" dir="2700000" algn="tl">
                  <a:srgbClr val="000000"/>
                </a:outerShdw>
              </a:effectLst>
              <a:latin typeface="+mn-lt"/>
              <a:cs typeface="Arial" charset="0"/>
            </a:endParaRPr>
          </a:p>
        </p:txBody>
      </p:sp>
      <p:grpSp>
        <p:nvGrpSpPr>
          <p:cNvPr id="3" name="Group 6">
            <a:extLst>
              <a:ext uri="{FF2B5EF4-FFF2-40B4-BE49-F238E27FC236}">
                <a16:creationId xmlns:a16="http://schemas.microsoft.com/office/drawing/2014/main" id="{609D030F-E87F-4A9E-B946-2E3E2092136C}"/>
              </a:ext>
            </a:extLst>
          </p:cNvPr>
          <p:cNvGrpSpPr>
            <a:grpSpLocks/>
          </p:cNvGrpSpPr>
          <p:nvPr/>
        </p:nvGrpSpPr>
        <p:grpSpPr bwMode="auto">
          <a:xfrm>
            <a:off x="107950" y="1961456"/>
            <a:ext cx="8785225" cy="1179512"/>
            <a:chOff x="68" y="709"/>
            <a:chExt cx="5534" cy="743"/>
          </a:xfrm>
        </p:grpSpPr>
        <p:pic>
          <p:nvPicPr>
            <p:cNvPr id="19470" name="Picture 7" descr="compass">
              <a:extLst>
                <a:ext uri="{FF2B5EF4-FFF2-40B4-BE49-F238E27FC236}">
                  <a16:creationId xmlns:a16="http://schemas.microsoft.com/office/drawing/2014/main" id="{E8824B9C-5251-469D-915E-3686F4E83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 y="709"/>
              <a:ext cx="817"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8">
              <a:extLst>
                <a:ext uri="{FF2B5EF4-FFF2-40B4-BE49-F238E27FC236}">
                  <a16:creationId xmlns:a16="http://schemas.microsoft.com/office/drawing/2014/main" id="{445A70E6-DA25-4825-A09B-D2DBEF3903F6}"/>
                </a:ext>
              </a:extLst>
            </p:cNvPr>
            <p:cNvSpPr>
              <a:spLocks noChangeArrowheads="1"/>
            </p:cNvSpPr>
            <p:nvPr/>
          </p:nvSpPr>
          <p:spPr bwMode="auto">
            <a:xfrm>
              <a:off x="68" y="754"/>
              <a:ext cx="4490"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4"/>
                </a:buBlip>
              </a:pPr>
              <a:r>
                <a:rPr lang="es-MX" altLang="es-EC" sz="2000" b="1" dirty="0">
                  <a:cs typeface="Arial" panose="020B0604020202020204" pitchFamily="34" charset="0"/>
                </a:rPr>
                <a:t>ESTRATEGIA:</a:t>
              </a:r>
              <a:r>
                <a:rPr lang="es-MX" altLang="es-EC" sz="2000" dirty="0">
                  <a:cs typeface="Arial" panose="020B0604020202020204" pitchFamily="34" charset="0"/>
                </a:rPr>
                <a:t> Son los medios por los cuales se lograrán los objetivos. Proporcionan una estructura que guía el pensamiento y la acción.</a:t>
              </a:r>
            </a:p>
          </p:txBody>
        </p:sp>
      </p:grpSp>
      <p:grpSp>
        <p:nvGrpSpPr>
          <p:cNvPr id="4" name="Group 9">
            <a:extLst>
              <a:ext uri="{FF2B5EF4-FFF2-40B4-BE49-F238E27FC236}">
                <a16:creationId xmlns:a16="http://schemas.microsoft.com/office/drawing/2014/main" id="{E00617CE-4B3F-4AFE-A55E-D425D48F5078}"/>
              </a:ext>
            </a:extLst>
          </p:cNvPr>
          <p:cNvGrpSpPr>
            <a:grpSpLocks/>
          </p:cNvGrpSpPr>
          <p:nvPr/>
        </p:nvGrpSpPr>
        <p:grpSpPr bwMode="auto">
          <a:xfrm>
            <a:off x="85725" y="3628181"/>
            <a:ext cx="9058275" cy="1096963"/>
            <a:chOff x="54" y="1434"/>
            <a:chExt cx="5706" cy="691"/>
          </a:xfrm>
        </p:grpSpPr>
        <p:pic>
          <p:nvPicPr>
            <p:cNvPr id="19468" name="Picture 10" descr="estrategia%20competitiva">
              <a:extLst>
                <a:ext uri="{FF2B5EF4-FFF2-40B4-BE49-F238E27FC236}">
                  <a16:creationId xmlns:a16="http://schemas.microsoft.com/office/drawing/2014/main" id="{A7FF4867-39C3-4006-B2C2-F6716D70B3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5" y="1434"/>
              <a:ext cx="885"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Rectangle 11">
              <a:extLst>
                <a:ext uri="{FF2B5EF4-FFF2-40B4-BE49-F238E27FC236}">
                  <a16:creationId xmlns:a16="http://schemas.microsoft.com/office/drawing/2014/main" id="{FABABE31-DA26-46D9-9875-691033A48925}"/>
                </a:ext>
              </a:extLst>
            </p:cNvPr>
            <p:cNvSpPr>
              <a:spLocks noChangeArrowheads="1"/>
            </p:cNvSpPr>
            <p:nvPr/>
          </p:nvSpPr>
          <p:spPr bwMode="auto">
            <a:xfrm>
              <a:off x="54" y="1434"/>
              <a:ext cx="482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4"/>
                </a:buBlip>
              </a:pPr>
              <a:r>
                <a:rPr lang="es-MX" altLang="es-EC" sz="2000" b="1" dirty="0">
                  <a:cs typeface="Arial" panose="020B0604020202020204" pitchFamily="34" charset="0"/>
                </a:rPr>
                <a:t>PLANIFICACIÓN ESTRATÉGICA:</a:t>
              </a:r>
              <a:r>
                <a:rPr lang="es-MX" altLang="es-EC" sz="2000" dirty="0">
                  <a:cs typeface="Arial" panose="020B0604020202020204" pitchFamily="34" charset="0"/>
                </a:rPr>
                <a:t> Proceso en el cual se toman decisiones interactivas y superpuestas que conducen al desarrollo de una estrategia eficaz para una empresa.</a:t>
              </a:r>
            </a:p>
          </p:txBody>
        </p:sp>
      </p:grpSp>
      <p:grpSp>
        <p:nvGrpSpPr>
          <p:cNvPr id="5" name="Group 12">
            <a:extLst>
              <a:ext uri="{FF2B5EF4-FFF2-40B4-BE49-F238E27FC236}">
                <a16:creationId xmlns:a16="http://schemas.microsoft.com/office/drawing/2014/main" id="{FF8644C2-CCFB-474F-9134-FC3B7448AE8F}"/>
              </a:ext>
            </a:extLst>
          </p:cNvPr>
          <p:cNvGrpSpPr>
            <a:grpSpLocks/>
          </p:cNvGrpSpPr>
          <p:nvPr/>
        </p:nvGrpSpPr>
        <p:grpSpPr bwMode="auto">
          <a:xfrm>
            <a:off x="323725" y="5087962"/>
            <a:ext cx="8640763" cy="1149350"/>
            <a:chOff x="68" y="2115"/>
            <a:chExt cx="5443" cy="724"/>
          </a:xfrm>
        </p:grpSpPr>
        <p:pic>
          <p:nvPicPr>
            <p:cNvPr id="19466" name="Picture 13" descr="tacticas-de-futbol-sala">
              <a:extLst>
                <a:ext uri="{FF2B5EF4-FFF2-40B4-BE49-F238E27FC236}">
                  <a16:creationId xmlns:a16="http://schemas.microsoft.com/office/drawing/2014/main" id="{6C71B309-5F0C-4854-BD1F-21A4E5511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592" t="6381" r="4320" b="4558"/>
            <a:stretch>
              <a:fillRect/>
            </a:stretch>
          </p:blipFill>
          <p:spPr bwMode="auto">
            <a:xfrm>
              <a:off x="4967" y="2115"/>
              <a:ext cx="544"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4">
              <a:extLst>
                <a:ext uri="{FF2B5EF4-FFF2-40B4-BE49-F238E27FC236}">
                  <a16:creationId xmlns:a16="http://schemas.microsoft.com/office/drawing/2014/main" id="{C5AEECC8-594C-4FB6-8D3B-E345E2F048EE}"/>
                </a:ext>
              </a:extLst>
            </p:cNvPr>
            <p:cNvSpPr>
              <a:spLocks noChangeArrowheads="1"/>
            </p:cNvSpPr>
            <p:nvPr/>
          </p:nvSpPr>
          <p:spPr bwMode="auto">
            <a:xfrm>
              <a:off x="68" y="2224"/>
              <a:ext cx="449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4"/>
                </a:buBlip>
              </a:pPr>
              <a:r>
                <a:rPr lang="es-MX" altLang="es-EC" sz="2000" b="1" dirty="0">
                  <a:cs typeface="Arial" panose="020B0604020202020204" pitchFamily="34" charset="0"/>
                </a:rPr>
                <a:t>TÁCTICA:</a:t>
              </a:r>
              <a:r>
                <a:rPr lang="es-MX" altLang="es-EC" sz="2000" dirty="0">
                  <a:cs typeface="Arial" panose="020B0604020202020204" pitchFamily="34" charset="0"/>
                </a:rPr>
                <a:t> Despliegue y manejo de fuerzas para alcanzar un objetivo limitado o un fin inmediato.</a:t>
              </a: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DAFB96DC-1D7D-47FC-BBB7-554F9BABCF26}"/>
              </a:ext>
            </a:extLst>
          </p:cNvPr>
          <p:cNvSpPr>
            <a:spLocks noChangeArrowheads="1"/>
          </p:cNvSpPr>
          <p:nvPr/>
        </p:nvSpPr>
        <p:spPr bwMode="auto">
          <a:xfrm>
            <a:off x="539552" y="2429123"/>
            <a:ext cx="72009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2"/>
              </a:buBlip>
            </a:pPr>
            <a:r>
              <a:rPr lang="es-MX" altLang="es-EC" sz="2000" b="1" dirty="0">
                <a:cs typeface="Arial" panose="020B0604020202020204" pitchFamily="34" charset="0"/>
              </a:rPr>
              <a:t>POLÍTICAS:</a:t>
            </a:r>
            <a:r>
              <a:rPr lang="es-MX" altLang="es-EC" sz="2000" dirty="0">
                <a:cs typeface="Arial" panose="020B0604020202020204" pitchFamily="34" charset="0"/>
              </a:rPr>
              <a:t> Declaraciones que guían el pensamiento en la toma de decisiones. Reglas o guías que expresan los límites dentro de los cuales determinada acción debe ocurrir.</a:t>
            </a:r>
            <a:endParaRPr lang="es-ES" altLang="es-EC" sz="2000" dirty="0">
              <a:cs typeface="Arial" panose="020B0604020202020204" pitchFamily="34" charset="0"/>
            </a:endParaRPr>
          </a:p>
        </p:txBody>
      </p:sp>
      <p:sp>
        <p:nvSpPr>
          <p:cNvPr id="3" name="Text Box 10">
            <a:extLst>
              <a:ext uri="{FF2B5EF4-FFF2-40B4-BE49-F238E27FC236}">
                <a16:creationId xmlns:a16="http://schemas.microsoft.com/office/drawing/2014/main" id="{4426452A-3BE4-41E2-80D1-66EDE243C97D}"/>
              </a:ext>
            </a:extLst>
          </p:cNvPr>
          <p:cNvSpPr txBox="1">
            <a:spLocks noChangeArrowheads="1"/>
          </p:cNvSpPr>
          <p:nvPr/>
        </p:nvSpPr>
        <p:spPr bwMode="auto">
          <a:xfrm>
            <a:off x="674960" y="4005064"/>
            <a:ext cx="713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2"/>
              </a:buBlip>
            </a:pPr>
            <a:r>
              <a:rPr lang="es-MX" altLang="es-EC" sz="2000" b="1" dirty="0">
                <a:cs typeface="Arial" panose="020B0604020202020204" pitchFamily="34" charset="0"/>
              </a:rPr>
              <a:t>OBJETIVOS Y METAS: </a:t>
            </a:r>
            <a:r>
              <a:rPr lang="es-MX" altLang="es-EC" sz="2000" dirty="0">
                <a:cs typeface="Arial" panose="020B0604020202020204" pitchFamily="34" charset="0"/>
              </a:rPr>
              <a:t>Son resultados a lograr, que pueden ser de largo o corto plazo. </a:t>
            </a:r>
          </a:p>
        </p:txBody>
      </p:sp>
      <p:pic>
        <p:nvPicPr>
          <p:cNvPr id="4" name="Picture 16" descr="abc">
            <a:extLst>
              <a:ext uri="{FF2B5EF4-FFF2-40B4-BE49-F238E27FC236}">
                <a16:creationId xmlns:a16="http://schemas.microsoft.com/office/drawing/2014/main" id="{5A7EE130-A21F-467E-A2FC-2D28674AC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32656"/>
            <a:ext cx="518457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argadaobjetivo">
            <a:extLst>
              <a:ext uri="{FF2B5EF4-FFF2-40B4-BE49-F238E27FC236}">
                <a16:creationId xmlns:a16="http://schemas.microsoft.com/office/drawing/2014/main" id="{3B0F70F9-FD33-4C07-9BA1-6FB5F0BA2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5" y="4548857"/>
            <a:ext cx="3456508" cy="12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07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47239A1-D965-4648-9C54-0238FC2A2886}"/>
              </a:ext>
            </a:extLst>
          </p:cNvPr>
          <p:cNvGrpSpPr>
            <a:grpSpLocks/>
          </p:cNvGrpSpPr>
          <p:nvPr/>
        </p:nvGrpSpPr>
        <p:grpSpPr bwMode="auto">
          <a:xfrm>
            <a:off x="107950" y="5373688"/>
            <a:ext cx="9036050" cy="1168400"/>
            <a:chOff x="68" y="3385"/>
            <a:chExt cx="5692" cy="736"/>
          </a:xfrm>
        </p:grpSpPr>
        <p:sp>
          <p:nvSpPr>
            <p:cNvPr id="20493" name="Text Box 2">
              <a:extLst>
                <a:ext uri="{FF2B5EF4-FFF2-40B4-BE49-F238E27FC236}">
                  <a16:creationId xmlns:a16="http://schemas.microsoft.com/office/drawing/2014/main" id="{DF583950-4390-4E47-823F-C973022D9B1F}"/>
                </a:ext>
              </a:extLst>
            </p:cNvPr>
            <p:cNvSpPr txBox="1">
              <a:spLocks noChangeArrowheads="1"/>
            </p:cNvSpPr>
            <p:nvPr/>
          </p:nvSpPr>
          <p:spPr bwMode="auto">
            <a:xfrm>
              <a:off x="68" y="3430"/>
              <a:ext cx="467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3"/>
                </a:buBlip>
              </a:pPr>
              <a:r>
                <a:rPr lang="es-MX" altLang="es-EC" sz="2000" b="1">
                  <a:cs typeface="Arial" panose="020B0604020202020204" pitchFamily="34" charset="0"/>
                </a:rPr>
                <a:t>AMENAZAS:</a:t>
              </a:r>
              <a:r>
                <a:rPr lang="es-MX" altLang="es-EC" sz="2000">
                  <a:cs typeface="Arial" panose="020B0604020202020204" pitchFamily="34" charset="0"/>
                </a:rPr>
                <a:t> Aspectos desfavorables que pueden afectar en forma negativa el logro de objetivos de la empresa. Son de carácter externo.</a:t>
              </a:r>
            </a:p>
          </p:txBody>
        </p:sp>
        <p:pic>
          <p:nvPicPr>
            <p:cNvPr id="20494" name="Picture 5" descr="3370012530_445e252ce4">
              <a:extLst>
                <a:ext uri="{FF2B5EF4-FFF2-40B4-BE49-F238E27FC236}">
                  <a16:creationId xmlns:a16="http://schemas.microsoft.com/office/drawing/2014/main" id="{F1D19176-7BDC-493E-9857-82E462533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 y="3385"/>
              <a:ext cx="884"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a:extLst>
              <a:ext uri="{FF2B5EF4-FFF2-40B4-BE49-F238E27FC236}">
                <a16:creationId xmlns:a16="http://schemas.microsoft.com/office/drawing/2014/main" id="{88C2DF60-E802-462C-B09D-931577CAD890}"/>
              </a:ext>
            </a:extLst>
          </p:cNvPr>
          <p:cNvGrpSpPr>
            <a:grpSpLocks/>
          </p:cNvGrpSpPr>
          <p:nvPr/>
        </p:nvGrpSpPr>
        <p:grpSpPr bwMode="auto">
          <a:xfrm>
            <a:off x="145355" y="1405012"/>
            <a:ext cx="8747125" cy="1231900"/>
            <a:chOff x="68" y="794"/>
            <a:chExt cx="5510" cy="776"/>
          </a:xfrm>
        </p:grpSpPr>
        <p:pic>
          <p:nvPicPr>
            <p:cNvPr id="20491" name="Picture 7" descr="ronniecoleman.jpg image by Guerrestyle">
              <a:extLst>
                <a:ext uri="{FF2B5EF4-FFF2-40B4-BE49-F238E27FC236}">
                  <a16:creationId xmlns:a16="http://schemas.microsoft.com/office/drawing/2014/main" id="{9403589C-404F-44AD-9E59-A09858B4E9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5" y="794"/>
              <a:ext cx="793"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angle 8">
              <a:extLst>
                <a:ext uri="{FF2B5EF4-FFF2-40B4-BE49-F238E27FC236}">
                  <a16:creationId xmlns:a16="http://schemas.microsoft.com/office/drawing/2014/main" id="{517AE939-4292-48FA-B8FE-152D4660520D}"/>
                </a:ext>
              </a:extLst>
            </p:cNvPr>
            <p:cNvSpPr>
              <a:spLocks noChangeArrowheads="1"/>
            </p:cNvSpPr>
            <p:nvPr/>
          </p:nvSpPr>
          <p:spPr bwMode="auto">
            <a:xfrm>
              <a:off x="68" y="845"/>
              <a:ext cx="4581"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3"/>
                </a:buBlip>
              </a:pPr>
              <a:r>
                <a:rPr lang="es-MX" altLang="es-EC" sz="2000" b="1" dirty="0">
                  <a:cs typeface="Arial" panose="020B0604020202020204" pitchFamily="34" charset="0"/>
                </a:rPr>
                <a:t>FORTALEZAS:</a:t>
              </a:r>
              <a:r>
                <a:rPr lang="es-MX" altLang="es-EC" sz="2000" dirty="0">
                  <a:cs typeface="Arial" panose="020B0604020202020204" pitchFamily="34" charset="0"/>
                </a:rPr>
                <a:t> Aspectos favorables de la organización y de carácter interno, los que pueden estar bajo absoluto control</a:t>
              </a:r>
              <a:r>
                <a:rPr lang="es-MX" altLang="es-EC" sz="2000" dirty="0">
                  <a:solidFill>
                    <a:schemeClr val="bg1"/>
                  </a:solidFill>
                  <a:cs typeface="Arial" panose="020B0604020202020204" pitchFamily="34" charset="0"/>
                </a:rPr>
                <a:t>.</a:t>
              </a:r>
            </a:p>
          </p:txBody>
        </p:sp>
      </p:grpSp>
      <p:grpSp>
        <p:nvGrpSpPr>
          <p:cNvPr id="4" name="Group 9">
            <a:extLst>
              <a:ext uri="{FF2B5EF4-FFF2-40B4-BE49-F238E27FC236}">
                <a16:creationId xmlns:a16="http://schemas.microsoft.com/office/drawing/2014/main" id="{19DEC876-9269-4333-A0F4-184236351420}"/>
              </a:ext>
            </a:extLst>
          </p:cNvPr>
          <p:cNvGrpSpPr>
            <a:grpSpLocks/>
          </p:cNvGrpSpPr>
          <p:nvPr/>
        </p:nvGrpSpPr>
        <p:grpSpPr bwMode="auto">
          <a:xfrm>
            <a:off x="107950" y="2712839"/>
            <a:ext cx="9036050" cy="1292225"/>
            <a:chOff x="68" y="1616"/>
            <a:chExt cx="5692" cy="814"/>
          </a:xfrm>
        </p:grpSpPr>
        <p:pic>
          <p:nvPicPr>
            <p:cNvPr id="20489" name="Picture 10" descr="ayax-aquiles1-300x291">
              <a:extLst>
                <a:ext uri="{FF2B5EF4-FFF2-40B4-BE49-F238E27FC236}">
                  <a16:creationId xmlns:a16="http://schemas.microsoft.com/office/drawing/2014/main" id="{09AF7E75-5D5E-4ADC-B970-077D9CF7BA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 y="1616"/>
              <a:ext cx="839"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1">
              <a:extLst>
                <a:ext uri="{FF2B5EF4-FFF2-40B4-BE49-F238E27FC236}">
                  <a16:creationId xmlns:a16="http://schemas.microsoft.com/office/drawing/2014/main" id="{348A5B0F-C815-4441-96EE-FEC7B24B8DEF}"/>
                </a:ext>
              </a:extLst>
            </p:cNvPr>
            <p:cNvSpPr>
              <a:spLocks noChangeArrowheads="1"/>
            </p:cNvSpPr>
            <p:nvPr/>
          </p:nvSpPr>
          <p:spPr bwMode="auto">
            <a:xfrm>
              <a:off x="68" y="1661"/>
              <a:ext cx="4490"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3"/>
                </a:buBlip>
              </a:pPr>
              <a:r>
                <a:rPr lang="es-MX" altLang="es-EC" sz="2000" b="1" dirty="0">
                  <a:cs typeface="Arial" panose="020B0604020202020204" pitchFamily="34" charset="0"/>
                </a:rPr>
                <a:t>DEBILIDADES:</a:t>
              </a:r>
              <a:r>
                <a:rPr lang="es-MX" altLang="es-EC" sz="2000" dirty="0">
                  <a:cs typeface="Arial" panose="020B0604020202020204" pitchFamily="34" charset="0"/>
                </a:rPr>
                <a:t> Aspectos desfavorables de la organización y de carácter interno que afectan negativamente el logro de los objetivos</a:t>
              </a:r>
              <a:r>
                <a:rPr lang="es-MX" altLang="es-EC" sz="2000" dirty="0">
                  <a:solidFill>
                    <a:schemeClr val="bg1"/>
                  </a:solidFill>
                  <a:cs typeface="Arial" panose="020B0604020202020204" pitchFamily="34" charset="0"/>
                </a:rPr>
                <a:t>.</a:t>
              </a:r>
            </a:p>
          </p:txBody>
        </p:sp>
      </p:grpSp>
      <p:grpSp>
        <p:nvGrpSpPr>
          <p:cNvPr id="5" name="Group 12">
            <a:extLst>
              <a:ext uri="{FF2B5EF4-FFF2-40B4-BE49-F238E27FC236}">
                <a16:creationId xmlns:a16="http://schemas.microsoft.com/office/drawing/2014/main" id="{F5DBB497-2F03-4B3F-B5C6-A7121E1DBEEC}"/>
              </a:ext>
            </a:extLst>
          </p:cNvPr>
          <p:cNvGrpSpPr>
            <a:grpSpLocks/>
          </p:cNvGrpSpPr>
          <p:nvPr/>
        </p:nvGrpSpPr>
        <p:grpSpPr bwMode="auto">
          <a:xfrm>
            <a:off x="144784" y="4132238"/>
            <a:ext cx="8675688" cy="1096962"/>
            <a:chOff x="68" y="2523"/>
            <a:chExt cx="5465" cy="691"/>
          </a:xfrm>
        </p:grpSpPr>
        <p:pic>
          <p:nvPicPr>
            <p:cNvPr id="20487" name="Picture 13">
              <a:extLst>
                <a:ext uri="{FF2B5EF4-FFF2-40B4-BE49-F238E27FC236}">
                  <a16:creationId xmlns:a16="http://schemas.microsoft.com/office/drawing/2014/main" id="{DC058E53-EE3C-4506-8555-DAFCE415F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 y="2523"/>
              <a:ext cx="793"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14">
              <a:extLst>
                <a:ext uri="{FF2B5EF4-FFF2-40B4-BE49-F238E27FC236}">
                  <a16:creationId xmlns:a16="http://schemas.microsoft.com/office/drawing/2014/main" id="{903A9776-56D1-405F-92D4-D7B51BCC424B}"/>
                </a:ext>
              </a:extLst>
            </p:cNvPr>
            <p:cNvSpPr>
              <a:spLocks noChangeArrowheads="1"/>
            </p:cNvSpPr>
            <p:nvPr/>
          </p:nvSpPr>
          <p:spPr bwMode="auto">
            <a:xfrm>
              <a:off x="68" y="2523"/>
              <a:ext cx="44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55000"/>
                </a:spcBef>
                <a:buClr>
                  <a:schemeClr val="tx1"/>
                </a:buClr>
                <a:buFont typeface="Wingdings" panose="05000000000000000000" pitchFamily="2" charset="2"/>
                <a:buBlip>
                  <a:blip r:embed="rId3"/>
                </a:buBlip>
              </a:pPr>
              <a:r>
                <a:rPr lang="es-MX" altLang="es-EC" sz="2000" b="1" dirty="0">
                  <a:cs typeface="Arial" panose="020B0604020202020204" pitchFamily="34" charset="0"/>
                </a:rPr>
                <a:t>OPORTUNIDADES:</a:t>
              </a:r>
              <a:r>
                <a:rPr lang="es-MX" altLang="es-EC" sz="2000" dirty="0">
                  <a:cs typeface="Arial" panose="020B0604020202020204" pitchFamily="34" charset="0"/>
                </a:rPr>
                <a:t> Aspectos favorables que pueden aprovecharse para contribuir al logro de los objetivos de la organización. Son de carácter externo.</a:t>
              </a: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F9B07ED-B49C-4993-9E7E-094F81DD3336}"/>
              </a:ext>
            </a:extLst>
          </p:cNvPr>
          <p:cNvSpPr>
            <a:spLocks noGrp="1" noChangeArrowheads="1"/>
          </p:cNvSpPr>
          <p:nvPr>
            <p:ph type="title" idx="4294967295"/>
          </p:nvPr>
        </p:nvSpPr>
        <p:spPr>
          <a:xfrm>
            <a:off x="0" y="620713"/>
            <a:ext cx="3457575" cy="1311275"/>
          </a:xfrm>
        </p:spPr>
        <p:txBody>
          <a:bodyPr anchor="t">
            <a:spAutoFit/>
          </a:bodyPr>
          <a:lstStyle/>
          <a:p>
            <a:pPr fontAlgn="auto">
              <a:spcAft>
                <a:spcPts val="0"/>
              </a:spcAft>
              <a:defRPr/>
            </a:pPr>
            <a:r>
              <a:rPr lang="es-MX" sz="4000" b="1" dirty="0">
                <a:solidFill>
                  <a:srgbClr val="FF9933"/>
                </a:solidFill>
                <a:effectLst>
                  <a:outerShdw blurRad="38100" dist="38100" dir="2700000" algn="tl">
                    <a:srgbClr val="000000"/>
                  </a:outerShdw>
                </a:effectLst>
                <a:cs typeface="Arial" charset="0"/>
              </a:rPr>
              <a:t>Evolución de Conceptos</a:t>
            </a:r>
            <a:endParaRPr lang="es-VE" sz="4000" b="1" dirty="0">
              <a:solidFill>
                <a:srgbClr val="FF9933"/>
              </a:solidFill>
              <a:effectLst>
                <a:outerShdw blurRad="38100" dist="38100" dir="2700000" algn="tl">
                  <a:srgbClr val="000000"/>
                </a:outerShdw>
              </a:effectLst>
              <a:cs typeface="Arial" charset="0"/>
            </a:endParaRPr>
          </a:p>
        </p:txBody>
      </p:sp>
      <p:sp>
        <p:nvSpPr>
          <p:cNvPr id="11268" name="Rectangle 4">
            <a:extLst>
              <a:ext uri="{FF2B5EF4-FFF2-40B4-BE49-F238E27FC236}">
                <a16:creationId xmlns:a16="http://schemas.microsoft.com/office/drawing/2014/main" id="{0D7CC76B-FCF8-49F7-BECD-0C0562C7FFE2}"/>
              </a:ext>
            </a:extLst>
          </p:cNvPr>
          <p:cNvSpPr>
            <a:spLocks noChangeArrowheads="1"/>
          </p:cNvSpPr>
          <p:nvPr/>
        </p:nvSpPr>
        <p:spPr bwMode="auto">
          <a:xfrm>
            <a:off x="323850" y="5444827"/>
            <a:ext cx="4248150" cy="1152525"/>
          </a:xfrm>
          <a:prstGeom prst="rect">
            <a:avLst/>
          </a:prstGeom>
          <a:solidFill>
            <a:srgbClr val="CCFF66"/>
          </a:solidFill>
          <a:ln w="9525" algn="ctr">
            <a:noFill/>
            <a:miter lim="800000"/>
            <a:headEnd/>
            <a:tailEnd/>
          </a:ln>
          <a:effectLst>
            <a:outerShdw dist="107763" dir="2700000" algn="ctr" rotWithShape="0">
              <a:srgbClr val="969696">
                <a:alpha val="50000"/>
              </a:srgbClr>
            </a:outerShdw>
          </a:effectLst>
        </p:spPr>
        <p:txBody>
          <a:bodyPr wrap="none" anchor="ctr"/>
          <a:lstStyle/>
          <a:p>
            <a:pPr algn="ctr" fontAlgn="auto">
              <a:spcBef>
                <a:spcPts val="0"/>
              </a:spcBef>
              <a:spcAft>
                <a:spcPts val="0"/>
              </a:spcAft>
              <a:defRPr/>
            </a:pPr>
            <a:r>
              <a:rPr lang="es-MX" sz="1600" b="1" dirty="0">
                <a:solidFill>
                  <a:srgbClr val="000099"/>
                </a:solidFill>
                <a:latin typeface="+mn-lt"/>
                <a:cs typeface="Arial" charset="0"/>
              </a:rPr>
              <a:t>Planificación Financiera: Presupuesto</a:t>
            </a:r>
          </a:p>
          <a:p>
            <a:pPr algn="ctr" fontAlgn="auto">
              <a:spcBef>
                <a:spcPts val="0"/>
              </a:spcBef>
              <a:spcAft>
                <a:spcPts val="0"/>
              </a:spcAft>
              <a:defRPr/>
            </a:pPr>
            <a:r>
              <a:rPr lang="es-MX" sz="1400" b="1" dirty="0">
                <a:latin typeface="+mn-lt"/>
                <a:cs typeface="Arial" charset="0"/>
              </a:rPr>
              <a:t>Visión reactiva</a:t>
            </a:r>
          </a:p>
          <a:p>
            <a:pPr algn="ctr" fontAlgn="auto">
              <a:spcBef>
                <a:spcPts val="0"/>
              </a:spcBef>
              <a:spcAft>
                <a:spcPts val="0"/>
              </a:spcAft>
              <a:defRPr/>
            </a:pPr>
            <a:r>
              <a:rPr lang="es-MX" sz="1400" b="1" dirty="0">
                <a:latin typeface="+mn-lt"/>
                <a:cs typeface="Arial" charset="0"/>
              </a:rPr>
              <a:t>Organizaciones nuevas</a:t>
            </a:r>
          </a:p>
          <a:p>
            <a:pPr algn="ctr" fontAlgn="auto">
              <a:spcBef>
                <a:spcPts val="0"/>
              </a:spcBef>
              <a:spcAft>
                <a:spcPts val="0"/>
              </a:spcAft>
              <a:defRPr/>
            </a:pPr>
            <a:r>
              <a:rPr lang="es-MX" sz="1400" b="1" dirty="0">
                <a:latin typeface="+mn-lt"/>
                <a:cs typeface="Arial" charset="0"/>
              </a:rPr>
              <a:t>Ambiente tranquilo</a:t>
            </a:r>
          </a:p>
          <a:p>
            <a:pPr algn="ctr" fontAlgn="auto">
              <a:spcBef>
                <a:spcPts val="0"/>
              </a:spcBef>
              <a:spcAft>
                <a:spcPts val="0"/>
              </a:spcAft>
              <a:defRPr/>
            </a:pPr>
            <a:r>
              <a:rPr lang="es-MX" sz="1400" b="1" dirty="0">
                <a:latin typeface="+mn-lt"/>
                <a:cs typeface="Arial" charset="0"/>
              </a:rPr>
              <a:t>Sector público</a:t>
            </a:r>
            <a:endParaRPr lang="es-VE" sz="1400" b="1" dirty="0">
              <a:latin typeface="+mn-lt"/>
              <a:cs typeface="Arial" charset="0"/>
            </a:endParaRPr>
          </a:p>
        </p:txBody>
      </p:sp>
      <p:sp>
        <p:nvSpPr>
          <p:cNvPr id="11271" name="Rectangle 7">
            <a:extLst>
              <a:ext uri="{FF2B5EF4-FFF2-40B4-BE49-F238E27FC236}">
                <a16:creationId xmlns:a16="http://schemas.microsoft.com/office/drawing/2014/main" id="{FEA6A27D-9996-4122-931D-A95D867E6807}"/>
              </a:ext>
            </a:extLst>
          </p:cNvPr>
          <p:cNvSpPr>
            <a:spLocks noChangeArrowheads="1"/>
          </p:cNvSpPr>
          <p:nvPr/>
        </p:nvSpPr>
        <p:spPr bwMode="auto">
          <a:xfrm>
            <a:off x="1428750" y="4077072"/>
            <a:ext cx="4465638" cy="1223962"/>
          </a:xfrm>
          <a:prstGeom prst="rect">
            <a:avLst/>
          </a:prstGeom>
          <a:solidFill>
            <a:srgbClr val="CCFF66"/>
          </a:solidFill>
          <a:ln w="9525" algn="ctr">
            <a:noFill/>
            <a:miter lim="800000"/>
            <a:headEnd/>
            <a:tailEnd/>
          </a:ln>
          <a:effectLst>
            <a:outerShdw dist="107763" dir="2700000" algn="ctr" rotWithShape="0">
              <a:srgbClr val="969696">
                <a:alpha val="50000"/>
              </a:srgbClr>
            </a:outerShdw>
          </a:effectLst>
        </p:spPr>
        <p:txBody>
          <a:bodyPr wrap="none" anchor="ctr"/>
          <a:lstStyle/>
          <a:p>
            <a:pPr algn="ctr" fontAlgn="auto">
              <a:spcBef>
                <a:spcPts val="0"/>
              </a:spcBef>
              <a:spcAft>
                <a:spcPts val="0"/>
              </a:spcAft>
              <a:defRPr/>
            </a:pPr>
            <a:r>
              <a:rPr lang="es-MX" sz="1600" b="1" dirty="0">
                <a:solidFill>
                  <a:srgbClr val="000099"/>
                </a:solidFill>
                <a:latin typeface="+mn-lt"/>
                <a:cs typeface="Arial" charset="0"/>
              </a:rPr>
              <a:t>Planificación Predictiva: Extrapolación</a:t>
            </a:r>
          </a:p>
          <a:p>
            <a:pPr algn="ctr" fontAlgn="auto">
              <a:spcBef>
                <a:spcPts val="0"/>
              </a:spcBef>
              <a:spcAft>
                <a:spcPts val="0"/>
              </a:spcAft>
              <a:defRPr/>
            </a:pPr>
            <a:r>
              <a:rPr lang="es-MX" sz="1400" b="1" dirty="0">
                <a:latin typeface="+mn-lt"/>
                <a:cs typeface="Arial" charset="0"/>
              </a:rPr>
              <a:t>“El futuro es la continuidad del pasado”</a:t>
            </a:r>
          </a:p>
          <a:p>
            <a:pPr algn="ctr" fontAlgn="auto">
              <a:spcBef>
                <a:spcPts val="0"/>
              </a:spcBef>
              <a:spcAft>
                <a:spcPts val="0"/>
              </a:spcAft>
              <a:defRPr/>
            </a:pPr>
            <a:r>
              <a:rPr lang="es-MX" sz="1400" b="1" dirty="0">
                <a:latin typeface="+mn-lt"/>
                <a:cs typeface="Arial" charset="0"/>
              </a:rPr>
              <a:t>Modelos que describen el entorno</a:t>
            </a:r>
          </a:p>
          <a:p>
            <a:pPr algn="ctr" fontAlgn="auto">
              <a:spcBef>
                <a:spcPts val="0"/>
              </a:spcBef>
              <a:spcAft>
                <a:spcPts val="0"/>
              </a:spcAft>
              <a:defRPr/>
            </a:pPr>
            <a:r>
              <a:rPr lang="es-MX" sz="1400" b="1" dirty="0">
                <a:latin typeface="+mn-lt"/>
                <a:cs typeface="Arial" charset="0"/>
              </a:rPr>
              <a:t>Organizaciones maduras/cambio evolutivo</a:t>
            </a:r>
          </a:p>
          <a:p>
            <a:pPr algn="ctr" fontAlgn="auto">
              <a:spcBef>
                <a:spcPts val="0"/>
              </a:spcBef>
              <a:spcAft>
                <a:spcPts val="0"/>
              </a:spcAft>
              <a:defRPr/>
            </a:pPr>
            <a:r>
              <a:rPr lang="es-MX" sz="1400" b="1" dirty="0">
                <a:latin typeface="+mn-lt"/>
                <a:cs typeface="Arial" charset="0"/>
              </a:rPr>
              <a:t>Poca competencia</a:t>
            </a:r>
            <a:endParaRPr lang="es-VE" sz="1400" b="1" dirty="0">
              <a:latin typeface="+mn-lt"/>
              <a:cs typeface="Arial" charset="0"/>
            </a:endParaRPr>
          </a:p>
        </p:txBody>
      </p:sp>
      <p:sp>
        <p:nvSpPr>
          <p:cNvPr id="11272" name="Rectangle 8">
            <a:extLst>
              <a:ext uri="{FF2B5EF4-FFF2-40B4-BE49-F238E27FC236}">
                <a16:creationId xmlns:a16="http://schemas.microsoft.com/office/drawing/2014/main" id="{B6564997-600C-4164-B274-FD7CDC5678A7}"/>
              </a:ext>
            </a:extLst>
          </p:cNvPr>
          <p:cNvSpPr>
            <a:spLocks noChangeArrowheads="1"/>
          </p:cNvSpPr>
          <p:nvPr/>
        </p:nvSpPr>
        <p:spPr bwMode="auto">
          <a:xfrm>
            <a:off x="2357438" y="2348731"/>
            <a:ext cx="5143500" cy="1584325"/>
          </a:xfrm>
          <a:prstGeom prst="rect">
            <a:avLst/>
          </a:prstGeom>
          <a:solidFill>
            <a:srgbClr val="CCFF66"/>
          </a:solidFill>
          <a:ln w="9525" algn="ctr">
            <a:noFill/>
            <a:miter lim="800000"/>
            <a:headEnd/>
            <a:tailEnd/>
          </a:ln>
          <a:effectLst>
            <a:outerShdw dist="107763" dir="2700000" algn="ctr" rotWithShape="0">
              <a:srgbClr val="969696">
                <a:alpha val="50000"/>
              </a:srgbClr>
            </a:outerShdw>
          </a:effectLst>
        </p:spPr>
        <p:txBody>
          <a:bodyPr wrap="none" anchor="ctr"/>
          <a:lstStyle/>
          <a:p>
            <a:pPr algn="ctr" fontAlgn="auto">
              <a:spcBef>
                <a:spcPts val="0"/>
              </a:spcBef>
              <a:spcAft>
                <a:spcPts val="0"/>
              </a:spcAft>
              <a:defRPr/>
            </a:pPr>
            <a:r>
              <a:rPr lang="es-MX" sz="1600" b="1" dirty="0">
                <a:solidFill>
                  <a:srgbClr val="000099"/>
                </a:solidFill>
                <a:latin typeface="+mn-lt"/>
                <a:cs typeface="Arial" charset="0"/>
              </a:rPr>
              <a:t>Planificación Estratégica: Escenarios</a:t>
            </a:r>
          </a:p>
          <a:p>
            <a:pPr algn="ctr" fontAlgn="auto">
              <a:spcBef>
                <a:spcPts val="0"/>
              </a:spcBef>
              <a:spcAft>
                <a:spcPts val="0"/>
              </a:spcAft>
              <a:defRPr/>
            </a:pPr>
            <a:r>
              <a:rPr lang="es-MX" sz="1400" b="1" dirty="0">
                <a:latin typeface="+mn-lt"/>
                <a:cs typeface="Arial" charset="0"/>
              </a:rPr>
              <a:t>Incertidumbre</a:t>
            </a:r>
          </a:p>
          <a:p>
            <a:pPr algn="ctr" fontAlgn="auto">
              <a:spcBef>
                <a:spcPts val="0"/>
              </a:spcBef>
              <a:spcAft>
                <a:spcPts val="0"/>
              </a:spcAft>
              <a:defRPr/>
            </a:pPr>
            <a:r>
              <a:rPr lang="es-MX" sz="1400" b="1" dirty="0">
                <a:latin typeface="+mn-lt"/>
                <a:cs typeface="Arial" charset="0"/>
              </a:rPr>
              <a:t>Estimación de algunas variables del </a:t>
            </a:r>
          </a:p>
          <a:p>
            <a:pPr algn="ctr" fontAlgn="auto">
              <a:spcBef>
                <a:spcPts val="0"/>
              </a:spcBef>
              <a:spcAft>
                <a:spcPts val="0"/>
              </a:spcAft>
              <a:defRPr/>
            </a:pPr>
            <a:r>
              <a:rPr lang="es-MX" sz="1400" b="1" dirty="0">
                <a:latin typeface="+mn-lt"/>
                <a:cs typeface="Arial" charset="0"/>
              </a:rPr>
              <a:t> entorno y sus relaciones básicas</a:t>
            </a:r>
          </a:p>
          <a:p>
            <a:pPr algn="ctr" fontAlgn="auto">
              <a:spcBef>
                <a:spcPts val="0"/>
              </a:spcBef>
              <a:spcAft>
                <a:spcPts val="0"/>
              </a:spcAft>
              <a:defRPr/>
            </a:pPr>
            <a:r>
              <a:rPr lang="es-MX" sz="1400" b="1" dirty="0">
                <a:latin typeface="+mn-lt"/>
                <a:cs typeface="Arial" charset="0"/>
              </a:rPr>
              <a:t>Disponibilidad precisa de recursos propios</a:t>
            </a:r>
          </a:p>
          <a:p>
            <a:pPr algn="ctr" fontAlgn="auto">
              <a:spcBef>
                <a:spcPts val="0"/>
              </a:spcBef>
              <a:spcAft>
                <a:spcPts val="0"/>
              </a:spcAft>
              <a:defRPr/>
            </a:pPr>
            <a:r>
              <a:rPr lang="es-MX" sz="1400" b="1" dirty="0">
                <a:latin typeface="+mn-lt"/>
                <a:cs typeface="Arial" charset="0"/>
              </a:rPr>
              <a:t>Organizaciones maduras</a:t>
            </a:r>
          </a:p>
          <a:p>
            <a:pPr algn="ctr" fontAlgn="auto">
              <a:spcBef>
                <a:spcPts val="0"/>
              </a:spcBef>
              <a:spcAft>
                <a:spcPts val="0"/>
              </a:spcAft>
              <a:defRPr/>
            </a:pPr>
            <a:r>
              <a:rPr lang="es-MX" sz="1400" b="1" dirty="0">
                <a:latin typeface="+mn-lt"/>
                <a:cs typeface="Arial" charset="0"/>
              </a:rPr>
              <a:t>Cambio discontinuo</a:t>
            </a:r>
          </a:p>
        </p:txBody>
      </p:sp>
      <p:sp>
        <p:nvSpPr>
          <p:cNvPr id="11273" name="Rectangle 9">
            <a:extLst>
              <a:ext uri="{FF2B5EF4-FFF2-40B4-BE49-F238E27FC236}">
                <a16:creationId xmlns:a16="http://schemas.microsoft.com/office/drawing/2014/main" id="{FD0407EA-52F2-4F50-9249-88C9DFE9D6B1}"/>
              </a:ext>
            </a:extLst>
          </p:cNvPr>
          <p:cNvSpPr>
            <a:spLocks noChangeArrowheads="1"/>
          </p:cNvSpPr>
          <p:nvPr/>
        </p:nvSpPr>
        <p:spPr bwMode="auto">
          <a:xfrm>
            <a:off x="3500438" y="763414"/>
            <a:ext cx="5214937" cy="1441450"/>
          </a:xfrm>
          <a:prstGeom prst="rect">
            <a:avLst/>
          </a:prstGeom>
          <a:solidFill>
            <a:srgbClr val="CCFF66"/>
          </a:solidFill>
          <a:ln w="9525" algn="ctr">
            <a:noFill/>
            <a:miter lim="800000"/>
            <a:headEnd/>
            <a:tailEnd/>
          </a:ln>
          <a:effectLst>
            <a:outerShdw dist="107763" dir="2700000" algn="ctr" rotWithShape="0">
              <a:srgbClr val="969696">
                <a:alpha val="50000"/>
              </a:srgbClr>
            </a:outerShdw>
          </a:effectLst>
        </p:spPr>
        <p:txBody>
          <a:bodyPr wrap="none" anchor="ctr"/>
          <a:lstStyle/>
          <a:p>
            <a:pPr algn="ctr" fontAlgn="auto">
              <a:spcBef>
                <a:spcPts val="0"/>
              </a:spcBef>
              <a:spcAft>
                <a:spcPts val="0"/>
              </a:spcAft>
              <a:defRPr/>
            </a:pPr>
            <a:r>
              <a:rPr lang="es-MX" sz="1600" b="1" dirty="0">
                <a:solidFill>
                  <a:srgbClr val="000099"/>
                </a:solidFill>
                <a:latin typeface="+mn-lt"/>
                <a:cs typeface="Arial" charset="0"/>
              </a:rPr>
              <a:t>Gerencia Estratégica: Sistemas</a:t>
            </a:r>
          </a:p>
          <a:p>
            <a:pPr algn="ctr" fontAlgn="auto">
              <a:spcBef>
                <a:spcPts val="0"/>
              </a:spcBef>
              <a:spcAft>
                <a:spcPts val="0"/>
              </a:spcAft>
              <a:defRPr/>
            </a:pPr>
            <a:r>
              <a:rPr lang="es-MX" sz="1400" b="1" dirty="0">
                <a:latin typeface="+mn-lt"/>
                <a:cs typeface="Arial" charset="0"/>
              </a:rPr>
              <a:t>Gran incertidumbre</a:t>
            </a:r>
          </a:p>
          <a:p>
            <a:pPr algn="ctr" fontAlgn="auto">
              <a:spcBef>
                <a:spcPts val="0"/>
              </a:spcBef>
              <a:spcAft>
                <a:spcPts val="0"/>
              </a:spcAft>
              <a:defRPr/>
            </a:pPr>
            <a:r>
              <a:rPr lang="es-MX" sz="1400" b="1" dirty="0">
                <a:latin typeface="+mn-lt"/>
                <a:cs typeface="Arial" charset="0"/>
              </a:rPr>
              <a:t>Eventos inesperados</a:t>
            </a:r>
          </a:p>
          <a:p>
            <a:pPr algn="ctr" fontAlgn="auto">
              <a:spcBef>
                <a:spcPts val="0"/>
              </a:spcBef>
              <a:spcAft>
                <a:spcPts val="0"/>
              </a:spcAft>
              <a:defRPr/>
            </a:pPr>
            <a:r>
              <a:rPr lang="es-MX" sz="1400" b="1" dirty="0">
                <a:latin typeface="+mn-lt"/>
                <a:cs typeface="Arial" charset="0"/>
              </a:rPr>
              <a:t>Planes = parte de las respuestas al medio</a:t>
            </a:r>
          </a:p>
          <a:p>
            <a:pPr algn="ctr" fontAlgn="auto">
              <a:spcBef>
                <a:spcPts val="0"/>
              </a:spcBef>
              <a:spcAft>
                <a:spcPts val="0"/>
              </a:spcAft>
              <a:defRPr/>
            </a:pPr>
            <a:r>
              <a:rPr lang="es-MX" sz="1400" b="1" dirty="0">
                <a:latin typeface="+mn-lt"/>
                <a:cs typeface="Arial" charset="0"/>
              </a:rPr>
              <a:t>Organizaciones maduras</a:t>
            </a:r>
          </a:p>
          <a:p>
            <a:pPr algn="ctr" fontAlgn="auto">
              <a:spcBef>
                <a:spcPts val="0"/>
              </a:spcBef>
              <a:spcAft>
                <a:spcPts val="0"/>
              </a:spcAft>
              <a:defRPr/>
            </a:pPr>
            <a:r>
              <a:rPr lang="es-MX" sz="1400" b="1" dirty="0">
                <a:latin typeface="+mn-lt"/>
                <a:cs typeface="Arial" charset="0"/>
              </a:rPr>
              <a:t>Cambio irreversible / ambiente turbulento</a:t>
            </a:r>
            <a:endParaRPr lang="es-VE" sz="1400" b="1" dirty="0">
              <a:latin typeface="+mn-lt"/>
              <a:cs typeface="Arial" charset="0"/>
            </a:endParaRPr>
          </a:p>
        </p:txBody>
      </p:sp>
      <p:grpSp>
        <p:nvGrpSpPr>
          <p:cNvPr id="2" name="Group 7">
            <a:extLst>
              <a:ext uri="{FF2B5EF4-FFF2-40B4-BE49-F238E27FC236}">
                <a16:creationId xmlns:a16="http://schemas.microsoft.com/office/drawing/2014/main" id="{B21E9B12-7FD1-4C96-A30B-BFA50782EA21}"/>
              </a:ext>
            </a:extLst>
          </p:cNvPr>
          <p:cNvGrpSpPr>
            <a:grpSpLocks/>
          </p:cNvGrpSpPr>
          <p:nvPr/>
        </p:nvGrpSpPr>
        <p:grpSpPr bwMode="auto">
          <a:xfrm>
            <a:off x="7124700" y="4110038"/>
            <a:ext cx="2019300" cy="2747962"/>
            <a:chOff x="4488" y="2589"/>
            <a:chExt cx="1272" cy="1731"/>
          </a:xfrm>
        </p:grpSpPr>
        <p:pic>
          <p:nvPicPr>
            <p:cNvPr id="21512" name="Picture 8" descr="reloj_de_arena_hourglass01b6403">
              <a:extLst>
                <a:ext uri="{FF2B5EF4-FFF2-40B4-BE49-F238E27FC236}">
                  <a16:creationId xmlns:a16="http://schemas.microsoft.com/office/drawing/2014/main" id="{6741E399-5C26-4EFB-9D8B-6D30EB351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 y="3067"/>
              <a:ext cx="939"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AutoShape 9">
              <a:extLst>
                <a:ext uri="{FF2B5EF4-FFF2-40B4-BE49-F238E27FC236}">
                  <a16:creationId xmlns:a16="http://schemas.microsoft.com/office/drawing/2014/main" id="{92EBEE25-236E-42BC-A076-1F7FA6BC3BA3}"/>
                </a:ext>
              </a:extLst>
            </p:cNvPr>
            <p:cNvSpPr>
              <a:spLocks noChangeArrowheads="1"/>
            </p:cNvSpPr>
            <p:nvPr/>
          </p:nvSpPr>
          <p:spPr bwMode="auto">
            <a:xfrm rot="-8511564">
              <a:off x="4488" y="2589"/>
              <a:ext cx="363" cy="816"/>
            </a:xfrm>
            <a:prstGeom prst="downArrow">
              <a:avLst>
                <a:gd name="adj1" fmla="val 50000"/>
                <a:gd name="adj2" fmla="val 56198"/>
              </a:avLst>
            </a:prstGeom>
            <a:solidFill>
              <a:srgbClr val="FF33CC"/>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33CC"/>
              </a:extrusionClr>
              <a:contourClr>
                <a:srgbClr val="FF33CC"/>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1" grpId="0" animBg="1"/>
      <p:bldP spid="11272" grpId="0" animBg="1"/>
      <p:bldP spid="112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E8D6AB52-0E2D-4E13-9BEF-B8E9D469A427}"/>
              </a:ext>
            </a:extLst>
          </p:cNvPr>
          <p:cNvSpPr>
            <a:spLocks noGrp="1" noChangeArrowheads="1"/>
          </p:cNvSpPr>
          <p:nvPr>
            <p:ph type="body" sz="half" idx="4294967295"/>
          </p:nvPr>
        </p:nvSpPr>
        <p:spPr>
          <a:xfrm>
            <a:off x="755079" y="1844675"/>
            <a:ext cx="3744913" cy="4895850"/>
          </a:xfrm>
          <a:solidFill>
            <a:schemeClr val="accent2">
              <a:lumMod val="20000"/>
              <a:lumOff val="80000"/>
            </a:schemeClr>
          </a:solidFill>
          <a:effectLst>
            <a:outerShdw dist="107763" dir="2700000" algn="ctr" rotWithShape="0">
              <a:schemeClr val="bg2">
                <a:alpha val="50000"/>
              </a:schemeClr>
            </a:outerShdw>
          </a:effectLst>
        </p:spPr>
        <p:txBody>
          <a:bodyPr>
            <a:normAutofit fontScale="77500" lnSpcReduction="20000"/>
          </a:bodyPr>
          <a:lstStyle/>
          <a:p>
            <a:pPr marL="320040" indent="-320040" fontAlgn="auto">
              <a:spcAft>
                <a:spcPts val="0"/>
              </a:spcAft>
              <a:buFontTx/>
              <a:buNone/>
              <a:defRPr/>
            </a:pPr>
            <a:r>
              <a:rPr lang="es-MX" sz="2400" b="1" dirty="0">
                <a:solidFill>
                  <a:srgbClr val="000099"/>
                </a:solidFill>
                <a:latin typeface="Tahoma" pitchFamily="34" charset="0"/>
              </a:rPr>
              <a:t>1. ECONÓMICAS: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Crecimiento del PIB.</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Políticas fiscales.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Política monetaria.</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Política cambiaria.</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Tasas de impuestos.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Tasas de interés.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Tasa de inflación.</a:t>
            </a:r>
          </a:p>
          <a:p>
            <a:pPr marL="320040" indent="-320040" fontAlgn="auto">
              <a:spcAft>
                <a:spcPts val="0"/>
              </a:spcAft>
              <a:buClr>
                <a:srgbClr val="FF6600"/>
              </a:buClr>
              <a:buFont typeface="Wingdings" panose="05000000000000000000" pitchFamily="2" charset="2"/>
              <a:buChar char="ü"/>
              <a:defRPr/>
            </a:pPr>
            <a:r>
              <a:rPr lang="es-ES" sz="2000" dirty="0">
                <a:latin typeface="Tahoma" pitchFamily="34" charset="0"/>
              </a:rPr>
              <a:t>Tasa de Desempleo.</a:t>
            </a:r>
            <a:r>
              <a:rPr lang="es-MX" sz="2000" dirty="0">
                <a:latin typeface="Tahoma" pitchFamily="34" charset="0"/>
              </a:rPr>
              <a:t> </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Acciones de la bolsa.</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Convenios y tratados.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Paquetes económicos.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Exportación e importación.</a:t>
            </a:r>
          </a:p>
          <a:p>
            <a:pPr marL="320040" indent="-320040" fontAlgn="auto">
              <a:spcAft>
                <a:spcPts val="0"/>
              </a:spcAft>
              <a:buClr>
                <a:srgbClr val="FF6600"/>
              </a:buClr>
              <a:buFont typeface="Wingdings" panose="05000000000000000000" pitchFamily="2" charset="2"/>
              <a:buChar char="ü"/>
              <a:defRPr/>
            </a:pPr>
            <a:endParaRPr lang="es-ES" sz="2000" dirty="0">
              <a:latin typeface="Tahoma" pitchFamily="34" charset="0"/>
            </a:endParaRPr>
          </a:p>
        </p:txBody>
      </p:sp>
      <p:sp>
        <p:nvSpPr>
          <p:cNvPr id="28676" name="Rectangle 4">
            <a:extLst>
              <a:ext uri="{FF2B5EF4-FFF2-40B4-BE49-F238E27FC236}">
                <a16:creationId xmlns:a16="http://schemas.microsoft.com/office/drawing/2014/main" id="{09F21BA4-95D6-49E8-9896-567209B9DDEE}"/>
              </a:ext>
            </a:extLst>
          </p:cNvPr>
          <p:cNvSpPr>
            <a:spLocks noGrp="1" noChangeArrowheads="1"/>
          </p:cNvSpPr>
          <p:nvPr>
            <p:ph type="body" sz="half" idx="4294967295"/>
          </p:nvPr>
        </p:nvSpPr>
        <p:spPr>
          <a:xfrm>
            <a:off x="5184775" y="1484784"/>
            <a:ext cx="3959225" cy="4876800"/>
          </a:xfrm>
          <a:solidFill>
            <a:schemeClr val="accent2">
              <a:lumMod val="20000"/>
              <a:lumOff val="80000"/>
            </a:schemeClr>
          </a:solidFill>
          <a:effectLst>
            <a:outerShdw dist="107763" dir="2700000" algn="ctr" rotWithShape="0">
              <a:schemeClr val="bg2">
                <a:alpha val="50000"/>
              </a:schemeClr>
            </a:outerShdw>
          </a:effectLst>
        </p:spPr>
        <p:txBody>
          <a:bodyPr>
            <a:normAutofit fontScale="85000" lnSpcReduction="10000"/>
          </a:bodyPr>
          <a:lstStyle/>
          <a:p>
            <a:pPr marL="320040" indent="-320040" fontAlgn="auto">
              <a:spcAft>
                <a:spcPts val="0"/>
              </a:spcAft>
              <a:buFontTx/>
              <a:buNone/>
              <a:defRPr/>
            </a:pPr>
            <a:r>
              <a:rPr lang="es-MX" sz="2400" b="1" dirty="0">
                <a:solidFill>
                  <a:srgbClr val="000099"/>
                </a:solidFill>
                <a:latin typeface="Tahoma" pitchFamily="34" charset="0"/>
              </a:rPr>
              <a:t>2. SOCIO-CULTURALES: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Actitud hacia el gobierno, trabajo, ahorro, inversión, calidad del producto o servicio, extranjeros, autoridad, igualdad social.</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Ingreso por persona.</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Contaminación.</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Seguridad social.</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Tasa de Nacimiento, defunciones, divorcios.</a:t>
            </a:r>
          </a:p>
          <a:p>
            <a:pPr marL="320040" indent="-320040" fontAlgn="auto">
              <a:spcAft>
                <a:spcPts val="0"/>
              </a:spcAft>
              <a:buClr>
                <a:srgbClr val="FF6600"/>
              </a:buClr>
              <a:buFont typeface="Wingdings" panose="05000000000000000000" pitchFamily="2" charset="2"/>
              <a:buChar char="ü"/>
              <a:defRPr/>
            </a:pPr>
            <a:r>
              <a:rPr lang="es-ES" sz="2000" dirty="0">
                <a:latin typeface="Tahoma" pitchFamily="34" charset="0"/>
              </a:rPr>
              <a:t>Tendencias sociales y culturales.</a:t>
            </a:r>
          </a:p>
        </p:txBody>
      </p:sp>
      <p:sp>
        <p:nvSpPr>
          <p:cNvPr id="2" name="Text Box 13">
            <a:extLst>
              <a:ext uri="{FF2B5EF4-FFF2-40B4-BE49-F238E27FC236}">
                <a16:creationId xmlns:a16="http://schemas.microsoft.com/office/drawing/2014/main" id="{3299D138-8C20-1F31-DCD8-E97F7186830D}"/>
              </a:ext>
            </a:extLst>
          </p:cNvPr>
          <p:cNvSpPr txBox="1">
            <a:spLocks noChangeArrowheads="1"/>
          </p:cNvSpPr>
          <p:nvPr/>
        </p:nvSpPr>
        <p:spPr bwMode="auto">
          <a:xfrm>
            <a:off x="971600" y="315813"/>
            <a:ext cx="7344816" cy="1384995"/>
          </a:xfrm>
          <a:prstGeom prst="rect">
            <a:avLst/>
          </a:prstGeom>
          <a:noFill/>
          <a:ln w="9525">
            <a:noFill/>
            <a:miter lim="800000"/>
            <a:headEnd/>
            <a:tailEnd/>
          </a:ln>
          <a:effectLst/>
        </p:spPr>
        <p:txBody>
          <a:bodyPr wrap="square">
            <a:spAutoFit/>
          </a:bodyPr>
          <a:lstStyle/>
          <a:p>
            <a:pPr algn="just" fontAlgn="auto">
              <a:spcBef>
                <a:spcPts val="0"/>
              </a:spcBef>
              <a:spcAft>
                <a:spcPts val="0"/>
              </a:spcAft>
              <a:defRPr/>
            </a:pPr>
            <a:r>
              <a:rPr lang="es-MX" sz="2800" b="1" dirty="0">
                <a:solidFill>
                  <a:srgbClr val="FFC409"/>
                </a:solidFill>
                <a:effectLst>
                  <a:outerShdw blurRad="38100" dist="38100" dir="2700000" algn="tl">
                    <a:srgbClr val="000000">
                      <a:alpha val="43137"/>
                    </a:srgbClr>
                  </a:outerShdw>
                </a:effectLst>
                <a:cs typeface="Arial" charset="0"/>
              </a:rPr>
              <a:t>Según </a:t>
            </a:r>
            <a:r>
              <a:rPr lang="es-MX" sz="2800" b="1" dirty="0" err="1">
                <a:solidFill>
                  <a:srgbClr val="FFC409"/>
                </a:solidFill>
                <a:effectLst>
                  <a:outerShdw blurRad="38100" dist="38100" dir="2700000" algn="tl">
                    <a:srgbClr val="000000">
                      <a:alpha val="43137"/>
                    </a:srgbClr>
                  </a:outerShdw>
                </a:effectLst>
                <a:cs typeface="Arial" charset="0"/>
              </a:rPr>
              <a:t>courtney</a:t>
            </a:r>
            <a:r>
              <a:rPr lang="es-MX" sz="2800" b="1" dirty="0">
                <a:solidFill>
                  <a:srgbClr val="FFC409"/>
                </a:solidFill>
                <a:effectLst>
                  <a:outerShdw blurRad="38100" dist="38100" dir="2700000" algn="tl">
                    <a:srgbClr val="000000">
                      <a:alpha val="43137"/>
                    </a:srgbClr>
                  </a:outerShdw>
                </a:effectLst>
                <a:cs typeface="Arial" charset="0"/>
              </a:rPr>
              <a:t>, </a:t>
            </a:r>
            <a:r>
              <a:rPr lang="es-MX" sz="2800" b="1" dirty="0" err="1">
                <a:solidFill>
                  <a:srgbClr val="FFC409"/>
                </a:solidFill>
                <a:effectLst>
                  <a:outerShdw blurRad="38100" dist="38100" dir="2700000" algn="tl">
                    <a:srgbClr val="000000">
                      <a:alpha val="43137"/>
                    </a:srgbClr>
                  </a:outerShdw>
                </a:effectLst>
                <a:cs typeface="Arial" charset="0"/>
              </a:rPr>
              <a:t>kirklan</a:t>
            </a:r>
            <a:r>
              <a:rPr lang="es-MX" sz="2800" b="1" dirty="0">
                <a:solidFill>
                  <a:srgbClr val="FFC409"/>
                </a:solidFill>
                <a:effectLst>
                  <a:outerShdw blurRad="38100" dist="38100" dir="2700000" algn="tl">
                    <a:srgbClr val="000000">
                      <a:alpha val="43137"/>
                    </a:srgbClr>
                  </a:outerShdw>
                </a:effectLst>
                <a:cs typeface="Arial" charset="0"/>
              </a:rPr>
              <a:t> y </a:t>
            </a:r>
            <a:r>
              <a:rPr lang="es-MX" sz="2800" b="1" dirty="0" err="1">
                <a:solidFill>
                  <a:srgbClr val="FFC409"/>
                </a:solidFill>
                <a:effectLst>
                  <a:outerShdw blurRad="38100" dist="38100" dir="2700000" algn="tl">
                    <a:srgbClr val="000000">
                      <a:alpha val="43137"/>
                    </a:srgbClr>
                  </a:outerShdw>
                </a:effectLst>
                <a:cs typeface="Arial" charset="0"/>
              </a:rPr>
              <a:t>vigueire</a:t>
            </a:r>
            <a:r>
              <a:rPr lang="es-MX" sz="2800" b="1" dirty="0">
                <a:solidFill>
                  <a:srgbClr val="FFC409"/>
                </a:solidFill>
                <a:effectLst>
                  <a:outerShdw blurRad="38100" dist="38100" dir="2700000" algn="tl">
                    <a:srgbClr val="000000">
                      <a:alpha val="43137"/>
                    </a:srgbClr>
                  </a:outerShdw>
                </a:effectLst>
                <a:cs typeface="Arial" charset="0"/>
              </a:rPr>
              <a:t> </a:t>
            </a:r>
            <a:r>
              <a:rPr lang="es-MX" sz="2800" b="1" dirty="0" err="1">
                <a:solidFill>
                  <a:srgbClr val="FFC409"/>
                </a:solidFill>
                <a:effectLst>
                  <a:outerShdw blurRad="38100" dist="38100" dir="2700000" algn="tl">
                    <a:srgbClr val="000000">
                      <a:alpha val="43137"/>
                    </a:srgbClr>
                  </a:outerShdw>
                </a:effectLst>
                <a:cs typeface="Arial" charset="0"/>
              </a:rPr>
              <a:t>harward</a:t>
            </a:r>
            <a:r>
              <a:rPr lang="es-MX" sz="2800" b="1" dirty="0">
                <a:solidFill>
                  <a:srgbClr val="FFC409"/>
                </a:solidFill>
                <a:effectLst>
                  <a:outerShdw blurRad="38100" dist="38100" dir="2700000" algn="tl">
                    <a:srgbClr val="000000">
                      <a:alpha val="43137"/>
                    </a:srgbClr>
                  </a:outerShdw>
                </a:effectLst>
                <a:cs typeface="Arial" charset="0"/>
              </a:rPr>
              <a:t> </a:t>
            </a:r>
            <a:r>
              <a:rPr lang="es-MX" sz="2800" b="1" dirty="0" err="1">
                <a:solidFill>
                  <a:srgbClr val="FFC409"/>
                </a:solidFill>
                <a:effectLst>
                  <a:outerShdw blurRad="38100" dist="38100" dir="2700000" algn="tl">
                    <a:srgbClr val="000000">
                      <a:alpha val="43137"/>
                    </a:srgbClr>
                  </a:outerShdw>
                </a:effectLst>
                <a:cs typeface="Arial" charset="0"/>
              </a:rPr>
              <a:t>business</a:t>
            </a:r>
            <a:r>
              <a:rPr lang="es-MX" sz="2800" b="1" dirty="0">
                <a:solidFill>
                  <a:srgbClr val="FFC409"/>
                </a:solidFill>
                <a:effectLst>
                  <a:outerShdw blurRad="38100" dist="38100" dir="2700000" algn="tl">
                    <a:srgbClr val="000000">
                      <a:alpha val="43137"/>
                    </a:srgbClr>
                  </a:outerShdw>
                </a:effectLst>
                <a:cs typeface="Arial" charset="0"/>
              </a:rPr>
              <a:t> </a:t>
            </a:r>
            <a:r>
              <a:rPr lang="es-MX" sz="2800" b="1" dirty="0" err="1">
                <a:solidFill>
                  <a:srgbClr val="FFC409"/>
                </a:solidFill>
                <a:effectLst>
                  <a:outerShdw blurRad="38100" dist="38100" dir="2700000" algn="tl">
                    <a:srgbClr val="000000">
                      <a:alpha val="43137"/>
                    </a:srgbClr>
                  </a:outerShdw>
                </a:effectLst>
                <a:cs typeface="Arial" charset="0"/>
              </a:rPr>
              <a:t>review</a:t>
            </a:r>
            <a:r>
              <a:rPr lang="es-MX" sz="2800" b="1" dirty="0">
                <a:solidFill>
                  <a:srgbClr val="FFC409"/>
                </a:solidFill>
                <a:effectLst>
                  <a:outerShdw blurRad="38100" dist="38100" dir="2700000" algn="tl">
                    <a:srgbClr val="000000">
                      <a:alpha val="43137"/>
                    </a:srgbClr>
                  </a:outerShdw>
                </a:effectLst>
                <a:cs typeface="Arial" charset="0"/>
              </a:rPr>
              <a:t>: los 4  niveles de incertidumbre.</a:t>
            </a:r>
            <a:endParaRPr lang="es-ES" sz="2800" b="1" dirty="0">
              <a:solidFill>
                <a:srgbClr val="FF9933"/>
              </a:solidFill>
              <a:effectLst>
                <a:outerShdw blurRad="38100" dist="38100" dir="2700000" algn="tl">
                  <a:srgbClr val="000000">
                    <a:alpha val="43137"/>
                  </a:srgbClr>
                </a:outerShdw>
              </a:effectLst>
              <a:cs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animEffect transition="in" filter="checkerboard(across)">
                                      <p:cBhvr>
                                        <p:cTn id="7" dur="500"/>
                                        <p:tgtEl>
                                          <p:spTgt spid="2867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7" dur="5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22" dur="500"/>
                                        <p:tgtEl>
                                          <p:spTgt spid="28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checkerboard(across)">
                                      <p:cBhvr>
                                        <p:cTn id="27" dur="500"/>
                                        <p:tgtEl>
                                          <p:spTgt spid="286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32" dur="500"/>
                                        <p:tgtEl>
                                          <p:spTgt spid="286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Effect transition="in" filter="checkerboard(across)">
                                      <p:cBhvr>
                                        <p:cTn id="37" dur="500"/>
                                        <p:tgtEl>
                                          <p:spTgt spid="2867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8675">
                                            <p:txEl>
                                              <p:pRg st="6" end="6"/>
                                            </p:txEl>
                                          </p:spTgt>
                                        </p:tgtEl>
                                        <p:attrNameLst>
                                          <p:attrName>style.visibility</p:attrName>
                                        </p:attrNameLst>
                                      </p:cBhvr>
                                      <p:to>
                                        <p:strVal val="visible"/>
                                      </p:to>
                                    </p:set>
                                    <p:animEffect transition="in" filter="checkerboard(across)">
                                      <p:cBhvr>
                                        <p:cTn id="42" dur="500"/>
                                        <p:tgtEl>
                                          <p:spTgt spid="2867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8675">
                                            <p:txEl>
                                              <p:pRg st="7" end="7"/>
                                            </p:txEl>
                                          </p:spTgt>
                                        </p:tgtEl>
                                        <p:attrNameLst>
                                          <p:attrName>style.visibility</p:attrName>
                                        </p:attrNameLst>
                                      </p:cBhvr>
                                      <p:to>
                                        <p:strVal val="visible"/>
                                      </p:to>
                                    </p:set>
                                    <p:animEffect transition="in" filter="checkerboard(across)">
                                      <p:cBhvr>
                                        <p:cTn id="47" dur="500"/>
                                        <p:tgtEl>
                                          <p:spTgt spid="2867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8675">
                                            <p:txEl>
                                              <p:pRg st="8" end="8"/>
                                            </p:txEl>
                                          </p:spTgt>
                                        </p:tgtEl>
                                        <p:attrNameLst>
                                          <p:attrName>style.visibility</p:attrName>
                                        </p:attrNameLst>
                                      </p:cBhvr>
                                      <p:to>
                                        <p:strVal val="visible"/>
                                      </p:to>
                                    </p:set>
                                    <p:animEffect transition="in" filter="checkerboard(across)">
                                      <p:cBhvr>
                                        <p:cTn id="52" dur="500"/>
                                        <p:tgtEl>
                                          <p:spTgt spid="2867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8675">
                                            <p:txEl>
                                              <p:pRg st="9" end="9"/>
                                            </p:txEl>
                                          </p:spTgt>
                                        </p:tgtEl>
                                        <p:attrNameLst>
                                          <p:attrName>style.visibility</p:attrName>
                                        </p:attrNameLst>
                                      </p:cBhvr>
                                      <p:to>
                                        <p:strVal val="visible"/>
                                      </p:to>
                                    </p:set>
                                    <p:animEffect transition="in" filter="checkerboard(across)">
                                      <p:cBhvr>
                                        <p:cTn id="57" dur="500"/>
                                        <p:tgtEl>
                                          <p:spTgt spid="28675">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8675">
                                            <p:txEl>
                                              <p:pRg st="10" end="10"/>
                                            </p:txEl>
                                          </p:spTgt>
                                        </p:tgtEl>
                                        <p:attrNameLst>
                                          <p:attrName>style.visibility</p:attrName>
                                        </p:attrNameLst>
                                      </p:cBhvr>
                                      <p:to>
                                        <p:strVal val="visible"/>
                                      </p:to>
                                    </p:set>
                                    <p:animEffect transition="in" filter="checkerboard(across)">
                                      <p:cBhvr>
                                        <p:cTn id="62" dur="500"/>
                                        <p:tgtEl>
                                          <p:spTgt spid="28675">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8675">
                                            <p:txEl>
                                              <p:pRg st="11" end="11"/>
                                            </p:txEl>
                                          </p:spTgt>
                                        </p:tgtEl>
                                        <p:attrNameLst>
                                          <p:attrName>style.visibility</p:attrName>
                                        </p:attrNameLst>
                                      </p:cBhvr>
                                      <p:to>
                                        <p:strVal val="visible"/>
                                      </p:to>
                                    </p:set>
                                    <p:animEffect transition="in" filter="checkerboard(across)">
                                      <p:cBhvr>
                                        <p:cTn id="67" dur="500"/>
                                        <p:tgtEl>
                                          <p:spTgt spid="28675">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8675">
                                            <p:txEl>
                                              <p:pRg st="12" end="12"/>
                                            </p:txEl>
                                          </p:spTgt>
                                        </p:tgtEl>
                                        <p:attrNameLst>
                                          <p:attrName>style.visibility</p:attrName>
                                        </p:attrNameLst>
                                      </p:cBhvr>
                                      <p:to>
                                        <p:strVal val="visible"/>
                                      </p:to>
                                    </p:set>
                                    <p:animEffect transition="in" filter="checkerboard(across)">
                                      <p:cBhvr>
                                        <p:cTn id="72" dur="500"/>
                                        <p:tgtEl>
                                          <p:spTgt spid="28675">
                                            <p:txEl>
                                              <p:pRg st="12" end="1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8676">
                                            <p:bg/>
                                          </p:spTgt>
                                        </p:tgtEl>
                                        <p:attrNameLst>
                                          <p:attrName>style.visibility</p:attrName>
                                        </p:attrNameLst>
                                      </p:cBhvr>
                                      <p:to>
                                        <p:strVal val="visible"/>
                                      </p:to>
                                    </p:set>
                                    <p:animEffect transition="in" filter="checkerboard(across)">
                                      <p:cBhvr>
                                        <p:cTn id="77" dur="500"/>
                                        <p:tgtEl>
                                          <p:spTgt spid="28676">
                                            <p:bg/>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8676">
                                            <p:txEl>
                                              <p:pRg st="0" end="0"/>
                                            </p:txEl>
                                          </p:spTgt>
                                        </p:tgtEl>
                                        <p:attrNameLst>
                                          <p:attrName>style.visibility</p:attrName>
                                        </p:attrNameLst>
                                      </p:cBhvr>
                                      <p:to>
                                        <p:strVal val="visible"/>
                                      </p:to>
                                    </p:set>
                                    <p:animEffect transition="in" filter="checkerboard(across)">
                                      <p:cBhvr>
                                        <p:cTn id="82" dur="500"/>
                                        <p:tgtEl>
                                          <p:spTgt spid="28676">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8676">
                                            <p:txEl>
                                              <p:pRg st="1" end="1"/>
                                            </p:txEl>
                                          </p:spTgt>
                                        </p:tgtEl>
                                        <p:attrNameLst>
                                          <p:attrName>style.visibility</p:attrName>
                                        </p:attrNameLst>
                                      </p:cBhvr>
                                      <p:to>
                                        <p:strVal val="visible"/>
                                      </p:to>
                                    </p:set>
                                    <p:animEffect transition="in" filter="checkerboard(across)">
                                      <p:cBhvr>
                                        <p:cTn id="87" dur="500"/>
                                        <p:tgtEl>
                                          <p:spTgt spid="28676">
                                            <p:txEl>
                                              <p:pRg st="1" end="1"/>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8676">
                                            <p:txEl>
                                              <p:pRg st="2" end="2"/>
                                            </p:txEl>
                                          </p:spTgt>
                                        </p:tgtEl>
                                        <p:attrNameLst>
                                          <p:attrName>style.visibility</p:attrName>
                                        </p:attrNameLst>
                                      </p:cBhvr>
                                      <p:to>
                                        <p:strVal val="visible"/>
                                      </p:to>
                                    </p:set>
                                    <p:animEffect transition="in" filter="checkerboard(across)">
                                      <p:cBhvr>
                                        <p:cTn id="92" dur="500"/>
                                        <p:tgtEl>
                                          <p:spTgt spid="28676">
                                            <p:txEl>
                                              <p:pRg st="2" end="2"/>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8676">
                                            <p:txEl>
                                              <p:pRg st="3" end="3"/>
                                            </p:txEl>
                                          </p:spTgt>
                                        </p:tgtEl>
                                        <p:attrNameLst>
                                          <p:attrName>style.visibility</p:attrName>
                                        </p:attrNameLst>
                                      </p:cBhvr>
                                      <p:to>
                                        <p:strVal val="visible"/>
                                      </p:to>
                                    </p:set>
                                    <p:animEffect transition="in" filter="checkerboard(across)">
                                      <p:cBhvr>
                                        <p:cTn id="97" dur="500"/>
                                        <p:tgtEl>
                                          <p:spTgt spid="28676">
                                            <p:txEl>
                                              <p:pRg st="3" end="3"/>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28676">
                                            <p:txEl>
                                              <p:pRg st="4" end="4"/>
                                            </p:txEl>
                                          </p:spTgt>
                                        </p:tgtEl>
                                        <p:attrNameLst>
                                          <p:attrName>style.visibility</p:attrName>
                                        </p:attrNameLst>
                                      </p:cBhvr>
                                      <p:to>
                                        <p:strVal val="visible"/>
                                      </p:to>
                                    </p:set>
                                    <p:animEffect transition="in" filter="checkerboard(across)">
                                      <p:cBhvr>
                                        <p:cTn id="102" dur="500"/>
                                        <p:tgtEl>
                                          <p:spTgt spid="28676">
                                            <p:txEl>
                                              <p:pRg st="4" end="4"/>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28676">
                                            <p:txEl>
                                              <p:pRg st="5" end="5"/>
                                            </p:txEl>
                                          </p:spTgt>
                                        </p:tgtEl>
                                        <p:attrNameLst>
                                          <p:attrName>style.visibility</p:attrName>
                                        </p:attrNameLst>
                                      </p:cBhvr>
                                      <p:to>
                                        <p:strVal val="visible"/>
                                      </p:to>
                                    </p:set>
                                    <p:animEffect transition="in" filter="checkerboard(across)">
                                      <p:cBhvr>
                                        <p:cTn id="107" dur="500"/>
                                        <p:tgtEl>
                                          <p:spTgt spid="28676">
                                            <p:txEl>
                                              <p:pRg st="5" end="5"/>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28676">
                                            <p:txEl>
                                              <p:pRg st="6" end="6"/>
                                            </p:txEl>
                                          </p:spTgt>
                                        </p:tgtEl>
                                        <p:attrNameLst>
                                          <p:attrName>style.visibility</p:attrName>
                                        </p:attrNameLst>
                                      </p:cBhvr>
                                      <p:to>
                                        <p:strVal val="visible"/>
                                      </p:to>
                                    </p:set>
                                    <p:animEffect transition="in" filter="checkerboard(across)">
                                      <p:cBhvr>
                                        <p:cTn id="112" dur="500"/>
                                        <p:tgtEl>
                                          <p:spTgt spid="286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7FE7F2D3-51C6-46FF-B1F6-158DE7A5D3D1}"/>
              </a:ext>
            </a:extLst>
          </p:cNvPr>
          <p:cNvSpPr>
            <a:spLocks noGrp="1" noChangeArrowheads="1"/>
          </p:cNvSpPr>
          <p:nvPr>
            <p:ph type="body" sz="half" idx="4294967295"/>
          </p:nvPr>
        </p:nvSpPr>
        <p:spPr>
          <a:xfrm>
            <a:off x="826963" y="1628800"/>
            <a:ext cx="3529013" cy="4319588"/>
          </a:xfrm>
          <a:solidFill>
            <a:schemeClr val="accent2">
              <a:lumMod val="20000"/>
              <a:lumOff val="80000"/>
            </a:schemeClr>
          </a:solidFill>
          <a:effectLst>
            <a:outerShdw dist="107763" dir="2700000" algn="ctr" rotWithShape="0">
              <a:srgbClr val="808080">
                <a:alpha val="50000"/>
              </a:srgbClr>
            </a:outerShdw>
          </a:effectLst>
        </p:spPr>
        <p:txBody>
          <a:bodyPr>
            <a:normAutofit/>
          </a:bodyPr>
          <a:lstStyle/>
          <a:p>
            <a:pPr marL="320040" indent="-320040" fontAlgn="auto">
              <a:lnSpc>
                <a:spcPct val="90000"/>
              </a:lnSpc>
              <a:spcAft>
                <a:spcPts val="0"/>
              </a:spcAft>
              <a:buClr>
                <a:srgbClr val="FF6600"/>
              </a:buClr>
              <a:buFont typeface="Wingdings" panose="05000000000000000000" pitchFamily="2" charset="2"/>
              <a:buNone/>
              <a:defRPr/>
            </a:pPr>
            <a:r>
              <a:rPr lang="es-MX" sz="2400" b="1" dirty="0">
                <a:solidFill>
                  <a:srgbClr val="000099"/>
                </a:solidFill>
                <a:latin typeface="Tahoma" pitchFamily="34" charset="0"/>
              </a:rPr>
              <a:t>3. POLÍTICAS:</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Ideologías políticas. </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Leyes tributarias.</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Regulaciones.</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Subsidios.</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Protección ambiental.</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Ley del trabajo.</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Políticas públicas.</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Leyes estadales.</a:t>
            </a:r>
          </a:p>
          <a:p>
            <a:pPr marL="320040" indent="-320040" fontAlgn="auto">
              <a:lnSpc>
                <a:spcPct val="90000"/>
              </a:lnSpc>
              <a:spcAft>
                <a:spcPts val="0"/>
              </a:spcAft>
              <a:buClr>
                <a:srgbClr val="FF6600"/>
              </a:buClr>
              <a:buFont typeface="Wingdings" panose="05000000000000000000" pitchFamily="2" charset="2"/>
              <a:buChar char="ü"/>
              <a:defRPr/>
            </a:pPr>
            <a:r>
              <a:rPr lang="es-MX" sz="2000" dirty="0">
                <a:latin typeface="Tahoma" pitchFamily="34" charset="0"/>
              </a:rPr>
              <a:t>Protección al consumidor.</a:t>
            </a:r>
          </a:p>
          <a:p>
            <a:pPr marL="320040" indent="-320040" fontAlgn="auto">
              <a:lnSpc>
                <a:spcPct val="90000"/>
              </a:lnSpc>
              <a:spcAft>
                <a:spcPts val="0"/>
              </a:spcAft>
              <a:buClr>
                <a:srgbClr val="FF6600"/>
              </a:buClr>
              <a:buFont typeface="Wingdings" panose="05000000000000000000" pitchFamily="2" charset="2"/>
              <a:buChar char="ü"/>
              <a:defRPr/>
            </a:pPr>
            <a:endParaRPr lang="es-MX" sz="2000" dirty="0">
              <a:latin typeface="Tahoma" pitchFamily="34" charset="0"/>
            </a:endParaRPr>
          </a:p>
          <a:p>
            <a:pPr marL="320040" indent="-320040" fontAlgn="auto">
              <a:lnSpc>
                <a:spcPct val="90000"/>
              </a:lnSpc>
              <a:spcAft>
                <a:spcPts val="0"/>
              </a:spcAft>
              <a:buClr>
                <a:srgbClr val="FF6600"/>
              </a:buClr>
              <a:buFont typeface="Wingdings" panose="05000000000000000000" pitchFamily="2" charset="2"/>
              <a:buChar char="ü"/>
              <a:defRPr/>
            </a:pPr>
            <a:endParaRPr lang="es-ES" sz="2000" dirty="0">
              <a:latin typeface="Tahoma" pitchFamily="34" charset="0"/>
            </a:endParaRPr>
          </a:p>
        </p:txBody>
      </p:sp>
      <p:sp>
        <p:nvSpPr>
          <p:cNvPr id="27652" name="Rectangle 4">
            <a:extLst>
              <a:ext uri="{FF2B5EF4-FFF2-40B4-BE49-F238E27FC236}">
                <a16:creationId xmlns:a16="http://schemas.microsoft.com/office/drawing/2014/main" id="{8C31770F-9BD5-430E-B5A2-6851516E6C70}"/>
              </a:ext>
            </a:extLst>
          </p:cNvPr>
          <p:cNvSpPr>
            <a:spLocks noGrp="1" noChangeArrowheads="1"/>
          </p:cNvSpPr>
          <p:nvPr>
            <p:ph type="body" sz="half" idx="4294967295"/>
          </p:nvPr>
        </p:nvSpPr>
        <p:spPr>
          <a:xfrm>
            <a:off x="4788024" y="836712"/>
            <a:ext cx="3963987" cy="4319587"/>
          </a:xfrm>
          <a:solidFill>
            <a:schemeClr val="accent2">
              <a:lumMod val="20000"/>
              <a:lumOff val="80000"/>
            </a:schemeClr>
          </a:solidFill>
          <a:effectLst>
            <a:outerShdw dist="107763" dir="2700000" algn="ctr" rotWithShape="0">
              <a:srgbClr val="808080">
                <a:alpha val="50000"/>
              </a:srgbClr>
            </a:outerShdw>
          </a:effectLst>
        </p:spPr>
        <p:txBody>
          <a:bodyPr>
            <a:normAutofit fontScale="85000" lnSpcReduction="20000"/>
          </a:bodyPr>
          <a:lstStyle/>
          <a:p>
            <a:pPr marL="320040" indent="-320040" fontAlgn="auto">
              <a:spcAft>
                <a:spcPts val="0"/>
              </a:spcAft>
              <a:buClr>
                <a:srgbClr val="FF6600"/>
              </a:buClr>
              <a:buFont typeface="Wingdings" panose="05000000000000000000" pitchFamily="2" charset="2"/>
              <a:buNone/>
              <a:defRPr/>
            </a:pPr>
            <a:r>
              <a:rPr lang="es-MX" sz="2800" b="1" dirty="0">
                <a:solidFill>
                  <a:srgbClr val="000099"/>
                </a:solidFill>
                <a:latin typeface="Tahoma" pitchFamily="34" charset="0"/>
              </a:rPr>
              <a:t>4. COMPETITIVAS: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Amenaza de competidores.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Productos sustitutivos.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Capacidad negociadora de proveedores y compradores.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Rivalidad entre firmas.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Tecnología de competidores. </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Nicho de mercado cubierto.</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Liderazgo de la competencia.</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Satisfacción de clientes.</a:t>
            </a:r>
          </a:p>
          <a:p>
            <a:pPr marL="320040" indent="-320040" fontAlgn="auto">
              <a:spcAft>
                <a:spcPts val="0"/>
              </a:spcAft>
              <a:buClr>
                <a:srgbClr val="FF6600"/>
              </a:buClr>
              <a:buFont typeface="Wingdings" panose="05000000000000000000" pitchFamily="2" charset="2"/>
              <a:buChar char="ü"/>
              <a:defRPr/>
            </a:pPr>
            <a:r>
              <a:rPr lang="es-MX" sz="2000" dirty="0">
                <a:latin typeface="Tahoma" pitchFamily="34" charset="0"/>
              </a:rPr>
              <a:t>Globalización.</a:t>
            </a:r>
          </a:p>
          <a:p>
            <a:pPr marL="320040" indent="-320040" fontAlgn="auto">
              <a:spcAft>
                <a:spcPts val="0"/>
              </a:spcAft>
              <a:buClr>
                <a:srgbClr val="FF6600"/>
              </a:buClr>
              <a:buFont typeface="Wingdings" panose="05000000000000000000" pitchFamily="2" charset="2"/>
              <a:buChar char="ü"/>
              <a:defRPr/>
            </a:pPr>
            <a:endParaRPr lang="es-ES" sz="2000" dirty="0">
              <a:latin typeface="Tahom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checkerboard(across)">
                                      <p:cBhvr>
                                        <p:cTn id="7" dur="500"/>
                                        <p:tgtEl>
                                          <p:spTgt spid="3072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7" dur="500"/>
                                        <p:tgtEl>
                                          <p:spTgt spid="30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22" dur="500"/>
                                        <p:tgtEl>
                                          <p:spTgt spid="307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27" dur="500"/>
                                        <p:tgtEl>
                                          <p:spTgt spid="307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32" dur="500"/>
                                        <p:tgtEl>
                                          <p:spTgt spid="307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checkerboard(across)">
                                      <p:cBhvr>
                                        <p:cTn id="37" dur="500"/>
                                        <p:tgtEl>
                                          <p:spTgt spid="307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42" dur="500"/>
                                        <p:tgtEl>
                                          <p:spTgt spid="3072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47" dur="500"/>
                                        <p:tgtEl>
                                          <p:spTgt spid="3072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0723">
                                            <p:txEl>
                                              <p:pRg st="8" end="8"/>
                                            </p:txEl>
                                          </p:spTgt>
                                        </p:tgtEl>
                                        <p:attrNameLst>
                                          <p:attrName>style.visibility</p:attrName>
                                        </p:attrNameLst>
                                      </p:cBhvr>
                                      <p:to>
                                        <p:strVal val="visible"/>
                                      </p:to>
                                    </p:set>
                                    <p:animEffect transition="in" filter="checkerboard(across)">
                                      <p:cBhvr>
                                        <p:cTn id="52" dur="500"/>
                                        <p:tgtEl>
                                          <p:spTgt spid="3072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0723">
                                            <p:txEl>
                                              <p:pRg st="9" end="9"/>
                                            </p:txEl>
                                          </p:spTgt>
                                        </p:tgtEl>
                                        <p:attrNameLst>
                                          <p:attrName>style.visibility</p:attrName>
                                        </p:attrNameLst>
                                      </p:cBhvr>
                                      <p:to>
                                        <p:strVal val="visible"/>
                                      </p:to>
                                    </p:set>
                                    <p:animEffect transition="in" filter="checkerboard(across)">
                                      <p:cBhvr>
                                        <p:cTn id="57" dur="500"/>
                                        <p:tgtEl>
                                          <p:spTgt spid="30723">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7652">
                                            <p:bg/>
                                          </p:spTgt>
                                        </p:tgtEl>
                                        <p:attrNameLst>
                                          <p:attrName>style.visibility</p:attrName>
                                        </p:attrNameLst>
                                      </p:cBhvr>
                                      <p:to>
                                        <p:strVal val="visible"/>
                                      </p:to>
                                    </p:set>
                                    <p:animEffect transition="in" filter="checkerboard(across)">
                                      <p:cBhvr>
                                        <p:cTn id="62" dur="500"/>
                                        <p:tgtEl>
                                          <p:spTgt spid="27652">
                                            <p:bg/>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7652">
                                            <p:txEl>
                                              <p:pRg st="0" end="0"/>
                                            </p:txEl>
                                          </p:spTgt>
                                        </p:tgtEl>
                                        <p:attrNameLst>
                                          <p:attrName>style.visibility</p:attrName>
                                        </p:attrNameLst>
                                      </p:cBhvr>
                                      <p:to>
                                        <p:strVal val="visible"/>
                                      </p:to>
                                    </p:set>
                                    <p:animEffect transition="in" filter="checkerboard(across)">
                                      <p:cBhvr>
                                        <p:cTn id="67" dur="500"/>
                                        <p:tgtEl>
                                          <p:spTgt spid="27652">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7652">
                                            <p:txEl>
                                              <p:pRg st="1" end="1"/>
                                            </p:txEl>
                                          </p:spTgt>
                                        </p:tgtEl>
                                        <p:attrNameLst>
                                          <p:attrName>style.visibility</p:attrName>
                                        </p:attrNameLst>
                                      </p:cBhvr>
                                      <p:to>
                                        <p:strVal val="visible"/>
                                      </p:to>
                                    </p:set>
                                    <p:animEffect transition="in" filter="checkerboard(across)">
                                      <p:cBhvr>
                                        <p:cTn id="72" dur="500"/>
                                        <p:tgtEl>
                                          <p:spTgt spid="27652">
                                            <p:txEl>
                                              <p:pRg st="1" end="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7652">
                                            <p:txEl>
                                              <p:pRg st="2" end="2"/>
                                            </p:txEl>
                                          </p:spTgt>
                                        </p:tgtEl>
                                        <p:attrNameLst>
                                          <p:attrName>style.visibility</p:attrName>
                                        </p:attrNameLst>
                                      </p:cBhvr>
                                      <p:to>
                                        <p:strVal val="visible"/>
                                      </p:to>
                                    </p:set>
                                    <p:animEffect transition="in" filter="checkerboard(across)">
                                      <p:cBhvr>
                                        <p:cTn id="77" dur="500"/>
                                        <p:tgtEl>
                                          <p:spTgt spid="27652">
                                            <p:txEl>
                                              <p:pRg st="2" end="2"/>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7652">
                                            <p:txEl>
                                              <p:pRg st="3" end="3"/>
                                            </p:txEl>
                                          </p:spTgt>
                                        </p:tgtEl>
                                        <p:attrNameLst>
                                          <p:attrName>style.visibility</p:attrName>
                                        </p:attrNameLst>
                                      </p:cBhvr>
                                      <p:to>
                                        <p:strVal val="visible"/>
                                      </p:to>
                                    </p:set>
                                    <p:animEffect transition="in" filter="checkerboard(across)">
                                      <p:cBhvr>
                                        <p:cTn id="82" dur="500"/>
                                        <p:tgtEl>
                                          <p:spTgt spid="27652">
                                            <p:txEl>
                                              <p:pRg st="3" end="3"/>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7652">
                                            <p:txEl>
                                              <p:pRg st="4" end="4"/>
                                            </p:txEl>
                                          </p:spTgt>
                                        </p:tgtEl>
                                        <p:attrNameLst>
                                          <p:attrName>style.visibility</p:attrName>
                                        </p:attrNameLst>
                                      </p:cBhvr>
                                      <p:to>
                                        <p:strVal val="visible"/>
                                      </p:to>
                                    </p:set>
                                    <p:animEffect transition="in" filter="checkerboard(across)">
                                      <p:cBhvr>
                                        <p:cTn id="87" dur="500"/>
                                        <p:tgtEl>
                                          <p:spTgt spid="27652">
                                            <p:txEl>
                                              <p:pRg st="4" end="4"/>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7652">
                                            <p:txEl>
                                              <p:pRg st="5" end="5"/>
                                            </p:txEl>
                                          </p:spTgt>
                                        </p:tgtEl>
                                        <p:attrNameLst>
                                          <p:attrName>style.visibility</p:attrName>
                                        </p:attrNameLst>
                                      </p:cBhvr>
                                      <p:to>
                                        <p:strVal val="visible"/>
                                      </p:to>
                                    </p:set>
                                    <p:animEffect transition="in" filter="checkerboard(across)">
                                      <p:cBhvr>
                                        <p:cTn id="92" dur="500"/>
                                        <p:tgtEl>
                                          <p:spTgt spid="27652">
                                            <p:txEl>
                                              <p:pRg st="5" end="5"/>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7652">
                                            <p:txEl>
                                              <p:pRg st="6" end="6"/>
                                            </p:txEl>
                                          </p:spTgt>
                                        </p:tgtEl>
                                        <p:attrNameLst>
                                          <p:attrName>style.visibility</p:attrName>
                                        </p:attrNameLst>
                                      </p:cBhvr>
                                      <p:to>
                                        <p:strVal val="visible"/>
                                      </p:to>
                                    </p:set>
                                    <p:animEffect transition="in" filter="checkerboard(across)">
                                      <p:cBhvr>
                                        <p:cTn id="97" dur="500"/>
                                        <p:tgtEl>
                                          <p:spTgt spid="27652">
                                            <p:txEl>
                                              <p:pRg st="6" end="6"/>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27652">
                                            <p:txEl>
                                              <p:pRg st="7" end="7"/>
                                            </p:txEl>
                                          </p:spTgt>
                                        </p:tgtEl>
                                        <p:attrNameLst>
                                          <p:attrName>style.visibility</p:attrName>
                                        </p:attrNameLst>
                                      </p:cBhvr>
                                      <p:to>
                                        <p:strVal val="visible"/>
                                      </p:to>
                                    </p:set>
                                    <p:animEffect transition="in" filter="checkerboard(across)">
                                      <p:cBhvr>
                                        <p:cTn id="102" dur="500"/>
                                        <p:tgtEl>
                                          <p:spTgt spid="27652">
                                            <p:txEl>
                                              <p:pRg st="7" end="7"/>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27652">
                                            <p:txEl>
                                              <p:pRg st="8" end="8"/>
                                            </p:txEl>
                                          </p:spTgt>
                                        </p:tgtEl>
                                        <p:attrNameLst>
                                          <p:attrName>style.visibility</p:attrName>
                                        </p:attrNameLst>
                                      </p:cBhvr>
                                      <p:to>
                                        <p:strVal val="visible"/>
                                      </p:to>
                                    </p:set>
                                    <p:animEffect transition="in" filter="checkerboard(across)">
                                      <p:cBhvr>
                                        <p:cTn id="107" dur="500"/>
                                        <p:tgtEl>
                                          <p:spTgt spid="27652">
                                            <p:txEl>
                                              <p:pRg st="8" end="8"/>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27652">
                                            <p:txEl>
                                              <p:pRg st="9" end="9"/>
                                            </p:txEl>
                                          </p:spTgt>
                                        </p:tgtEl>
                                        <p:attrNameLst>
                                          <p:attrName>style.visibility</p:attrName>
                                        </p:attrNameLst>
                                      </p:cBhvr>
                                      <p:to>
                                        <p:strVal val="visible"/>
                                      </p:to>
                                    </p:set>
                                    <p:animEffect transition="in" filter="checkerboard(across)">
                                      <p:cBhvr>
                                        <p:cTn id="112"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2765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5" name="Text Box 13">
            <a:extLst>
              <a:ext uri="{FF2B5EF4-FFF2-40B4-BE49-F238E27FC236}">
                <a16:creationId xmlns:a16="http://schemas.microsoft.com/office/drawing/2014/main" id="{0D1BC678-09D3-4235-9B66-A605F8929D62}"/>
              </a:ext>
            </a:extLst>
          </p:cNvPr>
          <p:cNvSpPr txBox="1">
            <a:spLocks noChangeArrowheads="1"/>
          </p:cNvSpPr>
          <p:nvPr/>
        </p:nvSpPr>
        <p:spPr bwMode="auto">
          <a:xfrm>
            <a:off x="755577" y="927125"/>
            <a:ext cx="7128792" cy="120032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s-ES" sz="3600" b="1" dirty="0">
                <a:solidFill>
                  <a:srgbClr val="FF9933"/>
                </a:solidFill>
                <a:effectLst>
                  <a:outerShdw blurRad="38100" dist="38100" dir="2700000" algn="tl">
                    <a:srgbClr val="000000"/>
                  </a:outerShdw>
                </a:effectLst>
                <a:latin typeface="+mn-lt"/>
                <a:cs typeface="Arial" charset="0"/>
              </a:rPr>
              <a:t>INFLUENCIA DE LA GLOBALIZACIÓN</a:t>
            </a:r>
          </a:p>
        </p:txBody>
      </p:sp>
      <p:sp>
        <p:nvSpPr>
          <p:cNvPr id="32771" name="Text Box 14">
            <a:extLst>
              <a:ext uri="{FF2B5EF4-FFF2-40B4-BE49-F238E27FC236}">
                <a16:creationId xmlns:a16="http://schemas.microsoft.com/office/drawing/2014/main" id="{2B1BA271-FCD5-40C7-8A33-20E1AC168C0E}"/>
              </a:ext>
            </a:extLst>
          </p:cNvPr>
          <p:cNvSpPr txBox="1">
            <a:spLocks noChangeArrowheads="1"/>
          </p:cNvSpPr>
          <p:nvPr/>
        </p:nvSpPr>
        <p:spPr bwMode="auto">
          <a:xfrm>
            <a:off x="2843213" y="2420938"/>
            <a:ext cx="1728787" cy="366712"/>
          </a:xfrm>
          <a:prstGeom prst="rect">
            <a:avLst/>
          </a:prstGeom>
          <a:noFill/>
          <a:ln w="9525">
            <a:noFill/>
            <a:miter lim="800000"/>
            <a:headEnd/>
            <a:tailEnd/>
          </a:ln>
        </p:spPr>
        <p:txBody>
          <a:bodyPr>
            <a:spAutoFit/>
          </a:bodyPr>
          <a:lstStyle/>
          <a:p>
            <a:pPr algn="ctr" fontAlgn="auto">
              <a:spcBef>
                <a:spcPct val="50000"/>
              </a:spcBef>
              <a:spcAft>
                <a:spcPts val="0"/>
              </a:spcAft>
              <a:defRPr/>
            </a:pPr>
            <a:r>
              <a:rPr lang="es-ES" b="1" dirty="0">
                <a:solidFill>
                  <a:srgbClr val="FF3399"/>
                </a:solidFill>
                <a:effectLst>
                  <a:outerShdw blurRad="38100" dist="38100" dir="2700000" algn="tl">
                    <a:srgbClr val="000000"/>
                  </a:outerShdw>
                </a:effectLst>
                <a:latin typeface="+mn-lt"/>
                <a:cs typeface="Arial" charset="0"/>
              </a:rPr>
              <a:t>CAMBIOS</a:t>
            </a:r>
          </a:p>
        </p:txBody>
      </p:sp>
      <p:sp>
        <p:nvSpPr>
          <p:cNvPr id="32772" name="Text Box 15">
            <a:extLst>
              <a:ext uri="{FF2B5EF4-FFF2-40B4-BE49-F238E27FC236}">
                <a16:creationId xmlns:a16="http://schemas.microsoft.com/office/drawing/2014/main" id="{FCD05B2A-48D6-4584-913F-5BFEFABAB779}"/>
              </a:ext>
            </a:extLst>
          </p:cNvPr>
          <p:cNvSpPr txBox="1">
            <a:spLocks noChangeArrowheads="1"/>
          </p:cNvSpPr>
          <p:nvPr/>
        </p:nvSpPr>
        <p:spPr bwMode="auto">
          <a:xfrm>
            <a:off x="4572000" y="2420938"/>
            <a:ext cx="1728788" cy="366712"/>
          </a:xfrm>
          <a:prstGeom prst="rect">
            <a:avLst/>
          </a:prstGeom>
          <a:noFill/>
          <a:ln w="9525">
            <a:noFill/>
            <a:miter lim="800000"/>
            <a:headEnd/>
            <a:tailEnd/>
          </a:ln>
        </p:spPr>
        <p:txBody>
          <a:bodyPr>
            <a:spAutoFit/>
          </a:bodyPr>
          <a:lstStyle/>
          <a:p>
            <a:pPr algn="ctr" fontAlgn="auto">
              <a:spcBef>
                <a:spcPct val="50000"/>
              </a:spcBef>
              <a:spcAft>
                <a:spcPts val="0"/>
              </a:spcAft>
              <a:defRPr/>
            </a:pPr>
            <a:r>
              <a:rPr lang="es-ES" b="1" dirty="0">
                <a:solidFill>
                  <a:srgbClr val="FF3399"/>
                </a:solidFill>
                <a:effectLst>
                  <a:outerShdw blurRad="38100" dist="38100" dir="2700000" algn="tl">
                    <a:srgbClr val="000000"/>
                  </a:outerShdw>
                </a:effectLst>
                <a:latin typeface="+mn-lt"/>
                <a:cs typeface="Arial" charset="0"/>
              </a:rPr>
              <a:t>CAMBIOS</a:t>
            </a:r>
          </a:p>
        </p:txBody>
      </p:sp>
      <p:sp>
        <p:nvSpPr>
          <p:cNvPr id="32773" name="Text Box 16">
            <a:extLst>
              <a:ext uri="{FF2B5EF4-FFF2-40B4-BE49-F238E27FC236}">
                <a16:creationId xmlns:a16="http://schemas.microsoft.com/office/drawing/2014/main" id="{E9B97B26-6293-43D5-836E-1DF4535D4350}"/>
              </a:ext>
            </a:extLst>
          </p:cNvPr>
          <p:cNvSpPr txBox="1">
            <a:spLocks noChangeArrowheads="1"/>
          </p:cNvSpPr>
          <p:nvPr/>
        </p:nvSpPr>
        <p:spPr bwMode="auto">
          <a:xfrm>
            <a:off x="2843213" y="4868863"/>
            <a:ext cx="1728787" cy="366712"/>
          </a:xfrm>
          <a:prstGeom prst="rect">
            <a:avLst/>
          </a:prstGeom>
          <a:noFill/>
          <a:ln w="9525">
            <a:noFill/>
            <a:miter lim="800000"/>
            <a:headEnd/>
            <a:tailEnd/>
          </a:ln>
        </p:spPr>
        <p:txBody>
          <a:bodyPr>
            <a:spAutoFit/>
          </a:bodyPr>
          <a:lstStyle/>
          <a:p>
            <a:pPr algn="ctr" fontAlgn="auto">
              <a:spcBef>
                <a:spcPct val="50000"/>
              </a:spcBef>
              <a:spcAft>
                <a:spcPts val="0"/>
              </a:spcAft>
              <a:defRPr/>
            </a:pPr>
            <a:r>
              <a:rPr lang="es-ES" b="1" dirty="0">
                <a:solidFill>
                  <a:srgbClr val="FF3399"/>
                </a:solidFill>
                <a:effectLst>
                  <a:outerShdw blurRad="38100" dist="38100" dir="2700000" algn="tl">
                    <a:srgbClr val="000000"/>
                  </a:outerShdw>
                </a:effectLst>
                <a:latin typeface="+mn-lt"/>
                <a:cs typeface="Arial" charset="0"/>
              </a:rPr>
              <a:t>CAMBIOS</a:t>
            </a:r>
          </a:p>
        </p:txBody>
      </p:sp>
      <p:sp>
        <p:nvSpPr>
          <p:cNvPr id="32774" name="Text Box 17">
            <a:extLst>
              <a:ext uri="{FF2B5EF4-FFF2-40B4-BE49-F238E27FC236}">
                <a16:creationId xmlns:a16="http://schemas.microsoft.com/office/drawing/2014/main" id="{196DF1B5-920A-4CEC-921A-F13A2C36FF5E}"/>
              </a:ext>
            </a:extLst>
          </p:cNvPr>
          <p:cNvSpPr txBox="1">
            <a:spLocks noChangeArrowheads="1"/>
          </p:cNvSpPr>
          <p:nvPr/>
        </p:nvSpPr>
        <p:spPr bwMode="auto">
          <a:xfrm>
            <a:off x="4572000" y="4868863"/>
            <a:ext cx="1728788" cy="366712"/>
          </a:xfrm>
          <a:prstGeom prst="rect">
            <a:avLst/>
          </a:prstGeom>
          <a:noFill/>
          <a:ln w="9525">
            <a:noFill/>
            <a:miter lim="800000"/>
            <a:headEnd/>
            <a:tailEnd/>
          </a:ln>
        </p:spPr>
        <p:txBody>
          <a:bodyPr>
            <a:spAutoFit/>
          </a:bodyPr>
          <a:lstStyle/>
          <a:p>
            <a:pPr algn="ctr" fontAlgn="auto">
              <a:spcBef>
                <a:spcPct val="50000"/>
              </a:spcBef>
              <a:spcAft>
                <a:spcPts val="0"/>
              </a:spcAft>
              <a:defRPr/>
            </a:pPr>
            <a:r>
              <a:rPr lang="es-ES" b="1" dirty="0">
                <a:solidFill>
                  <a:srgbClr val="FF3399"/>
                </a:solidFill>
                <a:effectLst>
                  <a:outerShdw blurRad="38100" dist="38100" dir="2700000" algn="tl">
                    <a:srgbClr val="000000"/>
                  </a:outerShdw>
                </a:effectLst>
                <a:latin typeface="+mn-lt"/>
                <a:cs typeface="Arial" charset="0"/>
              </a:rPr>
              <a:t>CAMBIOS</a:t>
            </a:r>
          </a:p>
        </p:txBody>
      </p:sp>
      <p:sp>
        <p:nvSpPr>
          <p:cNvPr id="32775" name="Text Box 18" descr="Papel periódico">
            <a:extLst>
              <a:ext uri="{FF2B5EF4-FFF2-40B4-BE49-F238E27FC236}">
                <a16:creationId xmlns:a16="http://schemas.microsoft.com/office/drawing/2014/main" id="{7B87B1CD-A230-46B9-A4DF-1E404B943125}"/>
              </a:ext>
            </a:extLst>
          </p:cNvPr>
          <p:cNvSpPr txBox="1">
            <a:spLocks noChangeArrowheads="1"/>
          </p:cNvSpPr>
          <p:nvPr/>
        </p:nvSpPr>
        <p:spPr bwMode="auto">
          <a:xfrm>
            <a:off x="466725" y="2635250"/>
            <a:ext cx="2413000" cy="2862322"/>
          </a:xfrm>
          <a:prstGeom prst="rect">
            <a:avLst/>
          </a:prstGeom>
          <a:solidFill>
            <a:schemeClr val="accent2">
              <a:lumMod val="20000"/>
              <a:lumOff val="80000"/>
            </a:schemeClr>
          </a:solidFill>
          <a:ln w="9525">
            <a:noFill/>
            <a:miter lim="800000"/>
            <a:headEnd/>
            <a:tailEnd/>
          </a:ln>
          <a:effectLst>
            <a:outerShdw dist="107763" dir="2700000" algn="ctr" rotWithShape="0">
              <a:srgbClr val="808080">
                <a:alpha val="50000"/>
              </a:srgbClr>
            </a:outerShdw>
          </a:effectLst>
        </p:spPr>
        <p:txBody>
          <a:bodyPr>
            <a:spAutoFit/>
          </a:bodyPr>
          <a:lstStyle/>
          <a:p>
            <a:pPr algn="ctr" fontAlgn="auto">
              <a:spcBef>
                <a:spcPct val="50000"/>
              </a:spcBef>
              <a:spcAft>
                <a:spcPts val="0"/>
              </a:spcAft>
              <a:defRPr/>
            </a:pPr>
            <a:r>
              <a:rPr lang="es-ES" b="1" dirty="0">
                <a:solidFill>
                  <a:srgbClr val="000099"/>
                </a:solidFill>
                <a:latin typeface="+mn-lt"/>
                <a:cs typeface="Arial" charset="0"/>
              </a:rPr>
              <a:t>Sociales</a:t>
            </a:r>
          </a:p>
          <a:p>
            <a:pPr algn="ctr" fontAlgn="auto">
              <a:spcBef>
                <a:spcPct val="50000"/>
              </a:spcBef>
              <a:spcAft>
                <a:spcPts val="0"/>
              </a:spcAft>
              <a:defRPr/>
            </a:pPr>
            <a:r>
              <a:rPr lang="es-ES" b="1" dirty="0">
                <a:solidFill>
                  <a:srgbClr val="000099"/>
                </a:solidFill>
                <a:latin typeface="+mn-lt"/>
                <a:cs typeface="Arial" charset="0"/>
              </a:rPr>
              <a:t>Culturales</a:t>
            </a:r>
          </a:p>
          <a:p>
            <a:pPr algn="ctr" fontAlgn="auto">
              <a:spcBef>
                <a:spcPct val="50000"/>
              </a:spcBef>
              <a:spcAft>
                <a:spcPts val="0"/>
              </a:spcAft>
              <a:defRPr/>
            </a:pPr>
            <a:r>
              <a:rPr lang="es-ES" b="1" dirty="0">
                <a:solidFill>
                  <a:srgbClr val="000099"/>
                </a:solidFill>
                <a:latin typeface="+mn-lt"/>
                <a:cs typeface="Arial" charset="0"/>
              </a:rPr>
              <a:t>Religiosos</a:t>
            </a:r>
          </a:p>
          <a:p>
            <a:pPr algn="ctr" fontAlgn="auto">
              <a:spcBef>
                <a:spcPct val="50000"/>
              </a:spcBef>
              <a:spcAft>
                <a:spcPts val="0"/>
              </a:spcAft>
              <a:defRPr/>
            </a:pPr>
            <a:r>
              <a:rPr lang="es-ES" b="1" dirty="0">
                <a:solidFill>
                  <a:srgbClr val="000099"/>
                </a:solidFill>
                <a:latin typeface="+mn-lt"/>
                <a:cs typeface="Arial" charset="0"/>
              </a:rPr>
              <a:t>Económicos</a:t>
            </a:r>
          </a:p>
          <a:p>
            <a:pPr algn="ctr" fontAlgn="auto">
              <a:spcBef>
                <a:spcPct val="50000"/>
              </a:spcBef>
              <a:spcAft>
                <a:spcPts val="0"/>
              </a:spcAft>
              <a:defRPr/>
            </a:pPr>
            <a:r>
              <a:rPr lang="es-ES" b="1" dirty="0">
                <a:solidFill>
                  <a:srgbClr val="000099"/>
                </a:solidFill>
                <a:latin typeface="+mn-lt"/>
                <a:cs typeface="Arial" charset="0"/>
              </a:rPr>
              <a:t>Políticos</a:t>
            </a:r>
          </a:p>
          <a:p>
            <a:pPr algn="ctr" fontAlgn="auto">
              <a:spcBef>
                <a:spcPct val="50000"/>
              </a:spcBef>
              <a:spcAft>
                <a:spcPts val="0"/>
              </a:spcAft>
              <a:defRPr/>
            </a:pPr>
            <a:r>
              <a:rPr lang="es-ES" b="1" dirty="0">
                <a:solidFill>
                  <a:srgbClr val="000099"/>
                </a:solidFill>
                <a:latin typeface="+mn-lt"/>
                <a:cs typeface="Arial" charset="0"/>
              </a:rPr>
              <a:t>Tecnológicos</a:t>
            </a:r>
          </a:p>
          <a:p>
            <a:pPr algn="ctr" fontAlgn="auto">
              <a:spcBef>
                <a:spcPct val="50000"/>
              </a:spcBef>
              <a:spcAft>
                <a:spcPts val="0"/>
              </a:spcAft>
              <a:defRPr/>
            </a:pPr>
            <a:r>
              <a:rPr lang="es-ES" b="1" dirty="0">
                <a:solidFill>
                  <a:srgbClr val="000099"/>
                </a:solidFill>
                <a:latin typeface="+mn-lt"/>
                <a:cs typeface="Arial" charset="0"/>
              </a:rPr>
              <a:t>Competitivos</a:t>
            </a:r>
          </a:p>
        </p:txBody>
      </p:sp>
      <p:sp>
        <p:nvSpPr>
          <p:cNvPr id="32776" name="Text Box 19" descr="Papel periódico">
            <a:extLst>
              <a:ext uri="{FF2B5EF4-FFF2-40B4-BE49-F238E27FC236}">
                <a16:creationId xmlns:a16="http://schemas.microsoft.com/office/drawing/2014/main" id="{91509F39-166C-4FC9-8C22-1DC4EC4E5BA2}"/>
              </a:ext>
            </a:extLst>
          </p:cNvPr>
          <p:cNvSpPr txBox="1">
            <a:spLocks noChangeArrowheads="1"/>
          </p:cNvSpPr>
          <p:nvPr/>
        </p:nvSpPr>
        <p:spPr bwMode="auto">
          <a:xfrm>
            <a:off x="6229350" y="2476500"/>
            <a:ext cx="2486025" cy="3139321"/>
          </a:xfrm>
          <a:prstGeom prst="rect">
            <a:avLst/>
          </a:prstGeom>
          <a:solidFill>
            <a:schemeClr val="accent2">
              <a:lumMod val="20000"/>
              <a:lumOff val="80000"/>
            </a:schemeClr>
          </a:solidFill>
          <a:ln w="9525">
            <a:noFill/>
            <a:miter lim="800000"/>
            <a:headEnd/>
            <a:tailEnd/>
          </a:ln>
          <a:effectLst>
            <a:outerShdw dist="107763" dir="2700000" algn="ctr" rotWithShape="0">
              <a:srgbClr val="808080">
                <a:alpha val="50000"/>
              </a:srgbClr>
            </a:outerShdw>
          </a:effectLst>
        </p:spPr>
        <p:txBody>
          <a:bodyPr>
            <a:spAutoFit/>
          </a:bodyPr>
          <a:lstStyle/>
          <a:p>
            <a:pPr algn="ctr" fontAlgn="auto">
              <a:spcBef>
                <a:spcPct val="50000"/>
              </a:spcBef>
              <a:spcAft>
                <a:spcPts val="0"/>
              </a:spcAft>
              <a:defRPr/>
            </a:pPr>
            <a:r>
              <a:rPr lang="es-ES" b="1" dirty="0">
                <a:solidFill>
                  <a:srgbClr val="000099"/>
                </a:solidFill>
                <a:latin typeface="+mn-lt"/>
                <a:cs typeface="Arial" charset="0"/>
              </a:rPr>
              <a:t>Pobreza extrema</a:t>
            </a:r>
          </a:p>
          <a:p>
            <a:pPr algn="ctr" fontAlgn="auto">
              <a:spcBef>
                <a:spcPct val="50000"/>
              </a:spcBef>
              <a:spcAft>
                <a:spcPts val="0"/>
              </a:spcAft>
              <a:defRPr/>
            </a:pPr>
            <a:r>
              <a:rPr lang="es-ES" b="1" dirty="0">
                <a:solidFill>
                  <a:srgbClr val="000099"/>
                </a:solidFill>
                <a:latin typeface="+mn-lt"/>
                <a:cs typeface="Arial" charset="0"/>
              </a:rPr>
              <a:t>Analfabetismo</a:t>
            </a:r>
          </a:p>
          <a:p>
            <a:pPr algn="ctr" fontAlgn="auto">
              <a:spcBef>
                <a:spcPct val="50000"/>
              </a:spcBef>
              <a:spcAft>
                <a:spcPts val="0"/>
              </a:spcAft>
              <a:defRPr/>
            </a:pPr>
            <a:r>
              <a:rPr lang="es-ES" b="1" dirty="0">
                <a:solidFill>
                  <a:srgbClr val="000099"/>
                </a:solidFill>
                <a:latin typeface="+mn-lt"/>
                <a:cs typeface="Arial" charset="0"/>
              </a:rPr>
              <a:t>Fundamentalismo</a:t>
            </a:r>
          </a:p>
          <a:p>
            <a:pPr algn="ctr" fontAlgn="auto">
              <a:spcBef>
                <a:spcPct val="50000"/>
              </a:spcBef>
              <a:spcAft>
                <a:spcPts val="0"/>
              </a:spcAft>
              <a:defRPr/>
            </a:pPr>
            <a:r>
              <a:rPr lang="es-ES" b="1" dirty="0">
                <a:solidFill>
                  <a:srgbClr val="000099"/>
                </a:solidFill>
                <a:latin typeface="+mn-lt"/>
                <a:cs typeface="Arial" charset="0"/>
              </a:rPr>
              <a:t>Capitalismo salvaje</a:t>
            </a:r>
          </a:p>
          <a:p>
            <a:pPr algn="ctr" fontAlgn="auto">
              <a:spcBef>
                <a:spcPct val="50000"/>
              </a:spcBef>
              <a:spcAft>
                <a:spcPts val="0"/>
              </a:spcAft>
              <a:defRPr/>
            </a:pPr>
            <a:r>
              <a:rPr lang="es-ES" b="1" dirty="0">
                <a:solidFill>
                  <a:srgbClr val="000099"/>
                </a:solidFill>
                <a:latin typeface="+mn-lt"/>
                <a:cs typeface="Arial" charset="0"/>
              </a:rPr>
              <a:t>Populismo</a:t>
            </a:r>
          </a:p>
          <a:p>
            <a:pPr algn="ctr" fontAlgn="auto">
              <a:spcBef>
                <a:spcPct val="50000"/>
              </a:spcBef>
              <a:spcAft>
                <a:spcPts val="0"/>
              </a:spcAft>
              <a:defRPr/>
            </a:pPr>
            <a:r>
              <a:rPr lang="es-ES" b="1" dirty="0">
                <a:solidFill>
                  <a:srgbClr val="000099"/>
                </a:solidFill>
                <a:latin typeface="+mn-lt"/>
                <a:cs typeface="Arial" charset="0"/>
              </a:rPr>
              <a:t>Innovación tecnológica</a:t>
            </a:r>
          </a:p>
          <a:p>
            <a:pPr algn="ctr" fontAlgn="auto">
              <a:spcBef>
                <a:spcPct val="50000"/>
              </a:spcBef>
              <a:spcAft>
                <a:spcPts val="0"/>
              </a:spcAft>
              <a:defRPr/>
            </a:pPr>
            <a:r>
              <a:rPr lang="es-ES" b="1" dirty="0">
                <a:solidFill>
                  <a:srgbClr val="000099"/>
                </a:solidFill>
                <a:cs typeface="Arial" charset="0"/>
              </a:rPr>
              <a:t>Mega alianzas </a:t>
            </a:r>
            <a:r>
              <a:rPr lang="es-ES" b="1" dirty="0" err="1">
                <a:solidFill>
                  <a:srgbClr val="000099"/>
                </a:solidFill>
                <a:cs typeface="Arial" charset="0"/>
              </a:rPr>
              <a:t>estrategicas</a:t>
            </a:r>
            <a:endParaRPr lang="es-ES" b="1" dirty="0">
              <a:solidFill>
                <a:srgbClr val="000099"/>
              </a:solidFill>
              <a:latin typeface="+mn-lt"/>
              <a:cs typeface="Arial" charset="0"/>
            </a:endParaRPr>
          </a:p>
        </p:txBody>
      </p:sp>
      <p:sp>
        <p:nvSpPr>
          <p:cNvPr id="32777" name="Text Box 23">
            <a:extLst>
              <a:ext uri="{FF2B5EF4-FFF2-40B4-BE49-F238E27FC236}">
                <a16:creationId xmlns:a16="http://schemas.microsoft.com/office/drawing/2014/main" id="{E61461E2-06C2-443F-A0E3-4FD428B413ED}"/>
              </a:ext>
            </a:extLst>
          </p:cNvPr>
          <p:cNvSpPr txBox="1">
            <a:spLocks noChangeArrowheads="1"/>
          </p:cNvSpPr>
          <p:nvPr/>
        </p:nvSpPr>
        <p:spPr bwMode="auto">
          <a:xfrm>
            <a:off x="2411760" y="6093296"/>
            <a:ext cx="4608512" cy="549275"/>
          </a:xfrm>
          <a:prstGeom prst="rect">
            <a:avLst/>
          </a:prstGeom>
          <a:noFill/>
          <a:ln w="9525">
            <a:noFill/>
            <a:miter lim="800000"/>
            <a:headEnd/>
            <a:tailEnd/>
          </a:ln>
        </p:spPr>
        <p:txBody>
          <a:bodyPr wrap="square">
            <a:spAutoFit/>
          </a:bodyPr>
          <a:lstStyle/>
          <a:p>
            <a:pPr fontAlgn="auto">
              <a:spcBef>
                <a:spcPct val="50000"/>
              </a:spcBef>
              <a:spcAft>
                <a:spcPts val="0"/>
              </a:spcAft>
              <a:defRPr/>
            </a:pPr>
            <a:r>
              <a:rPr lang="es-ES" sz="1200" dirty="0">
                <a:effectLst>
                  <a:outerShdw blurRad="38100" dist="38100" dir="2700000" algn="tl">
                    <a:srgbClr val="000000">
                      <a:alpha val="43137"/>
                    </a:srgbClr>
                  </a:outerShdw>
                </a:effectLst>
                <a:latin typeface="+mn-lt"/>
                <a:cs typeface="Arial" charset="0"/>
              </a:rPr>
              <a:t>Fuente: El Desorden Global y </a:t>
            </a:r>
          </a:p>
          <a:p>
            <a:pPr fontAlgn="auto">
              <a:spcBef>
                <a:spcPct val="50000"/>
              </a:spcBef>
              <a:spcAft>
                <a:spcPts val="0"/>
              </a:spcAft>
              <a:defRPr/>
            </a:pPr>
            <a:r>
              <a:rPr lang="es-ES" sz="1200" dirty="0">
                <a:effectLst>
                  <a:outerShdw blurRad="38100" dist="38100" dir="2700000" algn="tl">
                    <a:srgbClr val="000000">
                      <a:alpha val="43137"/>
                    </a:srgbClr>
                  </a:outerShdw>
                </a:effectLst>
                <a:latin typeface="+mn-lt"/>
                <a:cs typeface="Arial" charset="0"/>
              </a:rPr>
              <a:t>El Mundo Sin Fronteras </a:t>
            </a:r>
            <a:r>
              <a:rPr lang="es-ES" sz="1200" dirty="0">
                <a:effectLst>
                  <a:outerShdw blurRad="38100" dist="38100" dir="2700000" algn="tl">
                    <a:srgbClr val="000000">
                      <a:alpha val="43137"/>
                    </a:srgbClr>
                  </a:outerShdw>
                </a:effectLst>
                <a:latin typeface="+mn-lt"/>
              </a:rPr>
              <a:t>Kenichi Ohmae </a:t>
            </a:r>
          </a:p>
        </p:txBody>
      </p:sp>
      <p:sp>
        <p:nvSpPr>
          <p:cNvPr id="32782" name="Text Box 14">
            <a:extLst>
              <a:ext uri="{FF2B5EF4-FFF2-40B4-BE49-F238E27FC236}">
                <a16:creationId xmlns:a16="http://schemas.microsoft.com/office/drawing/2014/main" id="{AD08C990-8252-45A6-BEF7-22297BD7313C}"/>
              </a:ext>
            </a:extLst>
          </p:cNvPr>
          <p:cNvSpPr txBox="1">
            <a:spLocks noChangeArrowheads="1"/>
          </p:cNvSpPr>
          <p:nvPr/>
        </p:nvSpPr>
        <p:spPr bwMode="auto">
          <a:xfrm>
            <a:off x="2749550" y="5474821"/>
            <a:ext cx="3644900" cy="523220"/>
          </a:xfrm>
          <a:prstGeom prst="rect">
            <a:avLst/>
          </a:prstGeom>
          <a:noFill/>
          <a:ln w="9525">
            <a:noFill/>
            <a:miter lim="800000"/>
            <a:headEnd/>
            <a:tailEnd/>
          </a:ln>
          <a:effectLst/>
        </p:spPr>
        <p:txBody>
          <a:bodyPr wrap="square">
            <a:spAutoFit/>
          </a:bodyPr>
          <a:lstStyle/>
          <a:p>
            <a:pPr algn="ctr" fontAlgn="auto">
              <a:spcBef>
                <a:spcPct val="50000"/>
              </a:spcBef>
              <a:spcAft>
                <a:spcPts val="0"/>
              </a:spcAft>
              <a:defRPr/>
            </a:pPr>
            <a:r>
              <a:rPr lang="es-ES" sz="2800" b="1" dirty="0">
                <a:solidFill>
                  <a:srgbClr val="66FF33"/>
                </a:solidFill>
                <a:effectLst>
                  <a:outerShdw blurRad="38100" dist="38100" dir="2700000" algn="tl">
                    <a:srgbClr val="000000"/>
                  </a:outerShdw>
                </a:effectLst>
                <a:latin typeface="Tahoma" pitchFamily="34" charset="0"/>
                <a:cs typeface="Arial" charset="0"/>
              </a:rPr>
              <a:t>La Aldea Global</a:t>
            </a:r>
          </a:p>
        </p:txBody>
      </p:sp>
      <p:pic>
        <p:nvPicPr>
          <p:cNvPr id="24591" name="Picture 15">
            <a:extLst>
              <a:ext uri="{FF2B5EF4-FFF2-40B4-BE49-F238E27FC236}">
                <a16:creationId xmlns:a16="http://schemas.microsoft.com/office/drawing/2014/main" id="{450345C1-DD5A-4ABD-9367-4A435DDEB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781300"/>
            <a:ext cx="19748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mbilla en fondo amarillo con rayos de luz y cable pintados">
            <a:extLst>
              <a:ext uri="{FF2B5EF4-FFF2-40B4-BE49-F238E27FC236}">
                <a16:creationId xmlns:a16="http://schemas.microsoft.com/office/drawing/2014/main" id="{B11929A9-94C7-8367-5F81-58F9FE394094}"/>
              </a:ext>
            </a:extLst>
          </p:cNvPr>
          <p:cNvPicPr>
            <a:picLocks noChangeAspect="1"/>
          </p:cNvPicPr>
          <p:nvPr/>
        </p:nvPicPr>
        <p:blipFill rotWithShape="1">
          <a:blip r:embed="rId2"/>
          <a:srcRect l="58561" r="14303"/>
          <a:stretch/>
        </p:blipFill>
        <p:spPr>
          <a:xfrm>
            <a:off x="6118030" y="10"/>
            <a:ext cx="3025970" cy="6857990"/>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a:extLst>
              <a:ext uri="{FF2B5EF4-FFF2-40B4-BE49-F238E27FC236}">
                <a16:creationId xmlns:a16="http://schemas.microsoft.com/office/drawing/2014/main" id="{8AF0B3FB-3BB2-2ADE-9C04-1C52361BCD44}"/>
              </a:ext>
            </a:extLst>
          </p:cNvPr>
          <p:cNvSpPr>
            <a:spLocks noGrp="1"/>
          </p:cNvSpPr>
          <p:nvPr>
            <p:ph type="title"/>
          </p:nvPr>
        </p:nvSpPr>
        <p:spPr>
          <a:xfrm>
            <a:off x="685332" y="618517"/>
            <a:ext cx="5004664" cy="1596177"/>
          </a:xfrm>
        </p:spPr>
        <p:txBody>
          <a:bodyPr>
            <a:normAutofit/>
          </a:bodyPr>
          <a:lstStyle/>
          <a:p>
            <a:r>
              <a:rPr lang="es-CO" dirty="0"/>
              <a:t>LA GESTION EMPRESARIAL</a:t>
            </a:r>
          </a:p>
        </p:txBody>
      </p:sp>
      <p:sp>
        <p:nvSpPr>
          <p:cNvPr id="3" name="Marcador de contenido 2">
            <a:extLst>
              <a:ext uri="{FF2B5EF4-FFF2-40B4-BE49-F238E27FC236}">
                <a16:creationId xmlns:a16="http://schemas.microsoft.com/office/drawing/2014/main" id="{88142597-263D-8B8A-A0D7-6C6746B9F57C}"/>
              </a:ext>
            </a:extLst>
          </p:cNvPr>
          <p:cNvSpPr>
            <a:spLocks noGrp="1"/>
          </p:cNvSpPr>
          <p:nvPr>
            <p:ph sz="quarter" idx="13"/>
          </p:nvPr>
        </p:nvSpPr>
        <p:spPr>
          <a:xfrm>
            <a:off x="323528" y="2290937"/>
            <a:ext cx="5366467" cy="3802359"/>
          </a:xfrm>
        </p:spPr>
        <p:txBody>
          <a:bodyPr>
            <a:normAutofit/>
          </a:bodyPr>
          <a:lstStyle/>
          <a:p>
            <a:pPr marL="0" indent="0" algn="just">
              <a:lnSpc>
                <a:spcPct val="110000"/>
              </a:lnSpc>
              <a:buNone/>
            </a:pPr>
            <a:r>
              <a:rPr lang="es-CO" sz="1700" cap="none" dirty="0"/>
              <a:t>La gestión empresarial se refiere al conjunto de actividades, procesos y prácticas que una organización lleva a cabo para planificar, coordinar, dirigir y controlar sus recursos y actividades con el objetivo de alcanzar sus metas y objetivos empresariales de manera eficiente y efectiva. Implica tomar decisiones estratégicas y operativas para optimizar el desempeño y el funcionamiento de una empresa en sus diversas áreas y niveles jerárquicos. Aquí hay algunos aspectos clave del concepto de gestión empresarial:</a:t>
            </a:r>
          </a:p>
        </p:txBody>
      </p:sp>
    </p:spTree>
    <p:extLst>
      <p:ext uri="{BB962C8B-B14F-4D97-AF65-F5344CB8AC3E}">
        <p14:creationId xmlns:p14="http://schemas.microsoft.com/office/powerpoint/2010/main" val="185567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a:extLst>
              <a:ext uri="{FF2B5EF4-FFF2-40B4-BE49-F238E27FC236}">
                <a16:creationId xmlns:a16="http://schemas.microsoft.com/office/drawing/2014/main" id="{CDB21182-CE6E-440A-85C0-DAF0F8BFCAF6}"/>
              </a:ext>
            </a:extLst>
          </p:cNvPr>
          <p:cNvSpPr txBox="1">
            <a:spLocks noChangeArrowheads="1"/>
          </p:cNvSpPr>
          <p:nvPr/>
        </p:nvSpPr>
        <p:spPr bwMode="auto">
          <a:xfrm>
            <a:off x="323851" y="2319364"/>
            <a:ext cx="5040237" cy="290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eaLnBrk="0" hangingPunct="0">
              <a:lnSpc>
                <a:spcPct val="110000"/>
              </a:lnSpc>
              <a:spcBef>
                <a:spcPct val="50000"/>
              </a:spcBef>
            </a:pPr>
            <a:r>
              <a:rPr lang="es-ES" altLang="es-EC" sz="2800" b="1" dirty="0">
                <a:cs typeface="Arial" panose="020B0604020202020204" pitchFamily="34" charset="0"/>
              </a:rPr>
              <a:t>Proceso por el cual los miembros guían  una organización,  prevén el futuro y desarrollan los procedimientos y operaciones necesarias para alcanzarlo.</a:t>
            </a:r>
          </a:p>
        </p:txBody>
      </p:sp>
      <p:sp>
        <p:nvSpPr>
          <p:cNvPr id="17411" name="Text Box 4">
            <a:extLst>
              <a:ext uri="{FF2B5EF4-FFF2-40B4-BE49-F238E27FC236}">
                <a16:creationId xmlns:a16="http://schemas.microsoft.com/office/drawing/2014/main" id="{6405380B-F45E-42F1-BD93-AE12425EB455}"/>
              </a:ext>
            </a:extLst>
          </p:cNvPr>
          <p:cNvSpPr txBox="1">
            <a:spLocks noChangeArrowheads="1"/>
          </p:cNvSpPr>
          <p:nvPr/>
        </p:nvSpPr>
        <p:spPr bwMode="auto">
          <a:xfrm>
            <a:off x="179512" y="6092825"/>
            <a:ext cx="6483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0" hangingPunct="0">
              <a:spcBef>
                <a:spcPct val="50000"/>
              </a:spcBef>
            </a:pPr>
            <a:r>
              <a:rPr lang="es-ES_tradnl" altLang="es-EC" sz="1400" b="1" dirty="0">
                <a:latin typeface="Tahoma" panose="020B0604030504040204" pitchFamily="34" charset="0"/>
                <a:cs typeface="Tahoma" panose="020B0604030504040204" pitchFamily="34" charset="0"/>
              </a:rPr>
              <a:t>Fuente: Planeación Estratégica Aplicada</a:t>
            </a:r>
          </a:p>
          <a:p>
            <a:pPr eaLnBrk="0" hangingPunct="0">
              <a:spcBef>
                <a:spcPct val="50000"/>
              </a:spcBef>
            </a:pPr>
            <a:r>
              <a:rPr lang="es-ES_tradnl" altLang="es-EC" sz="1400" b="1" dirty="0">
                <a:latin typeface="Tahoma" panose="020B0604030504040204" pitchFamily="34" charset="0"/>
                <a:cs typeface="Tahoma" panose="020B0604030504040204" pitchFamily="34" charset="0"/>
              </a:rPr>
              <a:t>Por: Leonard </a:t>
            </a:r>
            <a:r>
              <a:rPr lang="es-ES_tradnl" altLang="es-EC" sz="1400" b="1" dirty="0" err="1">
                <a:latin typeface="Tahoma" panose="020B0604030504040204" pitchFamily="34" charset="0"/>
                <a:cs typeface="Tahoma" panose="020B0604030504040204" pitchFamily="34" charset="0"/>
              </a:rPr>
              <a:t>Goodstein</a:t>
            </a:r>
            <a:r>
              <a:rPr lang="es-ES_tradnl" altLang="es-EC" sz="1400" b="1" dirty="0">
                <a:latin typeface="Tahoma" panose="020B0604030504040204" pitchFamily="34" charset="0"/>
                <a:cs typeface="Tahoma" panose="020B0604030504040204" pitchFamily="34" charset="0"/>
              </a:rPr>
              <a:t>, Timothy Nolan  y William Pfeiffer</a:t>
            </a:r>
          </a:p>
        </p:txBody>
      </p:sp>
      <p:pic>
        <p:nvPicPr>
          <p:cNvPr id="17412" name="Picture 5">
            <a:extLst>
              <a:ext uri="{FF2B5EF4-FFF2-40B4-BE49-F238E27FC236}">
                <a16:creationId xmlns:a16="http://schemas.microsoft.com/office/drawing/2014/main" id="{D594D363-D209-4778-91DB-4D965C892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0" b="2817"/>
          <a:stretch>
            <a:fillRect/>
          </a:stretch>
        </p:blipFill>
        <p:spPr bwMode="auto">
          <a:xfrm>
            <a:off x="6156176" y="1916832"/>
            <a:ext cx="2493318"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a:extLst>
              <a:ext uri="{FF2B5EF4-FFF2-40B4-BE49-F238E27FC236}">
                <a16:creationId xmlns:a16="http://schemas.microsoft.com/office/drawing/2014/main" id="{7148E1CF-49B0-4FDE-AA7D-311FBF50D5F9}"/>
              </a:ext>
            </a:extLst>
          </p:cNvPr>
          <p:cNvSpPr txBox="1">
            <a:spLocks noChangeArrowheads="1"/>
          </p:cNvSpPr>
          <p:nvPr/>
        </p:nvSpPr>
        <p:spPr bwMode="auto">
          <a:xfrm>
            <a:off x="250825" y="999133"/>
            <a:ext cx="8713788" cy="7016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ES" sz="4000" b="1" dirty="0">
                <a:solidFill>
                  <a:srgbClr val="FF9933"/>
                </a:solidFill>
                <a:effectLst>
                  <a:outerShdw blurRad="38100" dist="38100" dir="2700000" algn="tl">
                    <a:srgbClr val="000000"/>
                  </a:outerShdw>
                </a:effectLst>
                <a:latin typeface="+mn-lt"/>
                <a:cs typeface="Arial" charset="0"/>
              </a:rPr>
              <a:t>Planeación Estratégica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74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2B9C970-0394-4112-956F-B9D17C64B0F5}"/>
              </a:ext>
            </a:extLst>
          </p:cNvPr>
          <p:cNvSpPr>
            <a:spLocks noChangeArrowheads="1"/>
          </p:cNvSpPr>
          <p:nvPr/>
        </p:nvSpPr>
        <p:spPr bwMode="auto">
          <a:xfrm>
            <a:off x="3203575" y="5175250"/>
            <a:ext cx="2286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Times New Roman" panose="02020603050405020304" pitchFamily="18" charset="0"/>
              <a:cs typeface="Arial" panose="020B0604020202020204" pitchFamily="34" charset="0"/>
            </a:endParaRPr>
          </a:p>
        </p:txBody>
      </p:sp>
      <p:sp>
        <p:nvSpPr>
          <p:cNvPr id="156675" name="Text Box 3">
            <a:extLst>
              <a:ext uri="{FF2B5EF4-FFF2-40B4-BE49-F238E27FC236}">
                <a16:creationId xmlns:a16="http://schemas.microsoft.com/office/drawing/2014/main" id="{DF37F394-55A6-4813-B430-FB2917BB087A}"/>
              </a:ext>
            </a:extLst>
          </p:cNvPr>
          <p:cNvSpPr txBox="1">
            <a:spLocks noChangeArrowheads="1"/>
          </p:cNvSpPr>
          <p:nvPr/>
        </p:nvSpPr>
        <p:spPr bwMode="auto">
          <a:xfrm>
            <a:off x="250825" y="1859756"/>
            <a:ext cx="8640763"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0" hangingPunct="0">
              <a:spcBef>
                <a:spcPct val="50000"/>
              </a:spcBef>
              <a:buSzPct val="75000"/>
              <a:buFontTx/>
              <a:buBlip>
                <a:blip r:embed="rId3"/>
              </a:buBlip>
            </a:pPr>
            <a:r>
              <a:rPr lang="es-ES" altLang="es-EC" sz="2000" b="1">
                <a:cs typeface="Arial" panose="020B0604020202020204" pitchFamily="34" charset="0"/>
              </a:rPr>
              <a:t>Proceso mediante  el cual quienes toman decisiones en una organización obtienen, procesan, analizan información interna y externa, con el fin de evaluar la situación de la empresa, anticipar los cambios del entorno y decidir su dirección hacia el futuro.</a:t>
            </a:r>
          </a:p>
          <a:p>
            <a:pPr algn="r" eaLnBrk="0" hangingPunct="0">
              <a:spcBef>
                <a:spcPct val="50000"/>
              </a:spcBef>
            </a:pPr>
            <a:r>
              <a:rPr lang="es-ES_tradnl" altLang="es-EC" sz="1600" b="1"/>
              <a:t>Fuente: Humberto Serna Gómez</a:t>
            </a:r>
          </a:p>
          <a:p>
            <a:pPr eaLnBrk="0" hangingPunct="0">
              <a:spcBef>
                <a:spcPct val="50000"/>
              </a:spcBef>
              <a:buSzPct val="75000"/>
              <a:buFontTx/>
              <a:buBlip>
                <a:blip r:embed="rId3"/>
              </a:buBlip>
            </a:pPr>
            <a:r>
              <a:rPr lang="es-ES" altLang="es-EC" sz="2000" b="1"/>
              <a:t>Es el plan de acción que tiene la administración para posicionar a la compañía en la arena de su mercado, competir con éxito, satisfacer a los clientes y lograr un buen desempeño del negocio. </a:t>
            </a:r>
          </a:p>
          <a:p>
            <a:pPr algn="r" eaLnBrk="0" hangingPunct="0">
              <a:spcBef>
                <a:spcPct val="50000"/>
              </a:spcBef>
              <a:buSzPct val="75000"/>
            </a:pPr>
            <a:r>
              <a:rPr lang="es-ES_tradnl" altLang="es-EC" sz="1600" b="1"/>
              <a:t>Fuente:</a:t>
            </a:r>
            <a:r>
              <a:rPr lang="es-ES_tradnl" altLang="es-EC" sz="1600"/>
              <a:t> </a:t>
            </a:r>
            <a:r>
              <a:rPr lang="es-ES" altLang="es-EC" sz="1600" b="1"/>
              <a:t>T. Strickland</a:t>
            </a:r>
          </a:p>
          <a:p>
            <a:pPr eaLnBrk="0" hangingPunct="0">
              <a:spcBef>
                <a:spcPct val="50000"/>
              </a:spcBef>
              <a:buSzPct val="75000"/>
              <a:buFontTx/>
              <a:buBlip>
                <a:blip r:embed="rId3"/>
              </a:buBlip>
            </a:pPr>
            <a:r>
              <a:rPr lang="es-ES" altLang="es-EC" sz="2000" b="1"/>
              <a:t>Es el arte y ciencia de formular, implantar y evaluar las decisiones y acciones que permiten que una organización logre sus objetivos.</a:t>
            </a:r>
            <a:r>
              <a:rPr lang="es-ES" altLang="es-EC" sz="2000"/>
              <a:t> </a:t>
            </a:r>
            <a:endParaRPr lang="es-ES" altLang="es-EC" sz="2000" dirty="0"/>
          </a:p>
        </p:txBody>
      </p:sp>
      <p:sp>
        <p:nvSpPr>
          <p:cNvPr id="19460" name="Text Box 4">
            <a:extLst>
              <a:ext uri="{FF2B5EF4-FFF2-40B4-BE49-F238E27FC236}">
                <a16:creationId xmlns:a16="http://schemas.microsoft.com/office/drawing/2014/main" id="{F68D6661-DCA0-4E66-BE19-D756FBEC66A3}"/>
              </a:ext>
            </a:extLst>
          </p:cNvPr>
          <p:cNvSpPr txBox="1">
            <a:spLocks noChangeArrowheads="1"/>
          </p:cNvSpPr>
          <p:nvPr/>
        </p:nvSpPr>
        <p:spPr bwMode="auto">
          <a:xfrm>
            <a:off x="899592" y="1052736"/>
            <a:ext cx="7632973" cy="523220"/>
          </a:xfrm>
          <a:prstGeom prst="rect">
            <a:avLst/>
          </a:prstGeom>
          <a:solidFill>
            <a:schemeClr val="bg1"/>
          </a:solidFill>
          <a:ln w="9525" algn="ctr">
            <a:noFill/>
            <a:miter lim="800000"/>
            <a:headEnd/>
            <a:tailEnd/>
          </a:ln>
          <a:effectLst/>
        </p:spPr>
        <p:txBody>
          <a:bodyPr wrap="square">
            <a:spAutoFit/>
          </a:bodyPr>
          <a:lstStyle/>
          <a:p>
            <a:pPr algn="ctr" fontAlgn="auto">
              <a:spcBef>
                <a:spcPts val="0"/>
              </a:spcBef>
              <a:spcAft>
                <a:spcPts val="0"/>
              </a:spcAft>
              <a:defRPr/>
            </a:pPr>
            <a:r>
              <a:rPr lang="es-ES" sz="2800" dirty="0">
                <a:latin typeface="+mn-lt"/>
                <a:cs typeface="Arial" charset="0"/>
              </a:rPr>
              <a:t>Gerencia Estratégica y planes estratégicos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9" name="Picture 21508" descr="Rompecabezas blanco con una pieza roja">
            <a:extLst>
              <a:ext uri="{FF2B5EF4-FFF2-40B4-BE49-F238E27FC236}">
                <a16:creationId xmlns:a16="http://schemas.microsoft.com/office/drawing/2014/main" id="{8536EAFD-9710-6093-14C7-43F6CAE42857}"/>
              </a:ext>
            </a:extLst>
          </p:cNvPr>
          <p:cNvPicPr>
            <a:picLocks noChangeAspect="1"/>
          </p:cNvPicPr>
          <p:nvPr/>
        </p:nvPicPr>
        <p:blipFill rotWithShape="1">
          <a:blip r:embed="rId2"/>
          <a:srcRect l="38392" r="36788"/>
          <a:stretch/>
        </p:blipFill>
        <p:spPr>
          <a:xfrm>
            <a:off x="6118030" y="10"/>
            <a:ext cx="3025970" cy="6857990"/>
          </a:xfrm>
          <a:prstGeom prst="rect">
            <a:avLst/>
          </a:prstGeom>
        </p:spPr>
      </p:pic>
      <p:pic>
        <p:nvPicPr>
          <p:cNvPr id="21517" name="Picture 21516">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506" name="Rectangle 2">
            <a:extLst>
              <a:ext uri="{FF2B5EF4-FFF2-40B4-BE49-F238E27FC236}">
                <a16:creationId xmlns:a16="http://schemas.microsoft.com/office/drawing/2014/main" id="{24CDB974-8F0E-407D-8FAE-8C7BB44D3C43}"/>
              </a:ext>
            </a:extLst>
          </p:cNvPr>
          <p:cNvSpPr>
            <a:spLocks noGrp="1" noChangeArrowheads="1"/>
          </p:cNvSpPr>
          <p:nvPr>
            <p:ph type="title"/>
          </p:nvPr>
        </p:nvSpPr>
        <p:spPr>
          <a:xfrm>
            <a:off x="685332" y="618517"/>
            <a:ext cx="5004664" cy="1596177"/>
          </a:xfrm>
        </p:spPr>
        <p:txBody>
          <a:bodyPr>
            <a:normAutofit/>
          </a:bodyPr>
          <a:lstStyle/>
          <a:p>
            <a:pPr fontAlgn="auto">
              <a:spcAft>
                <a:spcPts val="0"/>
              </a:spcAft>
              <a:defRPr/>
            </a:pPr>
            <a:r>
              <a:rPr lang="es-ES" b="1">
                <a:effectLst>
                  <a:outerShdw blurRad="38100" dist="38100" dir="2700000" algn="tl">
                    <a:srgbClr val="000000"/>
                  </a:outerShdw>
                </a:effectLst>
                <a:cs typeface="Arial" charset="0"/>
              </a:rPr>
              <a:t>Elementos Fundamentales de la Gerencia Estratégica</a:t>
            </a:r>
          </a:p>
        </p:txBody>
      </p:sp>
      <p:sp>
        <p:nvSpPr>
          <p:cNvPr id="21507" name="Rectangle 3">
            <a:extLst>
              <a:ext uri="{FF2B5EF4-FFF2-40B4-BE49-F238E27FC236}">
                <a16:creationId xmlns:a16="http://schemas.microsoft.com/office/drawing/2014/main" id="{475A6DFA-0995-46F9-821A-EAC2E62501E8}"/>
              </a:ext>
            </a:extLst>
          </p:cNvPr>
          <p:cNvSpPr>
            <a:spLocks noGrp="1" noChangeArrowheads="1"/>
          </p:cNvSpPr>
          <p:nvPr>
            <p:ph idx="1"/>
          </p:nvPr>
        </p:nvSpPr>
        <p:spPr>
          <a:xfrm>
            <a:off x="685330" y="2367092"/>
            <a:ext cx="5004665" cy="3424107"/>
          </a:xfrm>
        </p:spPr>
        <p:txBody>
          <a:bodyPr>
            <a:normAutofit/>
          </a:bodyPr>
          <a:lstStyle/>
          <a:p>
            <a:pPr marL="274638" indent="-274638">
              <a:lnSpc>
                <a:spcPct val="110000"/>
              </a:lnSpc>
              <a:spcBef>
                <a:spcPct val="50000"/>
              </a:spcBef>
              <a:buSzPct val="75000"/>
              <a:buFontTx/>
              <a:buBlip>
                <a:blip r:embed="rId4"/>
              </a:buBlip>
            </a:pPr>
            <a:r>
              <a:rPr lang="es-ES" altLang="es-EC" sz="1400" b="1">
                <a:cs typeface="Arial" panose="020B0604020202020204" pitchFamily="34" charset="0"/>
              </a:rPr>
              <a:t>La visión de la organización. </a:t>
            </a:r>
          </a:p>
          <a:p>
            <a:pPr marL="274638" indent="-274638">
              <a:lnSpc>
                <a:spcPct val="110000"/>
              </a:lnSpc>
              <a:spcBef>
                <a:spcPct val="50000"/>
              </a:spcBef>
              <a:buSzPct val="75000"/>
              <a:buFontTx/>
              <a:buBlip>
                <a:blip r:embed="rId4"/>
              </a:buBlip>
            </a:pPr>
            <a:r>
              <a:rPr lang="es-ES" altLang="es-EC" sz="1400" b="1">
                <a:cs typeface="Arial" panose="020B0604020202020204" pitchFamily="34" charset="0"/>
              </a:rPr>
              <a:t>La actuación prospectiva de la organización.</a:t>
            </a:r>
          </a:p>
          <a:p>
            <a:pPr marL="274638" indent="-274638">
              <a:lnSpc>
                <a:spcPct val="110000"/>
              </a:lnSpc>
              <a:spcBef>
                <a:spcPct val="50000"/>
              </a:spcBef>
              <a:buSzPct val="75000"/>
              <a:buFontTx/>
              <a:buBlip>
                <a:blip r:embed="rId4"/>
              </a:buBlip>
            </a:pPr>
            <a:r>
              <a:rPr lang="es-ES" altLang="es-EC" sz="1400" b="1">
                <a:cs typeface="Arial" panose="020B0604020202020204" pitchFamily="34" charset="0"/>
              </a:rPr>
              <a:t>La capacidad de definir la dirección de la organización.</a:t>
            </a:r>
          </a:p>
          <a:p>
            <a:pPr marL="274638" indent="-274638">
              <a:lnSpc>
                <a:spcPct val="110000"/>
              </a:lnSpc>
              <a:spcBef>
                <a:spcPct val="50000"/>
              </a:spcBef>
              <a:buSzPct val="75000"/>
              <a:buFontTx/>
              <a:buBlip>
                <a:blip r:embed="rId4"/>
              </a:buBlip>
            </a:pPr>
            <a:r>
              <a:rPr lang="es-ES" altLang="es-EC" sz="1400" b="1">
                <a:cs typeface="Arial" panose="020B0604020202020204" pitchFamily="34" charset="0"/>
              </a:rPr>
              <a:t>El compromiso gerencial en todas las fases del proceso productivo.</a:t>
            </a:r>
          </a:p>
          <a:p>
            <a:pPr marL="274638" indent="-274638">
              <a:lnSpc>
                <a:spcPct val="110000"/>
              </a:lnSpc>
              <a:spcBef>
                <a:spcPct val="50000"/>
              </a:spcBef>
              <a:buSzPct val="75000"/>
              <a:buFontTx/>
              <a:buBlip>
                <a:blip r:embed="rId4"/>
              </a:buBlip>
            </a:pPr>
            <a:r>
              <a:rPr lang="es-ES" altLang="es-EC" sz="1400" b="1">
                <a:cs typeface="Arial" panose="020B0604020202020204" pitchFamily="34" charset="0"/>
              </a:rPr>
              <a:t>El enfoque del personal como el recurso más valioso de la organización.</a:t>
            </a:r>
          </a:p>
          <a:p>
            <a:pPr marL="274638" indent="-274638">
              <a:lnSpc>
                <a:spcPct val="110000"/>
              </a:lnSpc>
              <a:spcBef>
                <a:spcPct val="50000"/>
              </a:spcBef>
              <a:buSzPct val="75000"/>
              <a:buFontTx/>
              <a:buBlip>
                <a:blip r:embed="rId4"/>
              </a:buBlip>
            </a:pPr>
            <a:r>
              <a:rPr lang="es-ES" altLang="es-EC" sz="1400" b="1">
                <a:cs typeface="Arial" panose="020B0604020202020204" pitchFamily="34" charset="0"/>
              </a:rPr>
              <a:t>La definición clara de lo que se busca a largo plazo y cómo lograrlo.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DB50E8A4-7121-478A-91D9-241020672EB8}"/>
              </a:ext>
            </a:extLst>
          </p:cNvPr>
          <p:cNvSpPr txBox="1">
            <a:spLocks noChangeArrowheads="1"/>
          </p:cNvSpPr>
          <p:nvPr/>
        </p:nvSpPr>
        <p:spPr bwMode="auto">
          <a:xfrm>
            <a:off x="7391400" y="1054100"/>
            <a:ext cx="152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lnSpc>
                <a:spcPct val="80000"/>
              </a:lnSpc>
              <a:spcBef>
                <a:spcPct val="50000"/>
              </a:spcBef>
            </a:pPr>
            <a:r>
              <a:rPr lang="es-MX" altLang="es-EC" sz="1200" b="1">
                <a:cs typeface="Arial" panose="020B0604020202020204" pitchFamily="34" charset="0"/>
              </a:rPr>
              <a:t>EVALUACIÓN  DE ESTRATEGIA</a:t>
            </a:r>
            <a:endParaRPr lang="es-ES" altLang="es-EC" sz="1200" b="1">
              <a:cs typeface="Arial" panose="020B0604020202020204" pitchFamily="34" charset="0"/>
            </a:endParaRPr>
          </a:p>
        </p:txBody>
      </p:sp>
      <p:sp>
        <p:nvSpPr>
          <p:cNvPr id="29699" name="Text Box 3">
            <a:extLst>
              <a:ext uri="{FF2B5EF4-FFF2-40B4-BE49-F238E27FC236}">
                <a16:creationId xmlns:a16="http://schemas.microsoft.com/office/drawing/2014/main" id="{0F849AFC-E7AC-4C68-8FBF-E39A3EE0E11E}"/>
              </a:ext>
            </a:extLst>
          </p:cNvPr>
          <p:cNvSpPr txBox="1">
            <a:spLocks noChangeArrowheads="1"/>
          </p:cNvSpPr>
          <p:nvPr/>
        </p:nvSpPr>
        <p:spPr bwMode="auto">
          <a:xfrm>
            <a:off x="2438400" y="685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spcBef>
                <a:spcPct val="50000"/>
              </a:spcBef>
            </a:pPr>
            <a:endParaRPr lang="es-EC" altLang="es-EC" sz="2400">
              <a:cs typeface="Arial" panose="020B0604020202020204" pitchFamily="34" charset="0"/>
            </a:endParaRPr>
          </a:p>
        </p:txBody>
      </p:sp>
      <p:sp>
        <p:nvSpPr>
          <p:cNvPr id="34820" name="Line 5">
            <a:extLst>
              <a:ext uri="{FF2B5EF4-FFF2-40B4-BE49-F238E27FC236}">
                <a16:creationId xmlns:a16="http://schemas.microsoft.com/office/drawing/2014/main" id="{FA5955E3-7FAB-4021-86C6-B424BC59C3BE}"/>
              </a:ext>
            </a:extLst>
          </p:cNvPr>
          <p:cNvSpPr>
            <a:spLocks noChangeShapeType="1"/>
          </p:cNvSpPr>
          <p:nvPr/>
        </p:nvSpPr>
        <p:spPr bwMode="auto">
          <a:xfrm>
            <a:off x="685800" y="1300163"/>
            <a:ext cx="16002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4821" name="Line 6">
            <a:extLst>
              <a:ext uri="{FF2B5EF4-FFF2-40B4-BE49-F238E27FC236}">
                <a16:creationId xmlns:a16="http://schemas.microsoft.com/office/drawing/2014/main" id="{4B9DAE3A-715A-463C-B4F7-2A0FF95787E2}"/>
              </a:ext>
            </a:extLst>
          </p:cNvPr>
          <p:cNvSpPr>
            <a:spLocks noChangeShapeType="1"/>
          </p:cNvSpPr>
          <p:nvPr/>
        </p:nvSpPr>
        <p:spPr bwMode="auto">
          <a:xfrm>
            <a:off x="3657600" y="1300163"/>
            <a:ext cx="19812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4822" name="Line 7">
            <a:extLst>
              <a:ext uri="{FF2B5EF4-FFF2-40B4-BE49-F238E27FC236}">
                <a16:creationId xmlns:a16="http://schemas.microsoft.com/office/drawing/2014/main" id="{81F95C31-318D-4016-96C9-C7081967B2FD}"/>
              </a:ext>
            </a:extLst>
          </p:cNvPr>
          <p:cNvSpPr>
            <a:spLocks noChangeShapeType="1"/>
          </p:cNvSpPr>
          <p:nvPr/>
        </p:nvSpPr>
        <p:spPr bwMode="auto">
          <a:xfrm>
            <a:off x="5638800" y="1147763"/>
            <a:ext cx="0" cy="38100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4823" name="Text Box 8">
            <a:extLst>
              <a:ext uri="{FF2B5EF4-FFF2-40B4-BE49-F238E27FC236}">
                <a16:creationId xmlns:a16="http://schemas.microsoft.com/office/drawing/2014/main" id="{DAB4C067-BB75-43D2-A0EB-58E6608C1149}"/>
              </a:ext>
            </a:extLst>
          </p:cNvPr>
          <p:cNvSpPr txBox="1">
            <a:spLocks noChangeArrowheads="1"/>
          </p:cNvSpPr>
          <p:nvPr/>
        </p:nvSpPr>
        <p:spPr bwMode="auto">
          <a:xfrm>
            <a:off x="3348038" y="6511925"/>
            <a:ext cx="2311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s-MX" altLang="es-EC" sz="1200" b="1" dirty="0">
                <a:effectLst>
                  <a:outerShdw blurRad="38100" dist="38100" dir="2700000" algn="tl">
                    <a:srgbClr val="000000">
                      <a:alpha val="43137"/>
                    </a:srgbClr>
                  </a:outerShdw>
                </a:effectLst>
                <a:cs typeface="Arial" panose="020B0604020202020204" pitchFamily="34" charset="0"/>
              </a:rPr>
              <a:t>REALIMENTACIÓN</a:t>
            </a:r>
            <a:endParaRPr lang="es-ES" altLang="es-EC" sz="1200" b="1" dirty="0">
              <a:effectLst>
                <a:outerShdw blurRad="38100" dist="38100" dir="2700000" algn="tl">
                  <a:srgbClr val="000000">
                    <a:alpha val="43137"/>
                  </a:srgbClr>
                </a:outerShdw>
              </a:effectLst>
              <a:cs typeface="Arial" panose="020B0604020202020204" pitchFamily="34" charset="0"/>
            </a:endParaRPr>
          </a:p>
        </p:txBody>
      </p:sp>
      <p:sp>
        <p:nvSpPr>
          <p:cNvPr id="29704" name="Text Box 9">
            <a:extLst>
              <a:ext uri="{FF2B5EF4-FFF2-40B4-BE49-F238E27FC236}">
                <a16:creationId xmlns:a16="http://schemas.microsoft.com/office/drawing/2014/main" id="{5854CD99-62D5-41F4-B0CA-30969709551C}"/>
              </a:ext>
            </a:extLst>
          </p:cNvPr>
          <p:cNvSpPr txBox="1">
            <a:spLocks noChangeArrowheads="1"/>
          </p:cNvSpPr>
          <p:nvPr/>
        </p:nvSpPr>
        <p:spPr bwMode="auto">
          <a:xfrm>
            <a:off x="2209800" y="304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spcBef>
                <a:spcPct val="50000"/>
              </a:spcBef>
            </a:pPr>
            <a:endParaRPr lang="es-EC" altLang="es-EC" sz="1200" b="1">
              <a:latin typeface="Times New Roman" panose="02020603050405020304" pitchFamily="18" charset="0"/>
              <a:cs typeface="Arial" panose="020B0604020202020204" pitchFamily="34" charset="0"/>
            </a:endParaRPr>
          </a:p>
        </p:txBody>
      </p:sp>
      <p:sp>
        <p:nvSpPr>
          <p:cNvPr id="34825" name="Text Box 10">
            <a:extLst>
              <a:ext uri="{FF2B5EF4-FFF2-40B4-BE49-F238E27FC236}">
                <a16:creationId xmlns:a16="http://schemas.microsoft.com/office/drawing/2014/main" id="{0A637C95-AC89-4031-8C2A-CB5090CC9271}"/>
              </a:ext>
            </a:extLst>
          </p:cNvPr>
          <p:cNvSpPr txBox="1">
            <a:spLocks noChangeArrowheads="1"/>
          </p:cNvSpPr>
          <p:nvPr/>
        </p:nvSpPr>
        <p:spPr bwMode="auto">
          <a:xfrm>
            <a:off x="2209800" y="1001713"/>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s-MX" altLang="es-EC" sz="1200" b="1">
                <a:cs typeface="Arial" panose="020B0604020202020204" pitchFamily="34" charset="0"/>
              </a:rPr>
              <a:t>FORMULACIÓN DE ESTRATEGIA</a:t>
            </a:r>
            <a:endParaRPr lang="es-ES" altLang="es-EC" sz="1200" b="1">
              <a:cs typeface="Arial" panose="020B0604020202020204" pitchFamily="34" charset="0"/>
            </a:endParaRPr>
          </a:p>
        </p:txBody>
      </p:sp>
      <p:sp>
        <p:nvSpPr>
          <p:cNvPr id="34826" name="Rectangle 11">
            <a:extLst>
              <a:ext uri="{FF2B5EF4-FFF2-40B4-BE49-F238E27FC236}">
                <a16:creationId xmlns:a16="http://schemas.microsoft.com/office/drawing/2014/main" id="{600A6AB8-0B83-4476-B4DD-61A1AF5A2A61}"/>
              </a:ext>
            </a:extLst>
          </p:cNvPr>
          <p:cNvSpPr>
            <a:spLocks noChangeArrowheads="1"/>
          </p:cNvSpPr>
          <p:nvPr/>
        </p:nvSpPr>
        <p:spPr bwMode="auto">
          <a:xfrm>
            <a:off x="3419475" y="5661025"/>
            <a:ext cx="10668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nSpc>
                <a:spcPct val="115000"/>
              </a:lnSpc>
              <a:spcBef>
                <a:spcPct val="50000"/>
              </a:spcBef>
            </a:pPr>
            <a:r>
              <a:rPr lang="es-MX" altLang="es-EC" sz="1000" b="1">
                <a:solidFill>
                  <a:srgbClr val="FF0066"/>
                </a:solidFill>
                <a:cs typeface="Arial" panose="020B0604020202020204" pitchFamily="34" charset="0"/>
              </a:rPr>
              <a:t>IDENTIFICAR  AMENAZAS</a:t>
            </a:r>
            <a:endParaRPr lang="es-ES" altLang="es-EC" sz="1000" b="1">
              <a:solidFill>
                <a:srgbClr val="FF0066"/>
              </a:solidFill>
              <a:cs typeface="Arial" panose="020B0604020202020204" pitchFamily="34" charset="0"/>
            </a:endParaRPr>
          </a:p>
        </p:txBody>
      </p:sp>
      <p:sp>
        <p:nvSpPr>
          <p:cNvPr id="34827" name="Rectangle 12">
            <a:extLst>
              <a:ext uri="{FF2B5EF4-FFF2-40B4-BE49-F238E27FC236}">
                <a16:creationId xmlns:a16="http://schemas.microsoft.com/office/drawing/2014/main" id="{63CEA9D1-6D8D-4357-A6C6-F73DD6B6C0F6}"/>
              </a:ext>
            </a:extLst>
          </p:cNvPr>
          <p:cNvSpPr>
            <a:spLocks noChangeArrowheads="1"/>
          </p:cNvSpPr>
          <p:nvPr/>
        </p:nvSpPr>
        <p:spPr bwMode="auto">
          <a:xfrm>
            <a:off x="2195513" y="1989138"/>
            <a:ext cx="990600" cy="661720"/>
          </a:xfrm>
          <a:prstGeom prst="rect">
            <a:avLst/>
          </a:prstGeom>
          <a:solidFill>
            <a:schemeClr val="accent6">
              <a:lumMod val="60000"/>
              <a:lumOff val="40000"/>
            </a:schemeClr>
          </a:solidFill>
          <a:ln>
            <a:noFill/>
          </a:ln>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lnSpc>
                <a:spcPct val="90000"/>
              </a:lnSpc>
              <a:spcBef>
                <a:spcPct val="50000"/>
              </a:spcBef>
            </a:pPr>
            <a:r>
              <a:rPr lang="es-MX" altLang="es-EC" sz="1000" b="1" dirty="0">
                <a:cs typeface="Arial" panose="020B0604020202020204" pitchFamily="34" charset="0"/>
              </a:rPr>
              <a:t>REALIZAR</a:t>
            </a:r>
          </a:p>
          <a:p>
            <a:pPr algn="ctr">
              <a:lnSpc>
                <a:spcPct val="90000"/>
              </a:lnSpc>
              <a:spcBef>
                <a:spcPct val="50000"/>
              </a:spcBef>
            </a:pPr>
            <a:r>
              <a:rPr lang="es-MX" altLang="es-EC" sz="1000" b="1" dirty="0">
                <a:cs typeface="Arial" panose="020B0604020202020204" pitchFamily="34" charset="0"/>
              </a:rPr>
              <a:t>ANÁLISIS</a:t>
            </a:r>
          </a:p>
          <a:p>
            <a:pPr algn="ctr">
              <a:lnSpc>
                <a:spcPct val="90000"/>
              </a:lnSpc>
              <a:spcBef>
                <a:spcPct val="50000"/>
              </a:spcBef>
            </a:pPr>
            <a:r>
              <a:rPr lang="es-MX" altLang="es-EC" sz="1000" b="1" dirty="0">
                <a:cs typeface="Arial" panose="020B0604020202020204" pitchFamily="34" charset="0"/>
              </a:rPr>
              <a:t>INTERNO</a:t>
            </a:r>
            <a:endParaRPr lang="es-ES" altLang="es-EC" sz="1000" b="1" dirty="0">
              <a:cs typeface="Arial" panose="020B0604020202020204" pitchFamily="34" charset="0"/>
            </a:endParaRPr>
          </a:p>
        </p:txBody>
      </p:sp>
      <p:sp>
        <p:nvSpPr>
          <p:cNvPr id="34828" name="Rectangle 13">
            <a:extLst>
              <a:ext uri="{FF2B5EF4-FFF2-40B4-BE49-F238E27FC236}">
                <a16:creationId xmlns:a16="http://schemas.microsoft.com/office/drawing/2014/main" id="{510E4FEE-C67B-478A-946C-058D6AA01C19}"/>
              </a:ext>
            </a:extLst>
          </p:cNvPr>
          <p:cNvSpPr>
            <a:spLocks noChangeArrowheads="1"/>
          </p:cNvSpPr>
          <p:nvPr/>
        </p:nvSpPr>
        <p:spPr bwMode="auto">
          <a:xfrm>
            <a:off x="3421063" y="5219700"/>
            <a:ext cx="13668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nSpc>
                <a:spcPct val="115000"/>
              </a:lnSpc>
              <a:spcBef>
                <a:spcPct val="50000"/>
              </a:spcBef>
            </a:pPr>
            <a:r>
              <a:rPr lang="es-MX" altLang="es-EC" sz="1000" b="1" dirty="0">
                <a:cs typeface="Arial" panose="020B0604020202020204" pitchFamily="34" charset="0"/>
              </a:rPr>
              <a:t>IDENTIFICAR OPORTUNIDADES</a:t>
            </a:r>
            <a:endParaRPr lang="es-ES" altLang="es-EC" sz="1000" b="1" dirty="0">
              <a:cs typeface="Arial" panose="020B0604020202020204" pitchFamily="34" charset="0"/>
            </a:endParaRPr>
          </a:p>
        </p:txBody>
      </p:sp>
      <p:sp>
        <p:nvSpPr>
          <p:cNvPr id="34829" name="Rectangle 14">
            <a:extLst>
              <a:ext uri="{FF2B5EF4-FFF2-40B4-BE49-F238E27FC236}">
                <a16:creationId xmlns:a16="http://schemas.microsoft.com/office/drawing/2014/main" id="{8F72BFD6-247B-4A84-B361-DF7A3E9E4B15}"/>
              </a:ext>
            </a:extLst>
          </p:cNvPr>
          <p:cNvSpPr>
            <a:spLocks noChangeArrowheads="1"/>
          </p:cNvSpPr>
          <p:nvPr/>
        </p:nvSpPr>
        <p:spPr bwMode="auto">
          <a:xfrm>
            <a:off x="3419475" y="184467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nSpc>
                <a:spcPct val="120000"/>
              </a:lnSpc>
              <a:spcBef>
                <a:spcPct val="50000"/>
              </a:spcBef>
            </a:pPr>
            <a:r>
              <a:rPr lang="es-MX" altLang="es-EC" sz="1000" b="1">
                <a:solidFill>
                  <a:schemeClr val="bg1"/>
                </a:solidFill>
                <a:cs typeface="Arial" panose="020B0604020202020204" pitchFamily="34" charset="0"/>
              </a:rPr>
              <a:t>IDENTIFICAR FORTALEZAS</a:t>
            </a:r>
            <a:endParaRPr lang="es-ES" altLang="es-EC" sz="1000" b="1">
              <a:solidFill>
                <a:schemeClr val="bg1"/>
              </a:solidFill>
              <a:cs typeface="Arial" panose="020B0604020202020204" pitchFamily="34" charset="0"/>
            </a:endParaRPr>
          </a:p>
        </p:txBody>
      </p:sp>
      <p:sp>
        <p:nvSpPr>
          <p:cNvPr id="34830" name="Rectangle 15">
            <a:extLst>
              <a:ext uri="{FF2B5EF4-FFF2-40B4-BE49-F238E27FC236}">
                <a16:creationId xmlns:a16="http://schemas.microsoft.com/office/drawing/2014/main" id="{1F1C626B-5CCB-44C8-8DDE-E713AF5D31E0}"/>
              </a:ext>
            </a:extLst>
          </p:cNvPr>
          <p:cNvSpPr>
            <a:spLocks noChangeArrowheads="1"/>
          </p:cNvSpPr>
          <p:nvPr/>
        </p:nvSpPr>
        <p:spPr bwMode="auto">
          <a:xfrm>
            <a:off x="3419475" y="227806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nSpc>
                <a:spcPct val="120000"/>
              </a:lnSpc>
              <a:spcBef>
                <a:spcPct val="50000"/>
              </a:spcBef>
            </a:pPr>
            <a:r>
              <a:rPr lang="es-MX" altLang="es-EC" sz="1000" b="1">
                <a:solidFill>
                  <a:srgbClr val="FF0066"/>
                </a:solidFill>
                <a:cs typeface="Arial" panose="020B0604020202020204" pitchFamily="34" charset="0"/>
              </a:rPr>
              <a:t>IDENTIFICAR DEBILIDADES</a:t>
            </a:r>
            <a:endParaRPr lang="es-ES" altLang="es-EC" sz="1000" b="1">
              <a:solidFill>
                <a:srgbClr val="FF0066"/>
              </a:solidFill>
              <a:cs typeface="Arial" panose="020B0604020202020204" pitchFamily="34" charset="0"/>
            </a:endParaRPr>
          </a:p>
        </p:txBody>
      </p:sp>
      <p:sp>
        <p:nvSpPr>
          <p:cNvPr id="128016" name="Rectangle 16">
            <a:extLst>
              <a:ext uri="{FF2B5EF4-FFF2-40B4-BE49-F238E27FC236}">
                <a16:creationId xmlns:a16="http://schemas.microsoft.com/office/drawing/2014/main" id="{D571F1E1-4A35-4A6A-93A5-6ABC542DABC3}"/>
              </a:ext>
            </a:extLst>
          </p:cNvPr>
          <p:cNvSpPr>
            <a:spLocks noChangeArrowheads="1"/>
          </p:cNvSpPr>
          <p:nvPr/>
        </p:nvSpPr>
        <p:spPr bwMode="auto">
          <a:xfrm>
            <a:off x="4859338" y="2133600"/>
            <a:ext cx="12969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nSpc>
                <a:spcPct val="115000"/>
              </a:lnSpc>
              <a:spcBef>
                <a:spcPct val="50000"/>
              </a:spcBef>
            </a:pPr>
            <a:r>
              <a:rPr lang="es-MX" altLang="es-EC" sz="1200" b="1">
                <a:solidFill>
                  <a:srgbClr val="FF6600"/>
                </a:solidFill>
                <a:cs typeface="Arial" panose="020B0604020202020204" pitchFamily="34" charset="0"/>
              </a:rPr>
              <a:t>FIJAR OBJETIVOS E INDICADORES</a:t>
            </a:r>
            <a:endParaRPr lang="es-ES" altLang="es-EC" sz="1200" b="1">
              <a:solidFill>
                <a:srgbClr val="FF6600"/>
              </a:solidFill>
              <a:cs typeface="Arial" panose="020B0604020202020204" pitchFamily="34" charset="0"/>
            </a:endParaRPr>
          </a:p>
        </p:txBody>
      </p:sp>
      <p:sp>
        <p:nvSpPr>
          <p:cNvPr id="128017" name="Rectangle 17">
            <a:extLst>
              <a:ext uri="{FF2B5EF4-FFF2-40B4-BE49-F238E27FC236}">
                <a16:creationId xmlns:a16="http://schemas.microsoft.com/office/drawing/2014/main" id="{7B64D9B9-5AB2-44E2-9A30-EAEA78C8A390}"/>
              </a:ext>
            </a:extLst>
          </p:cNvPr>
          <p:cNvSpPr>
            <a:spLocks noChangeArrowheads="1"/>
          </p:cNvSpPr>
          <p:nvPr/>
        </p:nvSpPr>
        <p:spPr bwMode="auto">
          <a:xfrm>
            <a:off x="4924425" y="5570538"/>
            <a:ext cx="1447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nSpc>
                <a:spcPct val="115000"/>
              </a:lnSpc>
              <a:spcBef>
                <a:spcPct val="50000"/>
              </a:spcBef>
            </a:pPr>
            <a:r>
              <a:rPr lang="es-MX" altLang="es-EC" sz="1200" b="1">
                <a:solidFill>
                  <a:srgbClr val="FF6600"/>
                </a:solidFill>
                <a:cs typeface="Arial" panose="020B0604020202020204" pitchFamily="34" charset="0"/>
              </a:rPr>
              <a:t>FIJAR ESTRATEGIAS</a:t>
            </a:r>
            <a:endParaRPr lang="es-ES" altLang="es-EC" sz="1200" b="1">
              <a:solidFill>
                <a:srgbClr val="FF6600"/>
              </a:solidFill>
              <a:cs typeface="Arial" panose="020B0604020202020204" pitchFamily="34" charset="0"/>
            </a:endParaRPr>
          </a:p>
        </p:txBody>
      </p:sp>
      <p:sp>
        <p:nvSpPr>
          <p:cNvPr id="128018" name="Rectangle 18">
            <a:extLst>
              <a:ext uri="{FF2B5EF4-FFF2-40B4-BE49-F238E27FC236}">
                <a16:creationId xmlns:a16="http://schemas.microsoft.com/office/drawing/2014/main" id="{8F3A82BE-37F5-41D7-A2D3-4DFB8F060373}"/>
              </a:ext>
            </a:extLst>
          </p:cNvPr>
          <p:cNvSpPr>
            <a:spLocks noChangeArrowheads="1"/>
          </p:cNvSpPr>
          <p:nvPr/>
        </p:nvSpPr>
        <p:spPr bwMode="auto">
          <a:xfrm>
            <a:off x="5943600" y="1903413"/>
            <a:ext cx="1371600" cy="1528762"/>
          </a:xfrm>
          <a:prstGeom prst="rect">
            <a:avLst/>
          </a:prstGeom>
          <a:noFill/>
          <a:ln w="9525">
            <a:noFill/>
            <a:miter lim="800000"/>
            <a:headEnd/>
            <a:tailEnd/>
          </a:ln>
        </p:spPr>
        <p:txBody>
          <a:bodyPr>
            <a:spAutoFit/>
          </a:bodyPr>
          <a:lstStyle/>
          <a:p>
            <a:pPr marL="457200" indent="-457200" algn="ctr" fontAlgn="auto">
              <a:lnSpc>
                <a:spcPct val="90000"/>
              </a:lnSpc>
              <a:spcBef>
                <a:spcPct val="50000"/>
              </a:spcBef>
              <a:spcAft>
                <a:spcPts val="0"/>
              </a:spcAft>
              <a:defRPr/>
            </a:pPr>
            <a:r>
              <a:rPr lang="es-MX" sz="1100" b="1" dirty="0">
                <a:solidFill>
                  <a:srgbClr val="FF0000"/>
                </a:solidFill>
                <a:effectLst>
                  <a:outerShdw blurRad="38100" dist="38100" dir="2700000" algn="tl">
                    <a:srgbClr val="000000"/>
                  </a:outerShdw>
                </a:effectLst>
                <a:latin typeface="+mn-lt"/>
                <a:cs typeface="Arial" charset="0"/>
              </a:rPr>
              <a:t>FIJAR METAS</a:t>
            </a:r>
          </a:p>
          <a:p>
            <a:pPr marL="457200" indent="-457200" algn="ctr" fontAlgn="auto">
              <a:lnSpc>
                <a:spcPct val="90000"/>
              </a:lnSpc>
              <a:spcBef>
                <a:spcPct val="50000"/>
              </a:spcBef>
              <a:spcAft>
                <a:spcPts val="0"/>
              </a:spcAft>
              <a:defRPr/>
            </a:pPr>
            <a:r>
              <a:rPr lang="es-MX" sz="1200" b="1" dirty="0">
                <a:solidFill>
                  <a:srgbClr val="FF0000"/>
                </a:solidFill>
                <a:latin typeface="+mn-lt"/>
                <a:cs typeface="Arial" charset="0"/>
              </a:rPr>
              <a:t>Gerencia</a:t>
            </a:r>
          </a:p>
          <a:p>
            <a:pPr marL="457200" indent="-457200" algn="ctr" fontAlgn="auto">
              <a:lnSpc>
                <a:spcPct val="90000"/>
              </a:lnSpc>
              <a:spcBef>
                <a:spcPct val="50000"/>
              </a:spcBef>
              <a:spcAft>
                <a:spcPts val="0"/>
              </a:spcAft>
              <a:defRPr/>
            </a:pPr>
            <a:r>
              <a:rPr lang="es-MX" sz="1200" b="1" dirty="0">
                <a:solidFill>
                  <a:srgbClr val="FF0000"/>
                </a:solidFill>
                <a:latin typeface="+mn-lt"/>
                <a:cs typeface="Arial" charset="0"/>
              </a:rPr>
              <a:t>Mercadeo</a:t>
            </a:r>
          </a:p>
          <a:p>
            <a:pPr marL="457200" indent="-457200" algn="ctr" fontAlgn="auto">
              <a:lnSpc>
                <a:spcPct val="90000"/>
              </a:lnSpc>
              <a:spcBef>
                <a:spcPct val="50000"/>
              </a:spcBef>
              <a:spcAft>
                <a:spcPts val="0"/>
              </a:spcAft>
              <a:defRPr/>
            </a:pPr>
            <a:r>
              <a:rPr lang="es-MX" sz="1200" b="1" dirty="0">
                <a:solidFill>
                  <a:srgbClr val="FF0000"/>
                </a:solidFill>
                <a:latin typeface="+mn-lt"/>
                <a:cs typeface="Arial" charset="0"/>
              </a:rPr>
              <a:t>Finanzas</a:t>
            </a:r>
          </a:p>
          <a:p>
            <a:pPr marL="457200" indent="-457200" algn="ctr" fontAlgn="auto">
              <a:lnSpc>
                <a:spcPct val="90000"/>
              </a:lnSpc>
              <a:spcBef>
                <a:spcPct val="50000"/>
              </a:spcBef>
              <a:spcAft>
                <a:spcPts val="0"/>
              </a:spcAft>
              <a:defRPr/>
            </a:pPr>
            <a:r>
              <a:rPr lang="es-MX" sz="1200" b="1" dirty="0">
                <a:solidFill>
                  <a:srgbClr val="FF0000"/>
                </a:solidFill>
                <a:latin typeface="+mn-lt"/>
                <a:cs typeface="Arial" charset="0"/>
              </a:rPr>
              <a:t>Producción</a:t>
            </a:r>
          </a:p>
          <a:p>
            <a:pPr marL="457200" indent="-457200" algn="ctr" fontAlgn="auto">
              <a:lnSpc>
                <a:spcPct val="90000"/>
              </a:lnSpc>
              <a:spcBef>
                <a:spcPct val="50000"/>
              </a:spcBef>
              <a:spcAft>
                <a:spcPts val="0"/>
              </a:spcAft>
              <a:defRPr/>
            </a:pPr>
            <a:endParaRPr lang="es-ES" sz="1200" b="1" dirty="0">
              <a:solidFill>
                <a:srgbClr val="FF0000"/>
              </a:solidFill>
              <a:latin typeface="+mn-lt"/>
              <a:cs typeface="Arial" charset="0"/>
            </a:endParaRPr>
          </a:p>
        </p:txBody>
      </p:sp>
      <p:sp>
        <p:nvSpPr>
          <p:cNvPr id="128019" name="Rectangle 19">
            <a:extLst>
              <a:ext uri="{FF2B5EF4-FFF2-40B4-BE49-F238E27FC236}">
                <a16:creationId xmlns:a16="http://schemas.microsoft.com/office/drawing/2014/main" id="{4FFF0EEE-C8C8-42DA-AB08-F1E4FD83D215}"/>
              </a:ext>
            </a:extLst>
          </p:cNvPr>
          <p:cNvSpPr>
            <a:spLocks noChangeArrowheads="1"/>
          </p:cNvSpPr>
          <p:nvPr/>
        </p:nvSpPr>
        <p:spPr bwMode="auto">
          <a:xfrm>
            <a:off x="5715000" y="5332413"/>
            <a:ext cx="1828800" cy="1528762"/>
          </a:xfrm>
          <a:prstGeom prst="rect">
            <a:avLst/>
          </a:prstGeom>
          <a:noFill/>
          <a:ln w="9525">
            <a:noFill/>
            <a:miter lim="800000"/>
            <a:headEnd/>
            <a:tailEnd/>
          </a:ln>
        </p:spPr>
        <p:txBody>
          <a:bodyPr>
            <a:spAutoFit/>
          </a:bodyPr>
          <a:lstStyle/>
          <a:p>
            <a:pPr marL="457200" indent="-457200" algn="ctr" fontAlgn="auto">
              <a:lnSpc>
                <a:spcPct val="90000"/>
              </a:lnSpc>
              <a:spcBef>
                <a:spcPct val="50000"/>
              </a:spcBef>
              <a:spcAft>
                <a:spcPts val="0"/>
              </a:spcAft>
              <a:defRPr/>
            </a:pPr>
            <a:r>
              <a:rPr lang="es-MX" sz="1100" b="1" dirty="0">
                <a:solidFill>
                  <a:srgbClr val="FF0000"/>
                </a:solidFill>
                <a:effectLst>
                  <a:outerShdw blurRad="38100" dist="38100" dir="2700000" algn="tl">
                    <a:srgbClr val="000000"/>
                  </a:outerShdw>
                </a:effectLst>
                <a:latin typeface="+mn-lt"/>
                <a:cs typeface="Arial" charset="0"/>
              </a:rPr>
              <a:t>FIJAR POLÍTICAS</a:t>
            </a:r>
          </a:p>
          <a:p>
            <a:pPr marL="457200" indent="-457200" algn="ctr" fontAlgn="auto">
              <a:lnSpc>
                <a:spcPct val="90000"/>
              </a:lnSpc>
              <a:spcBef>
                <a:spcPct val="50000"/>
              </a:spcBef>
              <a:spcAft>
                <a:spcPts val="0"/>
              </a:spcAft>
              <a:defRPr/>
            </a:pPr>
            <a:r>
              <a:rPr lang="es-MX" sz="1200" b="1" dirty="0">
                <a:solidFill>
                  <a:srgbClr val="FF0000"/>
                </a:solidFill>
                <a:latin typeface="+mn-lt"/>
                <a:cs typeface="Arial" charset="0"/>
              </a:rPr>
              <a:t>Gerencia</a:t>
            </a:r>
          </a:p>
          <a:p>
            <a:pPr marL="457200" indent="-457200" algn="ctr" fontAlgn="auto">
              <a:lnSpc>
                <a:spcPct val="90000"/>
              </a:lnSpc>
              <a:spcBef>
                <a:spcPct val="50000"/>
              </a:spcBef>
              <a:spcAft>
                <a:spcPts val="0"/>
              </a:spcAft>
              <a:defRPr/>
            </a:pPr>
            <a:r>
              <a:rPr lang="es-MX" sz="1200" b="1" dirty="0">
                <a:solidFill>
                  <a:srgbClr val="FF0000"/>
                </a:solidFill>
                <a:latin typeface="+mn-lt"/>
                <a:cs typeface="Arial" charset="0"/>
              </a:rPr>
              <a:t>Mercadeo</a:t>
            </a:r>
          </a:p>
          <a:p>
            <a:pPr marL="457200" indent="-457200" algn="ctr" fontAlgn="auto">
              <a:lnSpc>
                <a:spcPct val="90000"/>
              </a:lnSpc>
              <a:spcBef>
                <a:spcPct val="50000"/>
              </a:spcBef>
              <a:spcAft>
                <a:spcPts val="0"/>
              </a:spcAft>
              <a:defRPr/>
            </a:pPr>
            <a:r>
              <a:rPr lang="es-MX" sz="1200" b="1" dirty="0">
                <a:solidFill>
                  <a:srgbClr val="FF0000"/>
                </a:solidFill>
                <a:latin typeface="+mn-lt"/>
                <a:cs typeface="Arial" charset="0"/>
              </a:rPr>
              <a:t>Finanzas</a:t>
            </a:r>
          </a:p>
          <a:p>
            <a:pPr marL="457200" indent="-457200" algn="ctr" fontAlgn="auto">
              <a:lnSpc>
                <a:spcPct val="90000"/>
              </a:lnSpc>
              <a:spcBef>
                <a:spcPct val="50000"/>
              </a:spcBef>
              <a:spcAft>
                <a:spcPts val="0"/>
              </a:spcAft>
              <a:defRPr/>
            </a:pPr>
            <a:r>
              <a:rPr lang="es-MX" sz="1200" b="1" dirty="0">
                <a:solidFill>
                  <a:srgbClr val="FF0000"/>
                </a:solidFill>
                <a:latin typeface="+mn-lt"/>
                <a:cs typeface="Arial" charset="0"/>
              </a:rPr>
              <a:t>Producción</a:t>
            </a:r>
          </a:p>
          <a:p>
            <a:pPr marL="457200" indent="-457200" algn="ctr" fontAlgn="auto">
              <a:lnSpc>
                <a:spcPct val="90000"/>
              </a:lnSpc>
              <a:spcBef>
                <a:spcPct val="50000"/>
              </a:spcBef>
              <a:spcAft>
                <a:spcPts val="0"/>
              </a:spcAft>
              <a:defRPr/>
            </a:pPr>
            <a:endParaRPr lang="es-ES" sz="1200" b="1" dirty="0">
              <a:solidFill>
                <a:srgbClr val="FF0000"/>
              </a:solidFill>
              <a:latin typeface="+mn-lt"/>
              <a:cs typeface="Arial" charset="0"/>
            </a:endParaRPr>
          </a:p>
        </p:txBody>
      </p:sp>
      <p:sp>
        <p:nvSpPr>
          <p:cNvPr id="34835" name="Rectangle 21">
            <a:extLst>
              <a:ext uri="{FF2B5EF4-FFF2-40B4-BE49-F238E27FC236}">
                <a16:creationId xmlns:a16="http://schemas.microsoft.com/office/drawing/2014/main" id="{EF8F62AF-2C27-4E0C-AF05-75379666A7CC}"/>
              </a:ext>
            </a:extLst>
          </p:cNvPr>
          <p:cNvSpPr>
            <a:spLocks noChangeArrowheads="1"/>
          </p:cNvSpPr>
          <p:nvPr/>
        </p:nvSpPr>
        <p:spPr bwMode="auto">
          <a:xfrm>
            <a:off x="2162175" y="5445125"/>
            <a:ext cx="990600" cy="661720"/>
          </a:xfrm>
          <a:prstGeom prst="rect">
            <a:avLst/>
          </a:prstGeom>
          <a:solidFill>
            <a:schemeClr val="accent6">
              <a:lumMod val="60000"/>
              <a:lumOff val="40000"/>
            </a:schemeClr>
          </a:solidFill>
          <a:ln>
            <a:noFill/>
          </a:ln>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lnSpc>
                <a:spcPct val="90000"/>
              </a:lnSpc>
              <a:spcBef>
                <a:spcPct val="50000"/>
              </a:spcBef>
            </a:pPr>
            <a:r>
              <a:rPr lang="es-MX" altLang="es-EC" sz="1000" b="1" dirty="0">
                <a:cs typeface="Arial" panose="020B0604020202020204" pitchFamily="34" charset="0"/>
              </a:rPr>
              <a:t>REALIZAR</a:t>
            </a:r>
          </a:p>
          <a:p>
            <a:pPr algn="ctr">
              <a:lnSpc>
                <a:spcPct val="90000"/>
              </a:lnSpc>
              <a:spcBef>
                <a:spcPct val="50000"/>
              </a:spcBef>
            </a:pPr>
            <a:r>
              <a:rPr lang="es-MX" altLang="es-EC" sz="1000" b="1" dirty="0">
                <a:cs typeface="Arial" panose="020B0604020202020204" pitchFamily="34" charset="0"/>
              </a:rPr>
              <a:t>ANÁLISIS</a:t>
            </a:r>
          </a:p>
          <a:p>
            <a:pPr algn="ctr">
              <a:lnSpc>
                <a:spcPct val="90000"/>
              </a:lnSpc>
              <a:spcBef>
                <a:spcPct val="50000"/>
              </a:spcBef>
            </a:pPr>
            <a:r>
              <a:rPr lang="es-MX" altLang="es-EC" sz="1000" b="1" dirty="0">
                <a:cs typeface="Arial" panose="020B0604020202020204" pitchFamily="34" charset="0"/>
              </a:rPr>
              <a:t>EXTERNO</a:t>
            </a:r>
            <a:endParaRPr lang="es-ES" altLang="es-EC" sz="1000" b="1" dirty="0">
              <a:cs typeface="Arial" panose="020B0604020202020204" pitchFamily="34" charset="0"/>
            </a:endParaRPr>
          </a:p>
        </p:txBody>
      </p:sp>
      <p:sp>
        <p:nvSpPr>
          <p:cNvPr id="128022" name="Rectangle 22">
            <a:extLst>
              <a:ext uri="{FF2B5EF4-FFF2-40B4-BE49-F238E27FC236}">
                <a16:creationId xmlns:a16="http://schemas.microsoft.com/office/drawing/2014/main" id="{BA773B71-1BDA-45E4-A667-892A481A422C}"/>
              </a:ext>
            </a:extLst>
          </p:cNvPr>
          <p:cNvSpPr>
            <a:spLocks noChangeArrowheads="1"/>
          </p:cNvSpPr>
          <p:nvPr/>
        </p:nvSpPr>
        <p:spPr bwMode="auto">
          <a:xfrm>
            <a:off x="2057400" y="3644900"/>
            <a:ext cx="990600" cy="898525"/>
          </a:xfrm>
          <a:prstGeom prst="rect">
            <a:avLst/>
          </a:prstGeom>
          <a:noFill/>
          <a:ln w="9525">
            <a:noFill/>
            <a:miter lim="800000"/>
            <a:headEnd/>
            <a:tailEnd/>
          </a:ln>
        </p:spPr>
        <p:txBody>
          <a:bodyPr>
            <a:spAutoFit/>
          </a:bodyPr>
          <a:lstStyle/>
          <a:p>
            <a:pPr algn="ctr" fontAlgn="auto">
              <a:lnSpc>
                <a:spcPct val="80000"/>
              </a:lnSpc>
              <a:spcBef>
                <a:spcPct val="50000"/>
              </a:spcBef>
              <a:spcAft>
                <a:spcPts val="0"/>
              </a:spcAft>
              <a:defRPr/>
            </a:pPr>
            <a:r>
              <a:rPr lang="es-MX" sz="1200" b="1" dirty="0">
                <a:solidFill>
                  <a:srgbClr val="FF6600"/>
                </a:solidFill>
                <a:effectLst>
                  <a:outerShdw blurRad="38100" dist="38100" dir="2700000" algn="tl">
                    <a:srgbClr val="000000"/>
                  </a:outerShdw>
                </a:effectLst>
                <a:latin typeface="+mn-lt"/>
                <a:cs typeface="Arial" charset="0"/>
              </a:rPr>
              <a:t>FIJAR </a:t>
            </a:r>
          </a:p>
          <a:p>
            <a:pPr algn="ctr" fontAlgn="auto">
              <a:lnSpc>
                <a:spcPct val="80000"/>
              </a:lnSpc>
              <a:spcBef>
                <a:spcPct val="50000"/>
              </a:spcBef>
              <a:spcAft>
                <a:spcPts val="0"/>
              </a:spcAft>
              <a:defRPr/>
            </a:pPr>
            <a:r>
              <a:rPr lang="es-MX" sz="1200" b="1" dirty="0">
                <a:solidFill>
                  <a:srgbClr val="FF6600"/>
                </a:solidFill>
                <a:effectLst>
                  <a:outerShdw blurRad="38100" dist="38100" dir="2700000" algn="tl">
                    <a:srgbClr val="000000"/>
                  </a:outerShdw>
                </a:effectLst>
                <a:latin typeface="+mn-lt"/>
                <a:cs typeface="Arial" charset="0"/>
              </a:rPr>
              <a:t>MISIÓN DE  </a:t>
            </a:r>
          </a:p>
          <a:p>
            <a:pPr algn="ctr" fontAlgn="auto">
              <a:lnSpc>
                <a:spcPct val="90000"/>
              </a:lnSpc>
              <a:spcBef>
                <a:spcPct val="50000"/>
              </a:spcBef>
              <a:spcAft>
                <a:spcPts val="0"/>
              </a:spcAft>
              <a:defRPr/>
            </a:pPr>
            <a:r>
              <a:rPr lang="es-MX" sz="1200" b="1" dirty="0">
                <a:solidFill>
                  <a:srgbClr val="FF6600"/>
                </a:solidFill>
                <a:effectLst>
                  <a:outerShdw blurRad="38100" dist="38100" dir="2700000" algn="tl">
                    <a:srgbClr val="000000"/>
                  </a:outerShdw>
                </a:effectLst>
                <a:latin typeface="+mn-lt"/>
                <a:cs typeface="Arial" charset="0"/>
              </a:rPr>
              <a:t>LA EMPRESA</a:t>
            </a:r>
            <a:endParaRPr lang="es-ES" sz="1200" b="1" dirty="0">
              <a:solidFill>
                <a:srgbClr val="FF6600"/>
              </a:solidFill>
              <a:effectLst>
                <a:outerShdw blurRad="38100" dist="38100" dir="2700000" algn="tl">
                  <a:srgbClr val="000000"/>
                </a:outerShdw>
              </a:effectLst>
              <a:latin typeface="+mn-lt"/>
              <a:cs typeface="Arial" charset="0"/>
            </a:endParaRPr>
          </a:p>
        </p:txBody>
      </p:sp>
      <p:sp>
        <p:nvSpPr>
          <p:cNvPr id="34837" name="Text Box 23">
            <a:extLst>
              <a:ext uri="{FF2B5EF4-FFF2-40B4-BE49-F238E27FC236}">
                <a16:creationId xmlns:a16="http://schemas.microsoft.com/office/drawing/2014/main" id="{A4AC712C-4A45-4BA7-815B-A24CBEFBE10E}"/>
              </a:ext>
            </a:extLst>
          </p:cNvPr>
          <p:cNvSpPr txBox="1">
            <a:spLocks noChangeArrowheads="1"/>
          </p:cNvSpPr>
          <p:nvPr/>
        </p:nvSpPr>
        <p:spPr bwMode="auto">
          <a:xfrm>
            <a:off x="5580063" y="981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s-MX" altLang="es-EC" sz="1200" b="1">
                <a:cs typeface="Arial" panose="020B0604020202020204" pitchFamily="34" charset="0"/>
              </a:rPr>
              <a:t>EJECUCIÓN DE ESTRATEGIA</a:t>
            </a:r>
            <a:endParaRPr lang="es-ES" altLang="es-EC" sz="1200" b="1">
              <a:cs typeface="Arial" panose="020B0604020202020204" pitchFamily="34" charset="0"/>
            </a:endParaRPr>
          </a:p>
        </p:txBody>
      </p:sp>
      <p:sp>
        <p:nvSpPr>
          <p:cNvPr id="34838" name="Line 24">
            <a:extLst>
              <a:ext uri="{FF2B5EF4-FFF2-40B4-BE49-F238E27FC236}">
                <a16:creationId xmlns:a16="http://schemas.microsoft.com/office/drawing/2014/main" id="{5AF431E9-2DC9-4891-9F3A-0B6BE37DE85B}"/>
              </a:ext>
            </a:extLst>
          </p:cNvPr>
          <p:cNvSpPr>
            <a:spLocks noChangeShapeType="1"/>
          </p:cNvSpPr>
          <p:nvPr/>
        </p:nvSpPr>
        <p:spPr bwMode="auto">
          <a:xfrm>
            <a:off x="7162800" y="1300163"/>
            <a:ext cx="3810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4839" name="Line 25">
            <a:extLst>
              <a:ext uri="{FF2B5EF4-FFF2-40B4-BE49-F238E27FC236}">
                <a16:creationId xmlns:a16="http://schemas.microsoft.com/office/drawing/2014/main" id="{CEAACBA8-8020-4369-A4EF-22652705FE20}"/>
              </a:ext>
            </a:extLst>
          </p:cNvPr>
          <p:cNvSpPr>
            <a:spLocks noChangeShapeType="1"/>
          </p:cNvSpPr>
          <p:nvPr/>
        </p:nvSpPr>
        <p:spPr bwMode="auto">
          <a:xfrm>
            <a:off x="7162800" y="1147763"/>
            <a:ext cx="0" cy="38100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4840" name="AutoShape 26">
            <a:extLst>
              <a:ext uri="{FF2B5EF4-FFF2-40B4-BE49-F238E27FC236}">
                <a16:creationId xmlns:a16="http://schemas.microsoft.com/office/drawing/2014/main" id="{8C3D8F1A-B98A-403A-8F5A-60B805CE62EE}"/>
              </a:ext>
            </a:extLst>
          </p:cNvPr>
          <p:cNvSpPr>
            <a:spLocks/>
          </p:cNvSpPr>
          <p:nvPr/>
        </p:nvSpPr>
        <p:spPr bwMode="auto">
          <a:xfrm>
            <a:off x="4648200" y="2519363"/>
            <a:ext cx="228600" cy="3276600"/>
          </a:xfrm>
          <a:prstGeom prst="leftBrace">
            <a:avLst>
              <a:gd name="adj1" fmla="val 119444"/>
              <a:gd name="adj2" fmla="val 50000"/>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endParaRPr lang="es-EC" altLang="es-EC" sz="2400">
              <a:solidFill>
                <a:srgbClr val="996600"/>
              </a:solidFill>
              <a:cs typeface="Arial" panose="020B0604020202020204" pitchFamily="34" charset="0"/>
            </a:endParaRPr>
          </a:p>
        </p:txBody>
      </p:sp>
      <p:sp>
        <p:nvSpPr>
          <p:cNvPr id="34841" name="AutoShape 27">
            <a:extLst>
              <a:ext uri="{FF2B5EF4-FFF2-40B4-BE49-F238E27FC236}">
                <a16:creationId xmlns:a16="http://schemas.microsoft.com/office/drawing/2014/main" id="{E4DDDA39-7582-4508-8606-1AF199D7F0A9}"/>
              </a:ext>
            </a:extLst>
          </p:cNvPr>
          <p:cNvSpPr>
            <a:spLocks/>
          </p:cNvSpPr>
          <p:nvPr/>
        </p:nvSpPr>
        <p:spPr bwMode="auto">
          <a:xfrm>
            <a:off x="1828800" y="2519363"/>
            <a:ext cx="228600" cy="3124200"/>
          </a:xfrm>
          <a:prstGeom prst="leftBrace">
            <a:avLst>
              <a:gd name="adj1" fmla="val 113889"/>
              <a:gd name="adj2" fmla="val 50000"/>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cs typeface="Arial" panose="020B0604020202020204" pitchFamily="34" charset="0"/>
            </a:endParaRPr>
          </a:p>
        </p:txBody>
      </p:sp>
      <p:sp>
        <p:nvSpPr>
          <p:cNvPr id="34842" name="AutoShape 28">
            <a:extLst>
              <a:ext uri="{FF2B5EF4-FFF2-40B4-BE49-F238E27FC236}">
                <a16:creationId xmlns:a16="http://schemas.microsoft.com/office/drawing/2014/main" id="{344C9060-E78A-447A-BCB6-4B585262A25D}"/>
              </a:ext>
            </a:extLst>
          </p:cNvPr>
          <p:cNvSpPr>
            <a:spLocks/>
          </p:cNvSpPr>
          <p:nvPr/>
        </p:nvSpPr>
        <p:spPr bwMode="auto">
          <a:xfrm>
            <a:off x="3348038" y="1844675"/>
            <a:ext cx="157162" cy="979488"/>
          </a:xfrm>
          <a:prstGeom prst="leftBrace">
            <a:avLst>
              <a:gd name="adj1" fmla="val 51936"/>
              <a:gd name="adj2" fmla="val 50000"/>
            </a:avLst>
          </a:prstGeom>
          <a:noFill/>
          <a:ln w="28575">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cs typeface="Arial" panose="020B0604020202020204" pitchFamily="34" charset="0"/>
            </a:endParaRPr>
          </a:p>
        </p:txBody>
      </p:sp>
      <p:sp>
        <p:nvSpPr>
          <p:cNvPr id="34843" name="AutoShape 29">
            <a:extLst>
              <a:ext uri="{FF2B5EF4-FFF2-40B4-BE49-F238E27FC236}">
                <a16:creationId xmlns:a16="http://schemas.microsoft.com/office/drawing/2014/main" id="{54600A1B-C822-46DC-9C8D-0CE93449870D}"/>
              </a:ext>
            </a:extLst>
          </p:cNvPr>
          <p:cNvSpPr>
            <a:spLocks/>
          </p:cNvSpPr>
          <p:nvPr/>
        </p:nvSpPr>
        <p:spPr bwMode="auto">
          <a:xfrm>
            <a:off x="3276600" y="5229225"/>
            <a:ext cx="215900" cy="898525"/>
          </a:xfrm>
          <a:prstGeom prst="leftBrace">
            <a:avLst>
              <a:gd name="adj1" fmla="val 34681"/>
              <a:gd name="adj2" fmla="val 50000"/>
            </a:avLst>
          </a:prstGeom>
          <a:noFill/>
          <a:ln w="28575">
            <a:solidFill>
              <a:srgbClr val="99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cs typeface="Arial" panose="020B0604020202020204" pitchFamily="34" charset="0"/>
            </a:endParaRPr>
          </a:p>
        </p:txBody>
      </p:sp>
      <p:sp>
        <p:nvSpPr>
          <p:cNvPr id="34844" name="Line 30">
            <a:extLst>
              <a:ext uri="{FF2B5EF4-FFF2-40B4-BE49-F238E27FC236}">
                <a16:creationId xmlns:a16="http://schemas.microsoft.com/office/drawing/2014/main" id="{BB067F42-20AB-4DE7-A00B-AE1EB4D7655A}"/>
              </a:ext>
            </a:extLst>
          </p:cNvPr>
          <p:cNvSpPr>
            <a:spLocks noChangeShapeType="1"/>
          </p:cNvSpPr>
          <p:nvPr/>
        </p:nvSpPr>
        <p:spPr bwMode="auto">
          <a:xfrm>
            <a:off x="2627313" y="2824163"/>
            <a:ext cx="0" cy="762000"/>
          </a:xfrm>
          <a:prstGeom prst="line">
            <a:avLst/>
          </a:prstGeom>
          <a:noFill/>
          <a:ln w="28575">
            <a:solidFill>
              <a:srgbClr val="66FF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845" name="Line 31">
            <a:extLst>
              <a:ext uri="{FF2B5EF4-FFF2-40B4-BE49-F238E27FC236}">
                <a16:creationId xmlns:a16="http://schemas.microsoft.com/office/drawing/2014/main" id="{184EC0F4-4FB1-464E-8F56-EE1DE8DDF018}"/>
              </a:ext>
            </a:extLst>
          </p:cNvPr>
          <p:cNvSpPr>
            <a:spLocks noChangeShapeType="1"/>
          </p:cNvSpPr>
          <p:nvPr/>
        </p:nvSpPr>
        <p:spPr bwMode="auto">
          <a:xfrm>
            <a:off x="2667000" y="4576763"/>
            <a:ext cx="0" cy="762000"/>
          </a:xfrm>
          <a:prstGeom prst="line">
            <a:avLst/>
          </a:prstGeom>
          <a:noFill/>
          <a:ln w="28575">
            <a:solidFill>
              <a:srgbClr val="66FF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846" name="Line 32">
            <a:extLst>
              <a:ext uri="{FF2B5EF4-FFF2-40B4-BE49-F238E27FC236}">
                <a16:creationId xmlns:a16="http://schemas.microsoft.com/office/drawing/2014/main" id="{17C8E37A-CDA1-49B9-97E0-3FFBED2498B2}"/>
              </a:ext>
            </a:extLst>
          </p:cNvPr>
          <p:cNvSpPr>
            <a:spLocks noChangeShapeType="1"/>
          </p:cNvSpPr>
          <p:nvPr/>
        </p:nvSpPr>
        <p:spPr bwMode="auto">
          <a:xfrm>
            <a:off x="5334000" y="2900363"/>
            <a:ext cx="0" cy="2514600"/>
          </a:xfrm>
          <a:prstGeom prst="line">
            <a:avLst/>
          </a:prstGeom>
          <a:noFill/>
          <a:ln w="38100">
            <a:solidFill>
              <a:srgbClr val="66FF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847" name="Line 33">
            <a:extLst>
              <a:ext uri="{FF2B5EF4-FFF2-40B4-BE49-F238E27FC236}">
                <a16:creationId xmlns:a16="http://schemas.microsoft.com/office/drawing/2014/main" id="{B39E1DB7-A9F4-4803-B824-C9CDD63C9868}"/>
              </a:ext>
            </a:extLst>
          </p:cNvPr>
          <p:cNvSpPr>
            <a:spLocks noChangeShapeType="1"/>
          </p:cNvSpPr>
          <p:nvPr/>
        </p:nvSpPr>
        <p:spPr bwMode="auto">
          <a:xfrm>
            <a:off x="5580063" y="2205038"/>
            <a:ext cx="457200" cy="0"/>
          </a:xfrm>
          <a:prstGeom prst="line">
            <a:avLst/>
          </a:prstGeom>
          <a:noFill/>
          <a:ln w="28575">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848" name="Line 34">
            <a:extLst>
              <a:ext uri="{FF2B5EF4-FFF2-40B4-BE49-F238E27FC236}">
                <a16:creationId xmlns:a16="http://schemas.microsoft.com/office/drawing/2014/main" id="{D059769D-6C2D-4A4B-A7A1-82EA0E61BADB}"/>
              </a:ext>
            </a:extLst>
          </p:cNvPr>
          <p:cNvSpPr>
            <a:spLocks noChangeShapeType="1"/>
          </p:cNvSpPr>
          <p:nvPr/>
        </p:nvSpPr>
        <p:spPr bwMode="auto">
          <a:xfrm>
            <a:off x="5580063" y="5661025"/>
            <a:ext cx="457200" cy="0"/>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849" name="AutoShape 35">
            <a:extLst>
              <a:ext uri="{FF2B5EF4-FFF2-40B4-BE49-F238E27FC236}">
                <a16:creationId xmlns:a16="http://schemas.microsoft.com/office/drawing/2014/main" id="{81FB2771-ED7E-48D0-8773-B0FF2883BE4A}"/>
              </a:ext>
            </a:extLst>
          </p:cNvPr>
          <p:cNvSpPr>
            <a:spLocks noChangeArrowheads="1"/>
          </p:cNvSpPr>
          <p:nvPr/>
        </p:nvSpPr>
        <p:spPr bwMode="auto">
          <a:xfrm>
            <a:off x="3048000" y="3890963"/>
            <a:ext cx="15240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cs typeface="Arial" panose="020B0604020202020204" pitchFamily="34" charset="0"/>
            </a:endParaRPr>
          </a:p>
        </p:txBody>
      </p:sp>
      <p:sp>
        <p:nvSpPr>
          <p:cNvPr id="34850" name="Line 36">
            <a:extLst>
              <a:ext uri="{FF2B5EF4-FFF2-40B4-BE49-F238E27FC236}">
                <a16:creationId xmlns:a16="http://schemas.microsoft.com/office/drawing/2014/main" id="{D748DB4B-ECD2-4CDE-ADE5-1AAA04F9B103}"/>
              </a:ext>
            </a:extLst>
          </p:cNvPr>
          <p:cNvSpPr>
            <a:spLocks noChangeShapeType="1"/>
          </p:cNvSpPr>
          <p:nvPr/>
        </p:nvSpPr>
        <p:spPr bwMode="auto">
          <a:xfrm>
            <a:off x="6629400" y="3213100"/>
            <a:ext cx="0" cy="762000"/>
          </a:xfrm>
          <a:prstGeom prst="line">
            <a:avLst/>
          </a:prstGeom>
          <a:noFill/>
          <a:ln w="38100">
            <a:solidFill>
              <a:srgbClr val="66FF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851" name="Line 37">
            <a:extLst>
              <a:ext uri="{FF2B5EF4-FFF2-40B4-BE49-F238E27FC236}">
                <a16:creationId xmlns:a16="http://schemas.microsoft.com/office/drawing/2014/main" id="{E5758A64-1FA9-4D66-A085-251912886208}"/>
              </a:ext>
            </a:extLst>
          </p:cNvPr>
          <p:cNvSpPr>
            <a:spLocks noChangeShapeType="1"/>
          </p:cNvSpPr>
          <p:nvPr/>
        </p:nvSpPr>
        <p:spPr bwMode="auto">
          <a:xfrm>
            <a:off x="6629400" y="4500563"/>
            <a:ext cx="0" cy="800100"/>
          </a:xfrm>
          <a:prstGeom prst="line">
            <a:avLst/>
          </a:prstGeom>
          <a:noFill/>
          <a:ln w="38100">
            <a:solidFill>
              <a:srgbClr val="66FF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852" name="Text Box 38">
            <a:extLst>
              <a:ext uri="{FF2B5EF4-FFF2-40B4-BE49-F238E27FC236}">
                <a16:creationId xmlns:a16="http://schemas.microsoft.com/office/drawing/2014/main" id="{4EF3A60E-0654-4E77-B8D6-60AC5E92B8AC}"/>
              </a:ext>
            </a:extLst>
          </p:cNvPr>
          <p:cNvSpPr txBox="1">
            <a:spLocks noChangeArrowheads="1"/>
          </p:cNvSpPr>
          <p:nvPr/>
        </p:nvSpPr>
        <p:spPr bwMode="auto">
          <a:xfrm>
            <a:off x="250825" y="260350"/>
            <a:ext cx="8642350" cy="7016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MX" sz="4000" b="1" dirty="0">
                <a:solidFill>
                  <a:srgbClr val="FF9933"/>
                </a:solidFill>
                <a:effectLst>
                  <a:outerShdw blurRad="38100" dist="38100" dir="2700000" algn="tl">
                    <a:srgbClr val="000000"/>
                  </a:outerShdw>
                </a:effectLst>
                <a:latin typeface="+mn-lt"/>
                <a:cs typeface="Arial" charset="0"/>
              </a:rPr>
              <a:t>Modelo de Gerencia Estratégica</a:t>
            </a:r>
            <a:endParaRPr lang="es-ES" sz="4000" b="1" dirty="0">
              <a:solidFill>
                <a:srgbClr val="FF9933"/>
              </a:solidFill>
              <a:effectLst>
                <a:outerShdw blurRad="38100" dist="38100" dir="2700000" algn="tl">
                  <a:srgbClr val="000000"/>
                </a:outerShdw>
              </a:effectLst>
              <a:latin typeface="+mn-lt"/>
              <a:cs typeface="Arial" charset="0"/>
            </a:endParaRPr>
          </a:p>
        </p:txBody>
      </p:sp>
      <p:sp>
        <p:nvSpPr>
          <p:cNvPr id="128039" name="Rectangle 39">
            <a:extLst>
              <a:ext uri="{FF2B5EF4-FFF2-40B4-BE49-F238E27FC236}">
                <a16:creationId xmlns:a16="http://schemas.microsoft.com/office/drawing/2014/main" id="{18FBAE42-E263-408B-A8F3-3153919A3CD4}"/>
              </a:ext>
            </a:extLst>
          </p:cNvPr>
          <p:cNvSpPr>
            <a:spLocks noChangeArrowheads="1"/>
          </p:cNvSpPr>
          <p:nvPr/>
        </p:nvSpPr>
        <p:spPr bwMode="auto">
          <a:xfrm>
            <a:off x="179388" y="3446463"/>
            <a:ext cx="1447800" cy="1368425"/>
          </a:xfrm>
          <a:prstGeom prst="rect">
            <a:avLst/>
          </a:prstGeom>
          <a:solidFill>
            <a:schemeClr val="accent2">
              <a:lumMod val="20000"/>
              <a:lumOff val="80000"/>
            </a:schemeClr>
          </a:solidFill>
          <a:ln w="9525">
            <a:solidFill>
              <a:srgbClr val="FF33CC"/>
            </a:solidFill>
            <a:miter lim="800000"/>
            <a:headEnd/>
            <a:tailEnd/>
          </a:ln>
          <a:effectLst>
            <a:outerShdw dist="107763" dir="2700000" algn="ctr" rotWithShape="0">
              <a:srgbClr val="808080"/>
            </a:outerShdw>
          </a:effectLst>
        </p:spPr>
        <p:txBody>
          <a:bodyPr>
            <a:spAutoFit/>
          </a:bodyPr>
          <a:lstStyle/>
          <a:p>
            <a:pPr algn="ctr" fontAlgn="auto">
              <a:lnSpc>
                <a:spcPct val="90000"/>
              </a:lnSpc>
              <a:spcBef>
                <a:spcPct val="50000"/>
              </a:spcBef>
              <a:spcAft>
                <a:spcPts val="0"/>
              </a:spcAft>
              <a:defRPr/>
            </a:pPr>
            <a:endParaRPr lang="es-MX" sz="1200" b="1" dirty="0">
              <a:latin typeface="+mn-lt"/>
              <a:cs typeface="Arial" charset="0"/>
            </a:endParaRPr>
          </a:p>
          <a:p>
            <a:pPr algn="ctr" fontAlgn="auto">
              <a:lnSpc>
                <a:spcPct val="90000"/>
              </a:lnSpc>
              <a:spcBef>
                <a:spcPct val="50000"/>
              </a:spcBef>
              <a:spcAft>
                <a:spcPts val="0"/>
              </a:spcAft>
              <a:defRPr/>
            </a:pPr>
            <a:r>
              <a:rPr lang="es-MX" sz="1200" b="1" dirty="0">
                <a:effectLst>
                  <a:outerShdw blurRad="38100" dist="38100" dir="2700000" algn="tl">
                    <a:srgbClr val="FFFFFF"/>
                  </a:outerShdw>
                </a:effectLst>
                <a:latin typeface="+mn-lt"/>
                <a:cs typeface="Arial" charset="0"/>
              </a:rPr>
              <a:t>IDENTIFICAR </a:t>
            </a:r>
          </a:p>
          <a:p>
            <a:pPr algn="ctr" fontAlgn="auto">
              <a:lnSpc>
                <a:spcPct val="90000"/>
              </a:lnSpc>
              <a:spcBef>
                <a:spcPct val="50000"/>
              </a:spcBef>
              <a:spcAft>
                <a:spcPts val="0"/>
              </a:spcAft>
              <a:defRPr/>
            </a:pPr>
            <a:r>
              <a:rPr lang="es-MX" sz="1200" b="1" dirty="0">
                <a:effectLst>
                  <a:outerShdw blurRad="38100" dist="38100" dir="2700000" algn="tl">
                    <a:srgbClr val="FFFFFF"/>
                  </a:outerShdw>
                </a:effectLst>
                <a:latin typeface="+mn-lt"/>
                <a:cs typeface="Arial" charset="0"/>
              </a:rPr>
              <a:t>MISIÓN ACTUAL OBJETIVOS Y ESTRATEGIA</a:t>
            </a:r>
          </a:p>
          <a:p>
            <a:pPr algn="ctr" fontAlgn="auto">
              <a:lnSpc>
                <a:spcPct val="90000"/>
              </a:lnSpc>
              <a:spcBef>
                <a:spcPct val="50000"/>
              </a:spcBef>
              <a:spcAft>
                <a:spcPts val="0"/>
              </a:spcAft>
              <a:defRPr/>
            </a:pPr>
            <a:endParaRPr lang="es-ES" sz="1200" b="1" dirty="0">
              <a:effectLst>
                <a:outerShdw blurRad="38100" dist="38100" dir="2700000" algn="tl">
                  <a:srgbClr val="FFFFFF"/>
                </a:outerShdw>
              </a:effectLst>
              <a:latin typeface="+mn-lt"/>
              <a:cs typeface="Arial" charset="0"/>
            </a:endParaRPr>
          </a:p>
        </p:txBody>
      </p:sp>
      <p:sp>
        <p:nvSpPr>
          <p:cNvPr id="34854" name="Rectangle 40">
            <a:extLst>
              <a:ext uri="{FF2B5EF4-FFF2-40B4-BE49-F238E27FC236}">
                <a16:creationId xmlns:a16="http://schemas.microsoft.com/office/drawing/2014/main" id="{0A903CBF-8424-4E5B-A10B-615F24CA95CF}"/>
              </a:ext>
            </a:extLst>
          </p:cNvPr>
          <p:cNvSpPr>
            <a:spLocks noChangeArrowheads="1"/>
          </p:cNvSpPr>
          <p:nvPr/>
        </p:nvSpPr>
        <p:spPr bwMode="auto">
          <a:xfrm>
            <a:off x="7545388" y="3644900"/>
            <a:ext cx="1490662" cy="1101725"/>
          </a:xfrm>
          <a:prstGeom prst="rect">
            <a:avLst/>
          </a:prstGeom>
          <a:solidFill>
            <a:schemeClr val="accent2">
              <a:lumMod val="20000"/>
              <a:lumOff val="80000"/>
            </a:schemeClr>
          </a:solidFill>
          <a:ln w="9525">
            <a:noFill/>
            <a:miter lim="800000"/>
            <a:headEnd/>
            <a:tailEnd/>
          </a:ln>
          <a:effectLst>
            <a:outerShdw dist="107763" dir="2700000" algn="ctr" rotWithShape="0">
              <a:srgbClr val="808080">
                <a:alpha val="50000"/>
              </a:srgbClr>
            </a:outerShdw>
          </a:effectLst>
        </p:spPr>
        <p:txBody>
          <a:bodyPr>
            <a:spAutoFit/>
          </a:bodyPr>
          <a:lstStyle/>
          <a:p>
            <a:pPr algn="ctr" fontAlgn="auto">
              <a:lnSpc>
                <a:spcPct val="90000"/>
              </a:lnSpc>
              <a:spcBef>
                <a:spcPct val="50000"/>
              </a:spcBef>
              <a:spcAft>
                <a:spcPts val="0"/>
              </a:spcAft>
              <a:defRPr/>
            </a:pPr>
            <a:endParaRPr lang="es-MX" sz="1200" b="1" dirty="0">
              <a:effectLst>
                <a:outerShdw blurRad="38100" dist="38100" dir="2700000" algn="tl">
                  <a:srgbClr val="FFFFFF"/>
                </a:outerShdw>
              </a:effectLst>
              <a:latin typeface="+mn-lt"/>
              <a:cs typeface="Arial" charset="0"/>
            </a:endParaRPr>
          </a:p>
          <a:p>
            <a:pPr algn="ctr" fontAlgn="auto">
              <a:lnSpc>
                <a:spcPct val="90000"/>
              </a:lnSpc>
              <a:spcBef>
                <a:spcPct val="50000"/>
              </a:spcBef>
              <a:spcAft>
                <a:spcPts val="0"/>
              </a:spcAft>
              <a:defRPr/>
            </a:pPr>
            <a:r>
              <a:rPr lang="es-MX" sz="1200" b="1" dirty="0">
                <a:effectLst>
                  <a:outerShdw blurRad="38100" dist="38100" dir="2700000" algn="tl">
                    <a:srgbClr val="FFFFFF"/>
                  </a:outerShdw>
                </a:effectLst>
                <a:latin typeface="+mn-lt"/>
                <a:cs typeface="Arial" charset="0"/>
              </a:rPr>
              <a:t>MEDIR Y EVALUAR RESULTADOS</a:t>
            </a:r>
          </a:p>
          <a:p>
            <a:pPr algn="ctr" fontAlgn="auto">
              <a:lnSpc>
                <a:spcPct val="90000"/>
              </a:lnSpc>
              <a:spcBef>
                <a:spcPct val="50000"/>
              </a:spcBef>
              <a:spcAft>
                <a:spcPts val="0"/>
              </a:spcAft>
              <a:defRPr/>
            </a:pPr>
            <a:endParaRPr lang="es-ES" sz="1200" b="1" dirty="0">
              <a:effectLst>
                <a:outerShdw blurRad="38100" dist="38100" dir="2700000" algn="tl">
                  <a:srgbClr val="FFFFFF"/>
                </a:outerShdw>
              </a:effectLst>
              <a:latin typeface="+mn-lt"/>
              <a:cs typeface="Arial" charset="0"/>
            </a:endParaRPr>
          </a:p>
        </p:txBody>
      </p:sp>
      <p:sp>
        <p:nvSpPr>
          <p:cNvPr id="34855" name="Line 39">
            <a:extLst>
              <a:ext uri="{FF2B5EF4-FFF2-40B4-BE49-F238E27FC236}">
                <a16:creationId xmlns:a16="http://schemas.microsoft.com/office/drawing/2014/main" id="{7B25E317-FC71-4E79-B067-98443BF718F6}"/>
              </a:ext>
            </a:extLst>
          </p:cNvPr>
          <p:cNvSpPr>
            <a:spLocks noChangeShapeType="1"/>
          </p:cNvSpPr>
          <p:nvPr/>
        </p:nvSpPr>
        <p:spPr bwMode="auto">
          <a:xfrm>
            <a:off x="8316913" y="4868863"/>
            <a:ext cx="0" cy="1800225"/>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4856" name="Line 40">
            <a:extLst>
              <a:ext uri="{FF2B5EF4-FFF2-40B4-BE49-F238E27FC236}">
                <a16:creationId xmlns:a16="http://schemas.microsoft.com/office/drawing/2014/main" id="{A0F38E59-286E-421C-881B-64BD225D5B7F}"/>
              </a:ext>
            </a:extLst>
          </p:cNvPr>
          <p:cNvSpPr>
            <a:spLocks noChangeShapeType="1"/>
          </p:cNvSpPr>
          <p:nvPr/>
        </p:nvSpPr>
        <p:spPr bwMode="auto">
          <a:xfrm>
            <a:off x="5435600" y="6669088"/>
            <a:ext cx="2881313"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4857" name="Line 41">
            <a:extLst>
              <a:ext uri="{FF2B5EF4-FFF2-40B4-BE49-F238E27FC236}">
                <a16:creationId xmlns:a16="http://schemas.microsoft.com/office/drawing/2014/main" id="{3E699634-9B01-4FCF-894D-D83DAD4474D7}"/>
              </a:ext>
            </a:extLst>
          </p:cNvPr>
          <p:cNvSpPr>
            <a:spLocks noChangeShapeType="1"/>
          </p:cNvSpPr>
          <p:nvPr/>
        </p:nvSpPr>
        <p:spPr bwMode="auto">
          <a:xfrm flipH="1">
            <a:off x="971550" y="6669088"/>
            <a:ext cx="2663825"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4858" name="Line 42">
            <a:extLst>
              <a:ext uri="{FF2B5EF4-FFF2-40B4-BE49-F238E27FC236}">
                <a16:creationId xmlns:a16="http://schemas.microsoft.com/office/drawing/2014/main" id="{D1CC3092-84FB-4C45-8B93-C7F5FCE2D399}"/>
              </a:ext>
            </a:extLst>
          </p:cNvPr>
          <p:cNvSpPr>
            <a:spLocks noChangeShapeType="1"/>
          </p:cNvSpPr>
          <p:nvPr/>
        </p:nvSpPr>
        <p:spPr bwMode="auto">
          <a:xfrm flipV="1">
            <a:off x="971550" y="5084763"/>
            <a:ext cx="0" cy="1584325"/>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859" name="Text Box 43">
            <a:extLst>
              <a:ext uri="{FF2B5EF4-FFF2-40B4-BE49-F238E27FC236}">
                <a16:creationId xmlns:a16="http://schemas.microsoft.com/office/drawing/2014/main" id="{B6433E0A-A6CE-4B2D-B1C0-8DD496EFA7DB}"/>
              </a:ext>
            </a:extLst>
          </p:cNvPr>
          <p:cNvSpPr txBox="1">
            <a:spLocks noChangeArrowheads="1"/>
          </p:cNvSpPr>
          <p:nvPr/>
        </p:nvSpPr>
        <p:spPr bwMode="auto">
          <a:xfrm>
            <a:off x="5867400" y="4005263"/>
            <a:ext cx="1439863"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 altLang="es-EC" sz="1200" b="1">
                <a:cs typeface="Arial" panose="020B0604020202020204" pitchFamily="34" charset="0"/>
              </a:rPr>
              <a:t>Asignación de Recursos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0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8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8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8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80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8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0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8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8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80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0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8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8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85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4854"/>
                                        </p:tgtEl>
                                        <p:attrNameLst>
                                          <p:attrName>style.visibility</p:attrName>
                                        </p:attrNameLst>
                                      </p:cBhvr>
                                      <p:to>
                                        <p:strVal val="visible"/>
                                      </p:to>
                                    </p:set>
                                    <p:anim calcmode="lin" valueType="num">
                                      <p:cBhvr additive="base">
                                        <p:cTn id="63" dur="500" fill="hold"/>
                                        <p:tgtEl>
                                          <p:spTgt spid="34854"/>
                                        </p:tgtEl>
                                        <p:attrNameLst>
                                          <p:attrName>ppt_x</p:attrName>
                                        </p:attrNameLst>
                                      </p:cBhvr>
                                      <p:tavLst>
                                        <p:tav tm="0">
                                          <p:val>
                                            <p:strVal val="#ppt_x"/>
                                          </p:val>
                                        </p:tav>
                                        <p:tav tm="100000">
                                          <p:val>
                                            <p:strVal val="#ppt_x"/>
                                          </p:val>
                                        </p:tav>
                                      </p:tavLst>
                                    </p:anim>
                                    <p:anim calcmode="lin" valueType="num">
                                      <p:cBhvr additive="base">
                                        <p:cTn id="64" dur="500" fill="hold"/>
                                        <p:tgtEl>
                                          <p:spTgt spid="3485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4855"/>
                                        </p:tgtEl>
                                        <p:attrNameLst>
                                          <p:attrName>style.visibility</p:attrName>
                                        </p:attrNameLst>
                                      </p:cBhvr>
                                      <p:to>
                                        <p:strVal val="visible"/>
                                      </p:to>
                                    </p:set>
                                    <p:anim calcmode="lin" valueType="num">
                                      <p:cBhvr additive="base">
                                        <p:cTn id="67" dur="500" fill="hold"/>
                                        <p:tgtEl>
                                          <p:spTgt spid="34855"/>
                                        </p:tgtEl>
                                        <p:attrNameLst>
                                          <p:attrName>ppt_x</p:attrName>
                                        </p:attrNameLst>
                                      </p:cBhvr>
                                      <p:tavLst>
                                        <p:tav tm="0">
                                          <p:val>
                                            <p:strVal val="#ppt_x"/>
                                          </p:val>
                                        </p:tav>
                                        <p:tav tm="100000">
                                          <p:val>
                                            <p:strVal val="#ppt_x"/>
                                          </p:val>
                                        </p:tav>
                                      </p:tavLst>
                                    </p:anim>
                                    <p:anim calcmode="lin" valueType="num">
                                      <p:cBhvr additive="base">
                                        <p:cTn id="68" dur="500" fill="hold"/>
                                        <p:tgtEl>
                                          <p:spTgt spid="3485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4856"/>
                                        </p:tgtEl>
                                        <p:attrNameLst>
                                          <p:attrName>style.visibility</p:attrName>
                                        </p:attrNameLst>
                                      </p:cBhvr>
                                      <p:to>
                                        <p:strVal val="visible"/>
                                      </p:to>
                                    </p:set>
                                    <p:anim calcmode="lin" valueType="num">
                                      <p:cBhvr additive="base">
                                        <p:cTn id="71" dur="500" fill="hold"/>
                                        <p:tgtEl>
                                          <p:spTgt spid="34856"/>
                                        </p:tgtEl>
                                        <p:attrNameLst>
                                          <p:attrName>ppt_x</p:attrName>
                                        </p:attrNameLst>
                                      </p:cBhvr>
                                      <p:tavLst>
                                        <p:tav tm="0">
                                          <p:val>
                                            <p:strVal val="#ppt_x"/>
                                          </p:val>
                                        </p:tav>
                                        <p:tav tm="100000">
                                          <p:val>
                                            <p:strVal val="#ppt_x"/>
                                          </p:val>
                                        </p:tav>
                                      </p:tavLst>
                                    </p:anim>
                                    <p:anim calcmode="lin" valueType="num">
                                      <p:cBhvr additive="base">
                                        <p:cTn id="72" dur="500" fill="hold"/>
                                        <p:tgtEl>
                                          <p:spTgt spid="3485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823"/>
                                        </p:tgtEl>
                                        <p:attrNameLst>
                                          <p:attrName>style.visibility</p:attrName>
                                        </p:attrNameLst>
                                      </p:cBhvr>
                                      <p:to>
                                        <p:strVal val="visible"/>
                                      </p:to>
                                    </p:set>
                                    <p:anim calcmode="lin" valueType="num">
                                      <p:cBhvr additive="base">
                                        <p:cTn id="75" dur="500" fill="hold"/>
                                        <p:tgtEl>
                                          <p:spTgt spid="34823"/>
                                        </p:tgtEl>
                                        <p:attrNameLst>
                                          <p:attrName>ppt_x</p:attrName>
                                        </p:attrNameLst>
                                      </p:cBhvr>
                                      <p:tavLst>
                                        <p:tav tm="0">
                                          <p:val>
                                            <p:strVal val="#ppt_x"/>
                                          </p:val>
                                        </p:tav>
                                        <p:tav tm="100000">
                                          <p:val>
                                            <p:strVal val="#ppt_x"/>
                                          </p:val>
                                        </p:tav>
                                      </p:tavLst>
                                    </p:anim>
                                    <p:anim calcmode="lin" valueType="num">
                                      <p:cBhvr additive="base">
                                        <p:cTn id="76" dur="500" fill="hold"/>
                                        <p:tgtEl>
                                          <p:spTgt spid="3482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4857"/>
                                        </p:tgtEl>
                                        <p:attrNameLst>
                                          <p:attrName>style.visibility</p:attrName>
                                        </p:attrNameLst>
                                      </p:cBhvr>
                                      <p:to>
                                        <p:strVal val="visible"/>
                                      </p:to>
                                    </p:set>
                                    <p:anim calcmode="lin" valueType="num">
                                      <p:cBhvr additive="base">
                                        <p:cTn id="79" dur="500" fill="hold"/>
                                        <p:tgtEl>
                                          <p:spTgt spid="34857"/>
                                        </p:tgtEl>
                                        <p:attrNameLst>
                                          <p:attrName>ppt_x</p:attrName>
                                        </p:attrNameLst>
                                      </p:cBhvr>
                                      <p:tavLst>
                                        <p:tav tm="0">
                                          <p:val>
                                            <p:strVal val="#ppt_x"/>
                                          </p:val>
                                        </p:tav>
                                        <p:tav tm="100000">
                                          <p:val>
                                            <p:strVal val="#ppt_x"/>
                                          </p:val>
                                        </p:tav>
                                      </p:tavLst>
                                    </p:anim>
                                    <p:anim calcmode="lin" valueType="num">
                                      <p:cBhvr additive="base">
                                        <p:cTn id="80" dur="500" fill="hold"/>
                                        <p:tgtEl>
                                          <p:spTgt spid="3485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4858"/>
                                        </p:tgtEl>
                                        <p:attrNameLst>
                                          <p:attrName>style.visibility</p:attrName>
                                        </p:attrNameLst>
                                      </p:cBhvr>
                                      <p:to>
                                        <p:strVal val="visible"/>
                                      </p:to>
                                    </p:set>
                                    <p:anim calcmode="lin" valueType="num">
                                      <p:cBhvr additive="base">
                                        <p:cTn id="83" dur="500" fill="hold"/>
                                        <p:tgtEl>
                                          <p:spTgt spid="34858"/>
                                        </p:tgtEl>
                                        <p:attrNameLst>
                                          <p:attrName>ppt_x</p:attrName>
                                        </p:attrNameLst>
                                      </p:cBhvr>
                                      <p:tavLst>
                                        <p:tav tm="0">
                                          <p:val>
                                            <p:strVal val="#ppt_x"/>
                                          </p:val>
                                        </p:tav>
                                        <p:tav tm="100000">
                                          <p:val>
                                            <p:strVal val="#ppt_x"/>
                                          </p:val>
                                        </p:tav>
                                      </p:tavLst>
                                    </p:anim>
                                    <p:anim calcmode="lin" valueType="num">
                                      <p:cBhvr additive="base">
                                        <p:cTn id="84" dur="500" fill="hold"/>
                                        <p:tgtEl>
                                          <p:spTgt spid="34858"/>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481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482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48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8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482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483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483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4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3" grpId="0"/>
      <p:bldP spid="34825" grpId="0"/>
      <p:bldP spid="34826" grpId="0"/>
      <p:bldP spid="34827" grpId="0" animBg="1"/>
      <p:bldP spid="34828" grpId="0"/>
      <p:bldP spid="34829" grpId="0"/>
      <p:bldP spid="34830" grpId="0"/>
      <p:bldP spid="128016" grpId="0"/>
      <p:bldP spid="128017" grpId="0"/>
      <p:bldP spid="128018" grpId="0"/>
      <p:bldP spid="128019" grpId="0"/>
      <p:bldP spid="34835" grpId="0" animBg="1"/>
      <p:bldP spid="128022" grpId="0"/>
      <p:bldP spid="34837" grpId="0"/>
      <p:bldP spid="34840" grpId="0" animBg="1"/>
      <p:bldP spid="34841" grpId="0" animBg="1"/>
      <p:bldP spid="34842" grpId="0" animBg="1"/>
      <p:bldP spid="34843" grpId="0" animBg="1"/>
      <p:bldP spid="34849" grpId="0" animBg="1"/>
      <p:bldP spid="128039" grpId="0" animBg="1"/>
      <p:bldP spid="34854" grpId="0" animBg="1"/>
      <p:bldP spid="348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D09EEAD-C770-4A51-B11B-40B9F06D10EB}"/>
              </a:ext>
            </a:extLst>
          </p:cNvPr>
          <p:cNvSpPr>
            <a:spLocks noGrp="1" noChangeArrowheads="1"/>
          </p:cNvSpPr>
          <p:nvPr>
            <p:ph type="title" idx="4294967295"/>
          </p:nvPr>
        </p:nvSpPr>
        <p:spPr>
          <a:xfrm>
            <a:off x="0" y="333375"/>
            <a:ext cx="9144000" cy="641350"/>
          </a:xfrm>
        </p:spPr>
        <p:txBody>
          <a:bodyPr anchor="t">
            <a:spAutoFit/>
          </a:bodyPr>
          <a:lstStyle/>
          <a:p>
            <a:pPr fontAlgn="auto">
              <a:spcAft>
                <a:spcPts val="0"/>
              </a:spcAft>
              <a:defRPr/>
            </a:pPr>
            <a:r>
              <a:rPr lang="es-MX" sz="3600" b="1" dirty="0">
                <a:solidFill>
                  <a:srgbClr val="FF9933"/>
                </a:solidFill>
                <a:effectLst>
                  <a:outerShdw blurRad="38100" dist="38100" dir="2700000" algn="tl">
                    <a:srgbClr val="000000"/>
                  </a:outerShdw>
                </a:effectLst>
                <a:cs typeface="Arial" charset="0"/>
              </a:rPr>
              <a:t>12 pasos para la Gerencia Estratégica</a:t>
            </a:r>
            <a:endParaRPr lang="es-VE" sz="3600" b="1" dirty="0">
              <a:solidFill>
                <a:srgbClr val="FF9933"/>
              </a:solidFill>
              <a:effectLst>
                <a:outerShdw blurRad="38100" dist="38100" dir="2700000" algn="tl">
                  <a:srgbClr val="000000"/>
                </a:outerShdw>
              </a:effectLst>
              <a:cs typeface="Arial" charset="0"/>
            </a:endParaRPr>
          </a:p>
        </p:txBody>
      </p:sp>
      <p:sp>
        <p:nvSpPr>
          <p:cNvPr id="60419" name="Rectangle 3">
            <a:extLst>
              <a:ext uri="{FF2B5EF4-FFF2-40B4-BE49-F238E27FC236}">
                <a16:creationId xmlns:a16="http://schemas.microsoft.com/office/drawing/2014/main" id="{CC7C74E3-E288-4581-84DD-B78F013AB6F9}"/>
              </a:ext>
            </a:extLst>
          </p:cNvPr>
          <p:cNvSpPr>
            <a:spLocks noGrp="1" noChangeArrowheads="1"/>
          </p:cNvSpPr>
          <p:nvPr>
            <p:ph type="body" sz="half" idx="4294967295"/>
          </p:nvPr>
        </p:nvSpPr>
        <p:spPr>
          <a:xfrm>
            <a:off x="0" y="1628775"/>
            <a:ext cx="7056438" cy="4679950"/>
          </a:xfrm>
        </p:spPr>
        <p:txBody>
          <a:bodyPr>
            <a:normAutofit fontScale="92500" lnSpcReduction="20000"/>
          </a:bodyPr>
          <a:lstStyle/>
          <a:p>
            <a:pPr marL="355600" indent="-355600" algn="just" fontAlgn="auto">
              <a:spcBef>
                <a:spcPct val="55000"/>
              </a:spcBef>
              <a:spcAft>
                <a:spcPts val="0"/>
              </a:spcAft>
              <a:buClr>
                <a:srgbClr val="FF3399"/>
              </a:buClr>
              <a:buFont typeface="Wingdings" panose="05000000000000000000" pitchFamily="2" charset="2"/>
              <a:buAutoNum type="arabicPeriod"/>
              <a:defRPr/>
            </a:pPr>
            <a:r>
              <a:rPr lang="es-MX" sz="2000" b="1" dirty="0">
                <a:effectLst>
                  <a:outerShdw blurRad="38100" dist="38100" dir="2700000" algn="tl">
                    <a:srgbClr val="000000"/>
                  </a:outerShdw>
                </a:effectLst>
                <a:cs typeface="Arial" charset="0"/>
              </a:rPr>
              <a:t>Definir los negocios</a:t>
            </a:r>
          </a:p>
          <a:p>
            <a:pPr marL="812800" lvl="1" indent="-277813" algn="just" fontAlgn="auto">
              <a:spcBef>
                <a:spcPct val="55000"/>
              </a:spcBef>
              <a:spcAft>
                <a:spcPts val="0"/>
              </a:spcAft>
              <a:buClr>
                <a:srgbClr val="FF3399"/>
              </a:buClr>
              <a:buFont typeface="Wingdings" pitchFamily="2" charset="2"/>
              <a:buBlip>
                <a:blip r:embed="rId2"/>
              </a:buBlip>
              <a:defRPr/>
            </a:pPr>
            <a:r>
              <a:rPr lang="es-MX" sz="1800" dirty="0">
                <a:cs typeface="Arial" charset="0"/>
              </a:rPr>
              <a:t>Segmentar, entender y describir </a:t>
            </a:r>
            <a:r>
              <a:rPr lang="es-MX" sz="1800" b="1" dirty="0">
                <a:cs typeface="Arial" charset="0"/>
              </a:rPr>
              <a:t>clientes y consumidores</a:t>
            </a:r>
            <a:r>
              <a:rPr lang="es-MX" sz="1800" dirty="0">
                <a:cs typeface="Arial" charset="0"/>
              </a:rPr>
              <a:t> principales y potenciales.</a:t>
            </a:r>
          </a:p>
          <a:p>
            <a:pPr marL="812800" lvl="1" indent="-277813" algn="just" fontAlgn="auto">
              <a:spcBef>
                <a:spcPct val="55000"/>
              </a:spcBef>
              <a:spcAft>
                <a:spcPts val="0"/>
              </a:spcAft>
              <a:buClr>
                <a:srgbClr val="FF3399"/>
              </a:buClr>
              <a:buFont typeface="Wingdings" pitchFamily="2" charset="2"/>
              <a:buBlip>
                <a:blip r:embed="rId2"/>
              </a:buBlip>
              <a:defRPr/>
            </a:pPr>
            <a:r>
              <a:rPr lang="es-MX" sz="1800" dirty="0">
                <a:cs typeface="Arial" charset="0"/>
              </a:rPr>
              <a:t>Segmentar, comprender y describir sus </a:t>
            </a:r>
            <a:r>
              <a:rPr lang="es-MX" sz="1800" b="1" dirty="0">
                <a:cs typeface="Arial" charset="0"/>
              </a:rPr>
              <a:t>deseos, necesidades e inquietudes.</a:t>
            </a:r>
          </a:p>
          <a:p>
            <a:pPr marL="812800" lvl="1" indent="-277813" algn="just" fontAlgn="auto">
              <a:spcBef>
                <a:spcPct val="55000"/>
              </a:spcBef>
              <a:spcAft>
                <a:spcPts val="0"/>
              </a:spcAft>
              <a:buClr>
                <a:srgbClr val="FF3399"/>
              </a:buClr>
              <a:buFont typeface="Wingdings" pitchFamily="2" charset="2"/>
              <a:buBlip>
                <a:blip r:embed="rId2"/>
              </a:buBlip>
              <a:defRPr/>
            </a:pPr>
            <a:r>
              <a:rPr lang="es-MX" sz="1800" dirty="0">
                <a:cs typeface="Arial" charset="0"/>
              </a:rPr>
              <a:t>Especificar los mejores </a:t>
            </a:r>
            <a:r>
              <a:rPr lang="es-MX" sz="1800" b="1" dirty="0">
                <a:cs typeface="Arial" charset="0"/>
              </a:rPr>
              <a:t>productos (bienes / servicios)</a:t>
            </a:r>
            <a:r>
              <a:rPr lang="es-MX" sz="1800" dirty="0">
                <a:cs typeface="Arial" charset="0"/>
              </a:rPr>
              <a:t> que los satisfagan.</a:t>
            </a:r>
          </a:p>
          <a:p>
            <a:pPr marL="812800" lvl="1" indent="-277813" algn="just" fontAlgn="auto">
              <a:spcBef>
                <a:spcPct val="55000"/>
              </a:spcBef>
              <a:spcAft>
                <a:spcPts val="0"/>
              </a:spcAft>
              <a:buClr>
                <a:srgbClr val="FF3399"/>
              </a:buClr>
              <a:buFont typeface="Wingdings" pitchFamily="2" charset="2"/>
              <a:buBlip>
                <a:blip r:embed="rId2"/>
              </a:buBlip>
              <a:defRPr/>
            </a:pPr>
            <a:r>
              <a:rPr lang="es-MX" sz="1800" dirty="0">
                <a:cs typeface="Arial" charset="0"/>
              </a:rPr>
              <a:t>Identificar </a:t>
            </a:r>
            <a:r>
              <a:rPr lang="es-MX" sz="1800" b="1" dirty="0">
                <a:cs typeface="Arial" charset="0"/>
              </a:rPr>
              <a:t>tecnologías óptimas</a:t>
            </a:r>
            <a:r>
              <a:rPr lang="es-MX" sz="1800" dirty="0">
                <a:cs typeface="Arial" charset="0"/>
              </a:rPr>
              <a:t> para producirlos.</a:t>
            </a:r>
          </a:p>
          <a:p>
            <a:pPr marL="812800" lvl="1" indent="-277813" algn="just" fontAlgn="auto">
              <a:spcBef>
                <a:spcPct val="55000"/>
              </a:spcBef>
              <a:spcAft>
                <a:spcPts val="0"/>
              </a:spcAft>
              <a:buClr>
                <a:srgbClr val="FF3399"/>
              </a:buClr>
              <a:buFont typeface="Wingdings" pitchFamily="2" charset="2"/>
              <a:buBlip>
                <a:blip r:embed="rId2"/>
              </a:buBlip>
              <a:defRPr/>
            </a:pPr>
            <a:r>
              <a:rPr lang="es-MX" sz="1800" dirty="0">
                <a:cs typeface="Arial" charset="0"/>
              </a:rPr>
              <a:t>Identificar los </a:t>
            </a:r>
            <a:r>
              <a:rPr lang="es-MX" sz="1800" b="1" dirty="0">
                <a:cs typeface="Arial" charset="0"/>
              </a:rPr>
              <a:t>insumos óptimos</a:t>
            </a:r>
            <a:r>
              <a:rPr lang="es-MX" sz="1800" dirty="0">
                <a:cs typeface="Arial" charset="0"/>
              </a:rPr>
              <a:t> para producirlos.</a:t>
            </a:r>
          </a:p>
          <a:p>
            <a:pPr marL="812800" lvl="1" indent="-277813" algn="just" fontAlgn="auto">
              <a:spcBef>
                <a:spcPct val="55000"/>
              </a:spcBef>
              <a:spcAft>
                <a:spcPts val="0"/>
              </a:spcAft>
              <a:buClr>
                <a:srgbClr val="FF3399"/>
              </a:buClr>
              <a:buFont typeface="Wingdings" pitchFamily="2" charset="2"/>
              <a:buBlip>
                <a:blip r:embed="rId2"/>
              </a:buBlip>
              <a:defRPr/>
            </a:pPr>
            <a:r>
              <a:rPr lang="es-MX" sz="1800" dirty="0">
                <a:cs typeface="Arial" charset="0"/>
              </a:rPr>
              <a:t>Identificar los </a:t>
            </a:r>
            <a:r>
              <a:rPr lang="es-MX" sz="1800" b="1" dirty="0">
                <a:cs typeface="Arial" charset="0"/>
              </a:rPr>
              <a:t>canales óptimos</a:t>
            </a:r>
            <a:r>
              <a:rPr lang="es-MX" sz="1800" dirty="0">
                <a:cs typeface="Arial" charset="0"/>
              </a:rPr>
              <a:t> para comunicar y comercializar.</a:t>
            </a:r>
          </a:p>
          <a:p>
            <a:pPr marL="812800" lvl="1" indent="-277813" algn="just" fontAlgn="auto">
              <a:spcBef>
                <a:spcPct val="55000"/>
              </a:spcBef>
              <a:spcAft>
                <a:spcPts val="0"/>
              </a:spcAft>
              <a:buClr>
                <a:srgbClr val="FF3399"/>
              </a:buClr>
              <a:buFont typeface="Wingdings" pitchFamily="2" charset="2"/>
              <a:buBlip>
                <a:blip r:embed="rId2"/>
              </a:buBlip>
              <a:defRPr/>
            </a:pPr>
            <a:r>
              <a:rPr lang="es-MX" sz="1800" dirty="0">
                <a:cs typeface="Arial" charset="0"/>
              </a:rPr>
              <a:t>Esbozar </a:t>
            </a:r>
            <a:r>
              <a:rPr lang="es-MX" sz="1800" b="1" dirty="0">
                <a:cs typeface="Arial" charset="0"/>
              </a:rPr>
              <a:t>estrategias</a:t>
            </a:r>
            <a:r>
              <a:rPr lang="es-MX" sz="1800" dirty="0">
                <a:cs typeface="Arial" charset="0"/>
              </a:rPr>
              <a:t> de presentación, precios, distribución, comunicación, entre otros.</a:t>
            </a:r>
            <a:endParaRPr lang="es-VE" sz="1800" dirty="0">
              <a:cs typeface="Arial" charset="0"/>
            </a:endParaRPr>
          </a:p>
        </p:txBody>
      </p:sp>
      <p:sp>
        <p:nvSpPr>
          <p:cNvPr id="30724" name="Text Box 4">
            <a:extLst>
              <a:ext uri="{FF2B5EF4-FFF2-40B4-BE49-F238E27FC236}">
                <a16:creationId xmlns:a16="http://schemas.microsoft.com/office/drawing/2014/main" id="{7E309F64-3C86-4378-B867-0E94947A07F8}"/>
              </a:ext>
            </a:extLst>
          </p:cNvPr>
          <p:cNvSpPr txBox="1">
            <a:spLocks noChangeArrowheads="1"/>
          </p:cNvSpPr>
          <p:nvPr/>
        </p:nvSpPr>
        <p:spPr bwMode="auto">
          <a:xfrm>
            <a:off x="107950" y="1117600"/>
            <a:ext cx="8442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ES" altLang="es-EC" sz="2400" b="1">
                <a:solidFill>
                  <a:srgbClr val="66FF33"/>
                </a:solidFill>
              </a:rPr>
              <a:t>Formulación del Planteamiento Estratégico del Negocio: </a:t>
            </a:r>
          </a:p>
        </p:txBody>
      </p:sp>
      <p:pic>
        <p:nvPicPr>
          <p:cNvPr id="30725" name="Picture 5" descr="LENC-Publicidad-EstrategiaPublicitaria">
            <a:extLst>
              <a:ext uri="{FF2B5EF4-FFF2-40B4-BE49-F238E27FC236}">
                <a16:creationId xmlns:a16="http://schemas.microsoft.com/office/drawing/2014/main" id="{7576C2CF-5C5B-470B-AA4D-3884613FBF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475" y="1717675"/>
            <a:ext cx="17875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7ED1D728-14A0-40AC-9F03-2D941E327CFA}"/>
              </a:ext>
            </a:extLst>
          </p:cNvPr>
          <p:cNvSpPr>
            <a:spLocks noGrp="1" noChangeArrowheads="1"/>
          </p:cNvSpPr>
          <p:nvPr>
            <p:ph type="body" sz="half" idx="4294967295"/>
          </p:nvPr>
        </p:nvSpPr>
        <p:spPr>
          <a:xfrm>
            <a:off x="0" y="836613"/>
            <a:ext cx="6516216" cy="4968875"/>
          </a:xfrm>
        </p:spPr>
        <p:txBody>
          <a:bodyPr anchor="ctr">
            <a:normAutofit/>
          </a:bodyPr>
          <a:lstStyle/>
          <a:p>
            <a:pPr marL="533400" indent="-533400" algn="just" fontAlgn="auto">
              <a:spcBef>
                <a:spcPct val="50000"/>
              </a:spcBef>
              <a:spcAft>
                <a:spcPts val="0"/>
              </a:spcAft>
              <a:buClr>
                <a:srgbClr val="FF33CC"/>
              </a:buClr>
              <a:buFont typeface="Wingdings" panose="05000000000000000000" pitchFamily="2" charset="2"/>
              <a:buAutoNum type="arabicPeriod" startAt="2"/>
              <a:defRPr/>
            </a:pPr>
            <a:r>
              <a:rPr lang="es-MX" sz="2000" b="1" dirty="0">
                <a:cs typeface="Arial" charset="0"/>
              </a:rPr>
              <a:t>Definir la situación deseada:</a:t>
            </a:r>
            <a:r>
              <a:rPr lang="es-MX" sz="2000" dirty="0">
                <a:cs typeface="Arial" charset="0"/>
              </a:rPr>
              <a:t> valores, visión, misión y objetivos.</a:t>
            </a:r>
          </a:p>
          <a:p>
            <a:pPr marL="533400" indent="-533400" algn="just" fontAlgn="auto">
              <a:spcBef>
                <a:spcPct val="50000"/>
              </a:spcBef>
              <a:spcAft>
                <a:spcPts val="0"/>
              </a:spcAft>
              <a:buClr>
                <a:srgbClr val="FF33CC"/>
              </a:buClr>
              <a:buFont typeface="Wingdings" panose="05000000000000000000" pitchFamily="2" charset="2"/>
              <a:buAutoNum type="arabicPeriod" startAt="2"/>
              <a:defRPr/>
            </a:pPr>
            <a:r>
              <a:rPr lang="es-MX" sz="2000" b="1" dirty="0">
                <a:cs typeface="Arial" charset="0"/>
              </a:rPr>
              <a:t>Efectuar indagaciones externas:</a:t>
            </a:r>
            <a:r>
              <a:rPr lang="es-MX" sz="2000" dirty="0">
                <a:cs typeface="Arial" charset="0"/>
              </a:rPr>
              <a:t> relaciones de fuerza y poder, movidas estratégicas probables, oportunidades y amenazas.</a:t>
            </a:r>
          </a:p>
          <a:p>
            <a:pPr marL="533400" indent="-533400" algn="just" fontAlgn="auto">
              <a:spcBef>
                <a:spcPct val="50000"/>
              </a:spcBef>
              <a:spcAft>
                <a:spcPts val="0"/>
              </a:spcAft>
              <a:buClr>
                <a:srgbClr val="FF33CC"/>
              </a:buClr>
              <a:buFont typeface="Wingdings" panose="05000000000000000000" pitchFamily="2" charset="2"/>
              <a:buAutoNum type="arabicPeriod" startAt="2"/>
              <a:defRPr/>
            </a:pPr>
            <a:r>
              <a:rPr lang="es-MX" sz="2000" b="1" dirty="0">
                <a:cs typeface="Arial" charset="0"/>
              </a:rPr>
              <a:t>Efectuar indagaciones internas:</a:t>
            </a:r>
            <a:r>
              <a:rPr lang="es-MX" sz="2000" dirty="0">
                <a:cs typeface="Arial" charset="0"/>
              </a:rPr>
              <a:t> medios y recursos disponibles Vs. necesarios, debilidades, fortalezas.</a:t>
            </a:r>
          </a:p>
          <a:p>
            <a:pPr marL="533400" indent="-533400" algn="just" fontAlgn="auto">
              <a:spcBef>
                <a:spcPct val="50000"/>
              </a:spcBef>
              <a:spcAft>
                <a:spcPts val="0"/>
              </a:spcAft>
              <a:buClr>
                <a:srgbClr val="FF33CC"/>
              </a:buClr>
              <a:buFont typeface="Wingdings" panose="05000000000000000000" pitchFamily="2" charset="2"/>
              <a:buAutoNum type="arabicPeriod" startAt="2"/>
              <a:defRPr/>
            </a:pPr>
            <a:r>
              <a:rPr lang="es-MX" sz="2000" b="1" dirty="0">
                <a:cs typeface="Arial" charset="0"/>
              </a:rPr>
              <a:t>Diseñar estrategias medulares:</a:t>
            </a:r>
            <a:r>
              <a:rPr lang="es-MX" sz="2000" dirty="0">
                <a:cs typeface="Arial" charset="0"/>
              </a:rPr>
              <a:t> genéricas y específicas (Ejemplo: Optimización de los niveles de inventario / Diseño de un sistema ABC para el inventario de repuestos).</a:t>
            </a:r>
          </a:p>
        </p:txBody>
      </p:sp>
      <p:pic>
        <p:nvPicPr>
          <p:cNvPr id="31748" name="Picture 4" descr="ajedrez">
            <a:extLst>
              <a:ext uri="{FF2B5EF4-FFF2-40B4-BE49-F238E27FC236}">
                <a16:creationId xmlns:a16="http://schemas.microsoft.com/office/drawing/2014/main" id="{D1566AED-246C-4488-996D-186E0071D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1124745"/>
            <a:ext cx="1763713" cy="576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8920" name="Rectangle 38919">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2" name="Rectangle 38921">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3" name="Picture 5" descr="estrategia">
            <a:extLst>
              <a:ext uri="{FF2B5EF4-FFF2-40B4-BE49-F238E27FC236}">
                <a16:creationId xmlns:a16="http://schemas.microsoft.com/office/drawing/2014/main" id="{18E4830C-E09D-46DF-A3B8-8AFCB706E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80" r="33886"/>
          <a:stretch/>
        </p:blipFill>
        <p:spPr bwMode="auto">
          <a:xfrm>
            <a:off x="6118030" y="10"/>
            <a:ext cx="302597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38923">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8915" name="Rectangle 3">
            <a:extLst>
              <a:ext uri="{FF2B5EF4-FFF2-40B4-BE49-F238E27FC236}">
                <a16:creationId xmlns:a16="http://schemas.microsoft.com/office/drawing/2014/main" id="{BB4522EA-8CDB-4BBA-B913-D11A5BD24FF2}"/>
              </a:ext>
            </a:extLst>
          </p:cNvPr>
          <p:cNvSpPr>
            <a:spLocks noGrp="1" noChangeArrowheads="1"/>
          </p:cNvSpPr>
          <p:nvPr>
            <p:ph idx="1"/>
          </p:nvPr>
        </p:nvSpPr>
        <p:spPr>
          <a:xfrm>
            <a:off x="685330" y="1556793"/>
            <a:ext cx="5004665" cy="5040560"/>
          </a:xfrm>
        </p:spPr>
        <p:txBody>
          <a:bodyPr>
            <a:normAutofit/>
          </a:bodyPr>
          <a:lstStyle/>
          <a:p>
            <a:pPr marL="0" indent="0" fontAlgn="auto">
              <a:lnSpc>
                <a:spcPct val="110000"/>
              </a:lnSpc>
              <a:spcBef>
                <a:spcPct val="50000"/>
              </a:spcBef>
              <a:spcAft>
                <a:spcPts val="0"/>
              </a:spcAft>
              <a:buClr>
                <a:srgbClr val="FF33CC"/>
              </a:buClr>
              <a:buNone/>
              <a:defRPr/>
            </a:pPr>
            <a:r>
              <a:rPr lang="es-MX" sz="1600" b="1" dirty="0">
                <a:cs typeface="Arial" charset="0"/>
              </a:rPr>
              <a:t>PLANEACION ESTRATEGICA</a:t>
            </a:r>
          </a:p>
          <a:p>
            <a:pPr marL="609600" indent="-609600" fontAlgn="auto">
              <a:lnSpc>
                <a:spcPct val="110000"/>
              </a:lnSpc>
              <a:spcBef>
                <a:spcPct val="50000"/>
              </a:spcBef>
              <a:spcAft>
                <a:spcPts val="0"/>
              </a:spcAft>
              <a:buClr>
                <a:srgbClr val="FF33CC"/>
              </a:buClr>
              <a:buFont typeface="Wingdings" panose="05000000000000000000" pitchFamily="2" charset="2"/>
              <a:buAutoNum type="arabicPeriod" startAt="6"/>
              <a:defRPr/>
            </a:pPr>
            <a:r>
              <a:rPr lang="es-MX" sz="1600" dirty="0">
                <a:cs typeface="Arial" charset="0"/>
              </a:rPr>
              <a:t>Formular planes generales de acción: actividades y tareas. </a:t>
            </a:r>
          </a:p>
          <a:p>
            <a:pPr marL="609600" indent="-609600" fontAlgn="auto">
              <a:lnSpc>
                <a:spcPct val="110000"/>
              </a:lnSpc>
              <a:spcBef>
                <a:spcPct val="50000"/>
              </a:spcBef>
              <a:spcAft>
                <a:spcPts val="0"/>
              </a:spcAft>
              <a:buClr>
                <a:srgbClr val="FF33CC"/>
              </a:buClr>
              <a:buFont typeface="Wingdings" panose="05000000000000000000" pitchFamily="2" charset="2"/>
              <a:buAutoNum type="arabicPeriod" startAt="6"/>
              <a:defRPr/>
            </a:pPr>
            <a:r>
              <a:rPr lang="es-MX" sz="1600" dirty="0">
                <a:cs typeface="Arial" charset="0"/>
              </a:rPr>
              <a:t>Formular programas específicos de acción: definir y estimar en función del tiempo todos los recursos no monetarios requeridos.</a:t>
            </a:r>
          </a:p>
          <a:p>
            <a:pPr marL="609600" indent="-609600" fontAlgn="auto">
              <a:lnSpc>
                <a:spcPct val="110000"/>
              </a:lnSpc>
              <a:spcBef>
                <a:spcPct val="50000"/>
              </a:spcBef>
              <a:spcAft>
                <a:spcPts val="0"/>
              </a:spcAft>
              <a:buClr>
                <a:srgbClr val="FF33CC"/>
              </a:buClr>
              <a:buFont typeface="Wingdings" panose="05000000000000000000" pitchFamily="2" charset="2"/>
              <a:buAutoNum type="arabicPeriod" startAt="6"/>
              <a:defRPr/>
            </a:pPr>
            <a:r>
              <a:rPr lang="es-MX" sz="1600" dirty="0">
                <a:cs typeface="Arial" charset="0"/>
              </a:rPr>
              <a:t>Formular macro presupuestos estratégicos: impacto de las estrategias en ingresos y egresos, EVA (Valor Económico Agregado / </a:t>
            </a:r>
            <a:r>
              <a:rPr lang="es-MX" sz="1600" dirty="0" err="1">
                <a:cs typeface="Arial" charset="0"/>
              </a:rPr>
              <a:t>Economic</a:t>
            </a:r>
            <a:r>
              <a:rPr lang="es-MX" sz="1600" dirty="0">
                <a:cs typeface="Arial" charset="0"/>
              </a:rPr>
              <a:t> </a:t>
            </a:r>
            <a:r>
              <a:rPr lang="es-MX" sz="1600" dirty="0" err="1">
                <a:cs typeface="Arial" charset="0"/>
              </a:rPr>
              <a:t>Value</a:t>
            </a:r>
            <a:r>
              <a:rPr lang="es-MX" sz="1600" dirty="0">
                <a:cs typeface="Arial" charset="0"/>
              </a:rPr>
              <a:t> </a:t>
            </a:r>
            <a:r>
              <a:rPr lang="es-MX" sz="1600" dirty="0" err="1">
                <a:cs typeface="Arial" charset="0"/>
              </a:rPr>
              <a:t>Added</a:t>
            </a:r>
            <a:r>
              <a:rPr lang="es-MX" sz="1600" dirty="0">
                <a:cs typeface="Arial" charset="0"/>
              </a:rPr>
              <a:t>), etc. </a:t>
            </a:r>
          </a:p>
          <a:p>
            <a:pPr marL="609600" indent="-609600" fontAlgn="auto">
              <a:lnSpc>
                <a:spcPct val="110000"/>
              </a:lnSpc>
              <a:spcBef>
                <a:spcPct val="50000"/>
              </a:spcBef>
              <a:spcAft>
                <a:spcPts val="0"/>
              </a:spcAft>
              <a:buClr>
                <a:srgbClr val="FF33CC"/>
              </a:buClr>
              <a:buFont typeface="Wingdings" panose="05000000000000000000" pitchFamily="2" charset="2"/>
              <a:buAutoNum type="arabicPeriod" startAt="6"/>
              <a:defRPr/>
            </a:pPr>
            <a:endParaRPr lang="es-ES" sz="16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3E2E9E2A-20F4-40DD-BC29-C3A49AF58068}"/>
              </a:ext>
            </a:extLst>
          </p:cNvPr>
          <p:cNvSpPr>
            <a:spLocks noGrp="1" noChangeArrowheads="1"/>
          </p:cNvSpPr>
          <p:nvPr>
            <p:ph type="body" sz="half" idx="4294967295"/>
          </p:nvPr>
        </p:nvSpPr>
        <p:spPr>
          <a:xfrm>
            <a:off x="107950" y="1196751"/>
            <a:ext cx="8640514" cy="2305273"/>
          </a:xfrm>
        </p:spPr>
        <p:txBody>
          <a:bodyPr anchor="ctr">
            <a:normAutofit/>
          </a:bodyPr>
          <a:lstStyle/>
          <a:p>
            <a:pPr marL="533400" indent="-533400" algn="just" fontAlgn="auto">
              <a:spcBef>
                <a:spcPct val="40000"/>
              </a:spcBef>
              <a:spcAft>
                <a:spcPts val="0"/>
              </a:spcAft>
              <a:buClr>
                <a:srgbClr val="FF33CC"/>
              </a:buClr>
              <a:buFont typeface="Wingdings" panose="05000000000000000000" pitchFamily="2" charset="2"/>
              <a:buAutoNum type="arabicPeriod" startAt="9"/>
              <a:defRPr/>
            </a:pPr>
            <a:r>
              <a:rPr lang="es-MX" sz="2000" b="1" dirty="0">
                <a:cs typeface="Arial" charset="0"/>
              </a:rPr>
              <a:t>Ajustar la organización:</a:t>
            </a:r>
            <a:r>
              <a:rPr lang="es-MX" sz="2000" dirty="0">
                <a:cs typeface="Arial" charset="0"/>
              </a:rPr>
              <a:t> aplanar la estructura, simplificar sistemas, realzar símbolos, retener y captar eficazmente capital humano, desarrollar y compensar competitivamente competencias, asignar responsabilidades.</a:t>
            </a:r>
          </a:p>
          <a:p>
            <a:pPr marL="533400" indent="-533400" algn="just" fontAlgn="auto">
              <a:spcBef>
                <a:spcPct val="40000"/>
              </a:spcBef>
              <a:spcAft>
                <a:spcPts val="0"/>
              </a:spcAft>
              <a:buClr>
                <a:srgbClr val="FF33CC"/>
              </a:buClr>
              <a:buFont typeface="Wingdings" panose="05000000000000000000" pitchFamily="2" charset="2"/>
              <a:buAutoNum type="arabicPeriod" startAt="9"/>
              <a:defRPr/>
            </a:pPr>
            <a:r>
              <a:rPr lang="es-MX" sz="2000" b="1" dirty="0">
                <a:cs typeface="Arial" charset="0"/>
              </a:rPr>
              <a:t>Dinamizar la acción:</a:t>
            </a:r>
            <a:r>
              <a:rPr lang="es-MX" sz="2000" dirty="0">
                <a:cs typeface="Arial" charset="0"/>
              </a:rPr>
              <a:t> </a:t>
            </a:r>
            <a:r>
              <a:rPr lang="es-MX" sz="2000" dirty="0" err="1">
                <a:cs typeface="Arial" charset="0"/>
              </a:rPr>
              <a:t>coaching</a:t>
            </a:r>
            <a:r>
              <a:rPr lang="es-MX" sz="2000" dirty="0">
                <a:cs typeface="Arial" charset="0"/>
              </a:rPr>
              <a:t>, liderazgo estratégico.</a:t>
            </a:r>
          </a:p>
        </p:txBody>
      </p:sp>
      <p:sp>
        <p:nvSpPr>
          <p:cNvPr id="33796" name="Text Box 4">
            <a:extLst>
              <a:ext uri="{FF2B5EF4-FFF2-40B4-BE49-F238E27FC236}">
                <a16:creationId xmlns:a16="http://schemas.microsoft.com/office/drawing/2014/main" id="{F8667994-349B-4823-801B-81D7B3783095}"/>
              </a:ext>
            </a:extLst>
          </p:cNvPr>
          <p:cNvSpPr txBox="1">
            <a:spLocks noChangeArrowheads="1"/>
          </p:cNvSpPr>
          <p:nvPr/>
        </p:nvSpPr>
        <p:spPr bwMode="auto">
          <a:xfrm>
            <a:off x="683568" y="908720"/>
            <a:ext cx="1911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ES" altLang="es-EC" sz="2400" b="1" dirty="0"/>
              <a:t>LIDERAZGO: </a:t>
            </a:r>
          </a:p>
        </p:txBody>
      </p:sp>
      <p:sp>
        <p:nvSpPr>
          <p:cNvPr id="39941" name="Rectangle 5">
            <a:extLst>
              <a:ext uri="{FF2B5EF4-FFF2-40B4-BE49-F238E27FC236}">
                <a16:creationId xmlns:a16="http://schemas.microsoft.com/office/drawing/2014/main" id="{F32F98D0-8DF8-46C7-9A74-F2BCE7D5F438}"/>
              </a:ext>
            </a:extLst>
          </p:cNvPr>
          <p:cNvSpPr>
            <a:spLocks noChangeArrowheads="1"/>
          </p:cNvSpPr>
          <p:nvPr/>
        </p:nvSpPr>
        <p:spPr bwMode="auto">
          <a:xfrm>
            <a:off x="107951" y="3849340"/>
            <a:ext cx="7128346" cy="1739900"/>
          </a:xfrm>
          <a:prstGeom prst="rect">
            <a:avLst/>
          </a:prstGeom>
          <a:noFill/>
          <a:ln w="9525" algn="ctr">
            <a:noFill/>
            <a:miter lim="800000"/>
            <a:headEnd/>
            <a:tailEnd/>
          </a:ln>
          <a:effectLst/>
        </p:spPr>
        <p:txBody>
          <a:bodyPr anchor="ctr"/>
          <a:lstStyle/>
          <a:p>
            <a:pPr marL="622300" lvl="1" indent="-442913" algn="just" fontAlgn="auto">
              <a:spcBef>
                <a:spcPct val="40000"/>
              </a:spcBef>
              <a:spcAft>
                <a:spcPts val="0"/>
              </a:spcAft>
              <a:buClr>
                <a:srgbClr val="FF33CC"/>
              </a:buClr>
              <a:buFont typeface="Wingdings" pitchFamily="2" charset="2"/>
              <a:buAutoNum type="arabicPeriod" startAt="11"/>
              <a:defRPr/>
            </a:pPr>
            <a:r>
              <a:rPr lang="es-MX" sz="2000" dirty="0">
                <a:effectLst>
                  <a:outerShdw blurRad="38100" dist="38100" dir="2700000" algn="tl">
                    <a:srgbClr val="000000"/>
                  </a:outerShdw>
                </a:effectLst>
                <a:latin typeface="+mn-lt"/>
                <a:cs typeface="Arial" charset="0"/>
              </a:rPr>
              <a:t>APRECIAR ESTRATÉGICAMENTE LA SITUACIÓN: </a:t>
            </a:r>
            <a:r>
              <a:rPr lang="es-MX" sz="2000" dirty="0">
                <a:latin typeface="+mn-lt"/>
                <a:cs typeface="Arial" charset="0"/>
              </a:rPr>
              <a:t>TENDENCIAS Y RESULTADOS, BSC.</a:t>
            </a:r>
          </a:p>
          <a:p>
            <a:pPr marL="622300" lvl="1" indent="-442913" algn="just" fontAlgn="auto">
              <a:spcBef>
                <a:spcPct val="40000"/>
              </a:spcBef>
              <a:spcAft>
                <a:spcPts val="0"/>
              </a:spcAft>
              <a:buClr>
                <a:srgbClr val="FF33CC"/>
              </a:buClr>
              <a:buFont typeface="Wingdings" pitchFamily="2" charset="2"/>
              <a:buAutoNum type="arabicPeriod" startAt="12"/>
              <a:defRPr/>
            </a:pPr>
            <a:r>
              <a:rPr lang="es-MX" sz="2000" dirty="0">
                <a:effectLst>
                  <a:outerShdw blurRad="38100" dist="38100" dir="2700000" algn="tl">
                    <a:srgbClr val="000000"/>
                  </a:outerShdw>
                </a:effectLst>
                <a:latin typeface="+mn-lt"/>
                <a:cs typeface="Arial" charset="0"/>
              </a:rPr>
              <a:t>AJUSTAR ESTRATÉGICAMENTE LA GESTIÓN:</a:t>
            </a:r>
            <a:r>
              <a:rPr lang="es-MX" sz="2000" dirty="0">
                <a:latin typeface="+mn-lt"/>
                <a:cs typeface="Arial" charset="0"/>
              </a:rPr>
              <a:t> DISEÑO DE AJUSTES PERTINENTES, ESTIMANDO TIEMPO, COSTOS E IMPACTO.</a:t>
            </a:r>
            <a:endParaRPr lang="es-VE" sz="2000" dirty="0">
              <a:latin typeface="+mn-lt"/>
              <a:cs typeface="Arial" charset="0"/>
            </a:endParaRPr>
          </a:p>
        </p:txBody>
      </p:sp>
      <p:sp>
        <p:nvSpPr>
          <p:cNvPr id="33798" name="Rectangle 6">
            <a:extLst>
              <a:ext uri="{FF2B5EF4-FFF2-40B4-BE49-F238E27FC236}">
                <a16:creationId xmlns:a16="http://schemas.microsoft.com/office/drawing/2014/main" id="{009D0229-A581-4262-AFB0-C530291EC231}"/>
              </a:ext>
            </a:extLst>
          </p:cNvPr>
          <p:cNvSpPr>
            <a:spLocks noChangeArrowheads="1"/>
          </p:cNvSpPr>
          <p:nvPr/>
        </p:nvSpPr>
        <p:spPr bwMode="auto">
          <a:xfrm>
            <a:off x="827584" y="3500438"/>
            <a:ext cx="4095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ES" altLang="es-EC" sz="2400" b="1" dirty="0"/>
              <a:t>APRENDIZAJE ESTRATÉGICO: </a:t>
            </a:r>
            <a:endParaRPr lang="es-MX" altLang="es-EC" sz="2400" b="1" dirty="0"/>
          </a:p>
        </p:txBody>
      </p:sp>
      <p:pic>
        <p:nvPicPr>
          <p:cNvPr id="33799" name="Picture 7" descr="marketing">
            <a:extLst>
              <a:ext uri="{FF2B5EF4-FFF2-40B4-BE49-F238E27FC236}">
                <a16:creationId xmlns:a16="http://schemas.microsoft.com/office/drawing/2014/main" id="{119EA24A-0EEF-4DE4-9C45-9502D2BDF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708" y="3429000"/>
            <a:ext cx="188429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39941"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5861" name="Rectangle 35856">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7" name="Graphic 35846" descr="Map compass">
            <a:extLst>
              <a:ext uri="{FF2B5EF4-FFF2-40B4-BE49-F238E27FC236}">
                <a16:creationId xmlns:a16="http://schemas.microsoft.com/office/drawing/2014/main" id="{5B57F46F-EBB2-3170-650F-838EB255A9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3826" y="2004597"/>
            <a:ext cx="2090063" cy="2880611"/>
          </a:xfrm>
          <a:prstGeom prst="rect">
            <a:avLst/>
          </a:prstGeom>
          <a:scene3d>
            <a:camera prst="orthographicFront"/>
            <a:lightRig rig="threePt" dir="t">
              <a:rot lat="0" lon="0" rev="2700000"/>
            </a:lightRig>
          </a:scene3d>
          <a:sp3d contourW="6350">
            <a:bevelT h="38100"/>
            <a:contourClr>
              <a:srgbClr val="C0C0C0"/>
            </a:contourClr>
          </a:sp3d>
        </p:spPr>
      </p:pic>
      <p:pic>
        <p:nvPicPr>
          <p:cNvPr id="35862" name="Picture 35858">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5843" name="2 Marcador de contenido">
            <a:extLst>
              <a:ext uri="{FF2B5EF4-FFF2-40B4-BE49-F238E27FC236}">
                <a16:creationId xmlns:a16="http://schemas.microsoft.com/office/drawing/2014/main" id="{C3F493F2-DFB9-49C4-B310-8631BEA2010B}"/>
              </a:ext>
            </a:extLst>
          </p:cNvPr>
          <p:cNvSpPr>
            <a:spLocks noGrp="1"/>
          </p:cNvSpPr>
          <p:nvPr>
            <p:ph idx="1"/>
          </p:nvPr>
        </p:nvSpPr>
        <p:spPr>
          <a:xfrm>
            <a:off x="323528" y="1916832"/>
            <a:ext cx="5976664" cy="4448739"/>
          </a:xfrm>
        </p:spPr>
        <p:txBody>
          <a:bodyPr>
            <a:noAutofit/>
          </a:bodyPr>
          <a:lstStyle/>
          <a:p>
            <a:pPr marL="342900" indent="-342900" algn="just">
              <a:lnSpc>
                <a:spcPct val="110000"/>
              </a:lnSpc>
              <a:buAutoNum type="arabicPeriod"/>
            </a:pPr>
            <a:r>
              <a:rPr lang="es-VE" altLang="es-EC" sz="1400" u="sng" cap="none" dirty="0"/>
              <a:t>Perspectiva financiera:</a:t>
            </a:r>
            <a:r>
              <a:rPr lang="es-VE" altLang="es-EC" sz="1400" cap="none" dirty="0"/>
              <a:t>: aunque las medidas financieras no deben ser las únicas, tampoco deben despreciarse. La información precisa y actualizada sobre el desempeño financiero siempre será una prioridad. A las medidas tradicionales financieras (como ganancias, crecimiento en las ventas), quizás se deba agregar otras relacionadas como riesgo y costo-beneficio.</a:t>
            </a:r>
          </a:p>
          <a:p>
            <a:pPr marL="342900" indent="-342900" algn="just">
              <a:lnSpc>
                <a:spcPct val="110000"/>
              </a:lnSpc>
              <a:buAutoNum type="arabicPeriod"/>
            </a:pPr>
            <a:r>
              <a:rPr lang="es-VE" altLang="es-EC" sz="1400" u="sng" cap="none" dirty="0"/>
              <a:t>Perspectiva del cliente</a:t>
            </a:r>
            <a:r>
              <a:rPr lang="es-VE" altLang="es-EC" sz="1400" cap="none" dirty="0"/>
              <a:t>: cómo ve el cliente a la organización, y qué debe hacer esta para mantenerlo como cliente. Si el cliente no está satisfecho, aun cuando las finanzas estén marchando bien, es un fuerte indicativo de problemas en el futuro.</a:t>
            </a:r>
          </a:p>
          <a:p>
            <a:pPr marL="342900" indent="-342900" algn="just">
              <a:lnSpc>
                <a:spcPct val="110000"/>
              </a:lnSpc>
              <a:buAutoNum type="arabicPeriod"/>
            </a:pPr>
            <a:r>
              <a:rPr lang="es-VE" altLang="es-EC" sz="1400" u="sng" cap="none" dirty="0"/>
              <a:t>Perspectiva interna o de procesos de negocio</a:t>
            </a:r>
            <a:r>
              <a:rPr lang="es-VE" altLang="es-EC" sz="1400" cap="none" dirty="0"/>
              <a:t>: cuales son los procesos internos que la organización debe mejorar para lograr sus objetivos. Debemos preguntarnos: "para satisfacer a los accionistas y clientes, en que procesos de negocio debemos sobresalir?".</a:t>
            </a:r>
          </a:p>
          <a:p>
            <a:pPr marL="342900" indent="-342900" algn="just">
              <a:lnSpc>
                <a:spcPct val="110000"/>
              </a:lnSpc>
              <a:buFont typeface="Arial" panose="020B0604020202020204" pitchFamily="34" charset="0"/>
              <a:buAutoNum type="arabicPeriod"/>
            </a:pPr>
            <a:r>
              <a:rPr lang="es-VE" altLang="es-EC" sz="1400" u="sng" cap="none" dirty="0"/>
              <a:t>Perspectiva de innovación y mejora</a:t>
            </a:r>
            <a:r>
              <a:rPr lang="es-VE" altLang="es-EC" sz="1400" cap="none" dirty="0"/>
              <a:t>: cómo puede la organización seguir mejorando para crear valor en el futuro. Incluye aspectos como entrenamiento de los empleados, cultura organizacional, etc.</a:t>
            </a:r>
          </a:p>
        </p:txBody>
      </p:sp>
      <p:sp>
        <p:nvSpPr>
          <p:cNvPr id="35842" name="1 Título">
            <a:extLst>
              <a:ext uri="{FF2B5EF4-FFF2-40B4-BE49-F238E27FC236}">
                <a16:creationId xmlns:a16="http://schemas.microsoft.com/office/drawing/2014/main" id="{B7AC3667-53BD-471C-AF6A-2CD50CCD353C}"/>
              </a:ext>
            </a:extLst>
          </p:cNvPr>
          <p:cNvSpPr>
            <a:spLocks noGrp="1"/>
          </p:cNvSpPr>
          <p:nvPr>
            <p:ph type="title"/>
          </p:nvPr>
        </p:nvSpPr>
        <p:spPr>
          <a:xfrm>
            <a:off x="790548" y="618517"/>
            <a:ext cx="4391562" cy="1596177"/>
          </a:xfrm>
        </p:spPr>
        <p:txBody>
          <a:bodyPr>
            <a:normAutofit/>
          </a:bodyPr>
          <a:lstStyle/>
          <a:p>
            <a:r>
              <a:rPr lang="es-VE" altLang="es-EC" dirty="0"/>
              <a:t>Las 4 perspectivas Estratégicas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a:extLst>
              <a:ext uri="{FF2B5EF4-FFF2-40B4-BE49-F238E27FC236}">
                <a16:creationId xmlns:a16="http://schemas.microsoft.com/office/drawing/2014/main" id="{09FCAB5B-7C93-4D7D-98E4-665FF8BB1D57}"/>
              </a:ext>
            </a:extLst>
          </p:cNvPr>
          <p:cNvGrpSpPr>
            <a:grpSpLocks/>
          </p:cNvGrpSpPr>
          <p:nvPr/>
        </p:nvGrpSpPr>
        <p:grpSpPr bwMode="auto">
          <a:xfrm>
            <a:off x="122238" y="1327150"/>
            <a:ext cx="701675" cy="4953000"/>
            <a:chOff x="77" y="836"/>
            <a:chExt cx="442" cy="3120"/>
          </a:xfrm>
        </p:grpSpPr>
        <p:sp>
          <p:nvSpPr>
            <p:cNvPr id="38941" name="Rectangle 3">
              <a:extLst>
                <a:ext uri="{FF2B5EF4-FFF2-40B4-BE49-F238E27FC236}">
                  <a16:creationId xmlns:a16="http://schemas.microsoft.com/office/drawing/2014/main" id="{A80EC874-063C-4083-A019-0AFDB810E737}"/>
                </a:ext>
              </a:extLst>
            </p:cNvPr>
            <p:cNvSpPr>
              <a:spLocks noChangeArrowheads="1"/>
            </p:cNvSpPr>
            <p:nvPr/>
          </p:nvSpPr>
          <p:spPr bwMode="auto">
            <a:xfrm>
              <a:off x="113" y="836"/>
              <a:ext cx="400" cy="3120"/>
            </a:xfrm>
            <a:prstGeom prst="rect">
              <a:avLst/>
            </a:prstGeom>
            <a:solidFill>
              <a:srgbClr val="99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33"/>
              </a:extrusionClr>
              <a:contourClr>
                <a:srgbClr val="99FF33"/>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128004" name="Text Box 4">
              <a:extLst>
                <a:ext uri="{FF2B5EF4-FFF2-40B4-BE49-F238E27FC236}">
                  <a16:creationId xmlns:a16="http://schemas.microsoft.com/office/drawing/2014/main" id="{5FBBDF3F-3A65-4750-917F-E71A359F2513}"/>
                </a:ext>
              </a:extLst>
            </p:cNvPr>
            <p:cNvSpPr txBox="1">
              <a:spLocks noChangeArrowheads="1"/>
            </p:cNvSpPr>
            <p:nvPr/>
          </p:nvSpPr>
          <p:spPr bwMode="auto">
            <a:xfrm rot="-5396318">
              <a:off x="-942" y="2195"/>
              <a:ext cx="2481" cy="442"/>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sz="2000" b="1">
                  <a:solidFill>
                    <a:srgbClr val="FF0066"/>
                  </a:solidFill>
                  <a:effectLst>
                    <a:outerShdw blurRad="38100" dist="38100" dir="2700000" algn="tl">
                      <a:srgbClr val="000000"/>
                    </a:outerShdw>
                  </a:effectLst>
                  <a:latin typeface="Verdana" pitchFamily="34" charset="0"/>
                </a:rPr>
                <a:t>Desarrollo del Negocio              Visión y Misión</a:t>
              </a:r>
              <a:endParaRPr lang="es-ES_tradnl" sz="2000" b="1">
                <a:solidFill>
                  <a:srgbClr val="FFCC00"/>
                </a:solidFill>
                <a:latin typeface="Verdana" pitchFamily="34" charset="0"/>
              </a:endParaRPr>
            </a:p>
          </p:txBody>
        </p:sp>
      </p:grpSp>
      <p:grpSp>
        <p:nvGrpSpPr>
          <p:cNvPr id="3" name="Group 97">
            <a:extLst>
              <a:ext uri="{FF2B5EF4-FFF2-40B4-BE49-F238E27FC236}">
                <a16:creationId xmlns:a16="http://schemas.microsoft.com/office/drawing/2014/main" id="{CED0A8D8-AC1C-4D1C-BB26-D2CE7474B5AB}"/>
              </a:ext>
            </a:extLst>
          </p:cNvPr>
          <p:cNvGrpSpPr>
            <a:grpSpLocks/>
          </p:cNvGrpSpPr>
          <p:nvPr/>
        </p:nvGrpSpPr>
        <p:grpSpPr bwMode="auto">
          <a:xfrm>
            <a:off x="1692275" y="990600"/>
            <a:ext cx="6324600" cy="1216025"/>
            <a:chOff x="1066" y="624"/>
            <a:chExt cx="3984" cy="766"/>
          </a:xfrm>
        </p:grpSpPr>
        <p:grpSp>
          <p:nvGrpSpPr>
            <p:cNvPr id="38936" name="Group 56">
              <a:extLst>
                <a:ext uri="{FF2B5EF4-FFF2-40B4-BE49-F238E27FC236}">
                  <a16:creationId xmlns:a16="http://schemas.microsoft.com/office/drawing/2014/main" id="{C41F4CAB-FEF5-4EB3-AE42-70E8654F59A6}"/>
                </a:ext>
              </a:extLst>
            </p:cNvPr>
            <p:cNvGrpSpPr>
              <a:grpSpLocks/>
            </p:cNvGrpSpPr>
            <p:nvPr/>
          </p:nvGrpSpPr>
          <p:grpSpPr bwMode="auto">
            <a:xfrm>
              <a:off x="1066" y="845"/>
              <a:ext cx="3984" cy="545"/>
              <a:chOff x="912" y="864"/>
              <a:chExt cx="3984" cy="384"/>
            </a:xfrm>
          </p:grpSpPr>
          <p:sp>
            <p:nvSpPr>
              <p:cNvPr id="38939" name="AutoShape 57">
                <a:extLst>
                  <a:ext uri="{FF2B5EF4-FFF2-40B4-BE49-F238E27FC236}">
                    <a16:creationId xmlns:a16="http://schemas.microsoft.com/office/drawing/2014/main" id="{3C9916B1-174E-469D-9ABF-FC0F780C57B0}"/>
                  </a:ext>
                </a:extLst>
              </p:cNvPr>
              <p:cNvSpPr>
                <a:spLocks noChangeArrowheads="1"/>
              </p:cNvSpPr>
              <p:nvPr/>
            </p:nvSpPr>
            <p:spPr bwMode="auto">
              <a:xfrm>
                <a:off x="1056" y="864"/>
                <a:ext cx="3840" cy="384"/>
              </a:xfrm>
              <a:prstGeom prst="cube">
                <a:avLst>
                  <a:gd name="adj" fmla="val 25000"/>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38940" name="Text Box 58">
                <a:extLst>
                  <a:ext uri="{FF2B5EF4-FFF2-40B4-BE49-F238E27FC236}">
                    <a16:creationId xmlns:a16="http://schemas.microsoft.com/office/drawing/2014/main" id="{A351449F-FFAE-4A2A-98B4-C9FA970FD91A}"/>
                  </a:ext>
                </a:extLst>
              </p:cNvPr>
              <p:cNvSpPr txBox="1">
                <a:spLocks noChangeArrowheads="1"/>
              </p:cNvSpPr>
              <p:nvPr/>
            </p:nvSpPr>
            <p:spPr bwMode="auto">
              <a:xfrm>
                <a:off x="912" y="902"/>
                <a:ext cx="393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eaLnBrk="0" hangingPunct="0">
                  <a:spcBef>
                    <a:spcPct val="50000"/>
                  </a:spcBef>
                </a:pPr>
                <a:endParaRPr lang="es-ES_tradnl" altLang="es-EC" sz="1200">
                  <a:solidFill>
                    <a:schemeClr val="bg1"/>
                  </a:solidFill>
                  <a:latin typeface="Verdana" panose="020B0604030504040204" pitchFamily="34" charset="0"/>
                  <a:cs typeface="Arial" panose="020B0604020202020204" pitchFamily="34" charset="0"/>
                </a:endParaRPr>
              </a:p>
            </p:txBody>
          </p:sp>
        </p:grpSp>
        <p:sp>
          <p:nvSpPr>
            <p:cNvPr id="128007" name="Text Box 7">
              <a:extLst>
                <a:ext uri="{FF2B5EF4-FFF2-40B4-BE49-F238E27FC236}">
                  <a16:creationId xmlns:a16="http://schemas.microsoft.com/office/drawing/2014/main" id="{D8D96601-6168-40A1-AF18-C45A6048DABC}"/>
                </a:ext>
              </a:extLst>
            </p:cNvPr>
            <p:cNvSpPr txBox="1">
              <a:spLocks noChangeArrowheads="1"/>
            </p:cNvSpPr>
            <p:nvPr/>
          </p:nvSpPr>
          <p:spPr bwMode="auto">
            <a:xfrm>
              <a:off x="1338" y="624"/>
              <a:ext cx="3674" cy="231"/>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b="1">
                  <a:solidFill>
                    <a:srgbClr val="FFFF00"/>
                  </a:solidFill>
                  <a:effectLst>
                    <a:outerShdw blurRad="38100" dist="38100" dir="2700000" algn="tl">
                      <a:srgbClr val="000000"/>
                    </a:outerShdw>
                  </a:effectLst>
                  <a:latin typeface="Verdana" pitchFamily="34" charset="0"/>
                </a:rPr>
                <a:t>Financieras o del Accionista</a:t>
              </a:r>
              <a:endParaRPr lang="es-ES_tradnl" b="1">
                <a:solidFill>
                  <a:srgbClr val="FFFF00"/>
                </a:solidFill>
                <a:latin typeface="Verdana" pitchFamily="34" charset="0"/>
              </a:endParaRPr>
            </a:p>
          </p:txBody>
        </p:sp>
        <p:sp>
          <p:nvSpPr>
            <p:cNvPr id="128008" name="Text Box 8">
              <a:extLst>
                <a:ext uri="{FF2B5EF4-FFF2-40B4-BE49-F238E27FC236}">
                  <a16:creationId xmlns:a16="http://schemas.microsoft.com/office/drawing/2014/main" id="{5F82B669-2365-4504-B0AC-6D49178E93DF}"/>
                </a:ext>
              </a:extLst>
            </p:cNvPr>
            <p:cNvSpPr txBox="1">
              <a:spLocks noChangeArrowheads="1"/>
            </p:cNvSpPr>
            <p:nvPr/>
          </p:nvSpPr>
          <p:spPr bwMode="auto">
            <a:xfrm>
              <a:off x="1247" y="976"/>
              <a:ext cx="3674" cy="414"/>
            </a:xfrm>
            <a:prstGeom prst="rect">
              <a:avLst/>
            </a:prstGeom>
            <a:noFill/>
            <a:ln w="9525">
              <a:noFill/>
              <a:miter lim="800000"/>
              <a:headEnd/>
              <a:tailEnd/>
            </a:ln>
            <a:effectLst/>
          </p:spPr>
          <p:txBody>
            <a:bodyPr>
              <a:spAutoFit/>
            </a:bodyPr>
            <a:lstStyle/>
            <a:p>
              <a:pPr eaLnBrk="0" fontAlgn="auto" hangingPunct="0">
                <a:lnSpc>
                  <a:spcPct val="80000"/>
                </a:lnSpc>
                <a:spcBef>
                  <a:spcPct val="55000"/>
                </a:spcBef>
                <a:spcAft>
                  <a:spcPts val="0"/>
                </a:spcAft>
                <a:buClr>
                  <a:srgbClr val="FF0066"/>
                </a:buClr>
                <a:tabLst>
                  <a:tab pos="381000" algn="l"/>
                </a:tabLst>
                <a:defRPr/>
              </a:pPr>
              <a:r>
                <a:rPr lang="es-ES_tradnl" sz="1600" b="1" dirty="0">
                  <a:solidFill>
                    <a:schemeClr val="bg1"/>
                  </a:solidFill>
                  <a:effectLst>
                    <a:outerShdw blurRad="38100" dist="38100" dir="2700000" algn="tl">
                      <a:srgbClr val="000000"/>
                    </a:outerShdw>
                  </a:effectLst>
                  <a:latin typeface="Verdana" pitchFamily="34" charset="0"/>
                </a:rPr>
                <a:t>¿Qué quieren los Accionistas?</a:t>
              </a:r>
            </a:p>
            <a:p>
              <a:pPr eaLnBrk="0" fontAlgn="auto" hangingPunct="0">
                <a:lnSpc>
                  <a:spcPct val="80000"/>
                </a:lnSpc>
                <a:spcBef>
                  <a:spcPct val="55000"/>
                </a:spcBef>
                <a:spcAft>
                  <a:spcPts val="0"/>
                </a:spcAft>
                <a:buClr>
                  <a:srgbClr val="FF0066"/>
                </a:buClr>
                <a:tabLst>
                  <a:tab pos="381000" algn="l"/>
                </a:tabLst>
                <a:defRPr/>
              </a:pPr>
              <a:r>
                <a:rPr lang="es-ES_tradnl" b="1" dirty="0">
                  <a:solidFill>
                    <a:schemeClr val="bg1"/>
                  </a:solidFill>
                  <a:effectLst>
                    <a:outerShdw blurRad="38100" dist="38100" dir="2700000" algn="tl">
                      <a:srgbClr val="000000"/>
                    </a:outerShdw>
                  </a:effectLst>
                  <a:latin typeface="Verdana" pitchFamily="34" charset="0"/>
                </a:rPr>
                <a:t> </a:t>
              </a:r>
              <a:r>
                <a:rPr lang="es-ES_tradnl" sz="1600" b="1" dirty="0">
                  <a:solidFill>
                    <a:schemeClr val="bg1"/>
                  </a:solidFill>
                  <a:effectLst>
                    <a:outerShdw blurRad="38100" dist="38100" dir="2700000" algn="tl">
                      <a:srgbClr val="000000"/>
                    </a:outerShdw>
                  </a:effectLst>
                  <a:latin typeface="Verdana" pitchFamily="34" charset="0"/>
                </a:rPr>
                <a:t>Maximizar el Valor Económico de la empresa</a:t>
              </a:r>
            </a:p>
          </p:txBody>
        </p:sp>
      </p:grpSp>
      <p:grpSp>
        <p:nvGrpSpPr>
          <p:cNvPr id="5" name="Group 21">
            <a:extLst>
              <a:ext uri="{FF2B5EF4-FFF2-40B4-BE49-F238E27FC236}">
                <a16:creationId xmlns:a16="http://schemas.microsoft.com/office/drawing/2014/main" id="{51169528-8841-4655-836F-690AE5F6C9EC}"/>
              </a:ext>
            </a:extLst>
          </p:cNvPr>
          <p:cNvGrpSpPr>
            <a:grpSpLocks/>
          </p:cNvGrpSpPr>
          <p:nvPr/>
        </p:nvGrpSpPr>
        <p:grpSpPr bwMode="auto">
          <a:xfrm>
            <a:off x="1143000" y="1860550"/>
            <a:ext cx="7772400" cy="4424363"/>
            <a:chOff x="720" y="1392"/>
            <a:chExt cx="4896" cy="2787"/>
          </a:xfrm>
        </p:grpSpPr>
        <p:sp>
          <p:nvSpPr>
            <p:cNvPr id="38930" name="AutoShape 22">
              <a:extLst>
                <a:ext uri="{FF2B5EF4-FFF2-40B4-BE49-F238E27FC236}">
                  <a16:creationId xmlns:a16="http://schemas.microsoft.com/office/drawing/2014/main" id="{39FE7E4E-9DB8-4B2A-8638-191D0930D45B}"/>
                </a:ext>
              </a:extLst>
            </p:cNvPr>
            <p:cNvSpPr>
              <a:spLocks noChangeArrowheads="1"/>
            </p:cNvSpPr>
            <p:nvPr/>
          </p:nvSpPr>
          <p:spPr bwMode="auto">
            <a:xfrm rot="-5288547">
              <a:off x="551" y="3673"/>
              <a:ext cx="723" cy="290"/>
            </a:xfrm>
            <a:prstGeom prst="curvedDownArrow">
              <a:avLst>
                <a:gd name="adj1" fmla="val 49862"/>
                <a:gd name="adj2" fmla="val 99724"/>
                <a:gd name="adj3" fmla="val 3333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38931" name="AutoShape 23">
              <a:extLst>
                <a:ext uri="{FF2B5EF4-FFF2-40B4-BE49-F238E27FC236}">
                  <a16:creationId xmlns:a16="http://schemas.microsoft.com/office/drawing/2014/main" id="{42F9B3E9-AA83-4F63-A609-EA729D7694A0}"/>
                </a:ext>
              </a:extLst>
            </p:cNvPr>
            <p:cNvSpPr>
              <a:spLocks noChangeArrowheads="1"/>
            </p:cNvSpPr>
            <p:nvPr/>
          </p:nvSpPr>
          <p:spPr bwMode="auto">
            <a:xfrm rot="5288547" flipH="1">
              <a:off x="5040" y="3696"/>
              <a:ext cx="672" cy="289"/>
            </a:xfrm>
            <a:prstGeom prst="curvedDownArrow">
              <a:avLst>
                <a:gd name="adj1" fmla="val 46505"/>
                <a:gd name="adj2" fmla="val 93010"/>
                <a:gd name="adj3" fmla="val 3333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endParaRPr lang="es-EC" altLang="es-EC" sz="2400">
                <a:latin typeface="Verdana" panose="020B0604030504040204" pitchFamily="34" charset="0"/>
              </a:endParaRPr>
            </a:p>
          </p:txBody>
        </p:sp>
        <p:sp>
          <p:nvSpPr>
            <p:cNvPr id="38932" name="AutoShape 24">
              <a:extLst>
                <a:ext uri="{FF2B5EF4-FFF2-40B4-BE49-F238E27FC236}">
                  <a16:creationId xmlns:a16="http://schemas.microsoft.com/office/drawing/2014/main" id="{8AE4F75E-9218-4745-89EF-8639CF33B807}"/>
                </a:ext>
              </a:extLst>
            </p:cNvPr>
            <p:cNvSpPr>
              <a:spLocks noChangeArrowheads="1"/>
            </p:cNvSpPr>
            <p:nvPr/>
          </p:nvSpPr>
          <p:spPr bwMode="auto">
            <a:xfrm rot="-5288547">
              <a:off x="528" y="2543"/>
              <a:ext cx="720" cy="336"/>
            </a:xfrm>
            <a:prstGeom prst="curvedDownArrow">
              <a:avLst>
                <a:gd name="adj1" fmla="val 42857"/>
                <a:gd name="adj2" fmla="val 85714"/>
                <a:gd name="adj3" fmla="val 3333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38933" name="AutoShape 25">
              <a:extLst>
                <a:ext uri="{FF2B5EF4-FFF2-40B4-BE49-F238E27FC236}">
                  <a16:creationId xmlns:a16="http://schemas.microsoft.com/office/drawing/2014/main" id="{B04DDB5C-1140-40B7-AF3F-43D0145DF85A}"/>
                </a:ext>
              </a:extLst>
            </p:cNvPr>
            <p:cNvSpPr>
              <a:spLocks noChangeArrowheads="1"/>
            </p:cNvSpPr>
            <p:nvPr/>
          </p:nvSpPr>
          <p:spPr bwMode="auto">
            <a:xfrm rot="5288547" flipH="1">
              <a:off x="5088" y="2588"/>
              <a:ext cx="765" cy="290"/>
            </a:xfrm>
            <a:prstGeom prst="curvedDownArrow">
              <a:avLst>
                <a:gd name="adj1" fmla="val 52759"/>
                <a:gd name="adj2" fmla="val 105517"/>
                <a:gd name="adj3" fmla="val 3333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38934" name="AutoShape 26">
              <a:extLst>
                <a:ext uri="{FF2B5EF4-FFF2-40B4-BE49-F238E27FC236}">
                  <a16:creationId xmlns:a16="http://schemas.microsoft.com/office/drawing/2014/main" id="{0A5E1212-D912-4111-9859-72AFFE846571}"/>
                </a:ext>
              </a:extLst>
            </p:cNvPr>
            <p:cNvSpPr>
              <a:spLocks noChangeArrowheads="1"/>
            </p:cNvSpPr>
            <p:nvPr/>
          </p:nvSpPr>
          <p:spPr bwMode="auto">
            <a:xfrm rot="-5288547">
              <a:off x="552" y="1608"/>
              <a:ext cx="720" cy="288"/>
            </a:xfrm>
            <a:prstGeom prst="curvedDownArrow">
              <a:avLst>
                <a:gd name="adj1" fmla="val 50000"/>
                <a:gd name="adj2" fmla="val 100000"/>
                <a:gd name="adj3" fmla="val 3333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38935" name="AutoShape 27">
              <a:extLst>
                <a:ext uri="{FF2B5EF4-FFF2-40B4-BE49-F238E27FC236}">
                  <a16:creationId xmlns:a16="http://schemas.microsoft.com/office/drawing/2014/main" id="{D56C2425-89CA-49AE-AF96-499D65943191}"/>
                </a:ext>
              </a:extLst>
            </p:cNvPr>
            <p:cNvSpPr>
              <a:spLocks noChangeArrowheads="1"/>
            </p:cNvSpPr>
            <p:nvPr/>
          </p:nvSpPr>
          <p:spPr bwMode="auto">
            <a:xfrm rot="5288547" flipH="1">
              <a:off x="5063" y="1562"/>
              <a:ext cx="676" cy="335"/>
            </a:xfrm>
            <a:prstGeom prst="curvedDownArrow">
              <a:avLst>
                <a:gd name="adj1" fmla="val 40358"/>
                <a:gd name="adj2" fmla="val 80716"/>
                <a:gd name="adj3" fmla="val 3333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grpSp>
      <p:sp>
        <p:nvSpPr>
          <p:cNvPr id="128028" name="Text Box 28">
            <a:extLst>
              <a:ext uri="{FF2B5EF4-FFF2-40B4-BE49-F238E27FC236}">
                <a16:creationId xmlns:a16="http://schemas.microsoft.com/office/drawing/2014/main" id="{F5EC5CCC-8067-44FC-94C9-D7515DAF73C2}"/>
              </a:ext>
            </a:extLst>
          </p:cNvPr>
          <p:cNvSpPr txBox="1">
            <a:spLocks noChangeArrowheads="1"/>
          </p:cNvSpPr>
          <p:nvPr/>
        </p:nvSpPr>
        <p:spPr bwMode="auto">
          <a:xfrm>
            <a:off x="0" y="134938"/>
            <a:ext cx="9144000" cy="7016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MX" sz="4000" b="1" dirty="0">
                <a:solidFill>
                  <a:srgbClr val="FF9933"/>
                </a:solidFill>
                <a:effectLst>
                  <a:outerShdw blurRad="38100" dist="38100" dir="2700000" algn="tl">
                    <a:srgbClr val="000000"/>
                  </a:outerShdw>
                </a:effectLst>
                <a:latin typeface="+mn-lt"/>
                <a:cs typeface="Arial" charset="0"/>
              </a:rPr>
              <a:t>EL BSC Perspectivas…. </a:t>
            </a:r>
            <a:endParaRPr lang="es-ES" sz="4000" b="1" dirty="0">
              <a:solidFill>
                <a:srgbClr val="FF9933"/>
              </a:solidFill>
              <a:effectLst>
                <a:outerShdw blurRad="38100" dist="38100" dir="2700000" algn="tl">
                  <a:srgbClr val="000000"/>
                </a:outerShdw>
              </a:effectLst>
              <a:latin typeface="+mn-lt"/>
              <a:cs typeface="Arial" charset="0"/>
            </a:endParaRPr>
          </a:p>
        </p:txBody>
      </p:sp>
      <p:grpSp>
        <p:nvGrpSpPr>
          <p:cNvPr id="6" name="Group 100">
            <a:extLst>
              <a:ext uri="{FF2B5EF4-FFF2-40B4-BE49-F238E27FC236}">
                <a16:creationId xmlns:a16="http://schemas.microsoft.com/office/drawing/2014/main" id="{6986B80A-78D4-4190-8795-DCBB44EDB8BB}"/>
              </a:ext>
            </a:extLst>
          </p:cNvPr>
          <p:cNvGrpSpPr>
            <a:grpSpLocks/>
          </p:cNvGrpSpPr>
          <p:nvPr/>
        </p:nvGrpSpPr>
        <p:grpSpPr bwMode="auto">
          <a:xfrm>
            <a:off x="1763713" y="5084763"/>
            <a:ext cx="6192837" cy="1657350"/>
            <a:chOff x="1111" y="3203"/>
            <a:chExt cx="3901" cy="1044"/>
          </a:xfrm>
        </p:grpSpPr>
        <p:sp>
          <p:nvSpPr>
            <p:cNvPr id="128015" name="Text Box 15">
              <a:extLst>
                <a:ext uri="{FF2B5EF4-FFF2-40B4-BE49-F238E27FC236}">
                  <a16:creationId xmlns:a16="http://schemas.microsoft.com/office/drawing/2014/main" id="{2EBAF90B-84C8-4FE3-85FA-0C96CE0D3300}"/>
                </a:ext>
              </a:extLst>
            </p:cNvPr>
            <p:cNvSpPr txBox="1">
              <a:spLocks noChangeArrowheads="1"/>
            </p:cNvSpPr>
            <p:nvPr/>
          </p:nvSpPr>
          <p:spPr bwMode="auto">
            <a:xfrm>
              <a:off x="1111" y="3203"/>
              <a:ext cx="3840" cy="366"/>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sz="1600" b="1">
                  <a:solidFill>
                    <a:srgbClr val="FFFF00"/>
                  </a:solidFill>
                  <a:effectLst>
                    <a:outerShdw blurRad="38100" dist="38100" dir="2700000" algn="tl">
                      <a:srgbClr val="000000"/>
                    </a:outerShdw>
                  </a:effectLst>
                  <a:latin typeface="Verdana" pitchFamily="34" charset="0"/>
                </a:rPr>
                <a:t>Capacidades Humanas, Tecnológicas y Organizacionales</a:t>
              </a:r>
              <a:endParaRPr lang="es-ES_tradnl" sz="1600" b="1">
                <a:solidFill>
                  <a:srgbClr val="FFFF00"/>
                </a:solidFill>
                <a:latin typeface="Verdana" pitchFamily="34" charset="0"/>
              </a:endParaRPr>
            </a:p>
          </p:txBody>
        </p:sp>
        <p:sp>
          <p:nvSpPr>
            <p:cNvPr id="38928" name="AutoShape 48">
              <a:extLst>
                <a:ext uri="{FF2B5EF4-FFF2-40B4-BE49-F238E27FC236}">
                  <a16:creationId xmlns:a16="http://schemas.microsoft.com/office/drawing/2014/main" id="{70822C53-3E0A-49EB-B173-2DEA4BA37850}"/>
                </a:ext>
              </a:extLst>
            </p:cNvPr>
            <p:cNvSpPr>
              <a:spLocks noChangeArrowheads="1"/>
            </p:cNvSpPr>
            <p:nvPr/>
          </p:nvSpPr>
          <p:spPr bwMode="auto">
            <a:xfrm>
              <a:off x="1247" y="3521"/>
              <a:ext cx="3765" cy="726"/>
            </a:xfrm>
            <a:prstGeom prst="cube">
              <a:avLst>
                <a:gd name="adj" fmla="val 25000"/>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219185" name="Text Box 49">
              <a:extLst>
                <a:ext uri="{FF2B5EF4-FFF2-40B4-BE49-F238E27FC236}">
                  <a16:creationId xmlns:a16="http://schemas.microsoft.com/office/drawing/2014/main" id="{F310741E-EBE0-40B4-9CB6-C36F9C8BCA99}"/>
                </a:ext>
              </a:extLst>
            </p:cNvPr>
            <p:cNvSpPr txBox="1">
              <a:spLocks noChangeArrowheads="1"/>
            </p:cNvSpPr>
            <p:nvPr/>
          </p:nvSpPr>
          <p:spPr bwMode="auto">
            <a:xfrm>
              <a:off x="1292" y="3715"/>
              <a:ext cx="3538" cy="52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s-ES_tradnl" sz="1600" b="1">
                  <a:solidFill>
                    <a:schemeClr val="bg1"/>
                  </a:solidFill>
                  <a:effectLst>
                    <a:outerShdw blurRad="38100" dist="38100" dir="2700000" algn="tl">
                      <a:srgbClr val="000000"/>
                    </a:outerShdw>
                  </a:effectLst>
                  <a:latin typeface="Verdana" pitchFamily="34" charset="0"/>
                </a:rPr>
                <a:t>¿Qué debemos tener para garantizar la viabilidad futura en cuanto a capacidades, tecnologías e información?</a:t>
              </a:r>
            </a:p>
          </p:txBody>
        </p:sp>
      </p:grpSp>
      <p:grpSp>
        <p:nvGrpSpPr>
          <p:cNvPr id="7" name="Group 99">
            <a:extLst>
              <a:ext uri="{FF2B5EF4-FFF2-40B4-BE49-F238E27FC236}">
                <a16:creationId xmlns:a16="http://schemas.microsoft.com/office/drawing/2014/main" id="{96AA0E0B-203A-4132-BE7C-20D6ACE21A53}"/>
              </a:ext>
            </a:extLst>
          </p:cNvPr>
          <p:cNvGrpSpPr>
            <a:grpSpLocks/>
          </p:cNvGrpSpPr>
          <p:nvPr/>
        </p:nvGrpSpPr>
        <p:grpSpPr bwMode="auto">
          <a:xfrm>
            <a:off x="1908175" y="3644900"/>
            <a:ext cx="6099175" cy="1403350"/>
            <a:chOff x="1202" y="2296"/>
            <a:chExt cx="3842" cy="884"/>
          </a:xfrm>
        </p:grpSpPr>
        <p:sp>
          <p:nvSpPr>
            <p:cNvPr id="128019" name="Text Box 19">
              <a:extLst>
                <a:ext uri="{FF2B5EF4-FFF2-40B4-BE49-F238E27FC236}">
                  <a16:creationId xmlns:a16="http://schemas.microsoft.com/office/drawing/2014/main" id="{9EE04E9A-60E4-4F9A-99DE-23A1EAC1B85E}"/>
                </a:ext>
              </a:extLst>
            </p:cNvPr>
            <p:cNvSpPr txBox="1">
              <a:spLocks noChangeArrowheads="1"/>
            </p:cNvSpPr>
            <p:nvPr/>
          </p:nvSpPr>
          <p:spPr bwMode="auto">
            <a:xfrm>
              <a:off x="1202" y="2296"/>
              <a:ext cx="3810" cy="231"/>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b="1">
                  <a:solidFill>
                    <a:srgbClr val="FFFF00"/>
                  </a:solidFill>
                  <a:effectLst>
                    <a:outerShdw blurRad="38100" dist="38100" dir="2700000" algn="tl">
                      <a:srgbClr val="000000"/>
                    </a:outerShdw>
                  </a:effectLst>
                  <a:latin typeface="Verdana" pitchFamily="34" charset="0"/>
                </a:rPr>
                <a:t>Procesos Internos</a:t>
              </a:r>
              <a:endParaRPr lang="es-ES_tradnl" b="1">
                <a:solidFill>
                  <a:srgbClr val="FFFF00"/>
                </a:solidFill>
                <a:latin typeface="Verdana" pitchFamily="34" charset="0"/>
              </a:endParaRPr>
            </a:p>
          </p:txBody>
        </p:sp>
        <p:sp>
          <p:nvSpPr>
            <p:cNvPr id="38925" name="AutoShape 51">
              <a:extLst>
                <a:ext uri="{FF2B5EF4-FFF2-40B4-BE49-F238E27FC236}">
                  <a16:creationId xmlns:a16="http://schemas.microsoft.com/office/drawing/2014/main" id="{A674C2B6-750F-4F2B-A67D-E040E5456798}"/>
                </a:ext>
              </a:extLst>
            </p:cNvPr>
            <p:cNvSpPr>
              <a:spLocks noChangeArrowheads="1"/>
            </p:cNvSpPr>
            <p:nvPr/>
          </p:nvSpPr>
          <p:spPr bwMode="auto">
            <a:xfrm>
              <a:off x="1204" y="2499"/>
              <a:ext cx="3840" cy="681"/>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219188" name="Text Box 52">
              <a:extLst>
                <a:ext uri="{FF2B5EF4-FFF2-40B4-BE49-F238E27FC236}">
                  <a16:creationId xmlns:a16="http://schemas.microsoft.com/office/drawing/2014/main" id="{3DC6FF81-D1CD-4CF3-BACA-E7B849B0F22D}"/>
                </a:ext>
              </a:extLst>
            </p:cNvPr>
            <p:cNvSpPr txBox="1">
              <a:spLocks noChangeArrowheads="1"/>
            </p:cNvSpPr>
            <p:nvPr/>
          </p:nvSpPr>
          <p:spPr bwMode="auto">
            <a:xfrm>
              <a:off x="1212" y="2635"/>
              <a:ext cx="3664" cy="52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s-ES_tradnl" sz="1600" b="1">
                  <a:solidFill>
                    <a:schemeClr val="bg1"/>
                  </a:solidFill>
                  <a:effectLst>
                    <a:outerShdw blurRad="38100" dist="38100" dir="2700000" algn="tl">
                      <a:srgbClr val="000000"/>
                    </a:outerShdw>
                  </a:effectLst>
                  <a:latin typeface="Verdana" pitchFamily="34" charset="0"/>
                </a:rPr>
                <a:t>¿Qué procesos críticos internos se deben hacer de excelente manera para satisfacer a nuestros Clientes y Accionistas?</a:t>
              </a:r>
            </a:p>
          </p:txBody>
        </p:sp>
      </p:grpSp>
      <p:grpSp>
        <p:nvGrpSpPr>
          <p:cNvPr id="8" name="Group 98">
            <a:extLst>
              <a:ext uri="{FF2B5EF4-FFF2-40B4-BE49-F238E27FC236}">
                <a16:creationId xmlns:a16="http://schemas.microsoft.com/office/drawing/2014/main" id="{1BD77D47-199B-46A6-8AFC-1091809D94D2}"/>
              </a:ext>
            </a:extLst>
          </p:cNvPr>
          <p:cNvGrpSpPr>
            <a:grpSpLocks/>
          </p:cNvGrpSpPr>
          <p:nvPr/>
        </p:nvGrpSpPr>
        <p:grpSpPr bwMode="auto">
          <a:xfrm>
            <a:off x="1908175" y="2205038"/>
            <a:ext cx="6096000" cy="1344612"/>
            <a:chOff x="1202" y="1389"/>
            <a:chExt cx="3840" cy="847"/>
          </a:xfrm>
        </p:grpSpPr>
        <p:sp>
          <p:nvSpPr>
            <p:cNvPr id="128011" name="Text Box 11">
              <a:extLst>
                <a:ext uri="{FF2B5EF4-FFF2-40B4-BE49-F238E27FC236}">
                  <a16:creationId xmlns:a16="http://schemas.microsoft.com/office/drawing/2014/main" id="{6A246A3C-8FCE-486A-8B2C-6B4D1218D7FC}"/>
                </a:ext>
              </a:extLst>
            </p:cNvPr>
            <p:cNvSpPr txBox="1">
              <a:spLocks noChangeArrowheads="1"/>
            </p:cNvSpPr>
            <p:nvPr/>
          </p:nvSpPr>
          <p:spPr bwMode="auto">
            <a:xfrm>
              <a:off x="1247" y="1389"/>
              <a:ext cx="3674" cy="231"/>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b="1">
                  <a:solidFill>
                    <a:srgbClr val="FFFF00"/>
                  </a:solidFill>
                  <a:effectLst>
                    <a:outerShdw blurRad="38100" dist="38100" dir="2700000" algn="tl">
                      <a:srgbClr val="000000"/>
                    </a:outerShdw>
                  </a:effectLst>
                  <a:latin typeface="Verdana" pitchFamily="34" charset="0"/>
                </a:rPr>
                <a:t>Clientes o Mercado</a:t>
              </a:r>
              <a:endParaRPr lang="es-ES_tradnl" b="1">
                <a:solidFill>
                  <a:srgbClr val="FFFF00"/>
                </a:solidFill>
                <a:latin typeface="Verdana" pitchFamily="34" charset="0"/>
              </a:endParaRPr>
            </a:p>
          </p:txBody>
        </p:sp>
        <p:sp>
          <p:nvSpPr>
            <p:cNvPr id="38922" name="AutoShape 54">
              <a:extLst>
                <a:ext uri="{FF2B5EF4-FFF2-40B4-BE49-F238E27FC236}">
                  <a16:creationId xmlns:a16="http://schemas.microsoft.com/office/drawing/2014/main" id="{E4FE3745-A1AE-461F-ABFB-392B504D8053}"/>
                </a:ext>
              </a:extLst>
            </p:cNvPr>
            <p:cNvSpPr>
              <a:spLocks noChangeArrowheads="1"/>
            </p:cNvSpPr>
            <p:nvPr/>
          </p:nvSpPr>
          <p:spPr bwMode="auto">
            <a:xfrm>
              <a:off x="1202" y="1601"/>
              <a:ext cx="3840" cy="635"/>
            </a:xfrm>
            <a:prstGeom prst="cube">
              <a:avLst>
                <a:gd name="adj" fmla="val 25000"/>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128012" name="Text Box 12">
              <a:extLst>
                <a:ext uri="{FF2B5EF4-FFF2-40B4-BE49-F238E27FC236}">
                  <a16:creationId xmlns:a16="http://schemas.microsoft.com/office/drawing/2014/main" id="{144119B3-52C4-4B45-A42F-84047F2E3F7B}"/>
                </a:ext>
              </a:extLst>
            </p:cNvPr>
            <p:cNvSpPr txBox="1">
              <a:spLocks noChangeArrowheads="1"/>
            </p:cNvSpPr>
            <p:nvPr/>
          </p:nvSpPr>
          <p:spPr bwMode="auto">
            <a:xfrm>
              <a:off x="1247" y="1691"/>
              <a:ext cx="3629" cy="520"/>
            </a:xfrm>
            <a:prstGeom prst="rect">
              <a:avLst/>
            </a:prstGeom>
            <a:noFill/>
            <a:ln w="9525">
              <a:noFill/>
              <a:miter lim="800000"/>
              <a:headEnd/>
              <a:tailEnd/>
            </a:ln>
            <a:effectLst/>
          </p:spPr>
          <p:txBody>
            <a:bodyPr>
              <a:spAutoFit/>
            </a:bodyPr>
            <a:lstStyle/>
            <a:p>
              <a:pPr eaLnBrk="0" fontAlgn="auto" hangingPunct="0">
                <a:spcBef>
                  <a:spcPct val="50000"/>
                </a:spcBef>
                <a:spcAft>
                  <a:spcPts val="0"/>
                </a:spcAft>
                <a:tabLst>
                  <a:tab pos="288925" algn="l"/>
                </a:tabLst>
                <a:defRPr/>
              </a:pPr>
              <a:r>
                <a:rPr lang="es-ES_tradnl" sz="1600" b="1">
                  <a:solidFill>
                    <a:schemeClr val="bg1"/>
                  </a:solidFill>
                  <a:effectLst>
                    <a:outerShdw blurRad="38100" dist="38100" dir="2700000" algn="tl">
                      <a:srgbClr val="000000"/>
                    </a:outerShdw>
                  </a:effectLst>
                  <a:latin typeface="Verdana" pitchFamily="34" charset="0"/>
                </a:rPr>
                <a:t>¿Qué Productos y Servicios llevaremos  al mercado para atender las necesidades del cliente y mantenerlos?</a:t>
              </a:r>
              <a:endParaRPr lang="es-ES_tradnl" sz="1600" b="1">
                <a:effectLst>
                  <a:outerShdw blurRad="38100" dist="38100" dir="2700000" algn="tl">
                    <a:srgbClr val="FFFFFF"/>
                  </a:outerShdw>
                </a:effectLst>
                <a:latin typeface="Verdana"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2" name="Rectangle 31">
            <a:extLst>
              <a:ext uri="{FF2B5EF4-FFF2-40B4-BE49-F238E27FC236}">
                <a16:creationId xmlns:a16="http://schemas.microsoft.com/office/drawing/2014/main" id="{9935250F-9475-4A7C-BD20-F3DD2BCA3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
            <a:extLst>
              <a:ext uri="{FF2B5EF4-FFF2-40B4-BE49-F238E27FC236}">
                <a16:creationId xmlns:a16="http://schemas.microsoft.com/office/drawing/2014/main" id="{CCE9F723-9A0F-4D08-A318-9BECBA07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CC751CDD-D58E-46E4-9537-5DD051D62B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Marcador de contenido 4">
            <a:extLst>
              <a:ext uri="{FF2B5EF4-FFF2-40B4-BE49-F238E27FC236}">
                <a16:creationId xmlns:a16="http://schemas.microsoft.com/office/drawing/2014/main" id="{E97BA38D-4E49-6094-5727-8793EFB7E62B}"/>
              </a:ext>
            </a:extLst>
          </p:cNvPr>
          <p:cNvPicPr>
            <a:picLocks noGrp="1" noChangeAspect="1"/>
          </p:cNvPicPr>
          <p:nvPr>
            <p:ph sz="quarter" idx="13"/>
          </p:nvPr>
        </p:nvPicPr>
        <p:blipFill>
          <a:blip r:embed="rId4"/>
          <a:stretch>
            <a:fillRect/>
          </a:stretch>
        </p:blipFill>
        <p:spPr>
          <a:xfrm>
            <a:off x="323528" y="620688"/>
            <a:ext cx="8208912" cy="5328592"/>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81825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a:extLst>
              <a:ext uri="{FF2B5EF4-FFF2-40B4-BE49-F238E27FC236}">
                <a16:creationId xmlns:a16="http://schemas.microsoft.com/office/drawing/2014/main" id="{DCD8A83D-9FDF-49D0-A4D1-90BD8531F32A}"/>
              </a:ext>
            </a:extLst>
          </p:cNvPr>
          <p:cNvSpPr txBox="1">
            <a:spLocks noChangeArrowheads="1"/>
          </p:cNvSpPr>
          <p:nvPr/>
        </p:nvSpPr>
        <p:spPr bwMode="auto">
          <a:xfrm>
            <a:off x="-324544" y="332656"/>
            <a:ext cx="8199438" cy="13112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MX" sz="4000" b="1" dirty="0">
                <a:solidFill>
                  <a:srgbClr val="FF9933"/>
                </a:solidFill>
                <a:effectLst>
                  <a:outerShdw blurRad="38100" dist="38100" dir="2700000" algn="tl">
                    <a:srgbClr val="000000"/>
                  </a:outerShdw>
                </a:effectLst>
                <a:latin typeface="+mn-lt"/>
                <a:cs typeface="Arial" charset="0"/>
              </a:rPr>
              <a:t>Esquema de Gerencia Estratégica</a:t>
            </a:r>
            <a:endParaRPr lang="es-ES" sz="4000" b="1" dirty="0">
              <a:solidFill>
                <a:srgbClr val="FF9933"/>
              </a:solidFill>
              <a:effectLst>
                <a:outerShdw blurRad="38100" dist="38100" dir="2700000" algn="tl">
                  <a:srgbClr val="000000"/>
                </a:outerShdw>
              </a:effectLst>
              <a:latin typeface="+mn-lt"/>
              <a:cs typeface="Arial" charset="0"/>
            </a:endParaRPr>
          </a:p>
        </p:txBody>
      </p:sp>
      <p:grpSp>
        <p:nvGrpSpPr>
          <p:cNvPr id="2" name="Group 63">
            <a:extLst>
              <a:ext uri="{FF2B5EF4-FFF2-40B4-BE49-F238E27FC236}">
                <a16:creationId xmlns:a16="http://schemas.microsoft.com/office/drawing/2014/main" id="{3CC856F3-4616-49C8-8568-6BA2E6532EB1}"/>
              </a:ext>
            </a:extLst>
          </p:cNvPr>
          <p:cNvGrpSpPr>
            <a:grpSpLocks/>
          </p:cNvGrpSpPr>
          <p:nvPr/>
        </p:nvGrpSpPr>
        <p:grpSpPr bwMode="auto">
          <a:xfrm>
            <a:off x="7308850" y="333375"/>
            <a:ext cx="1511300" cy="2008188"/>
            <a:chOff x="4604" y="210"/>
            <a:chExt cx="952" cy="1265"/>
          </a:xfrm>
        </p:grpSpPr>
        <p:sp>
          <p:nvSpPr>
            <p:cNvPr id="39968" name="Text Box 5">
              <a:extLst>
                <a:ext uri="{FF2B5EF4-FFF2-40B4-BE49-F238E27FC236}">
                  <a16:creationId xmlns:a16="http://schemas.microsoft.com/office/drawing/2014/main" id="{14BA7BB9-E39A-4F28-B101-C0F2D5D76EB2}"/>
                </a:ext>
              </a:extLst>
            </p:cNvPr>
            <p:cNvSpPr txBox="1">
              <a:spLocks noChangeArrowheads="1"/>
            </p:cNvSpPr>
            <p:nvPr/>
          </p:nvSpPr>
          <p:spPr bwMode="auto">
            <a:xfrm>
              <a:off x="4700" y="1071"/>
              <a:ext cx="8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b="1">
                  <a:latin typeface="Verdana" panose="020B0604030504040204" pitchFamily="34" charset="0"/>
                </a:rPr>
                <a:t>Visión</a:t>
              </a:r>
            </a:p>
            <a:p>
              <a:pPr algn="ctr"/>
              <a:r>
                <a:rPr lang="es-MX" altLang="es-EC" b="1">
                  <a:latin typeface="Verdana" panose="020B0604030504040204" pitchFamily="34" charset="0"/>
                </a:rPr>
                <a:t>(Futuro)</a:t>
              </a:r>
              <a:endParaRPr lang="es-ES" altLang="es-EC" b="1">
                <a:latin typeface="Verdana" panose="020B0604030504040204" pitchFamily="34" charset="0"/>
              </a:endParaRPr>
            </a:p>
          </p:txBody>
        </p:sp>
        <p:pic>
          <p:nvPicPr>
            <p:cNvPr id="169992" name="Picture 8" descr="vision-de-futuro">
              <a:extLst>
                <a:ext uri="{FF2B5EF4-FFF2-40B4-BE49-F238E27FC236}">
                  <a16:creationId xmlns:a16="http://schemas.microsoft.com/office/drawing/2014/main" id="{17822BDF-CF60-4D49-B6C0-5812B1E66899}"/>
                </a:ext>
              </a:extLst>
            </p:cNvPr>
            <p:cNvPicPr>
              <a:picLocks noChangeAspect="1" noChangeArrowheads="1"/>
            </p:cNvPicPr>
            <p:nvPr/>
          </p:nvPicPr>
          <p:blipFill>
            <a:blip r:embed="rId2" cstate="print"/>
            <a:srcRect/>
            <a:stretch>
              <a:fillRect/>
            </a:stretch>
          </p:blipFill>
          <p:spPr bwMode="auto">
            <a:xfrm>
              <a:off x="4607" y="214"/>
              <a:ext cx="946" cy="886"/>
            </a:xfrm>
            <a:prstGeom prst="rect">
              <a:avLst/>
            </a:prstGeom>
            <a:ln>
              <a:noFill/>
            </a:ln>
            <a:effectLst>
              <a:softEdge rad="112500"/>
            </a:effectLst>
          </p:spPr>
        </p:pic>
      </p:grpSp>
      <p:grpSp>
        <p:nvGrpSpPr>
          <p:cNvPr id="3" name="Group 62">
            <a:extLst>
              <a:ext uri="{FF2B5EF4-FFF2-40B4-BE49-F238E27FC236}">
                <a16:creationId xmlns:a16="http://schemas.microsoft.com/office/drawing/2014/main" id="{232A64A4-A33E-41AD-B4F2-CD83630EE983}"/>
              </a:ext>
            </a:extLst>
          </p:cNvPr>
          <p:cNvGrpSpPr>
            <a:grpSpLocks/>
          </p:cNvGrpSpPr>
          <p:nvPr/>
        </p:nvGrpSpPr>
        <p:grpSpPr bwMode="auto">
          <a:xfrm>
            <a:off x="0" y="3716338"/>
            <a:ext cx="1763713" cy="1998662"/>
            <a:chOff x="0" y="2341"/>
            <a:chExt cx="1111" cy="1259"/>
          </a:xfrm>
        </p:grpSpPr>
        <p:sp>
          <p:nvSpPr>
            <p:cNvPr id="39966" name="Text Box 8">
              <a:extLst>
                <a:ext uri="{FF2B5EF4-FFF2-40B4-BE49-F238E27FC236}">
                  <a16:creationId xmlns:a16="http://schemas.microsoft.com/office/drawing/2014/main" id="{4BE575EB-41AD-4888-B5E6-2A6DD1194D8B}"/>
                </a:ext>
              </a:extLst>
            </p:cNvPr>
            <p:cNvSpPr txBox="1">
              <a:spLocks noChangeArrowheads="1"/>
            </p:cNvSpPr>
            <p:nvPr/>
          </p:nvSpPr>
          <p:spPr bwMode="auto">
            <a:xfrm>
              <a:off x="219" y="3158"/>
              <a:ext cx="6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sz="2000">
                  <a:latin typeface="Verdana" panose="020B0604030504040204" pitchFamily="34" charset="0"/>
                </a:rPr>
                <a:t>Misión</a:t>
              </a:r>
            </a:p>
            <a:p>
              <a:pPr algn="ctr"/>
              <a:r>
                <a:rPr lang="es-MX" altLang="es-EC" sz="2000">
                  <a:latin typeface="Verdana" panose="020B0604030504040204" pitchFamily="34" charset="0"/>
                </a:rPr>
                <a:t>(Hoy)</a:t>
              </a:r>
              <a:endParaRPr lang="es-ES" altLang="es-EC" sz="2000">
                <a:latin typeface="Verdana" panose="020B0604030504040204" pitchFamily="34" charset="0"/>
              </a:endParaRPr>
            </a:p>
          </p:txBody>
        </p:sp>
        <p:pic>
          <p:nvPicPr>
            <p:cNvPr id="169995" name="Picture 11" descr="mision">
              <a:extLst>
                <a:ext uri="{FF2B5EF4-FFF2-40B4-BE49-F238E27FC236}">
                  <a16:creationId xmlns:a16="http://schemas.microsoft.com/office/drawing/2014/main" id="{407C6DF8-A9DB-45B4-BF7F-94F5CAD5C0C6}"/>
                </a:ext>
              </a:extLst>
            </p:cNvPr>
            <p:cNvPicPr>
              <a:picLocks noChangeAspect="1" noChangeArrowheads="1"/>
            </p:cNvPicPr>
            <p:nvPr/>
          </p:nvPicPr>
          <p:blipFill>
            <a:blip r:embed="rId3" cstate="print"/>
            <a:srcRect t="14496" b="18901"/>
            <a:stretch>
              <a:fillRect/>
            </a:stretch>
          </p:blipFill>
          <p:spPr bwMode="auto">
            <a:xfrm>
              <a:off x="2" y="2345"/>
              <a:ext cx="1105" cy="812"/>
            </a:xfrm>
            <a:prstGeom prst="rect">
              <a:avLst/>
            </a:prstGeom>
            <a:ln>
              <a:noFill/>
            </a:ln>
            <a:effectLst>
              <a:softEdge rad="112500"/>
            </a:effectLst>
          </p:spPr>
        </p:pic>
      </p:grpSp>
      <p:grpSp>
        <p:nvGrpSpPr>
          <p:cNvPr id="4" name="Group 68">
            <a:extLst>
              <a:ext uri="{FF2B5EF4-FFF2-40B4-BE49-F238E27FC236}">
                <a16:creationId xmlns:a16="http://schemas.microsoft.com/office/drawing/2014/main" id="{42342398-5999-4082-A1F0-DDCC21C4DD71}"/>
              </a:ext>
            </a:extLst>
          </p:cNvPr>
          <p:cNvGrpSpPr>
            <a:grpSpLocks/>
          </p:cNvGrpSpPr>
          <p:nvPr/>
        </p:nvGrpSpPr>
        <p:grpSpPr bwMode="auto">
          <a:xfrm>
            <a:off x="7235825" y="3894138"/>
            <a:ext cx="1276350" cy="1479550"/>
            <a:chOff x="4558" y="2453"/>
            <a:chExt cx="804" cy="932"/>
          </a:xfrm>
        </p:grpSpPr>
        <p:sp>
          <p:nvSpPr>
            <p:cNvPr id="39964" name="Text Box 19">
              <a:extLst>
                <a:ext uri="{FF2B5EF4-FFF2-40B4-BE49-F238E27FC236}">
                  <a16:creationId xmlns:a16="http://schemas.microsoft.com/office/drawing/2014/main" id="{4DA97621-4C40-4E07-AED4-1C2112F1DCBB}"/>
                </a:ext>
              </a:extLst>
            </p:cNvPr>
            <p:cNvSpPr txBox="1">
              <a:spLocks noChangeArrowheads="1"/>
            </p:cNvSpPr>
            <p:nvPr/>
          </p:nvSpPr>
          <p:spPr bwMode="auto">
            <a:xfrm>
              <a:off x="4650" y="3154"/>
              <a:ext cx="5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MX" altLang="es-EC" b="1">
                  <a:latin typeface="Verdana" panose="020B0604030504040204" pitchFamily="34" charset="0"/>
                </a:rPr>
                <a:t>Metas</a:t>
              </a:r>
              <a:endParaRPr lang="es-ES" altLang="es-EC" b="1">
                <a:latin typeface="Verdana" panose="020B0604030504040204" pitchFamily="34" charset="0"/>
              </a:endParaRPr>
            </a:p>
          </p:txBody>
        </p:sp>
        <p:pic>
          <p:nvPicPr>
            <p:cNvPr id="39965" name="Picture 43" descr="resultados">
              <a:extLst>
                <a:ext uri="{FF2B5EF4-FFF2-40B4-BE49-F238E27FC236}">
                  <a16:creationId xmlns:a16="http://schemas.microsoft.com/office/drawing/2014/main" id="{23F3249A-BD21-4310-86C7-1FC271856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 y="2453"/>
              <a:ext cx="804"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64">
            <a:extLst>
              <a:ext uri="{FF2B5EF4-FFF2-40B4-BE49-F238E27FC236}">
                <a16:creationId xmlns:a16="http://schemas.microsoft.com/office/drawing/2014/main" id="{15FE804F-FD06-4762-8E5F-DBE5906AD9B6}"/>
              </a:ext>
            </a:extLst>
          </p:cNvPr>
          <p:cNvGrpSpPr>
            <a:grpSpLocks/>
          </p:cNvGrpSpPr>
          <p:nvPr/>
        </p:nvGrpSpPr>
        <p:grpSpPr bwMode="auto">
          <a:xfrm>
            <a:off x="1881188" y="1196975"/>
            <a:ext cx="5053012" cy="2249488"/>
            <a:chOff x="1185" y="754"/>
            <a:chExt cx="3183" cy="1417"/>
          </a:xfrm>
        </p:grpSpPr>
        <p:sp>
          <p:nvSpPr>
            <p:cNvPr id="39960" name="Text Box 11">
              <a:extLst>
                <a:ext uri="{FF2B5EF4-FFF2-40B4-BE49-F238E27FC236}">
                  <a16:creationId xmlns:a16="http://schemas.microsoft.com/office/drawing/2014/main" id="{A3FF9080-64DC-452A-99E2-4BE2E8DD2490}"/>
                </a:ext>
              </a:extLst>
            </p:cNvPr>
            <p:cNvSpPr txBox="1">
              <a:spLocks noChangeArrowheads="1"/>
            </p:cNvSpPr>
            <p:nvPr/>
          </p:nvSpPr>
          <p:spPr bwMode="auto">
            <a:xfrm>
              <a:off x="2336" y="1616"/>
              <a:ext cx="9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sz="2000">
                  <a:latin typeface="Verdana" panose="020B0604030504040204" pitchFamily="34" charset="0"/>
                </a:rPr>
                <a:t>Objetivos</a:t>
              </a:r>
              <a:endParaRPr lang="es-ES" altLang="es-EC" sz="2000">
                <a:latin typeface="Verdana" panose="020B0604030504040204" pitchFamily="34" charset="0"/>
              </a:endParaRPr>
            </a:p>
          </p:txBody>
        </p:sp>
        <p:pic>
          <p:nvPicPr>
            <p:cNvPr id="120844" name="Picture 12" descr="galaxia+dardos">
              <a:extLst>
                <a:ext uri="{FF2B5EF4-FFF2-40B4-BE49-F238E27FC236}">
                  <a16:creationId xmlns:a16="http://schemas.microsoft.com/office/drawing/2014/main" id="{3F20E948-5BEA-4234-9BBA-858A2ED32A88}"/>
                </a:ext>
              </a:extLst>
            </p:cNvPr>
            <p:cNvPicPr>
              <a:picLocks noChangeAspect="1" noChangeArrowheads="1"/>
            </p:cNvPicPr>
            <p:nvPr/>
          </p:nvPicPr>
          <p:blipFill>
            <a:blip r:embed="rId5" cstate="print"/>
            <a:srcRect/>
            <a:stretch>
              <a:fillRect/>
            </a:stretch>
          </p:blipFill>
          <p:spPr bwMode="auto">
            <a:xfrm>
              <a:off x="2341" y="940"/>
              <a:ext cx="943" cy="708"/>
            </a:xfrm>
            <a:prstGeom prst="rect">
              <a:avLst/>
            </a:prstGeom>
            <a:noFill/>
            <a:scene3d>
              <a:camera prst="orthographicFront"/>
              <a:lightRig rig="threePt" dir="t"/>
            </a:scene3d>
            <a:sp3d>
              <a:bevelT w="114300" prst="artDeco"/>
            </a:sp3d>
          </p:spPr>
        </p:pic>
        <p:sp>
          <p:nvSpPr>
            <p:cNvPr id="39962" name="AutoShape 49">
              <a:extLst>
                <a:ext uri="{FF2B5EF4-FFF2-40B4-BE49-F238E27FC236}">
                  <a16:creationId xmlns:a16="http://schemas.microsoft.com/office/drawing/2014/main" id="{4124AEF6-1F61-4E4F-9986-E5FB4C8DA887}"/>
                </a:ext>
              </a:extLst>
            </p:cNvPr>
            <p:cNvSpPr>
              <a:spLocks noChangeArrowheads="1"/>
            </p:cNvSpPr>
            <p:nvPr/>
          </p:nvSpPr>
          <p:spPr bwMode="auto">
            <a:xfrm rot="3281393">
              <a:off x="1438" y="1536"/>
              <a:ext cx="382" cy="887"/>
            </a:xfrm>
            <a:prstGeom prst="upArrow">
              <a:avLst>
                <a:gd name="adj1" fmla="val 50000"/>
                <a:gd name="adj2" fmla="val 58050"/>
              </a:avLst>
            </a:prstGeom>
            <a:solidFill>
              <a:srgbClr val="FFFF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39963" name="AutoShape 51">
              <a:extLst>
                <a:ext uri="{FF2B5EF4-FFF2-40B4-BE49-F238E27FC236}">
                  <a16:creationId xmlns:a16="http://schemas.microsoft.com/office/drawing/2014/main" id="{69D15FED-AFAF-4EF9-AA8B-09E6E7D51A63}"/>
                </a:ext>
              </a:extLst>
            </p:cNvPr>
            <p:cNvSpPr>
              <a:spLocks noChangeArrowheads="1"/>
            </p:cNvSpPr>
            <p:nvPr/>
          </p:nvSpPr>
          <p:spPr bwMode="auto">
            <a:xfrm rot="3281393">
              <a:off x="3760" y="509"/>
              <a:ext cx="363" cy="853"/>
            </a:xfrm>
            <a:prstGeom prst="upArrow">
              <a:avLst>
                <a:gd name="adj1" fmla="val 50000"/>
                <a:gd name="adj2" fmla="val 58747"/>
              </a:avLst>
            </a:prstGeom>
            <a:solidFill>
              <a:srgbClr val="FFFF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grpSp>
      <p:grpSp>
        <p:nvGrpSpPr>
          <p:cNvPr id="6" name="Group 65">
            <a:extLst>
              <a:ext uri="{FF2B5EF4-FFF2-40B4-BE49-F238E27FC236}">
                <a16:creationId xmlns:a16="http://schemas.microsoft.com/office/drawing/2014/main" id="{FC5EA8B6-84E1-418C-9C7D-9F1212A45EFD}"/>
              </a:ext>
            </a:extLst>
          </p:cNvPr>
          <p:cNvGrpSpPr>
            <a:grpSpLocks/>
          </p:cNvGrpSpPr>
          <p:nvPr/>
        </p:nvGrpSpPr>
        <p:grpSpPr bwMode="auto">
          <a:xfrm>
            <a:off x="1476375" y="5292725"/>
            <a:ext cx="1657350" cy="1592263"/>
            <a:chOff x="930" y="3334"/>
            <a:chExt cx="1044" cy="1003"/>
          </a:xfrm>
        </p:grpSpPr>
        <p:pic>
          <p:nvPicPr>
            <p:cNvPr id="39958" name="Picture 53" descr="fodainternoexterno">
              <a:extLst>
                <a:ext uri="{FF2B5EF4-FFF2-40B4-BE49-F238E27FC236}">
                  <a16:creationId xmlns:a16="http://schemas.microsoft.com/office/drawing/2014/main" id="{F2D77A5A-CCCE-42A1-8768-BCB0379A08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1820" t="29012" r="20961" b="15657"/>
            <a:stretch>
              <a:fillRect/>
            </a:stretch>
          </p:blipFill>
          <p:spPr bwMode="auto">
            <a:xfrm>
              <a:off x="930" y="3334"/>
              <a:ext cx="104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Text Box 54">
              <a:extLst>
                <a:ext uri="{FF2B5EF4-FFF2-40B4-BE49-F238E27FC236}">
                  <a16:creationId xmlns:a16="http://schemas.microsoft.com/office/drawing/2014/main" id="{6FCBAAE6-5AFD-4EA7-A929-3D1524AE32B7}"/>
                </a:ext>
              </a:extLst>
            </p:cNvPr>
            <p:cNvSpPr txBox="1">
              <a:spLocks noChangeArrowheads="1"/>
            </p:cNvSpPr>
            <p:nvPr/>
          </p:nvSpPr>
          <p:spPr bwMode="auto">
            <a:xfrm>
              <a:off x="1020" y="4106"/>
              <a:ext cx="8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b="1">
                  <a:latin typeface="Verdana" panose="020B0604030504040204" pitchFamily="34" charset="0"/>
                </a:rPr>
                <a:t>FODA</a:t>
              </a:r>
              <a:endParaRPr lang="es-ES" altLang="es-EC" b="1">
                <a:latin typeface="Verdana" panose="020B0604030504040204" pitchFamily="34" charset="0"/>
              </a:endParaRPr>
            </a:p>
          </p:txBody>
        </p:sp>
      </p:grpSp>
      <p:grpSp>
        <p:nvGrpSpPr>
          <p:cNvPr id="7" name="Group 70">
            <a:extLst>
              <a:ext uri="{FF2B5EF4-FFF2-40B4-BE49-F238E27FC236}">
                <a16:creationId xmlns:a16="http://schemas.microsoft.com/office/drawing/2014/main" id="{7715261A-4097-43E8-B56E-9D71C1E27858}"/>
              </a:ext>
            </a:extLst>
          </p:cNvPr>
          <p:cNvGrpSpPr>
            <a:grpSpLocks/>
          </p:cNvGrpSpPr>
          <p:nvPr/>
        </p:nvGrpSpPr>
        <p:grpSpPr bwMode="auto">
          <a:xfrm>
            <a:off x="3203575" y="3357563"/>
            <a:ext cx="2447925" cy="3527425"/>
            <a:chOff x="2018" y="2115"/>
            <a:chExt cx="1542" cy="2222"/>
          </a:xfrm>
        </p:grpSpPr>
        <p:sp>
          <p:nvSpPr>
            <p:cNvPr id="39953" name="AutoShape 50">
              <a:extLst>
                <a:ext uri="{FF2B5EF4-FFF2-40B4-BE49-F238E27FC236}">
                  <a16:creationId xmlns:a16="http://schemas.microsoft.com/office/drawing/2014/main" id="{C32E96DF-1708-4AEA-9C91-2616B1D94FA1}"/>
                </a:ext>
              </a:extLst>
            </p:cNvPr>
            <p:cNvSpPr>
              <a:spLocks noChangeArrowheads="1"/>
            </p:cNvSpPr>
            <p:nvPr/>
          </p:nvSpPr>
          <p:spPr bwMode="auto">
            <a:xfrm>
              <a:off x="2744" y="2115"/>
              <a:ext cx="273" cy="1043"/>
            </a:xfrm>
            <a:prstGeom prst="upArrow">
              <a:avLst>
                <a:gd name="adj1" fmla="val 50000"/>
                <a:gd name="adj2" fmla="val 95513"/>
              </a:avLst>
            </a:prstGeom>
            <a:solidFill>
              <a:srgbClr val="FFFF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grpSp>
          <p:nvGrpSpPr>
            <p:cNvPr id="39954" name="Group 66">
              <a:extLst>
                <a:ext uri="{FF2B5EF4-FFF2-40B4-BE49-F238E27FC236}">
                  <a16:creationId xmlns:a16="http://schemas.microsoft.com/office/drawing/2014/main" id="{2D99A271-01D1-4D32-AB02-2B10E9E8E9F0}"/>
                </a:ext>
              </a:extLst>
            </p:cNvPr>
            <p:cNvGrpSpPr>
              <a:grpSpLocks/>
            </p:cNvGrpSpPr>
            <p:nvPr/>
          </p:nvGrpSpPr>
          <p:grpSpPr bwMode="auto">
            <a:xfrm>
              <a:off x="2018" y="3470"/>
              <a:ext cx="1542" cy="867"/>
              <a:chOff x="2018" y="3470"/>
              <a:chExt cx="1542" cy="867"/>
            </a:xfrm>
          </p:grpSpPr>
          <p:sp>
            <p:nvSpPr>
              <p:cNvPr id="39955" name="Text Box 23">
                <a:extLst>
                  <a:ext uri="{FF2B5EF4-FFF2-40B4-BE49-F238E27FC236}">
                    <a16:creationId xmlns:a16="http://schemas.microsoft.com/office/drawing/2014/main" id="{C9AB5A46-499B-4720-9A60-3624FA71E6F3}"/>
                  </a:ext>
                </a:extLst>
              </p:cNvPr>
              <p:cNvSpPr txBox="1">
                <a:spLocks noChangeArrowheads="1"/>
              </p:cNvSpPr>
              <p:nvPr/>
            </p:nvSpPr>
            <p:spPr bwMode="auto">
              <a:xfrm>
                <a:off x="2426" y="4106"/>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b="1">
                    <a:latin typeface="Verdana" panose="020B0604030504040204" pitchFamily="34" charset="0"/>
                  </a:rPr>
                  <a:t>Estrategias</a:t>
                </a:r>
                <a:endParaRPr lang="es-ES" altLang="es-EC" b="1">
                  <a:latin typeface="Verdana" panose="020B0604030504040204" pitchFamily="34" charset="0"/>
                </a:endParaRPr>
              </a:p>
            </p:txBody>
          </p:sp>
          <p:pic>
            <p:nvPicPr>
              <p:cNvPr id="39956" name="Picture 47" descr="026">
                <a:extLst>
                  <a:ext uri="{FF2B5EF4-FFF2-40B4-BE49-F238E27FC236}">
                    <a16:creationId xmlns:a16="http://schemas.microsoft.com/office/drawing/2014/main" id="{1B90D9CB-D590-41BC-96F5-6B97EFDA50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7" y="3470"/>
                <a:ext cx="953"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7" name="AutoShape 55">
                <a:extLst>
                  <a:ext uri="{FF2B5EF4-FFF2-40B4-BE49-F238E27FC236}">
                    <a16:creationId xmlns:a16="http://schemas.microsoft.com/office/drawing/2014/main" id="{2547D823-C864-4CA6-B7D0-7199939F5CE9}"/>
                  </a:ext>
                </a:extLst>
              </p:cNvPr>
              <p:cNvSpPr>
                <a:spLocks noChangeArrowheads="1"/>
              </p:cNvSpPr>
              <p:nvPr/>
            </p:nvSpPr>
            <p:spPr bwMode="auto">
              <a:xfrm rot="5400000">
                <a:off x="2109" y="3560"/>
                <a:ext cx="225" cy="408"/>
              </a:xfrm>
              <a:prstGeom prst="upArrow">
                <a:avLst>
                  <a:gd name="adj1" fmla="val 50000"/>
                  <a:gd name="adj2" fmla="val 45333"/>
                </a:avLst>
              </a:prstGeom>
              <a:solidFill>
                <a:srgbClr val="FFFF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grpSp>
      </p:grpSp>
      <p:grpSp>
        <p:nvGrpSpPr>
          <p:cNvPr id="9" name="Group 67">
            <a:extLst>
              <a:ext uri="{FF2B5EF4-FFF2-40B4-BE49-F238E27FC236}">
                <a16:creationId xmlns:a16="http://schemas.microsoft.com/office/drawing/2014/main" id="{746B6EC8-9959-4908-97A1-2B9531B22D38}"/>
              </a:ext>
            </a:extLst>
          </p:cNvPr>
          <p:cNvGrpSpPr>
            <a:grpSpLocks/>
          </p:cNvGrpSpPr>
          <p:nvPr/>
        </p:nvGrpSpPr>
        <p:grpSpPr bwMode="auto">
          <a:xfrm>
            <a:off x="5868988" y="5372100"/>
            <a:ext cx="2879725" cy="1512888"/>
            <a:chOff x="3697" y="3384"/>
            <a:chExt cx="1814" cy="953"/>
          </a:xfrm>
        </p:grpSpPr>
        <p:sp>
          <p:nvSpPr>
            <p:cNvPr id="39950" name="Text Box 15">
              <a:extLst>
                <a:ext uri="{FF2B5EF4-FFF2-40B4-BE49-F238E27FC236}">
                  <a16:creationId xmlns:a16="http://schemas.microsoft.com/office/drawing/2014/main" id="{582C350B-F0AD-4F3E-8939-38FD1FA0AA23}"/>
                </a:ext>
              </a:extLst>
            </p:cNvPr>
            <p:cNvSpPr txBox="1">
              <a:spLocks noChangeArrowheads="1"/>
            </p:cNvSpPr>
            <p:nvPr/>
          </p:nvSpPr>
          <p:spPr bwMode="auto">
            <a:xfrm>
              <a:off x="4377" y="4106"/>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b="1">
                  <a:latin typeface="Verdana" panose="020B0604030504040204" pitchFamily="34" charset="0"/>
                </a:rPr>
                <a:t>Indicadores</a:t>
              </a:r>
              <a:endParaRPr lang="es-ES" altLang="es-EC" b="1">
                <a:latin typeface="Verdana" panose="020B0604030504040204" pitchFamily="34" charset="0"/>
              </a:endParaRPr>
            </a:p>
          </p:txBody>
        </p:sp>
        <p:pic>
          <p:nvPicPr>
            <p:cNvPr id="39951" name="Picture 44" descr="pp_megane_B_177x177_eqp13">
              <a:extLst>
                <a:ext uri="{FF2B5EF4-FFF2-40B4-BE49-F238E27FC236}">
                  <a16:creationId xmlns:a16="http://schemas.microsoft.com/office/drawing/2014/main" id="{42B28755-245D-4B12-AEEC-2BD75800B3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3" y="3384"/>
              <a:ext cx="862"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AutoShape 56">
              <a:extLst>
                <a:ext uri="{FF2B5EF4-FFF2-40B4-BE49-F238E27FC236}">
                  <a16:creationId xmlns:a16="http://schemas.microsoft.com/office/drawing/2014/main" id="{E9EEEDB1-2CF0-465F-AFA0-604D04CD8487}"/>
                </a:ext>
              </a:extLst>
            </p:cNvPr>
            <p:cNvSpPr>
              <a:spLocks noChangeArrowheads="1"/>
            </p:cNvSpPr>
            <p:nvPr/>
          </p:nvSpPr>
          <p:spPr bwMode="auto">
            <a:xfrm rot="5400000">
              <a:off x="3856" y="3494"/>
              <a:ext cx="225" cy="544"/>
            </a:xfrm>
            <a:prstGeom prst="upArrow">
              <a:avLst>
                <a:gd name="adj1" fmla="val 50000"/>
                <a:gd name="adj2" fmla="val 60444"/>
              </a:avLst>
            </a:prstGeom>
            <a:solidFill>
              <a:srgbClr val="FFFF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grpSp>
      <p:grpSp>
        <p:nvGrpSpPr>
          <p:cNvPr id="10" name="Group 69">
            <a:extLst>
              <a:ext uri="{FF2B5EF4-FFF2-40B4-BE49-F238E27FC236}">
                <a16:creationId xmlns:a16="http://schemas.microsoft.com/office/drawing/2014/main" id="{4442BC8D-30FC-4AEC-88F6-741A28E2D099}"/>
              </a:ext>
            </a:extLst>
          </p:cNvPr>
          <p:cNvGrpSpPr>
            <a:grpSpLocks/>
          </p:cNvGrpSpPr>
          <p:nvPr/>
        </p:nvGrpSpPr>
        <p:grpSpPr bwMode="auto">
          <a:xfrm>
            <a:off x="5795963" y="2708275"/>
            <a:ext cx="3011487" cy="1081088"/>
            <a:chOff x="3651" y="1706"/>
            <a:chExt cx="1897" cy="681"/>
          </a:xfrm>
        </p:grpSpPr>
        <p:sp>
          <p:nvSpPr>
            <p:cNvPr id="39947" name="AutoShape 60">
              <a:extLst>
                <a:ext uri="{FF2B5EF4-FFF2-40B4-BE49-F238E27FC236}">
                  <a16:creationId xmlns:a16="http://schemas.microsoft.com/office/drawing/2014/main" id="{E1042C1F-6ACB-457D-A9F3-B3B686CE6F9C}"/>
                </a:ext>
              </a:extLst>
            </p:cNvPr>
            <p:cNvSpPr>
              <a:spLocks noChangeArrowheads="1"/>
            </p:cNvSpPr>
            <p:nvPr/>
          </p:nvSpPr>
          <p:spPr bwMode="auto">
            <a:xfrm rot="-4265858">
              <a:off x="3878" y="1479"/>
              <a:ext cx="272" cy="726"/>
            </a:xfrm>
            <a:prstGeom prst="upArrow">
              <a:avLst>
                <a:gd name="adj1" fmla="val 50000"/>
                <a:gd name="adj2" fmla="val 66728"/>
              </a:avLst>
            </a:prstGeom>
            <a:solidFill>
              <a:srgbClr val="FFFF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39948" name="Text Box 59">
              <a:extLst>
                <a:ext uri="{FF2B5EF4-FFF2-40B4-BE49-F238E27FC236}">
                  <a16:creationId xmlns:a16="http://schemas.microsoft.com/office/drawing/2014/main" id="{C8F45C48-DB36-4032-B99D-25A7E0331189}"/>
                </a:ext>
              </a:extLst>
            </p:cNvPr>
            <p:cNvSpPr txBox="1">
              <a:spLocks noChangeArrowheads="1"/>
            </p:cNvSpPr>
            <p:nvPr/>
          </p:nvSpPr>
          <p:spPr bwMode="auto">
            <a:xfrm>
              <a:off x="4559" y="1865"/>
              <a:ext cx="9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MX" altLang="es-EC" sz="2000">
                  <a:latin typeface="Verdana" panose="020B0604030504040204" pitchFamily="34" charset="0"/>
                </a:rPr>
                <a:t>Resultados</a:t>
              </a:r>
              <a:endParaRPr lang="es-ES" altLang="es-EC" sz="2000">
                <a:latin typeface="Verdana" panose="020B0604030504040204" pitchFamily="34" charset="0"/>
              </a:endParaRPr>
            </a:p>
          </p:txBody>
        </p:sp>
        <p:sp>
          <p:nvSpPr>
            <p:cNvPr id="39949" name="AutoShape 61">
              <a:extLst>
                <a:ext uri="{FF2B5EF4-FFF2-40B4-BE49-F238E27FC236}">
                  <a16:creationId xmlns:a16="http://schemas.microsoft.com/office/drawing/2014/main" id="{F511F443-AC67-459D-8FBB-888E2CC529F2}"/>
                </a:ext>
              </a:extLst>
            </p:cNvPr>
            <p:cNvSpPr>
              <a:spLocks noChangeArrowheads="1"/>
            </p:cNvSpPr>
            <p:nvPr/>
          </p:nvSpPr>
          <p:spPr bwMode="auto">
            <a:xfrm>
              <a:off x="4921" y="2115"/>
              <a:ext cx="227" cy="272"/>
            </a:xfrm>
            <a:prstGeom prst="upArrow">
              <a:avLst>
                <a:gd name="adj1" fmla="val 50000"/>
                <a:gd name="adj2" fmla="val 29956"/>
              </a:avLst>
            </a:prstGeom>
            <a:solidFill>
              <a:srgbClr val="FFFF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Text Box 2">
            <a:extLst>
              <a:ext uri="{FF2B5EF4-FFF2-40B4-BE49-F238E27FC236}">
                <a16:creationId xmlns:a16="http://schemas.microsoft.com/office/drawing/2014/main" id="{0ACED9D2-5DB4-46EE-BF93-3E034498D388}"/>
              </a:ext>
            </a:extLst>
          </p:cNvPr>
          <p:cNvSpPr txBox="1">
            <a:spLocks noChangeArrowheads="1"/>
          </p:cNvSpPr>
          <p:nvPr/>
        </p:nvSpPr>
        <p:spPr bwMode="auto">
          <a:xfrm>
            <a:off x="323850" y="1071141"/>
            <a:ext cx="8310563" cy="7016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MX" sz="4000" b="1" dirty="0">
                <a:solidFill>
                  <a:srgbClr val="FF9933"/>
                </a:solidFill>
                <a:effectLst>
                  <a:outerShdw blurRad="38100" dist="38100" dir="2700000" algn="tl">
                    <a:srgbClr val="000000"/>
                  </a:outerShdw>
                </a:effectLst>
                <a:latin typeface="+mn-lt"/>
                <a:cs typeface="Arial" charset="0"/>
              </a:rPr>
              <a:t>Lineamientos Estratégicos</a:t>
            </a:r>
            <a:endParaRPr lang="es-ES" sz="4000" b="1" dirty="0">
              <a:solidFill>
                <a:srgbClr val="FF9933"/>
              </a:solidFill>
              <a:effectLst>
                <a:outerShdw blurRad="38100" dist="38100" dir="2700000" algn="tl">
                  <a:srgbClr val="000000"/>
                </a:outerShdw>
              </a:effectLst>
              <a:latin typeface="+mn-lt"/>
              <a:cs typeface="Arial" charset="0"/>
            </a:endParaRPr>
          </a:p>
        </p:txBody>
      </p:sp>
      <p:sp>
        <p:nvSpPr>
          <p:cNvPr id="129027" name="Text Box 3">
            <a:extLst>
              <a:ext uri="{FF2B5EF4-FFF2-40B4-BE49-F238E27FC236}">
                <a16:creationId xmlns:a16="http://schemas.microsoft.com/office/drawing/2014/main" id="{B09A8482-751E-401F-B1CD-BD9CE07590D9}"/>
              </a:ext>
            </a:extLst>
          </p:cNvPr>
          <p:cNvSpPr txBox="1">
            <a:spLocks noChangeArrowheads="1"/>
          </p:cNvSpPr>
          <p:nvPr/>
        </p:nvSpPr>
        <p:spPr bwMode="auto">
          <a:xfrm>
            <a:off x="152400" y="1981200"/>
            <a:ext cx="2206625" cy="457200"/>
          </a:xfrm>
          <a:prstGeom prst="rect">
            <a:avLst/>
          </a:prstGeom>
          <a:noFill/>
          <a:ln w="9525">
            <a:noFill/>
            <a:miter lim="800000"/>
            <a:headEnd/>
            <a:tailEnd/>
          </a:ln>
          <a:effectLst/>
        </p:spPr>
        <p:txBody>
          <a:bodyPr wrap="none">
            <a:spAutoFit/>
          </a:bodyPr>
          <a:lstStyle/>
          <a:p>
            <a:pPr fontAlgn="auto">
              <a:spcBef>
                <a:spcPct val="50000"/>
              </a:spcBef>
              <a:spcAft>
                <a:spcPts val="0"/>
              </a:spcAft>
              <a:defRPr/>
            </a:pPr>
            <a:r>
              <a:rPr lang="es-MX" sz="2400" b="1">
                <a:solidFill>
                  <a:srgbClr val="99FF33"/>
                </a:solidFill>
                <a:effectLst>
                  <a:outerShdw blurRad="38100" dist="38100" dir="2700000" algn="tl">
                    <a:srgbClr val="000000"/>
                  </a:outerShdw>
                </a:effectLst>
                <a:latin typeface="Tahoma" pitchFamily="34" charset="0"/>
              </a:rPr>
              <a:t>Permanentes</a:t>
            </a:r>
            <a:endParaRPr lang="es-ES" sz="2400" b="1">
              <a:solidFill>
                <a:srgbClr val="99FF33"/>
              </a:solidFill>
              <a:effectLst>
                <a:outerShdw blurRad="38100" dist="38100" dir="2700000" algn="tl">
                  <a:srgbClr val="000000"/>
                </a:outerShdw>
              </a:effectLst>
              <a:latin typeface="Times New Roman" pitchFamily="18" charset="0"/>
            </a:endParaRPr>
          </a:p>
        </p:txBody>
      </p:sp>
      <p:sp>
        <p:nvSpPr>
          <p:cNvPr id="129028" name="Text Box 4">
            <a:extLst>
              <a:ext uri="{FF2B5EF4-FFF2-40B4-BE49-F238E27FC236}">
                <a16:creationId xmlns:a16="http://schemas.microsoft.com/office/drawing/2014/main" id="{AF697598-320C-4112-8BF2-3AE0538A91AB}"/>
              </a:ext>
            </a:extLst>
          </p:cNvPr>
          <p:cNvSpPr txBox="1">
            <a:spLocks noChangeArrowheads="1"/>
          </p:cNvSpPr>
          <p:nvPr/>
        </p:nvSpPr>
        <p:spPr bwMode="auto">
          <a:xfrm>
            <a:off x="2971800" y="2008188"/>
            <a:ext cx="3044825" cy="457200"/>
          </a:xfrm>
          <a:prstGeom prst="rect">
            <a:avLst/>
          </a:prstGeom>
          <a:noFill/>
          <a:ln w="9525">
            <a:noFill/>
            <a:miter lim="800000"/>
            <a:headEnd/>
            <a:tailEnd/>
          </a:ln>
          <a:effectLst/>
        </p:spPr>
        <p:txBody>
          <a:bodyPr wrap="none">
            <a:spAutoFit/>
          </a:bodyPr>
          <a:lstStyle/>
          <a:p>
            <a:pPr fontAlgn="auto">
              <a:spcBef>
                <a:spcPct val="50000"/>
              </a:spcBef>
              <a:spcAft>
                <a:spcPts val="0"/>
              </a:spcAft>
              <a:defRPr/>
            </a:pPr>
            <a:r>
              <a:rPr lang="es-MX" sz="2400" b="1">
                <a:solidFill>
                  <a:srgbClr val="99FF33"/>
                </a:solidFill>
                <a:effectLst>
                  <a:outerShdw blurRad="38100" dist="38100" dir="2700000" algn="tl">
                    <a:srgbClr val="000000"/>
                  </a:outerShdw>
                </a:effectLst>
                <a:latin typeface="Tahoma" pitchFamily="34" charset="0"/>
              </a:rPr>
              <a:t>Semi permanentes</a:t>
            </a:r>
            <a:endParaRPr lang="es-ES" sz="2400" b="1">
              <a:solidFill>
                <a:srgbClr val="99FF33"/>
              </a:solidFill>
              <a:effectLst>
                <a:outerShdw blurRad="38100" dist="38100" dir="2700000" algn="tl">
                  <a:srgbClr val="000000"/>
                </a:outerShdw>
              </a:effectLst>
              <a:latin typeface="Times New Roman" pitchFamily="18" charset="0"/>
            </a:endParaRPr>
          </a:p>
        </p:txBody>
      </p:sp>
      <p:sp>
        <p:nvSpPr>
          <p:cNvPr id="129029" name="Text Box 5">
            <a:extLst>
              <a:ext uri="{FF2B5EF4-FFF2-40B4-BE49-F238E27FC236}">
                <a16:creationId xmlns:a16="http://schemas.microsoft.com/office/drawing/2014/main" id="{7C73FC15-30C4-4D29-BA08-9009900D8F3C}"/>
              </a:ext>
            </a:extLst>
          </p:cNvPr>
          <p:cNvSpPr txBox="1">
            <a:spLocks noChangeArrowheads="1"/>
          </p:cNvSpPr>
          <p:nvPr/>
        </p:nvSpPr>
        <p:spPr bwMode="auto">
          <a:xfrm>
            <a:off x="6732588" y="1981200"/>
            <a:ext cx="1968500" cy="457200"/>
          </a:xfrm>
          <a:prstGeom prst="rect">
            <a:avLst/>
          </a:prstGeom>
          <a:noFill/>
          <a:ln w="9525">
            <a:noFill/>
            <a:miter lim="800000"/>
            <a:headEnd/>
            <a:tailEnd/>
          </a:ln>
          <a:effectLst/>
        </p:spPr>
        <p:txBody>
          <a:bodyPr wrap="none">
            <a:spAutoFit/>
          </a:bodyPr>
          <a:lstStyle/>
          <a:p>
            <a:pPr fontAlgn="auto">
              <a:spcBef>
                <a:spcPct val="50000"/>
              </a:spcBef>
              <a:spcAft>
                <a:spcPts val="0"/>
              </a:spcAft>
              <a:defRPr/>
            </a:pPr>
            <a:r>
              <a:rPr lang="es-MX" sz="2400" b="1">
                <a:solidFill>
                  <a:srgbClr val="99FF33"/>
                </a:solidFill>
                <a:effectLst>
                  <a:outerShdw blurRad="38100" dist="38100" dir="2700000" algn="tl">
                    <a:srgbClr val="000000"/>
                  </a:outerShdw>
                </a:effectLst>
                <a:latin typeface="Tahoma" pitchFamily="34" charset="0"/>
              </a:rPr>
              <a:t>Temporales</a:t>
            </a:r>
            <a:endParaRPr lang="es-ES" sz="2400" b="1">
              <a:solidFill>
                <a:srgbClr val="99FF33"/>
              </a:solidFill>
              <a:effectLst>
                <a:outerShdw blurRad="38100" dist="38100" dir="2700000" algn="tl">
                  <a:srgbClr val="000000"/>
                </a:outerShdw>
              </a:effectLst>
              <a:latin typeface="Times New Roman" pitchFamily="18" charset="0"/>
            </a:endParaRPr>
          </a:p>
        </p:txBody>
      </p:sp>
      <p:grpSp>
        <p:nvGrpSpPr>
          <p:cNvPr id="2" name="Group 6">
            <a:extLst>
              <a:ext uri="{FF2B5EF4-FFF2-40B4-BE49-F238E27FC236}">
                <a16:creationId xmlns:a16="http://schemas.microsoft.com/office/drawing/2014/main" id="{0B841ED9-310C-43C7-BB25-05292412B240}"/>
              </a:ext>
            </a:extLst>
          </p:cNvPr>
          <p:cNvGrpSpPr>
            <a:grpSpLocks/>
          </p:cNvGrpSpPr>
          <p:nvPr/>
        </p:nvGrpSpPr>
        <p:grpSpPr bwMode="auto">
          <a:xfrm>
            <a:off x="971550" y="5013176"/>
            <a:ext cx="4114800" cy="762000"/>
            <a:chOff x="612" y="3475"/>
            <a:chExt cx="2592" cy="480"/>
          </a:xfrm>
          <a:solidFill>
            <a:schemeClr val="accent2"/>
          </a:solidFill>
        </p:grpSpPr>
        <p:sp>
          <p:nvSpPr>
            <p:cNvPr id="40978" name="AutoShape 7">
              <a:extLst>
                <a:ext uri="{FF2B5EF4-FFF2-40B4-BE49-F238E27FC236}">
                  <a16:creationId xmlns:a16="http://schemas.microsoft.com/office/drawing/2014/main" id="{C7126F3F-6C70-4333-B2C0-DFAE68157B66}"/>
                </a:ext>
              </a:extLst>
            </p:cNvPr>
            <p:cNvSpPr>
              <a:spLocks/>
            </p:cNvSpPr>
            <p:nvPr/>
          </p:nvSpPr>
          <p:spPr bwMode="auto">
            <a:xfrm rot="-5407836">
              <a:off x="1788" y="2299"/>
              <a:ext cx="240" cy="2592"/>
            </a:xfrm>
            <a:prstGeom prst="leftBrace">
              <a:avLst>
                <a:gd name="adj1" fmla="val 90050"/>
                <a:gd name="adj2" fmla="val 50000"/>
              </a:avLst>
            </a:prstGeom>
            <a:grpFill/>
            <a:ln w="28575">
              <a:solidFill>
                <a:srgbClr val="FFFF00"/>
              </a:solidFill>
              <a:round/>
              <a:headEnd/>
              <a:tailEnd/>
            </a:ln>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dirty="0">
                <a:highlight>
                  <a:srgbClr val="000000"/>
                </a:highlight>
              </a:endParaRPr>
            </a:p>
          </p:txBody>
        </p:sp>
        <p:sp>
          <p:nvSpPr>
            <p:cNvPr id="40979" name="Text Box 8">
              <a:extLst>
                <a:ext uri="{FF2B5EF4-FFF2-40B4-BE49-F238E27FC236}">
                  <a16:creationId xmlns:a16="http://schemas.microsoft.com/office/drawing/2014/main" id="{DADC5012-783C-4717-9C02-B19B7B1C88FB}"/>
                </a:ext>
              </a:extLst>
            </p:cNvPr>
            <p:cNvSpPr txBox="1">
              <a:spLocks noChangeArrowheads="1"/>
            </p:cNvSpPr>
            <p:nvPr/>
          </p:nvSpPr>
          <p:spPr bwMode="auto">
            <a:xfrm>
              <a:off x="804" y="3724"/>
              <a:ext cx="2160" cy="2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s-MX" altLang="es-EC" b="1">
                  <a:solidFill>
                    <a:srgbClr val="FF3399"/>
                  </a:solidFill>
                  <a:latin typeface="Tahoma" panose="020B0604030504040204" pitchFamily="34" charset="0"/>
                </a:rPr>
                <a:t>¿Qué queremos lograr?</a:t>
              </a:r>
              <a:endParaRPr lang="es-ES" altLang="es-EC" b="1">
                <a:solidFill>
                  <a:srgbClr val="FF3399"/>
                </a:solidFill>
                <a:latin typeface="Tahoma" panose="020B0604030504040204" pitchFamily="34" charset="0"/>
              </a:endParaRPr>
            </a:p>
          </p:txBody>
        </p:sp>
      </p:grpSp>
      <p:grpSp>
        <p:nvGrpSpPr>
          <p:cNvPr id="3" name="Group 9">
            <a:extLst>
              <a:ext uri="{FF2B5EF4-FFF2-40B4-BE49-F238E27FC236}">
                <a16:creationId xmlns:a16="http://schemas.microsoft.com/office/drawing/2014/main" id="{B8C569E8-C5ED-461F-B140-92818C03DA64}"/>
              </a:ext>
            </a:extLst>
          </p:cNvPr>
          <p:cNvGrpSpPr>
            <a:grpSpLocks/>
          </p:cNvGrpSpPr>
          <p:nvPr/>
        </p:nvGrpSpPr>
        <p:grpSpPr bwMode="auto">
          <a:xfrm>
            <a:off x="6588125" y="5085184"/>
            <a:ext cx="2286000" cy="838200"/>
            <a:chOff x="4150" y="3430"/>
            <a:chExt cx="1440" cy="528"/>
          </a:xfrm>
          <a:solidFill>
            <a:schemeClr val="accent2"/>
          </a:solidFill>
        </p:grpSpPr>
        <p:sp>
          <p:nvSpPr>
            <p:cNvPr id="40976" name="AutoShape 10">
              <a:extLst>
                <a:ext uri="{FF2B5EF4-FFF2-40B4-BE49-F238E27FC236}">
                  <a16:creationId xmlns:a16="http://schemas.microsoft.com/office/drawing/2014/main" id="{4734FD3A-A695-410E-9B8E-D3758E014967}"/>
                </a:ext>
              </a:extLst>
            </p:cNvPr>
            <p:cNvSpPr>
              <a:spLocks/>
            </p:cNvSpPr>
            <p:nvPr/>
          </p:nvSpPr>
          <p:spPr bwMode="auto">
            <a:xfrm rot="5400000" flipH="1" flipV="1">
              <a:off x="4726" y="2998"/>
              <a:ext cx="240" cy="1104"/>
            </a:xfrm>
            <a:prstGeom prst="leftBrace">
              <a:avLst>
                <a:gd name="adj1" fmla="val 38333"/>
                <a:gd name="adj2" fmla="val 50000"/>
              </a:avLst>
            </a:prstGeom>
            <a:grpFill/>
            <a:ln w="28575">
              <a:solidFill>
                <a:srgbClr val="FFFF00"/>
              </a:solidFill>
              <a:round/>
              <a:headEnd/>
              <a:tailEnd/>
            </a:ln>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40977" name="Text Box 11">
              <a:extLst>
                <a:ext uri="{FF2B5EF4-FFF2-40B4-BE49-F238E27FC236}">
                  <a16:creationId xmlns:a16="http://schemas.microsoft.com/office/drawing/2014/main" id="{E55A90EA-C2A2-484D-8D54-0016459AF678}"/>
                </a:ext>
              </a:extLst>
            </p:cNvPr>
            <p:cNvSpPr txBox="1">
              <a:spLocks noChangeArrowheads="1"/>
            </p:cNvSpPr>
            <p:nvPr/>
          </p:nvSpPr>
          <p:spPr bwMode="auto">
            <a:xfrm>
              <a:off x="4150" y="3727"/>
              <a:ext cx="1440" cy="2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s-MX" altLang="es-EC" b="1" dirty="0">
                  <a:solidFill>
                    <a:srgbClr val="FF3399"/>
                  </a:solidFill>
                  <a:latin typeface="Tahoma" panose="020B0604030504040204" pitchFamily="34" charset="0"/>
                </a:rPr>
                <a:t>¿Cómo lograrlo?</a:t>
              </a:r>
              <a:endParaRPr lang="es-ES" altLang="es-EC" b="1" dirty="0">
                <a:solidFill>
                  <a:srgbClr val="FF3399"/>
                </a:solidFill>
                <a:latin typeface="Tahoma" panose="020B0604030504040204" pitchFamily="34" charset="0"/>
              </a:endParaRPr>
            </a:p>
          </p:txBody>
        </p:sp>
      </p:grpSp>
      <p:sp>
        <p:nvSpPr>
          <p:cNvPr id="129036" name="Text Box 12">
            <a:extLst>
              <a:ext uri="{FF2B5EF4-FFF2-40B4-BE49-F238E27FC236}">
                <a16:creationId xmlns:a16="http://schemas.microsoft.com/office/drawing/2014/main" id="{6D9C6498-A8A2-4FE2-86A1-6D5859956718}"/>
              </a:ext>
            </a:extLst>
          </p:cNvPr>
          <p:cNvSpPr txBox="1">
            <a:spLocks noChangeArrowheads="1"/>
          </p:cNvSpPr>
          <p:nvPr/>
        </p:nvSpPr>
        <p:spPr bwMode="auto">
          <a:xfrm>
            <a:off x="282575" y="2590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spcBef>
                <a:spcPct val="20000"/>
              </a:spcBef>
              <a:buClr>
                <a:schemeClr val="folHlink"/>
              </a:buClr>
              <a:buFont typeface="Wingdings" panose="05000000000000000000" pitchFamily="2" charset="2"/>
              <a:buBlip>
                <a:blip r:embed="rId2"/>
              </a:buBlip>
            </a:pPr>
            <a:r>
              <a:rPr lang="es-MX" altLang="es-EC" sz="2400"/>
              <a:t>Fines</a:t>
            </a:r>
            <a:endParaRPr lang="es-ES" altLang="es-EC" sz="2400"/>
          </a:p>
        </p:txBody>
      </p:sp>
      <p:sp>
        <p:nvSpPr>
          <p:cNvPr id="129037" name="Text Box 13">
            <a:extLst>
              <a:ext uri="{FF2B5EF4-FFF2-40B4-BE49-F238E27FC236}">
                <a16:creationId xmlns:a16="http://schemas.microsoft.com/office/drawing/2014/main" id="{3BA36AB1-9BEC-4BC1-8295-CA2D934ABE7C}"/>
              </a:ext>
            </a:extLst>
          </p:cNvPr>
          <p:cNvSpPr txBox="1">
            <a:spLocks noChangeArrowheads="1"/>
          </p:cNvSpPr>
          <p:nvPr/>
        </p:nvSpPr>
        <p:spPr bwMode="auto">
          <a:xfrm>
            <a:off x="6732588" y="2590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spcBef>
                <a:spcPct val="20000"/>
              </a:spcBef>
              <a:buClr>
                <a:schemeClr val="folHlink"/>
              </a:buClr>
              <a:buFont typeface="Wingdings" panose="05000000000000000000" pitchFamily="2" charset="2"/>
              <a:buBlip>
                <a:blip r:embed="rId2"/>
              </a:buBlip>
            </a:pPr>
            <a:r>
              <a:rPr lang="es-MX" altLang="es-EC" sz="2400"/>
              <a:t>Objetivos</a:t>
            </a:r>
            <a:endParaRPr lang="es-ES" altLang="es-EC" sz="2400"/>
          </a:p>
        </p:txBody>
      </p:sp>
      <p:sp>
        <p:nvSpPr>
          <p:cNvPr id="129038" name="Text Box 14">
            <a:extLst>
              <a:ext uri="{FF2B5EF4-FFF2-40B4-BE49-F238E27FC236}">
                <a16:creationId xmlns:a16="http://schemas.microsoft.com/office/drawing/2014/main" id="{0543B49D-AA8F-4FCB-A20B-D9A2F931BC3B}"/>
              </a:ext>
            </a:extLst>
          </p:cNvPr>
          <p:cNvSpPr txBox="1">
            <a:spLocks noChangeArrowheads="1"/>
          </p:cNvSpPr>
          <p:nvPr/>
        </p:nvSpPr>
        <p:spPr bwMode="auto">
          <a:xfrm>
            <a:off x="282575" y="3352800"/>
            <a:ext cx="191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spcBef>
                <a:spcPct val="20000"/>
              </a:spcBef>
              <a:buClr>
                <a:schemeClr val="folHlink"/>
              </a:buClr>
              <a:buFont typeface="Wingdings" panose="05000000000000000000" pitchFamily="2" charset="2"/>
              <a:buBlip>
                <a:blip r:embed="rId2"/>
              </a:buBlip>
            </a:pPr>
            <a:r>
              <a:rPr lang="es-MX" altLang="es-EC" sz="2400"/>
              <a:t>Misión</a:t>
            </a:r>
          </a:p>
        </p:txBody>
      </p:sp>
      <p:sp>
        <p:nvSpPr>
          <p:cNvPr id="129039" name="Text Box 15">
            <a:extLst>
              <a:ext uri="{FF2B5EF4-FFF2-40B4-BE49-F238E27FC236}">
                <a16:creationId xmlns:a16="http://schemas.microsoft.com/office/drawing/2014/main" id="{A52EE44B-87BF-46B8-B69B-DAEE572C1944}"/>
              </a:ext>
            </a:extLst>
          </p:cNvPr>
          <p:cNvSpPr txBox="1">
            <a:spLocks noChangeArrowheads="1"/>
          </p:cNvSpPr>
          <p:nvPr/>
        </p:nvSpPr>
        <p:spPr bwMode="auto">
          <a:xfrm>
            <a:off x="282575" y="4114800"/>
            <a:ext cx="184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spcBef>
                <a:spcPct val="20000"/>
              </a:spcBef>
              <a:buClr>
                <a:schemeClr val="folHlink"/>
              </a:buClr>
              <a:buFont typeface="Wingdings" panose="05000000000000000000" pitchFamily="2" charset="2"/>
              <a:buBlip>
                <a:blip r:embed="rId2"/>
              </a:buBlip>
            </a:pPr>
            <a:r>
              <a:rPr lang="es-MX" altLang="es-EC" sz="2400"/>
              <a:t>Valores</a:t>
            </a:r>
            <a:endParaRPr lang="es-ES" altLang="es-EC" sz="2400"/>
          </a:p>
        </p:txBody>
      </p:sp>
      <p:sp>
        <p:nvSpPr>
          <p:cNvPr id="129040" name="Rectangle 16">
            <a:extLst>
              <a:ext uri="{FF2B5EF4-FFF2-40B4-BE49-F238E27FC236}">
                <a16:creationId xmlns:a16="http://schemas.microsoft.com/office/drawing/2014/main" id="{AE4F0355-BC82-44D4-993F-79573DB347F9}"/>
              </a:ext>
            </a:extLst>
          </p:cNvPr>
          <p:cNvSpPr>
            <a:spLocks noChangeArrowheads="1"/>
          </p:cNvSpPr>
          <p:nvPr/>
        </p:nvSpPr>
        <p:spPr bwMode="auto">
          <a:xfrm>
            <a:off x="6732588" y="3352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spcBef>
                <a:spcPct val="20000"/>
              </a:spcBef>
              <a:buClr>
                <a:schemeClr val="folHlink"/>
              </a:buClr>
              <a:buFont typeface="Wingdings" panose="05000000000000000000" pitchFamily="2" charset="2"/>
              <a:buBlip>
                <a:blip r:embed="rId2"/>
              </a:buBlip>
            </a:pPr>
            <a:r>
              <a:rPr lang="es-MX" altLang="es-EC" sz="2400"/>
              <a:t>Metas</a:t>
            </a:r>
            <a:endParaRPr lang="es-ES" altLang="es-EC" sz="2400"/>
          </a:p>
        </p:txBody>
      </p:sp>
      <p:sp>
        <p:nvSpPr>
          <p:cNvPr id="129041" name="Rectangle 17">
            <a:extLst>
              <a:ext uri="{FF2B5EF4-FFF2-40B4-BE49-F238E27FC236}">
                <a16:creationId xmlns:a16="http://schemas.microsoft.com/office/drawing/2014/main" id="{2FD9C7E2-EE9F-492A-98FC-82E81C3218CA}"/>
              </a:ext>
            </a:extLst>
          </p:cNvPr>
          <p:cNvSpPr>
            <a:spLocks noChangeArrowheads="1"/>
          </p:cNvSpPr>
          <p:nvPr/>
        </p:nvSpPr>
        <p:spPr bwMode="auto">
          <a:xfrm>
            <a:off x="6732588" y="4051300"/>
            <a:ext cx="241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spcBef>
                <a:spcPct val="20000"/>
              </a:spcBef>
              <a:buClr>
                <a:schemeClr val="folHlink"/>
              </a:buClr>
              <a:buFont typeface="Wingdings" panose="05000000000000000000" pitchFamily="2" charset="2"/>
              <a:buBlip>
                <a:blip r:embed="rId2"/>
              </a:buBlip>
            </a:pPr>
            <a:r>
              <a:rPr lang="es-MX" altLang="es-EC" sz="2400"/>
              <a:t>Estrategias</a:t>
            </a:r>
            <a:endParaRPr lang="es-ES" altLang="es-EC" sz="2400"/>
          </a:p>
        </p:txBody>
      </p:sp>
      <p:sp>
        <p:nvSpPr>
          <p:cNvPr id="129042" name="Text Box 18">
            <a:extLst>
              <a:ext uri="{FF2B5EF4-FFF2-40B4-BE49-F238E27FC236}">
                <a16:creationId xmlns:a16="http://schemas.microsoft.com/office/drawing/2014/main" id="{50386C83-1B6A-4F1F-8339-EA0BD43F71E7}"/>
              </a:ext>
            </a:extLst>
          </p:cNvPr>
          <p:cNvSpPr txBox="1">
            <a:spLocks noChangeArrowheads="1"/>
          </p:cNvSpPr>
          <p:nvPr/>
        </p:nvSpPr>
        <p:spPr bwMode="auto">
          <a:xfrm>
            <a:off x="3203575" y="2590800"/>
            <a:ext cx="208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spcBef>
                <a:spcPct val="20000"/>
              </a:spcBef>
              <a:buClr>
                <a:schemeClr val="folHlink"/>
              </a:buClr>
              <a:buFont typeface="Wingdings" panose="05000000000000000000" pitchFamily="2" charset="2"/>
              <a:buBlip>
                <a:blip r:embed="rId2"/>
              </a:buBlip>
            </a:pPr>
            <a:r>
              <a:rPr lang="es-MX" altLang="es-EC" sz="2400"/>
              <a:t>Visión</a:t>
            </a:r>
          </a:p>
        </p:txBody>
      </p:sp>
      <p:sp>
        <p:nvSpPr>
          <p:cNvPr id="129043" name="Rectangle 19">
            <a:extLst>
              <a:ext uri="{FF2B5EF4-FFF2-40B4-BE49-F238E27FC236}">
                <a16:creationId xmlns:a16="http://schemas.microsoft.com/office/drawing/2014/main" id="{34699D81-B85B-488E-9BAF-A3D486CE30EA}"/>
              </a:ext>
            </a:extLst>
          </p:cNvPr>
          <p:cNvSpPr>
            <a:spLocks noChangeArrowheads="1"/>
          </p:cNvSpPr>
          <p:nvPr/>
        </p:nvSpPr>
        <p:spPr bwMode="auto">
          <a:xfrm>
            <a:off x="3214688" y="3352800"/>
            <a:ext cx="186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spcBef>
                <a:spcPct val="20000"/>
              </a:spcBef>
              <a:buClr>
                <a:schemeClr val="folHlink"/>
              </a:buClr>
              <a:buFont typeface="Wingdings" panose="05000000000000000000" pitchFamily="2" charset="2"/>
              <a:buBlip>
                <a:blip r:embed="rId2"/>
              </a:buBlip>
            </a:pPr>
            <a:r>
              <a:rPr lang="es-MX" altLang="es-EC" sz="2400"/>
              <a:t>Políticas</a:t>
            </a:r>
            <a:endParaRPr lang="es-ES" altLang="es-EC"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0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0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90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90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90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90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904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6" grpId="0" autoUpdateAnimBg="0"/>
      <p:bldP spid="129037" grpId="0" autoUpdateAnimBg="0"/>
      <p:bldP spid="129038" grpId="0" autoUpdateAnimBg="0"/>
      <p:bldP spid="129039" grpId="0" autoUpdateAnimBg="0"/>
      <p:bldP spid="129040" grpId="0" autoUpdateAnimBg="0"/>
      <p:bldP spid="129041" grpId="0" autoUpdateAnimBg="0"/>
      <p:bldP spid="129042" grpId="0" autoUpdateAnimBg="0"/>
      <p:bldP spid="12904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EEB90A7C-E40B-4CAC-B6B5-1F39D0148326}"/>
              </a:ext>
            </a:extLst>
          </p:cNvPr>
          <p:cNvGrpSpPr>
            <a:grpSpLocks/>
          </p:cNvGrpSpPr>
          <p:nvPr/>
        </p:nvGrpSpPr>
        <p:grpSpPr bwMode="auto">
          <a:xfrm>
            <a:off x="2484438" y="3303910"/>
            <a:ext cx="6519862" cy="3149600"/>
            <a:chOff x="1565" y="2217"/>
            <a:chExt cx="4107" cy="1984"/>
          </a:xfrm>
        </p:grpSpPr>
        <p:sp>
          <p:nvSpPr>
            <p:cNvPr id="169990" name="Rectangle 3">
              <a:extLst>
                <a:ext uri="{FF2B5EF4-FFF2-40B4-BE49-F238E27FC236}">
                  <a16:creationId xmlns:a16="http://schemas.microsoft.com/office/drawing/2014/main" id="{88685BA0-6EF8-4C3D-93F8-8775DA1ED5E9}"/>
                </a:ext>
              </a:extLst>
            </p:cNvPr>
            <p:cNvSpPr>
              <a:spLocks noChangeArrowheads="1"/>
            </p:cNvSpPr>
            <p:nvPr/>
          </p:nvSpPr>
          <p:spPr bwMode="auto">
            <a:xfrm>
              <a:off x="2154" y="2217"/>
              <a:ext cx="3130" cy="442"/>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MX" sz="4000" b="1" dirty="0">
                  <a:solidFill>
                    <a:srgbClr val="FF9933"/>
                  </a:solidFill>
                  <a:effectLst>
                    <a:outerShdw blurRad="38100" dist="38100" dir="2700000" algn="tl">
                      <a:srgbClr val="000000"/>
                    </a:outerShdw>
                  </a:effectLst>
                  <a:cs typeface="Arial" pitchFamily="34" charset="0"/>
                </a:rPr>
                <a:t>Misión</a:t>
              </a:r>
              <a:endParaRPr lang="es-ES" sz="4000" b="1" dirty="0">
                <a:solidFill>
                  <a:srgbClr val="FF9933"/>
                </a:solidFill>
                <a:effectLst>
                  <a:outerShdw blurRad="38100" dist="38100" dir="2700000" algn="tl">
                    <a:srgbClr val="000000"/>
                  </a:outerShdw>
                </a:effectLst>
                <a:cs typeface="Arial" pitchFamily="34" charset="0"/>
              </a:endParaRPr>
            </a:p>
          </p:txBody>
        </p:sp>
        <p:grpSp>
          <p:nvGrpSpPr>
            <p:cNvPr id="43017" name="Group 13">
              <a:extLst>
                <a:ext uri="{FF2B5EF4-FFF2-40B4-BE49-F238E27FC236}">
                  <a16:creationId xmlns:a16="http://schemas.microsoft.com/office/drawing/2014/main" id="{B09E40A4-B478-40FB-8761-464B2AB123D3}"/>
                </a:ext>
              </a:extLst>
            </p:cNvPr>
            <p:cNvGrpSpPr>
              <a:grpSpLocks/>
            </p:cNvGrpSpPr>
            <p:nvPr/>
          </p:nvGrpSpPr>
          <p:grpSpPr bwMode="auto">
            <a:xfrm>
              <a:off x="1565" y="2568"/>
              <a:ext cx="4107" cy="1633"/>
              <a:chOff x="1565" y="2568"/>
              <a:chExt cx="4107" cy="1633"/>
            </a:xfrm>
          </p:grpSpPr>
          <p:sp>
            <p:nvSpPr>
              <p:cNvPr id="43018" name="Rectangle 2">
                <a:extLst>
                  <a:ext uri="{FF2B5EF4-FFF2-40B4-BE49-F238E27FC236}">
                    <a16:creationId xmlns:a16="http://schemas.microsoft.com/office/drawing/2014/main" id="{B9BCF1E2-E9B2-4194-A562-0895ECBD7864}"/>
                  </a:ext>
                </a:extLst>
              </p:cNvPr>
              <p:cNvSpPr>
                <a:spLocks noChangeArrowheads="1"/>
              </p:cNvSpPr>
              <p:nvPr/>
            </p:nvSpPr>
            <p:spPr bwMode="auto">
              <a:xfrm>
                <a:off x="1565" y="2568"/>
                <a:ext cx="4107"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br>
                  <a:rPr lang="es-MX" altLang="es-EC" sz="3200" b="1" i="1" dirty="0">
                    <a:cs typeface="Arial" panose="020B0604020202020204" pitchFamily="34" charset="0"/>
                  </a:rPr>
                </a:br>
                <a:r>
                  <a:rPr lang="es-MX" altLang="es-EC" sz="3200" b="1" i="1" dirty="0">
                    <a:cs typeface="Arial" panose="020B0604020202020204" pitchFamily="34" charset="0"/>
                  </a:rPr>
                  <a:t>¿Cuál es nuestra razón de ser ?</a:t>
                </a:r>
                <a:br>
                  <a:rPr lang="es-MX" altLang="es-EC" sz="3200" b="1" i="1" dirty="0">
                    <a:cs typeface="Arial" panose="020B0604020202020204" pitchFamily="34" charset="0"/>
                  </a:rPr>
                </a:br>
                <a:endParaRPr lang="es-ES" altLang="es-EC" sz="3200" dirty="0"/>
              </a:p>
            </p:txBody>
          </p:sp>
          <p:pic>
            <p:nvPicPr>
              <p:cNvPr id="169995" name="Picture 11" descr="mision">
                <a:extLst>
                  <a:ext uri="{FF2B5EF4-FFF2-40B4-BE49-F238E27FC236}">
                    <a16:creationId xmlns:a16="http://schemas.microsoft.com/office/drawing/2014/main" id="{AFE7B30C-AA66-470E-ABEE-8DB9414BA22C}"/>
                  </a:ext>
                </a:extLst>
              </p:cNvPr>
              <p:cNvPicPr>
                <a:picLocks noChangeAspect="1" noChangeArrowheads="1"/>
              </p:cNvPicPr>
              <p:nvPr/>
            </p:nvPicPr>
            <p:blipFill>
              <a:blip r:embed="rId3" cstate="print"/>
              <a:srcRect t="14496" b="18901"/>
              <a:stretch>
                <a:fillRect/>
              </a:stretch>
            </p:blipFill>
            <p:spPr bwMode="auto">
              <a:xfrm>
                <a:off x="2653" y="3158"/>
                <a:ext cx="1500" cy="1043"/>
              </a:xfrm>
              <a:prstGeom prst="rect">
                <a:avLst/>
              </a:prstGeom>
              <a:ln>
                <a:noFill/>
              </a:ln>
              <a:effectLst>
                <a:softEdge rad="112500"/>
              </a:effectLst>
            </p:spPr>
          </p:pic>
        </p:grpSp>
      </p:grpSp>
      <p:grpSp>
        <p:nvGrpSpPr>
          <p:cNvPr id="4" name="Group 16">
            <a:extLst>
              <a:ext uri="{FF2B5EF4-FFF2-40B4-BE49-F238E27FC236}">
                <a16:creationId xmlns:a16="http://schemas.microsoft.com/office/drawing/2014/main" id="{27B61BEA-B50B-4E15-92FC-AD9A8F3FB39E}"/>
              </a:ext>
            </a:extLst>
          </p:cNvPr>
          <p:cNvGrpSpPr>
            <a:grpSpLocks/>
          </p:cNvGrpSpPr>
          <p:nvPr/>
        </p:nvGrpSpPr>
        <p:grpSpPr bwMode="auto">
          <a:xfrm>
            <a:off x="395288" y="998540"/>
            <a:ext cx="8316912" cy="2070100"/>
            <a:chOff x="249" y="629"/>
            <a:chExt cx="5239" cy="1304"/>
          </a:xfrm>
        </p:grpSpPr>
        <p:grpSp>
          <p:nvGrpSpPr>
            <p:cNvPr id="43012" name="Group 12">
              <a:extLst>
                <a:ext uri="{FF2B5EF4-FFF2-40B4-BE49-F238E27FC236}">
                  <a16:creationId xmlns:a16="http://schemas.microsoft.com/office/drawing/2014/main" id="{23765E44-EE3A-4321-AE7A-B89683F4DCCB}"/>
                </a:ext>
              </a:extLst>
            </p:cNvPr>
            <p:cNvGrpSpPr>
              <a:grpSpLocks/>
            </p:cNvGrpSpPr>
            <p:nvPr/>
          </p:nvGrpSpPr>
          <p:grpSpPr bwMode="auto">
            <a:xfrm>
              <a:off x="249" y="754"/>
              <a:ext cx="5239" cy="1179"/>
              <a:chOff x="249" y="754"/>
              <a:chExt cx="5239" cy="1179"/>
            </a:xfrm>
          </p:grpSpPr>
          <p:sp>
            <p:nvSpPr>
              <p:cNvPr id="169987" name="Rectangle 27">
                <a:extLst>
                  <a:ext uri="{FF2B5EF4-FFF2-40B4-BE49-F238E27FC236}">
                    <a16:creationId xmlns:a16="http://schemas.microsoft.com/office/drawing/2014/main" id="{37D0128B-92FE-4235-8386-103683653FAB}"/>
                  </a:ext>
                </a:extLst>
              </p:cNvPr>
              <p:cNvSpPr>
                <a:spLocks noChangeArrowheads="1"/>
              </p:cNvSpPr>
              <p:nvPr/>
            </p:nvSpPr>
            <p:spPr bwMode="auto">
              <a:xfrm>
                <a:off x="249" y="1107"/>
                <a:ext cx="3856" cy="826"/>
              </a:xfrm>
              <a:prstGeom prst="rect">
                <a:avLst/>
              </a:prstGeom>
              <a:noFill/>
              <a:ln w="12700" algn="ctr">
                <a:noFill/>
                <a:miter lim="800000"/>
                <a:headEnd/>
                <a:tailEnd/>
              </a:ln>
              <a:effectLst/>
            </p:spPr>
            <p:txBody>
              <a:bodyPr>
                <a:spAutoFit/>
              </a:bodyPr>
              <a:lstStyle/>
              <a:p>
                <a:pPr fontAlgn="auto">
                  <a:spcBef>
                    <a:spcPct val="50000"/>
                  </a:spcBef>
                  <a:spcAft>
                    <a:spcPts val="0"/>
                  </a:spcAft>
                  <a:defRPr/>
                </a:pPr>
                <a:r>
                  <a:rPr lang="es-MX" sz="3200" b="1" i="1" dirty="0">
                    <a:effectLst>
                      <a:outerShdw blurRad="38100" dist="38100" dir="2700000" algn="tl">
                        <a:srgbClr val="000000"/>
                      </a:outerShdw>
                    </a:effectLst>
                    <a:cs typeface="Arial" pitchFamily="34" charset="0"/>
                  </a:rPr>
                  <a:t>¿A dónde queremos llegar?</a:t>
                </a:r>
              </a:p>
              <a:p>
                <a:pPr fontAlgn="auto">
                  <a:spcBef>
                    <a:spcPct val="50000"/>
                  </a:spcBef>
                  <a:spcAft>
                    <a:spcPts val="0"/>
                  </a:spcAft>
                  <a:defRPr/>
                </a:pPr>
                <a:r>
                  <a:rPr lang="es-MX" sz="3200" b="1" i="1" dirty="0">
                    <a:effectLst>
                      <a:outerShdw blurRad="38100" dist="38100" dir="2700000" algn="tl">
                        <a:srgbClr val="000000"/>
                      </a:outerShdw>
                    </a:effectLst>
                    <a:cs typeface="Arial" pitchFamily="34" charset="0"/>
                  </a:rPr>
                  <a:t>Fin último de la organización.</a:t>
                </a:r>
                <a:endParaRPr lang="es-ES" sz="3200" b="1" i="1" dirty="0">
                  <a:effectLst>
                    <a:outerShdw blurRad="38100" dist="38100" dir="2700000" algn="tl">
                      <a:srgbClr val="000000"/>
                    </a:outerShdw>
                  </a:effectLst>
                  <a:cs typeface="Arial" pitchFamily="34" charset="0"/>
                </a:endParaRPr>
              </a:p>
            </p:txBody>
          </p:sp>
          <p:pic>
            <p:nvPicPr>
              <p:cNvPr id="169992" name="Picture 8" descr="vision-de-futuro">
                <a:extLst>
                  <a:ext uri="{FF2B5EF4-FFF2-40B4-BE49-F238E27FC236}">
                    <a16:creationId xmlns:a16="http://schemas.microsoft.com/office/drawing/2014/main" id="{6B0B504E-3F7D-4D9B-B7DC-E6437D5D9A35}"/>
                  </a:ext>
                </a:extLst>
              </p:cNvPr>
              <p:cNvPicPr>
                <a:picLocks noChangeAspect="1" noChangeArrowheads="1"/>
              </p:cNvPicPr>
              <p:nvPr/>
            </p:nvPicPr>
            <p:blipFill>
              <a:blip r:embed="rId4" cstate="print"/>
              <a:srcRect/>
              <a:stretch>
                <a:fillRect/>
              </a:stretch>
            </p:blipFill>
            <p:spPr bwMode="auto">
              <a:xfrm>
                <a:off x="4377" y="754"/>
                <a:ext cx="1111" cy="1038"/>
              </a:xfrm>
              <a:prstGeom prst="rect">
                <a:avLst/>
              </a:prstGeom>
              <a:ln>
                <a:noFill/>
              </a:ln>
              <a:effectLst>
                <a:softEdge rad="112500"/>
              </a:effectLst>
            </p:spPr>
          </p:pic>
        </p:grpSp>
        <p:sp>
          <p:nvSpPr>
            <p:cNvPr id="169999" name="Text Box 15">
              <a:extLst>
                <a:ext uri="{FF2B5EF4-FFF2-40B4-BE49-F238E27FC236}">
                  <a16:creationId xmlns:a16="http://schemas.microsoft.com/office/drawing/2014/main" id="{25900750-B590-4112-8092-80007F54F3C6}"/>
                </a:ext>
              </a:extLst>
            </p:cNvPr>
            <p:cNvSpPr txBox="1">
              <a:spLocks noChangeArrowheads="1"/>
            </p:cNvSpPr>
            <p:nvPr/>
          </p:nvSpPr>
          <p:spPr bwMode="auto">
            <a:xfrm>
              <a:off x="1219" y="629"/>
              <a:ext cx="1253" cy="442"/>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s-MX" sz="4000" b="1" dirty="0">
                  <a:solidFill>
                    <a:srgbClr val="FF9933"/>
                  </a:solidFill>
                  <a:effectLst>
                    <a:outerShdw blurRad="38100" dist="38100" dir="2700000" algn="tl">
                      <a:srgbClr val="000000"/>
                    </a:outerShdw>
                  </a:effectLst>
                  <a:cs typeface="Arial" pitchFamily="34" charset="0"/>
                </a:rPr>
                <a:t>Visión</a:t>
              </a:r>
              <a:endParaRPr lang="es-ES" sz="4000" b="1" dirty="0">
                <a:solidFill>
                  <a:srgbClr val="FF9933"/>
                </a:solidFill>
                <a:effectLst>
                  <a:outerShdw blurRad="38100" dist="38100" dir="2700000" algn="tl">
                    <a:srgbClr val="000000"/>
                  </a:outerShdw>
                </a:effectLst>
                <a:cs typeface="Arial" pitchFamily="34" charset="0"/>
              </a:endParaRP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D3B64865-0BC5-4523-9033-A3519A8ED984}"/>
              </a:ext>
            </a:extLst>
          </p:cNvPr>
          <p:cNvSpPr>
            <a:spLocks noGrp="1" noChangeArrowheads="1"/>
          </p:cNvSpPr>
          <p:nvPr>
            <p:ph type="title" idx="4294967295"/>
          </p:nvPr>
        </p:nvSpPr>
        <p:spPr>
          <a:xfrm>
            <a:off x="0" y="620713"/>
            <a:ext cx="4691063" cy="701675"/>
          </a:xfrm>
        </p:spPr>
        <p:txBody>
          <a:bodyPr anchor="t">
            <a:spAutoFit/>
          </a:bodyPr>
          <a:lstStyle/>
          <a:p>
            <a:pPr fontAlgn="auto">
              <a:spcAft>
                <a:spcPts val="0"/>
              </a:spcAft>
              <a:defRPr/>
            </a:pPr>
            <a:r>
              <a:rPr lang="es-MX" sz="4000" b="1">
                <a:solidFill>
                  <a:srgbClr val="FF9933"/>
                </a:solidFill>
                <a:effectLst>
                  <a:outerShdw blurRad="38100" dist="38100" dir="2700000" algn="tl">
                    <a:srgbClr val="000000"/>
                  </a:outerShdw>
                </a:effectLst>
                <a:cs typeface="Arial" pitchFamily="34" charset="0"/>
              </a:rPr>
              <a:t>Visión y Misión </a:t>
            </a:r>
            <a:endParaRPr lang="es-VE" sz="4000" b="1">
              <a:solidFill>
                <a:srgbClr val="FF9933"/>
              </a:solidFill>
              <a:effectLst>
                <a:outerShdw blurRad="38100" dist="38100" dir="2700000" algn="tl">
                  <a:srgbClr val="000000"/>
                </a:outerShdw>
              </a:effectLst>
              <a:cs typeface="Arial" pitchFamily="34" charset="0"/>
            </a:endParaRPr>
          </a:p>
        </p:txBody>
      </p:sp>
      <p:sp>
        <p:nvSpPr>
          <p:cNvPr id="22531" name="Rectangle 3">
            <a:extLst>
              <a:ext uri="{FF2B5EF4-FFF2-40B4-BE49-F238E27FC236}">
                <a16:creationId xmlns:a16="http://schemas.microsoft.com/office/drawing/2014/main" id="{54FE101D-2A20-4248-9E88-631DDC96C28E}"/>
              </a:ext>
            </a:extLst>
          </p:cNvPr>
          <p:cNvSpPr>
            <a:spLocks noGrp="1" noChangeArrowheads="1"/>
          </p:cNvSpPr>
          <p:nvPr>
            <p:ph type="body" sz="half" idx="4294967295"/>
          </p:nvPr>
        </p:nvSpPr>
        <p:spPr>
          <a:xfrm>
            <a:off x="0" y="1557338"/>
            <a:ext cx="4038600" cy="2260600"/>
          </a:xfrm>
          <a:gradFill rotWithShape="1">
            <a:gsLst>
              <a:gs pos="0">
                <a:srgbClr val="0000CC"/>
              </a:gs>
              <a:gs pos="100000">
                <a:srgbClr val="00005E"/>
              </a:gs>
            </a:gsLst>
            <a:path path="shape">
              <a:fillToRect l="50000" t="50000" r="50000" b="50000"/>
            </a:path>
          </a:gradFill>
        </p:spPr>
        <p:txBody>
          <a:bodyPr/>
          <a:lstStyle/>
          <a:p>
            <a:pPr marL="469900" indent="-469900" algn="just">
              <a:lnSpc>
                <a:spcPct val="90000"/>
              </a:lnSpc>
              <a:buFontTx/>
              <a:buNone/>
            </a:pPr>
            <a:r>
              <a:rPr lang="es-MX" altLang="es-EC" sz="2200" b="1">
                <a:solidFill>
                  <a:srgbClr val="99FF33"/>
                </a:solidFill>
                <a:cs typeface="Arial" panose="020B0604020202020204" pitchFamily="34" charset="0"/>
              </a:rPr>
              <a:t>    Visión:</a:t>
            </a:r>
          </a:p>
          <a:p>
            <a:pPr marL="469900" indent="-469900" algn="just">
              <a:lnSpc>
                <a:spcPct val="90000"/>
              </a:lnSpc>
              <a:buFontTx/>
              <a:buBlip>
                <a:blip r:embed="rId3"/>
              </a:buBlip>
            </a:pPr>
            <a:r>
              <a:rPr lang="es-MX" altLang="es-EC" sz="2200">
                <a:solidFill>
                  <a:schemeClr val="bg1"/>
                </a:solidFill>
                <a:cs typeface="Arial" panose="020B0604020202020204" pitchFamily="34" charset="0"/>
              </a:rPr>
              <a:t>Conjunto de ideas que proveen el marco de referencia de lo que una empresa es y quiere ser en el futuro.</a:t>
            </a:r>
            <a:endParaRPr lang="es-VE" altLang="es-EC" sz="2200">
              <a:solidFill>
                <a:schemeClr val="bg1"/>
              </a:solidFill>
              <a:cs typeface="Arial" panose="020B0604020202020204" pitchFamily="34" charset="0"/>
            </a:endParaRPr>
          </a:p>
        </p:txBody>
      </p:sp>
      <p:sp>
        <p:nvSpPr>
          <p:cNvPr id="22532" name="Rectangle 4">
            <a:extLst>
              <a:ext uri="{FF2B5EF4-FFF2-40B4-BE49-F238E27FC236}">
                <a16:creationId xmlns:a16="http://schemas.microsoft.com/office/drawing/2014/main" id="{84CFFC49-EDFB-48FE-AD9D-068C73C89F4E}"/>
              </a:ext>
            </a:extLst>
          </p:cNvPr>
          <p:cNvSpPr>
            <a:spLocks noGrp="1" noChangeArrowheads="1"/>
          </p:cNvSpPr>
          <p:nvPr>
            <p:ph type="body" sz="half" idx="4294967295"/>
          </p:nvPr>
        </p:nvSpPr>
        <p:spPr>
          <a:xfrm>
            <a:off x="4822825" y="3068638"/>
            <a:ext cx="4321175" cy="3527425"/>
          </a:xfrm>
          <a:gradFill rotWithShape="1">
            <a:gsLst>
              <a:gs pos="0">
                <a:srgbClr val="0000CC"/>
              </a:gs>
              <a:gs pos="100000">
                <a:srgbClr val="00005E"/>
              </a:gs>
            </a:gsLst>
            <a:path path="shape">
              <a:fillToRect l="50000" t="50000" r="50000" b="50000"/>
            </a:path>
          </a:gradFill>
        </p:spPr>
        <p:txBody>
          <a:bodyPr>
            <a:normAutofit lnSpcReduction="10000"/>
          </a:bodyPr>
          <a:lstStyle/>
          <a:p>
            <a:pPr marL="469900" indent="-469900" algn="just">
              <a:lnSpc>
                <a:spcPct val="90000"/>
              </a:lnSpc>
              <a:buFontTx/>
              <a:buNone/>
            </a:pPr>
            <a:r>
              <a:rPr lang="es-MX" altLang="es-EC" sz="2200" b="1">
                <a:solidFill>
                  <a:srgbClr val="99FF33"/>
                </a:solidFill>
                <a:cs typeface="Arial" panose="020B0604020202020204" pitchFamily="34" charset="0"/>
              </a:rPr>
              <a:t>    Misión:</a:t>
            </a:r>
          </a:p>
          <a:p>
            <a:pPr marL="469900" indent="-469900" algn="just">
              <a:lnSpc>
                <a:spcPct val="90000"/>
              </a:lnSpc>
            </a:pPr>
            <a:r>
              <a:rPr lang="es-MX" altLang="es-EC" sz="2200">
                <a:solidFill>
                  <a:schemeClr val="bg1"/>
                </a:solidFill>
                <a:cs typeface="Arial" panose="020B0604020202020204" pitchFamily="34" charset="0"/>
              </a:rPr>
              <a:t>Definición del propósito, de la razón de ser de la organización que la distingue de otros negocios en cuanto al cubrimiento de sus operaciones, sus productos, los mercados y el talento humano que soporta el logro de éstos propósitos.</a:t>
            </a:r>
            <a:endParaRPr lang="es-VE" altLang="es-EC" sz="2200">
              <a:solidFill>
                <a:schemeClr val="bg1"/>
              </a:solidFill>
              <a:cs typeface="Arial" panose="020B0604020202020204" pitchFamily="34" charset="0"/>
            </a:endParaRPr>
          </a:p>
        </p:txBody>
      </p:sp>
      <p:sp>
        <p:nvSpPr>
          <p:cNvPr id="22536" name="AutoShape 8">
            <a:extLst>
              <a:ext uri="{FF2B5EF4-FFF2-40B4-BE49-F238E27FC236}">
                <a16:creationId xmlns:a16="http://schemas.microsoft.com/office/drawing/2014/main" id="{C138DF3D-B397-4368-8D60-F5AA9D2537B9}"/>
              </a:ext>
            </a:extLst>
          </p:cNvPr>
          <p:cNvSpPr>
            <a:spLocks noChangeArrowheads="1"/>
          </p:cNvSpPr>
          <p:nvPr/>
        </p:nvSpPr>
        <p:spPr bwMode="auto">
          <a:xfrm>
            <a:off x="1692275" y="3860800"/>
            <a:ext cx="503238" cy="990600"/>
          </a:xfrm>
          <a:prstGeom prst="downArrow">
            <a:avLst>
              <a:gd name="adj1" fmla="val 50000"/>
              <a:gd name="adj2" fmla="val 49211"/>
            </a:avLst>
          </a:prstGeom>
          <a:solidFill>
            <a:srgbClr val="99FF33"/>
          </a:solidFill>
          <a:ln w="9525">
            <a:noFill/>
            <a:miter lim="800000"/>
            <a:headEnd/>
            <a:tailEnd/>
          </a:ln>
          <a:effectLst>
            <a:outerShdw dist="107763" dir="2700000" algn="ctr" rotWithShape="0">
              <a:srgbClr val="808080">
                <a:alpha val="50000"/>
              </a:srgbClr>
            </a:outerShdw>
          </a:effectLst>
        </p:spPr>
        <p:txBody>
          <a:bodyPr wrap="none" anchor="ctr"/>
          <a:lstStyle/>
          <a:p>
            <a:pPr fontAlgn="auto">
              <a:spcBef>
                <a:spcPts val="0"/>
              </a:spcBef>
              <a:spcAft>
                <a:spcPts val="0"/>
              </a:spcAft>
              <a:defRPr/>
            </a:pPr>
            <a:endParaRPr lang="es-VE">
              <a:cs typeface="Arial" pitchFamily="34" charset="0"/>
            </a:endParaRPr>
          </a:p>
        </p:txBody>
      </p:sp>
      <p:sp>
        <p:nvSpPr>
          <p:cNvPr id="22539" name="AutoShape 11">
            <a:extLst>
              <a:ext uri="{FF2B5EF4-FFF2-40B4-BE49-F238E27FC236}">
                <a16:creationId xmlns:a16="http://schemas.microsoft.com/office/drawing/2014/main" id="{0A3353B3-3535-42BF-944A-85FC21ECBF06}"/>
              </a:ext>
            </a:extLst>
          </p:cNvPr>
          <p:cNvSpPr>
            <a:spLocks noChangeArrowheads="1"/>
          </p:cNvSpPr>
          <p:nvPr/>
        </p:nvSpPr>
        <p:spPr bwMode="auto">
          <a:xfrm flipV="1">
            <a:off x="7667625" y="2636838"/>
            <a:ext cx="503238" cy="649287"/>
          </a:xfrm>
          <a:prstGeom prst="downArrow">
            <a:avLst>
              <a:gd name="adj1" fmla="val 50000"/>
              <a:gd name="adj2" fmla="val 32255"/>
            </a:avLst>
          </a:prstGeom>
          <a:solidFill>
            <a:srgbClr val="99FF33"/>
          </a:solidFill>
          <a:ln w="9525">
            <a:noFill/>
            <a:miter lim="800000"/>
            <a:headEnd/>
            <a:tailEnd/>
          </a:ln>
          <a:effectLst>
            <a:outerShdw dist="107763" dir="2700000" algn="ctr" rotWithShape="0">
              <a:srgbClr val="808080">
                <a:alpha val="50000"/>
              </a:srgbClr>
            </a:outerShdw>
          </a:effectLst>
        </p:spPr>
        <p:txBody>
          <a:bodyPr rot="10800000" wrap="none" anchor="ctr"/>
          <a:lstStyle/>
          <a:p>
            <a:pPr fontAlgn="auto">
              <a:spcBef>
                <a:spcPts val="0"/>
              </a:spcBef>
              <a:spcAft>
                <a:spcPts val="0"/>
              </a:spcAft>
              <a:defRPr/>
            </a:pPr>
            <a:endParaRPr lang="es-VE">
              <a:cs typeface="Arial" pitchFamily="34" charset="0"/>
            </a:endParaRPr>
          </a:p>
        </p:txBody>
      </p:sp>
      <p:pic>
        <p:nvPicPr>
          <p:cNvPr id="174090" name="Picture 10" descr="artificial-vision">
            <a:extLst>
              <a:ext uri="{FF2B5EF4-FFF2-40B4-BE49-F238E27FC236}">
                <a16:creationId xmlns:a16="http://schemas.microsoft.com/office/drawing/2014/main" id="{123D4149-1E8D-4CA5-AB81-618C7CF2A30A}"/>
              </a:ext>
            </a:extLst>
          </p:cNvPr>
          <p:cNvPicPr>
            <a:picLocks noChangeAspect="1" noChangeArrowheads="1"/>
          </p:cNvPicPr>
          <p:nvPr/>
        </p:nvPicPr>
        <p:blipFill>
          <a:blip r:embed="rId4" cstate="print"/>
          <a:srcRect/>
          <a:stretch>
            <a:fillRect/>
          </a:stretch>
        </p:blipFill>
        <p:spPr bwMode="auto">
          <a:xfrm>
            <a:off x="1042988" y="4941888"/>
            <a:ext cx="2232025" cy="1800225"/>
          </a:xfrm>
          <a:prstGeom prst="ellipse">
            <a:avLst/>
          </a:prstGeom>
          <a:ln>
            <a:noFill/>
          </a:ln>
          <a:effectLst>
            <a:softEdge rad="112500"/>
          </a:effectLst>
        </p:spPr>
      </p:pic>
      <p:pic>
        <p:nvPicPr>
          <p:cNvPr id="174092" name="Picture 12" descr="engranaje">
            <a:extLst>
              <a:ext uri="{FF2B5EF4-FFF2-40B4-BE49-F238E27FC236}">
                <a16:creationId xmlns:a16="http://schemas.microsoft.com/office/drawing/2014/main" id="{87B4D612-B4F1-4768-8621-8634E726E587}"/>
              </a:ext>
            </a:extLst>
          </p:cNvPr>
          <p:cNvPicPr>
            <a:picLocks noChangeAspect="1" noChangeArrowheads="1"/>
          </p:cNvPicPr>
          <p:nvPr/>
        </p:nvPicPr>
        <p:blipFill>
          <a:blip r:embed="rId5" cstate="print"/>
          <a:srcRect/>
          <a:stretch>
            <a:fillRect/>
          </a:stretch>
        </p:blipFill>
        <p:spPr bwMode="auto">
          <a:xfrm>
            <a:off x="6802438" y="476250"/>
            <a:ext cx="1873250" cy="2087563"/>
          </a:xfrm>
          <a:prstGeom prst="rect">
            <a:avLst/>
          </a:prstGeom>
          <a:ln>
            <a:noFill/>
          </a:ln>
          <a:effectLst>
            <a:softEdge rad="112500"/>
          </a:effectLst>
        </p:spPr>
      </p:pic>
      <p:sp>
        <p:nvSpPr>
          <p:cNvPr id="22537" name="Text Box 9">
            <a:extLst>
              <a:ext uri="{FF2B5EF4-FFF2-40B4-BE49-F238E27FC236}">
                <a16:creationId xmlns:a16="http://schemas.microsoft.com/office/drawing/2014/main" id="{80B8A4FB-2BA0-492C-AF13-E6D710126A1A}"/>
              </a:ext>
            </a:extLst>
          </p:cNvPr>
          <p:cNvSpPr txBox="1">
            <a:spLocks noChangeArrowheads="1"/>
          </p:cNvSpPr>
          <p:nvPr/>
        </p:nvSpPr>
        <p:spPr bwMode="auto">
          <a:xfrm>
            <a:off x="990600" y="6381750"/>
            <a:ext cx="1060450" cy="366713"/>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s-MX" b="1">
                <a:solidFill>
                  <a:schemeClr val="bg1"/>
                </a:solidFill>
                <a:effectLst>
                  <a:outerShdw blurRad="38100" dist="38100" dir="2700000" algn="tl">
                    <a:srgbClr val="000000"/>
                  </a:outerShdw>
                </a:effectLst>
                <a:cs typeface="Arial" pitchFamily="34" charset="0"/>
              </a:rPr>
              <a:t>El Norte</a:t>
            </a:r>
            <a:endParaRPr lang="es-VE" b="1">
              <a:solidFill>
                <a:schemeClr val="bg1"/>
              </a:solidFill>
              <a:effectLst>
                <a:outerShdw blurRad="38100" dist="38100" dir="2700000" algn="tl">
                  <a:srgbClr val="000000"/>
                </a:outerShdw>
              </a:effectLst>
              <a:cs typeface="Arial" pitchFamily="34" charset="0"/>
            </a:endParaRPr>
          </a:p>
        </p:txBody>
      </p:sp>
      <p:sp>
        <p:nvSpPr>
          <p:cNvPr id="22538" name="Text Box 10">
            <a:extLst>
              <a:ext uri="{FF2B5EF4-FFF2-40B4-BE49-F238E27FC236}">
                <a16:creationId xmlns:a16="http://schemas.microsoft.com/office/drawing/2014/main" id="{2C54D8F9-EBF2-4CC7-BF09-A9FC046144AB}"/>
              </a:ext>
            </a:extLst>
          </p:cNvPr>
          <p:cNvSpPr txBox="1">
            <a:spLocks noChangeArrowheads="1"/>
          </p:cNvSpPr>
          <p:nvPr/>
        </p:nvSpPr>
        <p:spPr bwMode="auto">
          <a:xfrm>
            <a:off x="6242050" y="908050"/>
            <a:ext cx="2901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b="1">
                <a:solidFill>
                  <a:schemeClr val="bg1"/>
                </a:solidFill>
                <a:cs typeface="Arial" panose="020B0604020202020204" pitchFamily="34" charset="0"/>
              </a:rPr>
              <a:t>Amplia difusión</a:t>
            </a:r>
          </a:p>
          <a:p>
            <a:pPr algn="ctr"/>
            <a:r>
              <a:rPr lang="es-MX" altLang="es-EC" b="1">
                <a:solidFill>
                  <a:schemeClr val="bg1"/>
                </a:solidFill>
                <a:cs typeface="Arial" panose="020B0604020202020204" pitchFamily="34" charset="0"/>
              </a:rPr>
              <a:t>Induce comportamientos</a:t>
            </a:r>
          </a:p>
          <a:p>
            <a:pPr algn="ctr"/>
            <a:r>
              <a:rPr lang="es-MX" altLang="es-EC" b="1">
                <a:solidFill>
                  <a:schemeClr val="bg1"/>
                </a:solidFill>
                <a:cs typeface="Arial" panose="020B0604020202020204" pitchFamily="34" charset="0"/>
              </a:rPr>
              <a:t>Crea compromisos</a:t>
            </a:r>
            <a:endParaRPr lang="es-VE" altLang="es-EC" b="1">
              <a:solidFill>
                <a:schemeClr val="bg1"/>
              </a:solidFill>
              <a:cs typeface="Arial" panose="020B0604020202020204"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2">
                                            <p:bg/>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6"/>
                                        </p:tgtEl>
                                        <p:attrNameLst>
                                          <p:attrName>style.visibility</p:attrName>
                                        </p:attrNameLst>
                                      </p:cBhvr>
                                      <p:to>
                                        <p:strVal val="visible"/>
                                      </p:to>
                                    </p:set>
                                    <p:anim calcmode="lin" valueType="num">
                                      <p:cBhvr additive="base">
                                        <p:cTn id="29" dur="500" fill="hold"/>
                                        <p:tgtEl>
                                          <p:spTgt spid="22536"/>
                                        </p:tgtEl>
                                        <p:attrNameLst>
                                          <p:attrName>ppt_x</p:attrName>
                                        </p:attrNameLst>
                                      </p:cBhvr>
                                      <p:tavLst>
                                        <p:tav tm="0">
                                          <p:val>
                                            <p:strVal val="#ppt_x"/>
                                          </p:val>
                                        </p:tav>
                                        <p:tav tm="100000">
                                          <p:val>
                                            <p:strVal val="#ppt_x"/>
                                          </p:val>
                                        </p:tav>
                                      </p:tavLst>
                                    </p:anim>
                                    <p:anim calcmode="lin" valueType="num">
                                      <p:cBhvr additive="base">
                                        <p:cTn id="30"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4090"/>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22537"/>
                                        </p:tgtEl>
                                        <p:attrNameLst>
                                          <p:attrName>style.visibility</p:attrName>
                                        </p:attrNameLst>
                                      </p:cBhvr>
                                      <p:to>
                                        <p:strVal val="visible"/>
                                      </p:to>
                                    </p:set>
                                    <p:anim calcmode="lin" valueType="num">
                                      <p:cBhvr additive="base">
                                        <p:cTn id="37" dur="500" fill="hold"/>
                                        <p:tgtEl>
                                          <p:spTgt spid="22537"/>
                                        </p:tgtEl>
                                        <p:attrNameLst>
                                          <p:attrName>ppt_x</p:attrName>
                                        </p:attrNameLst>
                                      </p:cBhvr>
                                      <p:tavLst>
                                        <p:tav tm="0">
                                          <p:val>
                                            <p:strVal val="#ppt_x"/>
                                          </p:val>
                                        </p:tav>
                                        <p:tav tm="100000">
                                          <p:val>
                                            <p:strVal val="#ppt_x"/>
                                          </p:val>
                                        </p:tav>
                                      </p:tavLst>
                                    </p:anim>
                                    <p:anim calcmode="lin" valueType="num">
                                      <p:cBhvr additive="base">
                                        <p:cTn id="38"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539"/>
                                        </p:tgtEl>
                                        <p:attrNameLst>
                                          <p:attrName>style.visibility</p:attrName>
                                        </p:attrNameLst>
                                      </p:cBhvr>
                                      <p:to>
                                        <p:strVal val="visible"/>
                                      </p:to>
                                    </p:set>
                                    <p:animEffect transition="in" filter="fade">
                                      <p:cBhvr>
                                        <p:cTn id="43" dur="1000"/>
                                        <p:tgtEl>
                                          <p:spTgt spid="22539"/>
                                        </p:tgtEl>
                                      </p:cBhvr>
                                    </p:animEffect>
                                    <p:anim calcmode="lin" valueType="num">
                                      <p:cBhvr>
                                        <p:cTn id="44" dur="1000" fill="hold"/>
                                        <p:tgtEl>
                                          <p:spTgt spid="22539"/>
                                        </p:tgtEl>
                                        <p:attrNameLst>
                                          <p:attrName>ppt_x</p:attrName>
                                        </p:attrNameLst>
                                      </p:cBhvr>
                                      <p:tavLst>
                                        <p:tav tm="0">
                                          <p:val>
                                            <p:strVal val="#ppt_x"/>
                                          </p:val>
                                        </p:tav>
                                        <p:tav tm="100000">
                                          <p:val>
                                            <p:strVal val="#ppt_x"/>
                                          </p:val>
                                        </p:tav>
                                      </p:tavLst>
                                    </p:anim>
                                    <p:anim calcmode="lin" valueType="num">
                                      <p:cBhvr>
                                        <p:cTn id="45" dur="1000" fill="hold"/>
                                        <p:tgtEl>
                                          <p:spTgt spid="22539"/>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17409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2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P spid="22532" grpId="0" build="p" animBg="1"/>
      <p:bldP spid="22536" grpId="0" animBg="1"/>
      <p:bldP spid="22539" grpId="0" animBg="1"/>
      <p:bldP spid="22537" grpId="0"/>
      <p:bldP spid="225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Oval 4">
            <a:extLst>
              <a:ext uri="{FF2B5EF4-FFF2-40B4-BE49-F238E27FC236}">
                <a16:creationId xmlns:a16="http://schemas.microsoft.com/office/drawing/2014/main" id="{F2573B78-FE6F-4009-B488-61961F2BE9FB}"/>
              </a:ext>
            </a:extLst>
          </p:cNvPr>
          <p:cNvSpPr>
            <a:spLocks noChangeArrowheads="1"/>
          </p:cNvSpPr>
          <p:nvPr/>
        </p:nvSpPr>
        <p:spPr bwMode="auto">
          <a:xfrm>
            <a:off x="2916238" y="2708275"/>
            <a:ext cx="3095625" cy="1223963"/>
          </a:xfrm>
          <a:prstGeom prst="ellipse">
            <a:avLst/>
          </a:prstGeom>
          <a:solidFill>
            <a:srgbClr val="66FF33"/>
          </a:solidFill>
          <a:ln w="9525">
            <a:no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s-MX" sz="2800" b="1" i="1">
                <a:solidFill>
                  <a:srgbClr val="000099"/>
                </a:solidFill>
                <a:cs typeface="Arial" pitchFamily="34" charset="0"/>
              </a:rPr>
              <a:t>La Misión</a:t>
            </a:r>
            <a:endParaRPr lang="es-VE" sz="2800" b="1" i="1">
              <a:solidFill>
                <a:srgbClr val="000099"/>
              </a:solidFill>
              <a:cs typeface="Arial" pitchFamily="34" charset="0"/>
            </a:endParaRPr>
          </a:p>
        </p:txBody>
      </p:sp>
      <p:grpSp>
        <p:nvGrpSpPr>
          <p:cNvPr id="2" name="Group 22">
            <a:extLst>
              <a:ext uri="{FF2B5EF4-FFF2-40B4-BE49-F238E27FC236}">
                <a16:creationId xmlns:a16="http://schemas.microsoft.com/office/drawing/2014/main" id="{4805CCB0-77B8-4127-ADBD-5BC14D4F5F71}"/>
              </a:ext>
            </a:extLst>
          </p:cNvPr>
          <p:cNvGrpSpPr>
            <a:grpSpLocks/>
          </p:cNvGrpSpPr>
          <p:nvPr/>
        </p:nvGrpSpPr>
        <p:grpSpPr bwMode="auto">
          <a:xfrm>
            <a:off x="735013" y="1289050"/>
            <a:ext cx="2393950" cy="1527175"/>
            <a:chOff x="463" y="812"/>
            <a:chExt cx="1508" cy="962"/>
          </a:xfrm>
        </p:grpSpPr>
        <p:sp>
          <p:nvSpPr>
            <p:cNvPr id="29701" name="AutoShape 5">
              <a:extLst>
                <a:ext uri="{FF2B5EF4-FFF2-40B4-BE49-F238E27FC236}">
                  <a16:creationId xmlns:a16="http://schemas.microsoft.com/office/drawing/2014/main" id="{9C1EB63E-CD9A-4A10-A094-242FD87BEECF}"/>
                </a:ext>
              </a:extLst>
            </p:cNvPr>
            <p:cNvSpPr>
              <a:spLocks noChangeArrowheads="1"/>
            </p:cNvSpPr>
            <p:nvPr/>
          </p:nvSpPr>
          <p:spPr bwMode="auto">
            <a:xfrm rot="2806918">
              <a:off x="1338" y="1207"/>
              <a:ext cx="816" cy="318"/>
            </a:xfrm>
            <a:prstGeom prst="rightArrow">
              <a:avLst>
                <a:gd name="adj1" fmla="val 50000"/>
                <a:gd name="adj2" fmla="val 64151"/>
              </a:avLst>
            </a:prstGeom>
            <a:solidFill>
              <a:srgbClr val="FFCC00"/>
            </a:solidFill>
            <a:ln w="9525" algn="ctr">
              <a:noFill/>
              <a:miter lim="800000"/>
              <a:headEnd/>
              <a:tailEnd/>
            </a:ln>
            <a:effectLst>
              <a:outerShdw dist="107763" dir="2700000" algn="ctr" rotWithShape="0">
                <a:schemeClr val="bg2">
                  <a:alpha val="50000"/>
                </a:schemeClr>
              </a:outerShdw>
            </a:effectLst>
          </p:spPr>
          <p:txBody>
            <a:bodyPr rot="10800000" vert="eaVert" wrap="none" anchor="ctr"/>
            <a:lstStyle/>
            <a:p>
              <a:pPr fontAlgn="auto">
                <a:spcBef>
                  <a:spcPts val="0"/>
                </a:spcBef>
                <a:spcAft>
                  <a:spcPts val="0"/>
                </a:spcAft>
                <a:defRPr/>
              </a:pPr>
              <a:endParaRPr lang="es-ES">
                <a:cs typeface="Arial" pitchFamily="34" charset="0"/>
              </a:endParaRPr>
            </a:p>
          </p:txBody>
        </p:sp>
        <p:sp>
          <p:nvSpPr>
            <p:cNvPr id="45085" name="Text Box 14">
              <a:extLst>
                <a:ext uri="{FF2B5EF4-FFF2-40B4-BE49-F238E27FC236}">
                  <a16:creationId xmlns:a16="http://schemas.microsoft.com/office/drawing/2014/main" id="{9D026DBF-E05A-4AF2-9914-FFB914FBABB0}"/>
                </a:ext>
              </a:extLst>
            </p:cNvPr>
            <p:cNvSpPr txBox="1">
              <a:spLocks noChangeArrowheads="1"/>
            </p:cNvSpPr>
            <p:nvPr/>
          </p:nvSpPr>
          <p:spPr bwMode="auto">
            <a:xfrm>
              <a:off x="463" y="812"/>
              <a:ext cx="1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MX" altLang="es-EC">
                  <a:solidFill>
                    <a:schemeClr val="bg1"/>
                  </a:solidFill>
                  <a:cs typeface="Arial" panose="020B0604020202020204" pitchFamily="34" charset="0"/>
                </a:rPr>
                <a:t>¿</a:t>
              </a:r>
              <a:r>
                <a:rPr lang="es-MX" altLang="es-EC">
                  <a:cs typeface="Arial" panose="020B0604020202020204" pitchFamily="34" charset="0"/>
                </a:rPr>
                <a:t>Cuál es su negocio?</a:t>
              </a:r>
              <a:endParaRPr lang="es-VE" altLang="es-EC">
                <a:cs typeface="Arial" panose="020B0604020202020204" pitchFamily="34" charset="0"/>
              </a:endParaRPr>
            </a:p>
          </p:txBody>
        </p:sp>
      </p:grpSp>
      <p:grpSp>
        <p:nvGrpSpPr>
          <p:cNvPr id="3" name="Group 23">
            <a:extLst>
              <a:ext uri="{FF2B5EF4-FFF2-40B4-BE49-F238E27FC236}">
                <a16:creationId xmlns:a16="http://schemas.microsoft.com/office/drawing/2014/main" id="{8AAC6200-9F6E-4DC1-BD05-622EA58EEF7E}"/>
              </a:ext>
            </a:extLst>
          </p:cNvPr>
          <p:cNvGrpSpPr>
            <a:grpSpLocks/>
          </p:cNvGrpSpPr>
          <p:nvPr/>
        </p:nvGrpSpPr>
        <p:grpSpPr bwMode="auto">
          <a:xfrm>
            <a:off x="3276600" y="836613"/>
            <a:ext cx="2813050" cy="1800225"/>
            <a:chOff x="2064" y="527"/>
            <a:chExt cx="1772" cy="1134"/>
          </a:xfrm>
        </p:grpSpPr>
        <p:sp>
          <p:nvSpPr>
            <p:cNvPr id="29702" name="AutoShape 6">
              <a:extLst>
                <a:ext uri="{FF2B5EF4-FFF2-40B4-BE49-F238E27FC236}">
                  <a16:creationId xmlns:a16="http://schemas.microsoft.com/office/drawing/2014/main" id="{C90E34B6-9B0D-4146-8A79-757D015D6FF8}"/>
                </a:ext>
              </a:extLst>
            </p:cNvPr>
            <p:cNvSpPr>
              <a:spLocks noChangeArrowheads="1"/>
            </p:cNvSpPr>
            <p:nvPr/>
          </p:nvSpPr>
          <p:spPr bwMode="auto">
            <a:xfrm rot="5400000">
              <a:off x="2450" y="1094"/>
              <a:ext cx="816" cy="318"/>
            </a:xfrm>
            <a:prstGeom prst="rightArrow">
              <a:avLst>
                <a:gd name="adj1" fmla="val 50000"/>
                <a:gd name="adj2" fmla="val 64151"/>
              </a:avLst>
            </a:prstGeom>
            <a:solidFill>
              <a:srgbClr val="FFCC00"/>
            </a:solidFill>
            <a:ln w="9525" algn="ctr">
              <a:noFill/>
              <a:miter lim="800000"/>
              <a:headEnd/>
              <a:tailEnd/>
            </a:ln>
            <a:effectLst>
              <a:outerShdw dist="107763" dir="2700000" algn="ctr" rotWithShape="0">
                <a:schemeClr val="bg2">
                  <a:alpha val="50000"/>
                </a:schemeClr>
              </a:outerShdw>
            </a:effectLst>
          </p:spPr>
          <p:txBody>
            <a:bodyPr rot="10800000" vert="eaVert" wrap="none" anchor="ctr"/>
            <a:lstStyle/>
            <a:p>
              <a:pPr fontAlgn="auto">
                <a:spcBef>
                  <a:spcPts val="0"/>
                </a:spcBef>
                <a:spcAft>
                  <a:spcPts val="0"/>
                </a:spcAft>
                <a:defRPr/>
              </a:pPr>
              <a:endParaRPr lang="es-ES">
                <a:cs typeface="Arial" pitchFamily="34" charset="0"/>
              </a:endParaRPr>
            </a:p>
          </p:txBody>
        </p:sp>
        <p:sp>
          <p:nvSpPr>
            <p:cNvPr id="45083" name="Text Box 15">
              <a:extLst>
                <a:ext uri="{FF2B5EF4-FFF2-40B4-BE49-F238E27FC236}">
                  <a16:creationId xmlns:a16="http://schemas.microsoft.com/office/drawing/2014/main" id="{C99A2861-9AAF-44D9-970B-3A378662620C}"/>
                </a:ext>
              </a:extLst>
            </p:cNvPr>
            <p:cNvSpPr txBox="1">
              <a:spLocks noChangeArrowheads="1"/>
            </p:cNvSpPr>
            <p:nvPr/>
          </p:nvSpPr>
          <p:spPr bwMode="auto">
            <a:xfrm>
              <a:off x="2064" y="527"/>
              <a:ext cx="1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a:solidFill>
                    <a:schemeClr val="bg1"/>
                  </a:solidFill>
                  <a:cs typeface="Arial" panose="020B0604020202020204" pitchFamily="34" charset="0"/>
                </a:rPr>
                <a:t>¿</a:t>
              </a:r>
              <a:r>
                <a:rPr lang="es-MX" altLang="es-EC">
                  <a:cs typeface="Arial" panose="020B0604020202020204" pitchFamily="34" charset="0"/>
                </a:rPr>
                <a:t>Cuáles son sus valores?</a:t>
              </a:r>
              <a:endParaRPr lang="es-VE" altLang="es-EC">
                <a:cs typeface="Arial" panose="020B0604020202020204" pitchFamily="34" charset="0"/>
              </a:endParaRPr>
            </a:p>
          </p:txBody>
        </p:sp>
      </p:grpSp>
      <p:grpSp>
        <p:nvGrpSpPr>
          <p:cNvPr id="4" name="Group 24">
            <a:extLst>
              <a:ext uri="{FF2B5EF4-FFF2-40B4-BE49-F238E27FC236}">
                <a16:creationId xmlns:a16="http://schemas.microsoft.com/office/drawing/2014/main" id="{93A9054D-FB63-4443-8DB5-DB53835B3DEA}"/>
              </a:ext>
            </a:extLst>
          </p:cNvPr>
          <p:cNvGrpSpPr>
            <a:grpSpLocks/>
          </p:cNvGrpSpPr>
          <p:nvPr/>
        </p:nvGrpSpPr>
        <p:grpSpPr bwMode="auto">
          <a:xfrm>
            <a:off x="5940425" y="1216025"/>
            <a:ext cx="3086100" cy="1204913"/>
            <a:chOff x="3742" y="766"/>
            <a:chExt cx="1944" cy="759"/>
          </a:xfrm>
        </p:grpSpPr>
        <p:sp>
          <p:nvSpPr>
            <p:cNvPr id="29709" name="AutoShape 13">
              <a:extLst>
                <a:ext uri="{FF2B5EF4-FFF2-40B4-BE49-F238E27FC236}">
                  <a16:creationId xmlns:a16="http://schemas.microsoft.com/office/drawing/2014/main" id="{06469DEA-44D1-45EC-8121-D355F35FBF00}"/>
                </a:ext>
              </a:extLst>
            </p:cNvPr>
            <p:cNvSpPr>
              <a:spLocks noChangeArrowheads="1"/>
            </p:cNvSpPr>
            <p:nvPr/>
          </p:nvSpPr>
          <p:spPr bwMode="auto">
            <a:xfrm rot="8130422" flipV="1">
              <a:off x="3742" y="1207"/>
              <a:ext cx="816" cy="318"/>
            </a:xfrm>
            <a:prstGeom prst="rightArrow">
              <a:avLst>
                <a:gd name="adj1" fmla="val 50000"/>
                <a:gd name="adj2" fmla="val 64151"/>
              </a:avLst>
            </a:prstGeom>
            <a:solidFill>
              <a:srgbClr val="FFCC00"/>
            </a:solidFill>
            <a:ln w="9525" algn="ctr">
              <a:no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s-ES">
                <a:cs typeface="Arial" pitchFamily="34" charset="0"/>
              </a:endParaRPr>
            </a:p>
          </p:txBody>
        </p:sp>
        <p:sp>
          <p:nvSpPr>
            <p:cNvPr id="45081" name="Text Box 16">
              <a:extLst>
                <a:ext uri="{FF2B5EF4-FFF2-40B4-BE49-F238E27FC236}">
                  <a16:creationId xmlns:a16="http://schemas.microsoft.com/office/drawing/2014/main" id="{F23E6BFC-18CA-4A20-95A7-25FC6C25E247}"/>
                </a:ext>
              </a:extLst>
            </p:cNvPr>
            <p:cNvSpPr txBox="1">
              <a:spLocks noChangeArrowheads="1"/>
            </p:cNvSpPr>
            <p:nvPr/>
          </p:nvSpPr>
          <p:spPr bwMode="auto">
            <a:xfrm>
              <a:off x="4410" y="766"/>
              <a:ext cx="1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a:cs typeface="Arial" panose="020B0604020202020204" pitchFamily="34" charset="0"/>
                </a:rPr>
                <a:t>¿Quiénes son sus</a:t>
              </a:r>
            </a:p>
            <a:p>
              <a:pPr algn="ctr"/>
              <a:r>
                <a:rPr lang="es-MX" altLang="es-EC">
                  <a:cs typeface="Arial" panose="020B0604020202020204" pitchFamily="34" charset="0"/>
                </a:rPr>
                <a:t>Clientes?</a:t>
              </a:r>
              <a:endParaRPr lang="es-VE" altLang="es-EC">
                <a:cs typeface="Arial" panose="020B0604020202020204" pitchFamily="34" charset="0"/>
              </a:endParaRPr>
            </a:p>
          </p:txBody>
        </p:sp>
      </p:grpSp>
      <p:grpSp>
        <p:nvGrpSpPr>
          <p:cNvPr id="5" name="Group 25">
            <a:extLst>
              <a:ext uri="{FF2B5EF4-FFF2-40B4-BE49-F238E27FC236}">
                <a16:creationId xmlns:a16="http://schemas.microsoft.com/office/drawing/2014/main" id="{C2D1A0F2-1C90-4253-8F51-624E11D2C076}"/>
              </a:ext>
            </a:extLst>
          </p:cNvPr>
          <p:cNvGrpSpPr>
            <a:grpSpLocks/>
          </p:cNvGrpSpPr>
          <p:nvPr/>
        </p:nvGrpSpPr>
        <p:grpSpPr bwMode="auto">
          <a:xfrm>
            <a:off x="6156325" y="3213100"/>
            <a:ext cx="2873375" cy="641350"/>
            <a:chOff x="3878" y="2024"/>
            <a:chExt cx="1810" cy="404"/>
          </a:xfrm>
        </p:grpSpPr>
        <p:sp>
          <p:nvSpPr>
            <p:cNvPr id="29708" name="AutoShape 12">
              <a:extLst>
                <a:ext uri="{FF2B5EF4-FFF2-40B4-BE49-F238E27FC236}">
                  <a16:creationId xmlns:a16="http://schemas.microsoft.com/office/drawing/2014/main" id="{87E04CF3-2537-4231-BE89-50527AABBD0E}"/>
                </a:ext>
              </a:extLst>
            </p:cNvPr>
            <p:cNvSpPr>
              <a:spLocks noChangeArrowheads="1"/>
            </p:cNvSpPr>
            <p:nvPr/>
          </p:nvSpPr>
          <p:spPr bwMode="auto">
            <a:xfrm flipH="1">
              <a:off x="3878" y="2024"/>
              <a:ext cx="816" cy="318"/>
            </a:xfrm>
            <a:prstGeom prst="rightArrow">
              <a:avLst>
                <a:gd name="adj1" fmla="val 50000"/>
                <a:gd name="adj2" fmla="val 64151"/>
              </a:avLst>
            </a:prstGeom>
            <a:solidFill>
              <a:srgbClr val="FFCC00"/>
            </a:solidFill>
            <a:ln w="9525" algn="ctr">
              <a:no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s-ES">
                <a:cs typeface="Arial" pitchFamily="34" charset="0"/>
              </a:endParaRPr>
            </a:p>
          </p:txBody>
        </p:sp>
        <p:sp>
          <p:nvSpPr>
            <p:cNvPr id="45079" name="Text Box 17">
              <a:extLst>
                <a:ext uri="{FF2B5EF4-FFF2-40B4-BE49-F238E27FC236}">
                  <a16:creationId xmlns:a16="http://schemas.microsoft.com/office/drawing/2014/main" id="{C938157E-138C-407A-BF9D-491353DD7E3E}"/>
                </a:ext>
              </a:extLst>
            </p:cNvPr>
            <p:cNvSpPr txBox="1">
              <a:spLocks noChangeArrowheads="1"/>
            </p:cNvSpPr>
            <p:nvPr/>
          </p:nvSpPr>
          <p:spPr bwMode="auto">
            <a:xfrm>
              <a:off x="4740" y="2024"/>
              <a:ext cx="9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a:cs typeface="Arial" panose="020B0604020202020204" pitchFamily="34" charset="0"/>
                </a:rPr>
                <a:t>¿Cuál es</a:t>
              </a:r>
            </a:p>
            <a:p>
              <a:pPr algn="ctr"/>
              <a:r>
                <a:rPr lang="es-MX" altLang="es-EC">
                  <a:cs typeface="Arial" panose="020B0604020202020204" pitchFamily="34" charset="0"/>
                </a:rPr>
                <a:t>su prioridad?</a:t>
              </a:r>
              <a:endParaRPr lang="es-VE" altLang="es-EC">
                <a:cs typeface="Arial" panose="020B0604020202020204" pitchFamily="34" charset="0"/>
              </a:endParaRPr>
            </a:p>
          </p:txBody>
        </p:sp>
      </p:grpSp>
      <p:grpSp>
        <p:nvGrpSpPr>
          <p:cNvPr id="6" name="Group 26">
            <a:extLst>
              <a:ext uri="{FF2B5EF4-FFF2-40B4-BE49-F238E27FC236}">
                <a16:creationId xmlns:a16="http://schemas.microsoft.com/office/drawing/2014/main" id="{FAD93B31-2840-435B-ABEB-4EE8D8AF8E50}"/>
              </a:ext>
            </a:extLst>
          </p:cNvPr>
          <p:cNvGrpSpPr>
            <a:grpSpLocks/>
          </p:cNvGrpSpPr>
          <p:nvPr/>
        </p:nvGrpSpPr>
        <p:grpSpPr bwMode="auto">
          <a:xfrm>
            <a:off x="5940425" y="4437063"/>
            <a:ext cx="2998788" cy="1636712"/>
            <a:chOff x="3742" y="2795"/>
            <a:chExt cx="1889" cy="1031"/>
          </a:xfrm>
        </p:grpSpPr>
        <p:sp>
          <p:nvSpPr>
            <p:cNvPr id="29707" name="AutoShape 11">
              <a:extLst>
                <a:ext uri="{FF2B5EF4-FFF2-40B4-BE49-F238E27FC236}">
                  <a16:creationId xmlns:a16="http://schemas.microsoft.com/office/drawing/2014/main" id="{1C3A4339-7672-468E-B587-D21FA7ABF0FA}"/>
                </a:ext>
              </a:extLst>
            </p:cNvPr>
            <p:cNvSpPr>
              <a:spLocks noChangeArrowheads="1"/>
            </p:cNvSpPr>
            <p:nvPr/>
          </p:nvSpPr>
          <p:spPr bwMode="auto">
            <a:xfrm rot="-9065137">
              <a:off x="3742" y="2795"/>
              <a:ext cx="816" cy="318"/>
            </a:xfrm>
            <a:prstGeom prst="rightArrow">
              <a:avLst>
                <a:gd name="adj1" fmla="val 50000"/>
                <a:gd name="adj2" fmla="val 64151"/>
              </a:avLst>
            </a:prstGeom>
            <a:solidFill>
              <a:srgbClr val="FFCC00"/>
            </a:solidFill>
            <a:ln w="9525">
              <a:noFill/>
              <a:miter lim="800000"/>
              <a:headEnd/>
              <a:tailEnd/>
            </a:ln>
            <a:effectLst>
              <a:outerShdw dist="107763" dir="2700000" algn="ctr" rotWithShape="0">
                <a:schemeClr val="bg2">
                  <a:alpha val="50000"/>
                </a:schemeClr>
              </a:outerShdw>
            </a:effectLst>
          </p:spPr>
          <p:txBody>
            <a:bodyPr rot="10800000" wrap="none" anchor="ctr"/>
            <a:lstStyle/>
            <a:p>
              <a:pPr fontAlgn="auto">
                <a:spcBef>
                  <a:spcPts val="0"/>
                </a:spcBef>
                <a:spcAft>
                  <a:spcPts val="0"/>
                </a:spcAft>
                <a:defRPr/>
              </a:pPr>
              <a:endParaRPr lang="es-ES">
                <a:cs typeface="Arial" pitchFamily="34" charset="0"/>
              </a:endParaRPr>
            </a:p>
          </p:txBody>
        </p:sp>
        <p:sp>
          <p:nvSpPr>
            <p:cNvPr id="45077" name="Text Box 18">
              <a:extLst>
                <a:ext uri="{FF2B5EF4-FFF2-40B4-BE49-F238E27FC236}">
                  <a16:creationId xmlns:a16="http://schemas.microsoft.com/office/drawing/2014/main" id="{7353B0EE-6CCC-47BF-B5E4-FE00E829804C}"/>
                </a:ext>
              </a:extLst>
            </p:cNvPr>
            <p:cNvSpPr txBox="1">
              <a:spLocks noChangeArrowheads="1"/>
            </p:cNvSpPr>
            <p:nvPr/>
          </p:nvSpPr>
          <p:spPr bwMode="auto">
            <a:xfrm>
              <a:off x="4059" y="3249"/>
              <a:ext cx="157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a:cs typeface="Arial" panose="020B0604020202020204" pitchFamily="34" charset="0"/>
                </a:rPr>
                <a:t>¿Cuáles son los</a:t>
              </a:r>
            </a:p>
            <a:p>
              <a:pPr algn="ctr"/>
              <a:r>
                <a:rPr lang="es-MX" altLang="es-EC">
                  <a:cs typeface="Arial" panose="020B0604020202020204" pitchFamily="34" charset="0"/>
                </a:rPr>
                <a:t>deberes y derechos</a:t>
              </a:r>
            </a:p>
            <a:p>
              <a:pPr algn="ctr"/>
              <a:r>
                <a:rPr lang="es-MX" altLang="es-EC">
                  <a:cs typeface="Arial" panose="020B0604020202020204" pitchFamily="34" charset="0"/>
                </a:rPr>
                <a:t>de sus colaboradores?</a:t>
              </a:r>
              <a:endParaRPr lang="es-VE" altLang="es-EC">
                <a:cs typeface="Arial" panose="020B0604020202020204" pitchFamily="34" charset="0"/>
              </a:endParaRPr>
            </a:p>
          </p:txBody>
        </p:sp>
      </p:grpSp>
      <p:grpSp>
        <p:nvGrpSpPr>
          <p:cNvPr id="7" name="Group 27">
            <a:extLst>
              <a:ext uri="{FF2B5EF4-FFF2-40B4-BE49-F238E27FC236}">
                <a16:creationId xmlns:a16="http://schemas.microsoft.com/office/drawing/2014/main" id="{27D962A9-FE42-4D49-A1ED-E8CB6BDF2222}"/>
              </a:ext>
            </a:extLst>
          </p:cNvPr>
          <p:cNvGrpSpPr>
            <a:grpSpLocks/>
          </p:cNvGrpSpPr>
          <p:nvPr/>
        </p:nvGrpSpPr>
        <p:grpSpPr bwMode="auto">
          <a:xfrm>
            <a:off x="2579688" y="4149725"/>
            <a:ext cx="3841750" cy="2041525"/>
            <a:chOff x="1625" y="2614"/>
            <a:chExt cx="2420" cy="1286"/>
          </a:xfrm>
        </p:grpSpPr>
        <p:sp>
          <p:nvSpPr>
            <p:cNvPr id="29705" name="AutoShape 9">
              <a:extLst>
                <a:ext uri="{FF2B5EF4-FFF2-40B4-BE49-F238E27FC236}">
                  <a16:creationId xmlns:a16="http://schemas.microsoft.com/office/drawing/2014/main" id="{6B5D4589-4CC5-4449-A383-55249D9E11CA}"/>
                </a:ext>
              </a:extLst>
            </p:cNvPr>
            <p:cNvSpPr>
              <a:spLocks noChangeArrowheads="1"/>
            </p:cNvSpPr>
            <p:nvPr/>
          </p:nvSpPr>
          <p:spPr bwMode="auto">
            <a:xfrm rot="16200000">
              <a:off x="2630" y="3317"/>
              <a:ext cx="363" cy="318"/>
            </a:xfrm>
            <a:prstGeom prst="rightArrow">
              <a:avLst>
                <a:gd name="adj1" fmla="val 50000"/>
                <a:gd name="adj2" fmla="val 28538"/>
              </a:avLst>
            </a:prstGeom>
            <a:solidFill>
              <a:srgbClr val="FFCC00"/>
            </a:solidFill>
            <a:ln w="9525" algn="ctr">
              <a:noFill/>
              <a:miter lim="800000"/>
              <a:headEnd/>
              <a:tailEnd/>
            </a:ln>
            <a:effectLst>
              <a:outerShdw dist="107763" dir="2700000" algn="ctr" rotWithShape="0">
                <a:schemeClr val="bg2">
                  <a:alpha val="50000"/>
                </a:schemeClr>
              </a:outerShdw>
            </a:effectLst>
          </p:spPr>
          <p:txBody>
            <a:bodyPr vert="eaVert" wrap="none" anchor="ctr"/>
            <a:lstStyle/>
            <a:p>
              <a:pPr fontAlgn="auto">
                <a:spcBef>
                  <a:spcPts val="0"/>
                </a:spcBef>
                <a:spcAft>
                  <a:spcPts val="0"/>
                </a:spcAft>
                <a:defRPr/>
              </a:pPr>
              <a:endParaRPr lang="es-ES">
                <a:cs typeface="Arial" pitchFamily="34" charset="0"/>
              </a:endParaRPr>
            </a:p>
          </p:txBody>
        </p:sp>
        <p:sp>
          <p:nvSpPr>
            <p:cNvPr id="29706" name="AutoShape 10">
              <a:extLst>
                <a:ext uri="{FF2B5EF4-FFF2-40B4-BE49-F238E27FC236}">
                  <a16:creationId xmlns:a16="http://schemas.microsoft.com/office/drawing/2014/main" id="{394D9916-72DC-4BAE-8947-E0162A0459B5}"/>
                </a:ext>
              </a:extLst>
            </p:cNvPr>
            <p:cNvSpPr>
              <a:spLocks noChangeArrowheads="1"/>
            </p:cNvSpPr>
            <p:nvPr/>
          </p:nvSpPr>
          <p:spPr bwMode="auto">
            <a:xfrm rot="16200000">
              <a:off x="2699" y="2568"/>
              <a:ext cx="226" cy="318"/>
            </a:xfrm>
            <a:prstGeom prst="rightArrow">
              <a:avLst>
                <a:gd name="adj1" fmla="val 50000"/>
                <a:gd name="adj2" fmla="val 25000"/>
              </a:avLst>
            </a:prstGeom>
            <a:solidFill>
              <a:srgbClr val="FFCC00"/>
            </a:solidFill>
            <a:ln w="9525" algn="ctr">
              <a:noFill/>
              <a:miter lim="800000"/>
              <a:headEnd/>
              <a:tailEnd/>
            </a:ln>
            <a:effectLst>
              <a:outerShdw dist="107763" dir="2700000" algn="ctr" rotWithShape="0">
                <a:schemeClr val="bg2">
                  <a:alpha val="50000"/>
                </a:schemeClr>
              </a:outerShdw>
            </a:effectLst>
          </p:spPr>
          <p:txBody>
            <a:bodyPr vert="eaVert" wrap="none" anchor="ctr"/>
            <a:lstStyle/>
            <a:p>
              <a:pPr fontAlgn="auto">
                <a:spcBef>
                  <a:spcPts val="0"/>
                </a:spcBef>
                <a:spcAft>
                  <a:spcPts val="0"/>
                </a:spcAft>
                <a:defRPr/>
              </a:pPr>
              <a:endParaRPr lang="es-ES">
                <a:cs typeface="Arial" pitchFamily="34" charset="0"/>
              </a:endParaRPr>
            </a:p>
          </p:txBody>
        </p:sp>
        <p:sp>
          <p:nvSpPr>
            <p:cNvPr id="45074" name="Text Box 19">
              <a:extLst>
                <a:ext uri="{FF2B5EF4-FFF2-40B4-BE49-F238E27FC236}">
                  <a16:creationId xmlns:a16="http://schemas.microsoft.com/office/drawing/2014/main" id="{A02B7A09-1468-47ED-8ADF-D7F7C82C9E57}"/>
                </a:ext>
              </a:extLst>
            </p:cNvPr>
            <p:cNvSpPr txBox="1">
              <a:spLocks noChangeArrowheads="1"/>
            </p:cNvSpPr>
            <p:nvPr/>
          </p:nvSpPr>
          <p:spPr bwMode="auto">
            <a:xfrm>
              <a:off x="1882" y="2886"/>
              <a:ext cx="18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a:solidFill>
                    <a:schemeClr val="bg1"/>
                  </a:solidFill>
                  <a:cs typeface="Arial" panose="020B0604020202020204" pitchFamily="34" charset="0"/>
                </a:rPr>
                <a:t>¿</a:t>
              </a:r>
              <a:r>
                <a:rPr lang="es-MX" altLang="es-EC">
                  <a:cs typeface="Arial" panose="020B0604020202020204" pitchFamily="34" charset="0"/>
                </a:rPr>
                <a:t>Cuáles son sus objetivos</a:t>
              </a:r>
            </a:p>
            <a:p>
              <a:pPr algn="ctr"/>
              <a:r>
                <a:rPr lang="es-MX" altLang="es-EC">
                  <a:cs typeface="Arial" panose="020B0604020202020204" pitchFamily="34" charset="0"/>
                </a:rPr>
                <a:t> organizacionales?</a:t>
              </a:r>
              <a:endParaRPr lang="es-VE" altLang="es-EC">
                <a:cs typeface="Arial" panose="020B0604020202020204" pitchFamily="34" charset="0"/>
              </a:endParaRPr>
            </a:p>
          </p:txBody>
        </p:sp>
        <p:sp>
          <p:nvSpPr>
            <p:cNvPr id="45075" name="Text Box 20">
              <a:extLst>
                <a:ext uri="{FF2B5EF4-FFF2-40B4-BE49-F238E27FC236}">
                  <a16:creationId xmlns:a16="http://schemas.microsoft.com/office/drawing/2014/main" id="{F169F9E0-34D6-4107-9A0C-4D0E7B6806E6}"/>
                </a:ext>
              </a:extLst>
            </p:cNvPr>
            <p:cNvSpPr txBox="1">
              <a:spLocks noChangeArrowheads="1"/>
            </p:cNvSpPr>
            <p:nvPr/>
          </p:nvSpPr>
          <p:spPr bwMode="auto">
            <a:xfrm>
              <a:off x="1625" y="3669"/>
              <a:ext cx="2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a:solidFill>
                    <a:schemeClr val="bg1"/>
                  </a:solidFill>
                  <a:cs typeface="Arial" panose="020B0604020202020204" pitchFamily="34" charset="0"/>
                </a:rPr>
                <a:t>¿</a:t>
              </a:r>
              <a:r>
                <a:rPr lang="es-MX" altLang="es-EC">
                  <a:cs typeface="Arial" panose="020B0604020202020204" pitchFamily="34" charset="0"/>
                </a:rPr>
                <a:t>Cuál es su responsabilidad social?</a:t>
              </a:r>
              <a:endParaRPr lang="es-VE" altLang="es-EC">
                <a:cs typeface="Arial" panose="020B0604020202020204" pitchFamily="34" charset="0"/>
              </a:endParaRPr>
            </a:p>
          </p:txBody>
        </p:sp>
      </p:grpSp>
      <p:grpSp>
        <p:nvGrpSpPr>
          <p:cNvPr id="8" name="Group 28">
            <a:extLst>
              <a:ext uri="{FF2B5EF4-FFF2-40B4-BE49-F238E27FC236}">
                <a16:creationId xmlns:a16="http://schemas.microsoft.com/office/drawing/2014/main" id="{ABE24E53-3884-4B5D-A9F2-D2BEAFB31967}"/>
              </a:ext>
            </a:extLst>
          </p:cNvPr>
          <p:cNvGrpSpPr>
            <a:grpSpLocks/>
          </p:cNvGrpSpPr>
          <p:nvPr/>
        </p:nvGrpSpPr>
        <p:grpSpPr bwMode="auto">
          <a:xfrm>
            <a:off x="-227013" y="4292600"/>
            <a:ext cx="3359151" cy="1309688"/>
            <a:chOff x="-143" y="2704"/>
            <a:chExt cx="2116" cy="825"/>
          </a:xfrm>
        </p:grpSpPr>
        <p:sp>
          <p:nvSpPr>
            <p:cNvPr id="29704" name="AutoShape 8">
              <a:extLst>
                <a:ext uri="{FF2B5EF4-FFF2-40B4-BE49-F238E27FC236}">
                  <a16:creationId xmlns:a16="http://schemas.microsoft.com/office/drawing/2014/main" id="{5CE4F337-2C14-4FDF-9EDB-8C9D6EC0BA19}"/>
                </a:ext>
              </a:extLst>
            </p:cNvPr>
            <p:cNvSpPr>
              <a:spLocks noChangeArrowheads="1"/>
            </p:cNvSpPr>
            <p:nvPr/>
          </p:nvSpPr>
          <p:spPr bwMode="auto">
            <a:xfrm rot="8899785" flipH="1">
              <a:off x="1066" y="2704"/>
              <a:ext cx="816" cy="318"/>
            </a:xfrm>
            <a:prstGeom prst="rightArrow">
              <a:avLst>
                <a:gd name="adj1" fmla="val 50000"/>
                <a:gd name="adj2" fmla="val 64151"/>
              </a:avLst>
            </a:prstGeom>
            <a:solidFill>
              <a:srgbClr val="FFCC00"/>
            </a:solidFill>
            <a:ln w="9525" algn="ctr">
              <a:noFill/>
              <a:miter lim="800000"/>
              <a:headEnd/>
              <a:tailEnd/>
            </a:ln>
            <a:effectLst>
              <a:outerShdw dist="107763" dir="2700000" algn="ctr" rotWithShape="0">
                <a:schemeClr val="bg2">
                  <a:alpha val="50000"/>
                </a:schemeClr>
              </a:outerShdw>
            </a:effectLst>
          </p:spPr>
          <p:txBody>
            <a:bodyPr rot="10800000" wrap="none" anchor="ctr"/>
            <a:lstStyle/>
            <a:p>
              <a:pPr fontAlgn="auto">
                <a:spcBef>
                  <a:spcPts val="0"/>
                </a:spcBef>
                <a:spcAft>
                  <a:spcPts val="0"/>
                </a:spcAft>
                <a:defRPr/>
              </a:pPr>
              <a:endParaRPr lang="es-ES">
                <a:cs typeface="Arial" pitchFamily="34" charset="0"/>
              </a:endParaRPr>
            </a:p>
          </p:txBody>
        </p:sp>
        <p:sp>
          <p:nvSpPr>
            <p:cNvPr id="45071" name="Text Box 21">
              <a:extLst>
                <a:ext uri="{FF2B5EF4-FFF2-40B4-BE49-F238E27FC236}">
                  <a16:creationId xmlns:a16="http://schemas.microsoft.com/office/drawing/2014/main" id="{0F841EE3-2939-468E-A865-BFCA87140E97}"/>
                </a:ext>
              </a:extLst>
            </p:cNvPr>
            <p:cNvSpPr txBox="1">
              <a:spLocks noChangeArrowheads="1"/>
            </p:cNvSpPr>
            <p:nvPr/>
          </p:nvSpPr>
          <p:spPr bwMode="auto">
            <a:xfrm>
              <a:off x="-143" y="3125"/>
              <a:ext cx="21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a:cs typeface="Arial" panose="020B0604020202020204" pitchFamily="34" charset="0"/>
                </a:rPr>
                <a:t>¿Cuáles son sus productos/ servicios y mercados?</a:t>
              </a:r>
              <a:endParaRPr lang="es-VE" altLang="es-EC">
                <a:cs typeface="Arial" panose="020B0604020202020204" pitchFamily="34" charset="0"/>
              </a:endParaRPr>
            </a:p>
          </p:txBody>
        </p:sp>
      </p:grpSp>
      <p:sp>
        <p:nvSpPr>
          <p:cNvPr id="45066" name="Text Box 23">
            <a:extLst>
              <a:ext uri="{FF2B5EF4-FFF2-40B4-BE49-F238E27FC236}">
                <a16:creationId xmlns:a16="http://schemas.microsoft.com/office/drawing/2014/main" id="{11BD1D51-4FE4-4E6B-B850-69D8D8FB20E5}"/>
              </a:ext>
            </a:extLst>
          </p:cNvPr>
          <p:cNvSpPr txBox="1">
            <a:spLocks noChangeArrowheads="1"/>
          </p:cNvSpPr>
          <p:nvPr/>
        </p:nvSpPr>
        <p:spPr bwMode="auto">
          <a:xfrm>
            <a:off x="0" y="32845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cs typeface="Arial" panose="020B0604020202020204" pitchFamily="34" charset="0"/>
            </a:endParaRPr>
          </a:p>
        </p:txBody>
      </p:sp>
      <p:grpSp>
        <p:nvGrpSpPr>
          <p:cNvPr id="9" name="Group 29">
            <a:extLst>
              <a:ext uri="{FF2B5EF4-FFF2-40B4-BE49-F238E27FC236}">
                <a16:creationId xmlns:a16="http://schemas.microsoft.com/office/drawing/2014/main" id="{FD7A8826-A2DB-4025-A077-092C5B734E73}"/>
              </a:ext>
            </a:extLst>
          </p:cNvPr>
          <p:cNvGrpSpPr>
            <a:grpSpLocks/>
          </p:cNvGrpSpPr>
          <p:nvPr/>
        </p:nvGrpSpPr>
        <p:grpSpPr bwMode="auto">
          <a:xfrm>
            <a:off x="0" y="3213100"/>
            <a:ext cx="2771775" cy="712788"/>
            <a:chOff x="0" y="2024"/>
            <a:chExt cx="1746" cy="449"/>
          </a:xfrm>
        </p:grpSpPr>
        <p:sp>
          <p:nvSpPr>
            <p:cNvPr id="29703" name="AutoShape 7">
              <a:extLst>
                <a:ext uri="{FF2B5EF4-FFF2-40B4-BE49-F238E27FC236}">
                  <a16:creationId xmlns:a16="http://schemas.microsoft.com/office/drawing/2014/main" id="{09C503C4-EAED-4D8C-82DB-970B071B32AE}"/>
                </a:ext>
              </a:extLst>
            </p:cNvPr>
            <p:cNvSpPr>
              <a:spLocks noChangeArrowheads="1"/>
            </p:cNvSpPr>
            <p:nvPr/>
          </p:nvSpPr>
          <p:spPr bwMode="auto">
            <a:xfrm>
              <a:off x="1156" y="2024"/>
              <a:ext cx="590" cy="318"/>
            </a:xfrm>
            <a:prstGeom prst="rightArrow">
              <a:avLst>
                <a:gd name="adj1" fmla="val 50000"/>
                <a:gd name="adj2" fmla="val 46384"/>
              </a:avLst>
            </a:prstGeom>
            <a:solidFill>
              <a:srgbClr val="FFCC00"/>
            </a:solidFill>
            <a:ln w="9525" algn="ctr">
              <a:no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s-ES">
                <a:cs typeface="Arial" pitchFamily="34" charset="0"/>
              </a:endParaRPr>
            </a:p>
          </p:txBody>
        </p:sp>
        <p:sp>
          <p:nvSpPr>
            <p:cNvPr id="45069" name="Text Box 24">
              <a:extLst>
                <a:ext uri="{FF2B5EF4-FFF2-40B4-BE49-F238E27FC236}">
                  <a16:creationId xmlns:a16="http://schemas.microsoft.com/office/drawing/2014/main" id="{03A3A03C-36CD-446F-949A-1248C396344B}"/>
                </a:ext>
              </a:extLst>
            </p:cNvPr>
            <p:cNvSpPr txBox="1">
              <a:spLocks noChangeArrowheads="1"/>
            </p:cNvSpPr>
            <p:nvPr/>
          </p:nvSpPr>
          <p:spPr bwMode="auto">
            <a:xfrm>
              <a:off x="0" y="2069"/>
              <a:ext cx="13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MX" altLang="es-EC">
                  <a:cs typeface="Arial" panose="020B0604020202020204" pitchFamily="34" charset="0"/>
                </a:rPr>
                <a:t>¿Para qué</a:t>
              </a:r>
            </a:p>
            <a:p>
              <a:pPr algn="ctr"/>
              <a:r>
                <a:rPr lang="es-MX" altLang="es-EC">
                  <a:cs typeface="Arial" panose="020B0604020202020204" pitchFamily="34" charset="0"/>
                </a:rPr>
                <a:t>Existe la empresa?</a:t>
              </a:r>
              <a:endParaRPr lang="es-VE" altLang="es-EC">
                <a:cs typeface="Arial" panose="020B0604020202020204" pitchFamily="34" charset="0"/>
              </a:endParaRP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4" name="Rectangle 1028">
            <a:extLst>
              <a:ext uri="{FF2B5EF4-FFF2-40B4-BE49-F238E27FC236}">
                <a16:creationId xmlns:a16="http://schemas.microsoft.com/office/drawing/2014/main" id="{843F7835-4F35-49A5-ABD5-F3113E8875F2}"/>
              </a:ext>
            </a:extLst>
          </p:cNvPr>
          <p:cNvSpPr>
            <a:spLocks noGrp="1" noChangeArrowheads="1"/>
          </p:cNvSpPr>
          <p:nvPr>
            <p:ph type="title" idx="4294967295"/>
          </p:nvPr>
        </p:nvSpPr>
        <p:spPr>
          <a:xfrm>
            <a:off x="792163" y="549275"/>
            <a:ext cx="8351837" cy="701675"/>
          </a:xfrm>
        </p:spPr>
        <p:txBody>
          <a:bodyPr anchor="t">
            <a:spAutoFit/>
          </a:bodyPr>
          <a:lstStyle/>
          <a:p>
            <a:pPr fontAlgn="auto">
              <a:spcAft>
                <a:spcPts val="0"/>
              </a:spcAft>
              <a:defRPr/>
            </a:pPr>
            <a:r>
              <a:rPr lang="es-MX" sz="4000" b="1">
                <a:solidFill>
                  <a:srgbClr val="FF9933"/>
                </a:solidFill>
                <a:effectLst>
                  <a:outerShdw blurRad="38100" dist="38100" dir="2700000" algn="tl">
                    <a:srgbClr val="000000"/>
                  </a:outerShdw>
                </a:effectLst>
                <a:cs typeface="Arial" pitchFamily="34" charset="0"/>
              </a:rPr>
              <a:t>Componentes de La Misión</a:t>
            </a:r>
            <a:endParaRPr lang="es-ES" sz="4000" b="1">
              <a:solidFill>
                <a:srgbClr val="FF9933"/>
              </a:solidFill>
              <a:effectLst>
                <a:outerShdw blurRad="38100" dist="38100" dir="2700000" algn="tl">
                  <a:srgbClr val="000000"/>
                </a:outerShdw>
              </a:effectLst>
              <a:cs typeface="Arial" pitchFamily="34" charset="0"/>
            </a:endParaRPr>
          </a:p>
        </p:txBody>
      </p:sp>
      <p:graphicFrame>
        <p:nvGraphicFramePr>
          <p:cNvPr id="177155" name="Group 3">
            <a:extLst>
              <a:ext uri="{FF2B5EF4-FFF2-40B4-BE49-F238E27FC236}">
                <a16:creationId xmlns:a16="http://schemas.microsoft.com/office/drawing/2014/main" id="{200624E0-5275-48D0-9409-97986138BF35}"/>
              </a:ext>
            </a:extLst>
          </p:cNvPr>
          <p:cNvGraphicFramePr>
            <a:graphicFrameLocks noGrp="1"/>
          </p:cNvGraphicFramePr>
          <p:nvPr/>
        </p:nvGraphicFramePr>
        <p:xfrm>
          <a:off x="539750" y="1412875"/>
          <a:ext cx="8299450" cy="4945332"/>
        </p:xfrm>
        <a:graphic>
          <a:graphicData uri="http://schemas.openxmlformats.org/drawingml/2006/table">
            <a:tbl>
              <a:tblPr/>
              <a:tblGrid>
                <a:gridCol w="2087563">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3979862">
                  <a:extLst>
                    <a:ext uri="{9D8B030D-6E8A-4147-A177-3AD203B41FA5}">
                      <a16:colId xmlns:a16="http://schemas.microsoft.com/office/drawing/2014/main" val="20002"/>
                    </a:ext>
                  </a:extLst>
                </a:gridCol>
              </a:tblGrid>
              <a:tr h="64765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2600" b="1" i="0" u="none" strike="noStrike" cap="none" normalizeH="0" baseline="0" dirty="0">
                          <a:ln>
                            <a:noFill/>
                          </a:ln>
                          <a:solidFill>
                            <a:srgbClr val="CCFF33"/>
                          </a:solidFill>
                          <a:effectLst/>
                          <a:latin typeface="Arial" pitchFamily="34" charset="0"/>
                          <a:cs typeface="Arial" pitchFamily="34" charset="0"/>
                        </a:rPr>
                        <a:t>Propósito</a:t>
                      </a:r>
                      <a:endParaRPr kumimoji="0" lang="es-ES" sz="2600" b="1" i="0" u="none" strike="noStrike" cap="none" normalizeH="0" baseline="0" dirty="0">
                        <a:ln>
                          <a:noFill/>
                        </a:ln>
                        <a:solidFill>
                          <a:srgbClr val="CCFF33"/>
                        </a:solidFill>
                        <a:effectLst/>
                        <a:latin typeface="Arial" pitchFamily="34" charset="0"/>
                        <a:cs typeface="Arial" pitchFamily="34" charset="0"/>
                      </a:endParaRPr>
                    </a:p>
                  </a:txBody>
                  <a:tcPr marT="45717" marB="45717"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2600" b="1" i="0" u="none" strike="noStrike" cap="none" normalizeH="0" baseline="0">
                          <a:ln>
                            <a:noFill/>
                          </a:ln>
                          <a:solidFill>
                            <a:srgbClr val="CCFF33"/>
                          </a:solidFill>
                          <a:effectLst/>
                          <a:latin typeface="Arial" pitchFamily="34" charset="0"/>
                          <a:cs typeface="Arial" pitchFamily="34" charset="0"/>
                        </a:rPr>
                        <a:t>Alcance</a:t>
                      </a:r>
                      <a:endParaRPr kumimoji="0" lang="es-ES" sz="2600" b="1" i="0" u="none" strike="noStrike" cap="none" normalizeH="0" baseline="0">
                        <a:ln>
                          <a:noFill/>
                        </a:ln>
                        <a:solidFill>
                          <a:srgbClr val="CCFF33"/>
                        </a:solidFill>
                        <a:effectLst/>
                        <a:latin typeface="Arial" pitchFamily="34" charset="0"/>
                        <a:cs typeface="Arial" pitchFamily="34" charset="0"/>
                      </a:endParaRPr>
                    </a:p>
                  </a:txBody>
                  <a:tcPr marT="45717" marB="45717"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2600" b="1" i="0" u="none" strike="noStrike" cap="none" normalizeH="0" baseline="0">
                          <a:ln>
                            <a:noFill/>
                          </a:ln>
                          <a:solidFill>
                            <a:srgbClr val="CCFF33"/>
                          </a:solidFill>
                          <a:effectLst/>
                          <a:latin typeface="Arial" pitchFamily="34" charset="0"/>
                          <a:cs typeface="Arial" pitchFamily="34" charset="0"/>
                        </a:rPr>
                        <a:t>Grado de excelencia</a:t>
                      </a:r>
                      <a:endParaRPr kumimoji="0" lang="es-ES" sz="2600" b="1" i="0" u="none" strike="noStrike" cap="none" normalizeH="0" baseline="0">
                        <a:ln>
                          <a:noFill/>
                        </a:ln>
                        <a:solidFill>
                          <a:srgbClr val="CCFF33"/>
                        </a:solidFill>
                        <a:effectLst/>
                        <a:latin typeface="Arial" pitchFamily="34" charset="0"/>
                        <a:cs typeface="Arial" pitchFamily="34" charset="0"/>
                      </a:endParaRPr>
                    </a:p>
                  </a:txBody>
                  <a:tcPr marT="45717" marB="45717"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0"/>
                  </a:ext>
                </a:extLst>
              </a:tr>
              <a:tr h="4297405">
                <a:tc>
                  <a:txBody>
                    <a:bodyPr/>
                    <a:lstStyle/>
                    <a:p>
                      <a:pPr marL="0" marR="0" lvl="0" indent="0"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 Productos</a:t>
                      </a:r>
                    </a:p>
                    <a:p>
                      <a:pPr marL="0" marR="0" lvl="0" indent="0"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 Servicios</a:t>
                      </a:r>
                      <a:endParaRPr kumimoji="0" lang="es-ES" sz="2000" b="1" i="0" u="none" strike="noStrike" cap="none" normalizeH="0" baseline="0" dirty="0">
                        <a:ln>
                          <a:noFill/>
                        </a:ln>
                        <a:solidFill>
                          <a:schemeClr val="tx1"/>
                        </a:solidFill>
                        <a:effectLst/>
                        <a:latin typeface="Arial" pitchFamily="34" charset="0"/>
                        <a:cs typeface="Arial" pitchFamily="34" charset="0"/>
                      </a:endParaRPr>
                    </a:p>
                  </a:txBody>
                  <a:tcPr marT="45717" marB="45717"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274638" marR="0" lvl="0" indent="-274638"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Clientes</a:t>
                      </a:r>
                    </a:p>
                    <a:p>
                      <a:pPr marL="274638" marR="0" lvl="0" indent="-274638"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Mercados</a:t>
                      </a:r>
                    </a:p>
                    <a:p>
                      <a:pPr marL="274638" marR="0" lvl="0" indent="-274638"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Cobertura    geográfica</a:t>
                      </a:r>
                      <a:endParaRPr kumimoji="0" lang="es-ES" sz="2000" b="1" i="0" u="none" strike="noStrike" cap="none" normalizeH="0" baseline="0" dirty="0">
                        <a:ln>
                          <a:noFill/>
                        </a:ln>
                        <a:solidFill>
                          <a:schemeClr val="tx1"/>
                        </a:solidFill>
                        <a:effectLst/>
                        <a:latin typeface="Arial" pitchFamily="34" charset="0"/>
                        <a:cs typeface="Arial" pitchFamily="34" charset="0"/>
                      </a:endParaRPr>
                    </a:p>
                  </a:txBody>
                  <a:tcPr marT="45717" marB="45717"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Niveles de Calidad</a:t>
                      </a: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Costos</a:t>
                      </a: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Tecnología</a:t>
                      </a: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Filosofía inspiradora</a:t>
                      </a: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Imagen pública </a:t>
                      </a: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rPr>
                        <a:t>Preocupación por sobrevivencia, crecimiento y rentabilidad</a:t>
                      </a:r>
                      <a:endParaRPr kumimoji="0" lang="es-MX" sz="2000" b="1" i="0" u="none" strike="noStrike" cap="none" normalizeH="0" baseline="0" dirty="0">
                        <a:ln>
                          <a:noFill/>
                        </a:ln>
                        <a:solidFill>
                          <a:schemeClr val="tx1"/>
                        </a:solidFill>
                        <a:effectLst/>
                        <a:latin typeface="Arial" pitchFamily="34" charset="0"/>
                        <a:cs typeface="Arial" pitchFamily="34" charset="0"/>
                      </a:endParaRP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cs typeface="Arial" pitchFamily="34" charset="0"/>
                        </a:rPr>
                        <a:t>Preocupación social</a:t>
                      </a: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rPr>
                        <a:t>Concepto de sí misma </a:t>
                      </a: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rPr>
                        <a:t>Efectividad </a:t>
                      </a:r>
                      <a:r>
                        <a:rPr kumimoji="0" lang="es-MX" sz="2000" b="1" i="0" u="none" strike="noStrike" cap="none" normalizeH="0" baseline="0" dirty="0" err="1">
                          <a:ln>
                            <a:noFill/>
                          </a:ln>
                          <a:solidFill>
                            <a:schemeClr val="tx1"/>
                          </a:solidFill>
                          <a:effectLst/>
                          <a:latin typeface="Arial" pitchFamily="34" charset="0"/>
                        </a:rPr>
                        <a:t>reconciliatoria</a:t>
                      </a:r>
                      <a:r>
                        <a:rPr kumimoji="0" lang="es-MX" sz="2000" b="1" i="0" u="none" strike="noStrike" cap="none" normalizeH="0" baseline="0" dirty="0">
                          <a:ln>
                            <a:noFill/>
                          </a:ln>
                          <a:solidFill>
                            <a:schemeClr val="tx1"/>
                          </a:solidFill>
                          <a:effectLst/>
                          <a:latin typeface="Arial" pitchFamily="34" charset="0"/>
                        </a:rPr>
                        <a:t> </a:t>
                      </a:r>
                    </a:p>
                    <a:p>
                      <a:pPr marL="365125" marR="0" lvl="0" indent="-365125" algn="l" defTabSz="914400" rtl="0" eaLnBrk="1" fontAlgn="base" latinLnBrk="0" hangingPunct="1">
                        <a:lnSpc>
                          <a:spcPct val="100000"/>
                        </a:lnSpc>
                        <a:spcBef>
                          <a:spcPct val="20000"/>
                        </a:spcBef>
                        <a:spcAft>
                          <a:spcPct val="0"/>
                        </a:spcAft>
                        <a:buClrTx/>
                        <a:buSzTx/>
                        <a:buFontTx/>
                        <a:buBlip>
                          <a:blip r:embed="rId3"/>
                        </a:buBlip>
                        <a:tabLst/>
                      </a:pPr>
                      <a:r>
                        <a:rPr kumimoji="0" lang="es-MX" sz="2000" b="1" i="0" u="none" strike="noStrike" cap="none" normalizeH="0" baseline="0" dirty="0">
                          <a:ln>
                            <a:noFill/>
                          </a:ln>
                          <a:solidFill>
                            <a:schemeClr val="tx1"/>
                          </a:solidFill>
                          <a:effectLst/>
                          <a:latin typeface="Arial" pitchFamily="34" charset="0"/>
                        </a:rPr>
                        <a:t>Calidad inspiradora</a:t>
                      </a:r>
                      <a:endParaRPr kumimoji="0" lang="es-ES" sz="2000" b="1" i="0" u="none" strike="noStrike" cap="none" normalizeH="0" baseline="0" dirty="0">
                        <a:ln>
                          <a:noFill/>
                        </a:ln>
                        <a:solidFill>
                          <a:schemeClr val="tx1"/>
                        </a:solidFill>
                        <a:effectLst/>
                        <a:latin typeface="Arial" pitchFamily="34" charset="0"/>
                      </a:endParaRPr>
                    </a:p>
                  </a:txBody>
                  <a:tcPr marT="45717" marB="45717"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77169" name="Picture 17" descr="puzzle">
            <a:extLst>
              <a:ext uri="{FF2B5EF4-FFF2-40B4-BE49-F238E27FC236}">
                <a16:creationId xmlns:a16="http://schemas.microsoft.com/office/drawing/2014/main" id="{A5E04C6B-E5E9-4E9C-B51B-DF12AFCC95D3}"/>
              </a:ext>
            </a:extLst>
          </p:cNvPr>
          <p:cNvPicPr>
            <a:picLocks noChangeAspect="1" noChangeArrowheads="1"/>
          </p:cNvPicPr>
          <p:nvPr/>
        </p:nvPicPr>
        <p:blipFill>
          <a:blip r:embed="rId4"/>
          <a:srcRect/>
          <a:stretch>
            <a:fillRect/>
          </a:stretch>
        </p:blipFill>
        <p:spPr bwMode="auto">
          <a:xfrm>
            <a:off x="71438" y="4652963"/>
            <a:ext cx="1735137"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1CBA607-CF58-4BCD-BE08-2EB12D76640F}"/>
              </a:ext>
            </a:extLst>
          </p:cNvPr>
          <p:cNvSpPr>
            <a:spLocks noGrp="1" noChangeArrowheads="1"/>
          </p:cNvSpPr>
          <p:nvPr>
            <p:ph idx="1"/>
          </p:nvPr>
        </p:nvSpPr>
        <p:spPr>
          <a:xfrm>
            <a:off x="250825" y="1484313"/>
            <a:ext cx="5113338" cy="1873250"/>
          </a:xfrm>
          <a:gradFill rotWithShape="1">
            <a:gsLst>
              <a:gs pos="0">
                <a:srgbClr val="0000CC"/>
              </a:gs>
              <a:gs pos="100000">
                <a:srgbClr val="00005E"/>
              </a:gs>
            </a:gsLst>
            <a:path path="shape">
              <a:fillToRect l="50000" t="50000" r="50000" b="50000"/>
            </a:path>
          </a:gradFill>
        </p:spPr>
        <p:txBody>
          <a:bodyPr>
            <a:normAutofit lnSpcReduction="10000"/>
          </a:bodyPr>
          <a:lstStyle/>
          <a:p>
            <a:pPr marL="469900" indent="-469900" algn="just">
              <a:lnSpc>
                <a:spcPct val="90000"/>
              </a:lnSpc>
              <a:buFontTx/>
              <a:buBlip>
                <a:blip r:embed="rId2"/>
              </a:buBlip>
            </a:pPr>
            <a:r>
              <a:rPr lang="es-VE" altLang="es-EC" sz="2200" b="1">
                <a:solidFill>
                  <a:srgbClr val="99FF33"/>
                </a:solidFill>
                <a:cs typeface="Arial" panose="020B0604020202020204" pitchFamily="34" charset="0"/>
              </a:rPr>
              <a:t>Valores:</a:t>
            </a:r>
            <a:r>
              <a:rPr lang="es-VE" altLang="es-EC" sz="2200">
                <a:solidFill>
                  <a:schemeClr val="bg1"/>
                </a:solidFill>
                <a:cs typeface="Arial" panose="020B0604020202020204" pitchFamily="34" charset="0"/>
              </a:rPr>
              <a:t> </a:t>
            </a:r>
            <a:r>
              <a:rPr lang="es-MX" altLang="es-EC" sz="2200">
                <a:solidFill>
                  <a:schemeClr val="bg1"/>
                </a:solidFill>
                <a:cs typeface="Arial" panose="020B0604020202020204" pitchFamily="34" charset="0"/>
              </a:rPr>
              <a:t>Marco ético-social dentro del cual la empresa lleva a cabo todas sus acciones. </a:t>
            </a:r>
            <a:r>
              <a:rPr lang="es-ES_tradnl" altLang="es-EC" sz="2200">
                <a:solidFill>
                  <a:schemeClr val="bg1"/>
                </a:solidFill>
                <a:cs typeface="Arial" panose="020B0604020202020204" pitchFamily="34" charset="0"/>
              </a:rPr>
              <a:t>Constituyen la filosofía institucional y el soporte de la cultura organizacional.</a:t>
            </a:r>
            <a:endParaRPr lang="es-ES" altLang="es-EC" sz="2200">
              <a:solidFill>
                <a:schemeClr val="bg1"/>
              </a:solidFill>
              <a:cs typeface="Arial" panose="020B0604020202020204" pitchFamily="34" charset="0"/>
            </a:endParaRPr>
          </a:p>
        </p:txBody>
      </p:sp>
      <p:sp>
        <p:nvSpPr>
          <p:cNvPr id="50178" name="Rectangle 3">
            <a:extLst>
              <a:ext uri="{FF2B5EF4-FFF2-40B4-BE49-F238E27FC236}">
                <a16:creationId xmlns:a16="http://schemas.microsoft.com/office/drawing/2014/main" id="{574BAD99-E9F0-48B6-93CF-9DE58EA698F7}"/>
              </a:ext>
            </a:extLst>
          </p:cNvPr>
          <p:cNvSpPr>
            <a:spLocks noChangeArrowheads="1"/>
          </p:cNvSpPr>
          <p:nvPr/>
        </p:nvSpPr>
        <p:spPr bwMode="auto">
          <a:xfrm>
            <a:off x="250825" y="495300"/>
            <a:ext cx="6551613" cy="7016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MX" sz="4000" b="1">
                <a:solidFill>
                  <a:srgbClr val="FF9933"/>
                </a:solidFill>
                <a:effectLst>
                  <a:outerShdw blurRad="38100" dist="38100" dir="2700000" algn="tl">
                    <a:srgbClr val="000000"/>
                  </a:outerShdw>
                </a:effectLst>
                <a:cs typeface="Arial" pitchFamily="34" charset="0"/>
              </a:rPr>
              <a:t>Valores y Principios</a:t>
            </a:r>
            <a:endParaRPr lang="es-ES" sz="4000" b="1">
              <a:solidFill>
                <a:srgbClr val="FF9933"/>
              </a:solidFill>
              <a:effectLst>
                <a:outerShdw blurRad="38100" dist="38100" dir="2700000" algn="tl">
                  <a:srgbClr val="000000"/>
                </a:outerShdw>
              </a:effectLst>
              <a:cs typeface="Arial" pitchFamily="34" charset="0"/>
            </a:endParaRPr>
          </a:p>
        </p:txBody>
      </p:sp>
      <p:pic>
        <p:nvPicPr>
          <p:cNvPr id="47108" name="Picture 5" descr="ent_valor">
            <a:extLst>
              <a:ext uri="{FF2B5EF4-FFF2-40B4-BE49-F238E27FC236}">
                <a16:creationId xmlns:a16="http://schemas.microsoft.com/office/drawing/2014/main" id="{0E0B75B1-1C7C-4105-B50E-426D91650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565275"/>
            <a:ext cx="26638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a:extLst>
              <a:ext uri="{FF2B5EF4-FFF2-40B4-BE49-F238E27FC236}">
                <a16:creationId xmlns:a16="http://schemas.microsoft.com/office/drawing/2014/main" id="{4D3DE057-C97C-41D8-A97C-A36C640FF5C5}"/>
              </a:ext>
            </a:extLst>
          </p:cNvPr>
          <p:cNvSpPr>
            <a:spLocks noChangeArrowheads="1"/>
          </p:cNvSpPr>
          <p:nvPr/>
        </p:nvSpPr>
        <p:spPr bwMode="auto">
          <a:xfrm>
            <a:off x="3851275" y="4437063"/>
            <a:ext cx="4608513" cy="1871662"/>
          </a:xfrm>
          <a:prstGeom prst="rect">
            <a:avLst/>
          </a:prstGeom>
          <a:gradFill rotWithShape="1">
            <a:gsLst>
              <a:gs pos="0">
                <a:srgbClr val="0000CC"/>
              </a:gs>
              <a:gs pos="100000">
                <a:srgbClr val="00005E"/>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469900" indent="-469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90000"/>
              </a:lnSpc>
              <a:spcBef>
                <a:spcPct val="20000"/>
              </a:spcBef>
              <a:buFontTx/>
              <a:buBlip>
                <a:blip r:embed="rId2"/>
              </a:buBlip>
            </a:pPr>
            <a:r>
              <a:rPr lang="es-VE" altLang="es-EC" sz="2200" b="1">
                <a:solidFill>
                  <a:srgbClr val="99FF33"/>
                </a:solidFill>
                <a:cs typeface="Arial" panose="020B0604020202020204" pitchFamily="34" charset="0"/>
              </a:rPr>
              <a:t>Principios:</a:t>
            </a:r>
            <a:r>
              <a:rPr lang="es-VE" altLang="es-EC" sz="2200">
                <a:solidFill>
                  <a:schemeClr val="bg1"/>
                </a:solidFill>
                <a:cs typeface="Arial" panose="020B0604020202020204" pitchFamily="34" charset="0"/>
              </a:rPr>
              <a:t> </a:t>
            </a:r>
            <a:r>
              <a:rPr lang="es-ES" altLang="es-EC" sz="2200">
                <a:solidFill>
                  <a:schemeClr val="bg1"/>
                </a:solidFill>
                <a:cs typeface="Arial" panose="020B0604020202020204" pitchFamily="34" charset="0"/>
              </a:rPr>
              <a:t>En sentido ético o moral llamamos principio a aquel juicio práctico que deriva inmediatamente de la aceptación de un valor.</a:t>
            </a:r>
          </a:p>
        </p:txBody>
      </p:sp>
      <p:pic>
        <p:nvPicPr>
          <p:cNvPr id="118792" name="Picture 8" descr="etica">
            <a:extLst>
              <a:ext uri="{FF2B5EF4-FFF2-40B4-BE49-F238E27FC236}">
                <a16:creationId xmlns:a16="http://schemas.microsoft.com/office/drawing/2014/main" id="{1BBFD1E7-E08A-452B-A5B6-18569FF18D6C}"/>
              </a:ext>
            </a:extLst>
          </p:cNvPr>
          <p:cNvPicPr>
            <a:picLocks noChangeAspect="1" noChangeArrowheads="1"/>
          </p:cNvPicPr>
          <p:nvPr/>
        </p:nvPicPr>
        <p:blipFill>
          <a:blip r:embed="rId4" cstate="print"/>
          <a:srcRect/>
          <a:stretch>
            <a:fillRect/>
          </a:stretch>
        </p:blipFill>
        <p:spPr bwMode="auto">
          <a:xfrm>
            <a:off x="785786" y="4214818"/>
            <a:ext cx="2442184" cy="2208233"/>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1210"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1212" name="Picture 221211">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21214" name="Rectangle 221213">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216" name="Rectangle 221215">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0407"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221218" name="Picture 221217">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77037" b="73004"/>
          <a:stretch/>
        </p:blipFill>
        <p:spPr>
          <a:xfrm>
            <a:off x="0" y="-2"/>
            <a:ext cx="2491484" cy="2196792"/>
          </a:xfrm>
          <a:prstGeom prst="rect">
            <a:avLst/>
          </a:prstGeom>
        </p:spPr>
      </p:pic>
      <p:sp>
        <p:nvSpPr>
          <p:cNvPr id="221198" name="AutoShape 18">
            <a:extLst>
              <a:ext uri="{FF2B5EF4-FFF2-40B4-BE49-F238E27FC236}">
                <a16:creationId xmlns:a16="http://schemas.microsoft.com/office/drawing/2014/main" id="{5698FC95-CC9B-453D-9E02-BE4E985DE199}"/>
              </a:ext>
            </a:extLst>
          </p:cNvPr>
          <p:cNvSpPr>
            <a:spLocks noChangeArrowheads="1"/>
          </p:cNvSpPr>
          <p:nvPr/>
        </p:nvSpPr>
        <p:spPr bwMode="auto">
          <a:xfrm>
            <a:off x="719922" y="960814"/>
            <a:ext cx="2049186" cy="4912936"/>
          </a:xfrm>
          <a:prstGeom prst="roundRect">
            <a:avLst>
              <a:gd name="adj" fmla="val 21667"/>
            </a:avLst>
          </a:prstGeom>
        </p:spPr>
        <p:txBody>
          <a:bodyPr vert="horz" lIns="91440" tIns="45720" rIns="91440" bIns="45720" rtlCol="0" anchor="b">
            <a:normAutofit/>
          </a:bodyPr>
          <a:lstStyle/>
          <a:p>
            <a:pPr algn="r" defTabSz="914400" fontAlgn="auto">
              <a:lnSpc>
                <a:spcPct val="90000"/>
              </a:lnSpc>
              <a:spcBef>
                <a:spcPct val="0"/>
              </a:spcBef>
              <a:spcAft>
                <a:spcPts val="600"/>
              </a:spcAft>
              <a:defRPr/>
            </a:pPr>
            <a:r>
              <a:rPr lang="en-US" sz="3500" b="1" cap="all">
                <a:solidFill>
                  <a:schemeClr val="bg1"/>
                </a:solidFill>
                <a:latin typeface="+mj-lt"/>
                <a:ea typeface="+mj-ea"/>
                <a:cs typeface="+mj-cs"/>
              </a:rPr>
              <a:t>Cadena de Valor </a:t>
            </a:r>
          </a:p>
        </p:txBody>
      </p:sp>
      <p:sp>
        <p:nvSpPr>
          <p:cNvPr id="221205" name="5 Rectángulo">
            <a:extLst>
              <a:ext uri="{FF2B5EF4-FFF2-40B4-BE49-F238E27FC236}">
                <a16:creationId xmlns:a16="http://schemas.microsoft.com/office/drawing/2014/main" id="{C7667DC8-BBC8-463A-8809-D9BC0AF2F7ED}"/>
              </a:ext>
            </a:extLst>
          </p:cNvPr>
          <p:cNvSpPr>
            <a:spLocks noChangeArrowheads="1"/>
          </p:cNvSpPr>
          <p:nvPr/>
        </p:nvSpPr>
        <p:spPr bwMode="auto">
          <a:xfrm>
            <a:off x="3734308" y="960814"/>
            <a:ext cx="4685792" cy="48303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63538" indent="-363538">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indent="-228600" defTabSz="914400">
              <a:lnSpc>
                <a:spcPct val="120000"/>
              </a:lnSpc>
              <a:spcBef>
                <a:spcPct val="50000"/>
              </a:spcBef>
              <a:buClr>
                <a:schemeClr val="tx1"/>
              </a:buClr>
              <a:buFont typeface="Arial" panose="020B0604020202020204" pitchFamily="34" charset="0"/>
              <a:buChar char="•"/>
            </a:pPr>
            <a:r>
              <a:rPr lang="en-US" altLang="es-EC" sz="1600" cap="all" dirty="0">
                <a:latin typeface="+mn-lt"/>
              </a:rPr>
              <a:t>Es el conjunto de procesos o actividades que se llevan a cabo para crear valor que van desde la consecución de la materia prima hasta el producto terminado; es decir diseñar, producir, comercializar, entregar y apoyar el producto o servicio clave de la empresa. </a:t>
            </a:r>
          </a:p>
          <a:p>
            <a:pPr indent="-228600" defTabSz="914400">
              <a:lnSpc>
                <a:spcPct val="120000"/>
              </a:lnSpc>
              <a:spcBef>
                <a:spcPct val="50000"/>
              </a:spcBef>
              <a:buClr>
                <a:schemeClr val="tx1"/>
              </a:buClr>
              <a:buFont typeface="Arial" panose="020B0604020202020204" pitchFamily="34" charset="0"/>
              <a:buChar char="•"/>
            </a:pPr>
            <a:r>
              <a:rPr lang="en-US" altLang="es-EC" sz="1600" cap="all" dirty="0">
                <a:latin typeface="+mn-lt"/>
              </a:rPr>
              <a:t>Igualmente se deben identificar los procesos de apoyo y de conducción que son los que dan soporte y lineamientos al proceso clave.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2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2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1CAF7E1-478B-458A-BE90-C95A6E9B9A42}"/>
              </a:ext>
            </a:extLst>
          </p:cNvPr>
          <p:cNvGrpSpPr>
            <a:grpSpLocks/>
          </p:cNvGrpSpPr>
          <p:nvPr/>
        </p:nvGrpSpPr>
        <p:grpSpPr bwMode="auto">
          <a:xfrm>
            <a:off x="1447800" y="4191000"/>
            <a:ext cx="1468438" cy="1219200"/>
            <a:chOff x="960" y="2640"/>
            <a:chExt cx="960" cy="768"/>
          </a:xfrm>
        </p:grpSpPr>
        <p:grpSp>
          <p:nvGrpSpPr>
            <p:cNvPr id="49222" name="Group 3">
              <a:extLst>
                <a:ext uri="{FF2B5EF4-FFF2-40B4-BE49-F238E27FC236}">
                  <a16:creationId xmlns:a16="http://schemas.microsoft.com/office/drawing/2014/main" id="{2A861C7B-0F1B-44DD-BCA1-AF7D27DD2BCA}"/>
                </a:ext>
              </a:extLst>
            </p:cNvPr>
            <p:cNvGrpSpPr>
              <a:grpSpLocks/>
            </p:cNvGrpSpPr>
            <p:nvPr/>
          </p:nvGrpSpPr>
          <p:grpSpPr bwMode="auto">
            <a:xfrm rot="5400000">
              <a:off x="1056" y="2592"/>
              <a:ext cx="768" cy="864"/>
              <a:chOff x="1800" y="2395"/>
              <a:chExt cx="2148" cy="843"/>
            </a:xfrm>
          </p:grpSpPr>
          <p:sp>
            <p:nvSpPr>
              <p:cNvPr id="49224" name="Freeform 4">
                <a:extLst>
                  <a:ext uri="{FF2B5EF4-FFF2-40B4-BE49-F238E27FC236}">
                    <a16:creationId xmlns:a16="http://schemas.microsoft.com/office/drawing/2014/main" id="{65761B9F-1130-4328-B5AC-A86D96EF26AB}"/>
                  </a:ext>
                </a:extLst>
              </p:cNvPr>
              <p:cNvSpPr>
                <a:spLocks/>
              </p:cNvSpPr>
              <p:nvPr/>
            </p:nvSpPr>
            <p:spPr bwMode="auto">
              <a:xfrm>
                <a:off x="1800" y="2612"/>
                <a:ext cx="72" cy="626"/>
              </a:xfrm>
              <a:custGeom>
                <a:avLst/>
                <a:gdLst>
                  <a:gd name="T0" fmla="*/ 72 w 72"/>
                  <a:gd name="T1" fmla="*/ 52 h 626"/>
                  <a:gd name="T2" fmla="*/ 72 w 72"/>
                  <a:gd name="T3" fmla="*/ 626 h 626"/>
                  <a:gd name="T4" fmla="*/ 0 w 72"/>
                  <a:gd name="T5" fmla="*/ 571 h 626"/>
                  <a:gd name="T6" fmla="*/ 0 w 72"/>
                  <a:gd name="T7" fmla="*/ 0 h 626"/>
                  <a:gd name="T8" fmla="*/ 72 w 72"/>
                  <a:gd name="T9" fmla="*/ 52 h 626"/>
                  <a:gd name="T10" fmla="*/ 0 60000 65536"/>
                  <a:gd name="T11" fmla="*/ 0 60000 65536"/>
                  <a:gd name="T12" fmla="*/ 0 60000 65536"/>
                  <a:gd name="T13" fmla="*/ 0 60000 65536"/>
                  <a:gd name="T14" fmla="*/ 0 60000 65536"/>
                  <a:gd name="T15" fmla="*/ 0 w 72"/>
                  <a:gd name="T16" fmla="*/ 0 h 626"/>
                  <a:gd name="T17" fmla="*/ 72 w 72"/>
                  <a:gd name="T18" fmla="*/ 626 h 626"/>
                </a:gdLst>
                <a:ahLst/>
                <a:cxnLst>
                  <a:cxn ang="T10">
                    <a:pos x="T0" y="T1"/>
                  </a:cxn>
                  <a:cxn ang="T11">
                    <a:pos x="T2" y="T3"/>
                  </a:cxn>
                  <a:cxn ang="T12">
                    <a:pos x="T4" y="T5"/>
                  </a:cxn>
                  <a:cxn ang="T13">
                    <a:pos x="T6" y="T7"/>
                  </a:cxn>
                  <a:cxn ang="T14">
                    <a:pos x="T8" y="T9"/>
                  </a:cxn>
                </a:cxnLst>
                <a:rect l="T15" t="T16" r="T17" b="T18"/>
                <a:pathLst>
                  <a:path w="72" h="626">
                    <a:moveTo>
                      <a:pt x="72" y="52"/>
                    </a:moveTo>
                    <a:lnTo>
                      <a:pt x="72" y="626"/>
                    </a:lnTo>
                    <a:lnTo>
                      <a:pt x="0" y="571"/>
                    </a:lnTo>
                    <a:lnTo>
                      <a:pt x="0" y="0"/>
                    </a:lnTo>
                    <a:lnTo>
                      <a:pt x="72" y="52"/>
                    </a:lnTo>
                    <a:close/>
                  </a:path>
                </a:pathLst>
              </a:custGeom>
              <a:solidFill>
                <a:srgbClr val="3333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225" name="Freeform 5">
                <a:extLst>
                  <a:ext uri="{FF2B5EF4-FFF2-40B4-BE49-F238E27FC236}">
                    <a16:creationId xmlns:a16="http://schemas.microsoft.com/office/drawing/2014/main" id="{CBE900CD-EE81-4FD6-8B2F-95CF792ACBED}"/>
                  </a:ext>
                </a:extLst>
              </p:cNvPr>
              <p:cNvSpPr>
                <a:spLocks/>
              </p:cNvSpPr>
              <p:nvPr/>
            </p:nvSpPr>
            <p:spPr bwMode="auto">
              <a:xfrm>
                <a:off x="1800" y="2396"/>
                <a:ext cx="1102" cy="268"/>
              </a:xfrm>
              <a:custGeom>
                <a:avLst/>
                <a:gdLst>
                  <a:gd name="T0" fmla="*/ 0 w 1102"/>
                  <a:gd name="T1" fmla="*/ 216 h 268"/>
                  <a:gd name="T2" fmla="*/ 72 w 1102"/>
                  <a:gd name="T3" fmla="*/ 268 h 268"/>
                  <a:gd name="T4" fmla="*/ 1102 w 1102"/>
                  <a:gd name="T5" fmla="*/ 46 h 268"/>
                  <a:gd name="T6" fmla="*/ 1045 w 1102"/>
                  <a:gd name="T7" fmla="*/ 0 h 268"/>
                  <a:gd name="T8" fmla="*/ 0 w 1102"/>
                  <a:gd name="T9" fmla="*/ 216 h 268"/>
                  <a:gd name="T10" fmla="*/ 0 60000 65536"/>
                  <a:gd name="T11" fmla="*/ 0 60000 65536"/>
                  <a:gd name="T12" fmla="*/ 0 60000 65536"/>
                  <a:gd name="T13" fmla="*/ 0 60000 65536"/>
                  <a:gd name="T14" fmla="*/ 0 60000 65536"/>
                  <a:gd name="T15" fmla="*/ 0 w 1102"/>
                  <a:gd name="T16" fmla="*/ 0 h 268"/>
                  <a:gd name="T17" fmla="*/ 1102 w 1102"/>
                  <a:gd name="T18" fmla="*/ 268 h 268"/>
                </a:gdLst>
                <a:ahLst/>
                <a:cxnLst>
                  <a:cxn ang="T10">
                    <a:pos x="T0" y="T1"/>
                  </a:cxn>
                  <a:cxn ang="T11">
                    <a:pos x="T2" y="T3"/>
                  </a:cxn>
                  <a:cxn ang="T12">
                    <a:pos x="T4" y="T5"/>
                  </a:cxn>
                  <a:cxn ang="T13">
                    <a:pos x="T6" y="T7"/>
                  </a:cxn>
                  <a:cxn ang="T14">
                    <a:pos x="T8" y="T9"/>
                  </a:cxn>
                </a:cxnLst>
                <a:rect l="T15" t="T16" r="T17" b="T18"/>
                <a:pathLst>
                  <a:path w="1102" h="268">
                    <a:moveTo>
                      <a:pt x="0" y="216"/>
                    </a:moveTo>
                    <a:lnTo>
                      <a:pt x="72" y="268"/>
                    </a:lnTo>
                    <a:lnTo>
                      <a:pt x="1102" y="46"/>
                    </a:lnTo>
                    <a:lnTo>
                      <a:pt x="1045" y="0"/>
                    </a:lnTo>
                    <a:lnTo>
                      <a:pt x="0" y="216"/>
                    </a:lnTo>
                    <a:close/>
                  </a:path>
                </a:pathLst>
              </a:custGeom>
              <a:solidFill>
                <a:srgbClr val="3333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226" name="Freeform 6">
                <a:extLst>
                  <a:ext uri="{FF2B5EF4-FFF2-40B4-BE49-F238E27FC236}">
                    <a16:creationId xmlns:a16="http://schemas.microsoft.com/office/drawing/2014/main" id="{0BDA039D-6570-46B9-AFCF-4825A2507B5E}"/>
                  </a:ext>
                </a:extLst>
              </p:cNvPr>
              <p:cNvSpPr>
                <a:spLocks/>
              </p:cNvSpPr>
              <p:nvPr/>
            </p:nvSpPr>
            <p:spPr bwMode="auto">
              <a:xfrm>
                <a:off x="2843" y="2395"/>
                <a:ext cx="1105" cy="263"/>
              </a:xfrm>
              <a:custGeom>
                <a:avLst/>
                <a:gdLst>
                  <a:gd name="T0" fmla="*/ 0 w 1105"/>
                  <a:gd name="T1" fmla="*/ 0 h 263"/>
                  <a:gd name="T2" fmla="*/ 58 w 1105"/>
                  <a:gd name="T3" fmla="*/ 47 h 263"/>
                  <a:gd name="T4" fmla="*/ 1105 w 1105"/>
                  <a:gd name="T5" fmla="*/ 263 h 263"/>
                  <a:gd name="T6" fmla="*/ 1036 w 1105"/>
                  <a:gd name="T7" fmla="*/ 213 h 263"/>
                  <a:gd name="T8" fmla="*/ 0 w 1105"/>
                  <a:gd name="T9" fmla="*/ 0 h 263"/>
                  <a:gd name="T10" fmla="*/ 0 60000 65536"/>
                  <a:gd name="T11" fmla="*/ 0 60000 65536"/>
                  <a:gd name="T12" fmla="*/ 0 60000 65536"/>
                  <a:gd name="T13" fmla="*/ 0 60000 65536"/>
                  <a:gd name="T14" fmla="*/ 0 60000 65536"/>
                  <a:gd name="T15" fmla="*/ 0 w 1105"/>
                  <a:gd name="T16" fmla="*/ 0 h 263"/>
                  <a:gd name="T17" fmla="*/ 1105 w 1105"/>
                  <a:gd name="T18" fmla="*/ 263 h 263"/>
                </a:gdLst>
                <a:ahLst/>
                <a:cxnLst>
                  <a:cxn ang="T10">
                    <a:pos x="T0" y="T1"/>
                  </a:cxn>
                  <a:cxn ang="T11">
                    <a:pos x="T2" y="T3"/>
                  </a:cxn>
                  <a:cxn ang="T12">
                    <a:pos x="T4" y="T5"/>
                  </a:cxn>
                  <a:cxn ang="T13">
                    <a:pos x="T6" y="T7"/>
                  </a:cxn>
                  <a:cxn ang="T14">
                    <a:pos x="T8" y="T9"/>
                  </a:cxn>
                </a:cxnLst>
                <a:rect l="T15" t="T16" r="T17" b="T18"/>
                <a:pathLst>
                  <a:path w="1105" h="263">
                    <a:moveTo>
                      <a:pt x="0" y="0"/>
                    </a:moveTo>
                    <a:lnTo>
                      <a:pt x="58" y="47"/>
                    </a:lnTo>
                    <a:lnTo>
                      <a:pt x="1105" y="263"/>
                    </a:lnTo>
                    <a:lnTo>
                      <a:pt x="1036" y="213"/>
                    </a:lnTo>
                    <a:lnTo>
                      <a:pt x="0" y="0"/>
                    </a:lnTo>
                    <a:close/>
                  </a:path>
                </a:pathLst>
              </a:custGeom>
              <a:solidFill>
                <a:srgbClr val="3333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227" name="Freeform 7">
                <a:extLst>
                  <a:ext uri="{FF2B5EF4-FFF2-40B4-BE49-F238E27FC236}">
                    <a16:creationId xmlns:a16="http://schemas.microsoft.com/office/drawing/2014/main" id="{260A8606-61E3-4C0B-B148-C1BD36523418}"/>
                  </a:ext>
                </a:extLst>
              </p:cNvPr>
              <p:cNvSpPr>
                <a:spLocks/>
              </p:cNvSpPr>
              <p:nvPr/>
            </p:nvSpPr>
            <p:spPr bwMode="auto">
              <a:xfrm>
                <a:off x="1872" y="2442"/>
                <a:ext cx="2076" cy="796"/>
              </a:xfrm>
              <a:custGeom>
                <a:avLst/>
                <a:gdLst>
                  <a:gd name="T0" fmla="*/ 0 w 2076"/>
                  <a:gd name="T1" fmla="*/ 222 h 796"/>
                  <a:gd name="T2" fmla="*/ 0 w 2076"/>
                  <a:gd name="T3" fmla="*/ 796 h 796"/>
                  <a:gd name="T4" fmla="*/ 2076 w 2076"/>
                  <a:gd name="T5" fmla="*/ 796 h 796"/>
                  <a:gd name="T6" fmla="*/ 2076 w 2076"/>
                  <a:gd name="T7" fmla="*/ 216 h 796"/>
                  <a:gd name="T8" fmla="*/ 1029 w 2076"/>
                  <a:gd name="T9" fmla="*/ 0 h 796"/>
                  <a:gd name="T10" fmla="*/ 0 w 2076"/>
                  <a:gd name="T11" fmla="*/ 222 h 796"/>
                  <a:gd name="T12" fmla="*/ 0 60000 65536"/>
                  <a:gd name="T13" fmla="*/ 0 60000 65536"/>
                  <a:gd name="T14" fmla="*/ 0 60000 65536"/>
                  <a:gd name="T15" fmla="*/ 0 60000 65536"/>
                  <a:gd name="T16" fmla="*/ 0 60000 65536"/>
                  <a:gd name="T17" fmla="*/ 0 60000 65536"/>
                  <a:gd name="T18" fmla="*/ 0 w 2076"/>
                  <a:gd name="T19" fmla="*/ 0 h 796"/>
                  <a:gd name="T20" fmla="*/ 2076 w 2076"/>
                  <a:gd name="T21" fmla="*/ 796 h 796"/>
                </a:gdLst>
                <a:ahLst/>
                <a:cxnLst>
                  <a:cxn ang="T12">
                    <a:pos x="T0" y="T1"/>
                  </a:cxn>
                  <a:cxn ang="T13">
                    <a:pos x="T2" y="T3"/>
                  </a:cxn>
                  <a:cxn ang="T14">
                    <a:pos x="T4" y="T5"/>
                  </a:cxn>
                  <a:cxn ang="T15">
                    <a:pos x="T6" y="T7"/>
                  </a:cxn>
                  <a:cxn ang="T16">
                    <a:pos x="T8" y="T9"/>
                  </a:cxn>
                  <a:cxn ang="T17">
                    <a:pos x="T10" y="T11"/>
                  </a:cxn>
                </a:cxnLst>
                <a:rect l="T18" t="T19" r="T20" b="T21"/>
                <a:pathLst>
                  <a:path w="2076" h="796">
                    <a:moveTo>
                      <a:pt x="0" y="222"/>
                    </a:moveTo>
                    <a:lnTo>
                      <a:pt x="0" y="796"/>
                    </a:lnTo>
                    <a:lnTo>
                      <a:pt x="2076" y="796"/>
                    </a:lnTo>
                    <a:lnTo>
                      <a:pt x="2076" y="216"/>
                    </a:lnTo>
                    <a:lnTo>
                      <a:pt x="1029" y="0"/>
                    </a:lnTo>
                    <a:lnTo>
                      <a:pt x="0" y="222"/>
                    </a:lnTo>
                    <a:close/>
                  </a:path>
                </a:pathLst>
              </a:custGeom>
              <a:solidFill>
                <a:srgbClr val="3333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grpSp>
        <p:sp>
          <p:nvSpPr>
            <p:cNvPr id="219144" name="Text Box 8">
              <a:extLst>
                <a:ext uri="{FF2B5EF4-FFF2-40B4-BE49-F238E27FC236}">
                  <a16:creationId xmlns:a16="http://schemas.microsoft.com/office/drawing/2014/main" id="{751D81FE-050A-4EA3-9D76-AD15155A2B90}"/>
                </a:ext>
              </a:extLst>
            </p:cNvPr>
            <p:cNvSpPr txBox="1">
              <a:spLocks noChangeArrowheads="1"/>
            </p:cNvSpPr>
            <p:nvPr/>
          </p:nvSpPr>
          <p:spPr bwMode="auto">
            <a:xfrm>
              <a:off x="960" y="2832"/>
              <a:ext cx="960" cy="46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s-ES_tradnl" sz="1400" b="1">
                  <a:solidFill>
                    <a:schemeClr val="bg1"/>
                  </a:solidFill>
                  <a:effectLst>
                    <a:outerShdw blurRad="38100" dist="38100" dir="2700000" algn="tl">
                      <a:srgbClr val="000000"/>
                    </a:outerShdw>
                  </a:effectLst>
                  <a:latin typeface="Verdana" pitchFamily="34" charset="0"/>
                  <a:cs typeface="Arial" charset="0"/>
                </a:rPr>
                <a:t>Investiga-ción  y Desarrollo</a:t>
              </a:r>
            </a:p>
          </p:txBody>
        </p:sp>
      </p:grpSp>
      <p:grpSp>
        <p:nvGrpSpPr>
          <p:cNvPr id="4" name="Group 44">
            <a:extLst>
              <a:ext uri="{FF2B5EF4-FFF2-40B4-BE49-F238E27FC236}">
                <a16:creationId xmlns:a16="http://schemas.microsoft.com/office/drawing/2014/main" id="{E1CB946C-357F-4B20-83A2-BCC9ADAA688E}"/>
              </a:ext>
            </a:extLst>
          </p:cNvPr>
          <p:cNvGrpSpPr>
            <a:grpSpLocks/>
          </p:cNvGrpSpPr>
          <p:nvPr/>
        </p:nvGrpSpPr>
        <p:grpSpPr bwMode="auto">
          <a:xfrm>
            <a:off x="714375" y="1371600"/>
            <a:ext cx="809625" cy="3962400"/>
            <a:chOff x="450" y="864"/>
            <a:chExt cx="510" cy="2496"/>
          </a:xfrm>
        </p:grpSpPr>
        <p:sp>
          <p:nvSpPr>
            <p:cNvPr id="49220" name="AutoShape 45">
              <a:extLst>
                <a:ext uri="{FF2B5EF4-FFF2-40B4-BE49-F238E27FC236}">
                  <a16:creationId xmlns:a16="http://schemas.microsoft.com/office/drawing/2014/main" id="{3CC6E63D-100C-4936-B8A6-B8041916934D}"/>
                </a:ext>
              </a:extLst>
            </p:cNvPr>
            <p:cNvSpPr>
              <a:spLocks noChangeArrowheads="1"/>
            </p:cNvSpPr>
            <p:nvPr/>
          </p:nvSpPr>
          <p:spPr bwMode="auto">
            <a:xfrm>
              <a:off x="480" y="864"/>
              <a:ext cx="480" cy="2496"/>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219182" name="Text Box 46">
              <a:extLst>
                <a:ext uri="{FF2B5EF4-FFF2-40B4-BE49-F238E27FC236}">
                  <a16:creationId xmlns:a16="http://schemas.microsoft.com/office/drawing/2014/main" id="{69C3B917-CDEC-4114-9B9F-86614802A1D4}"/>
                </a:ext>
              </a:extLst>
            </p:cNvPr>
            <p:cNvSpPr txBox="1">
              <a:spLocks noChangeArrowheads="1"/>
            </p:cNvSpPr>
            <p:nvPr/>
          </p:nvSpPr>
          <p:spPr bwMode="auto">
            <a:xfrm rot="-5400000">
              <a:off x="-477" y="2014"/>
              <a:ext cx="2257" cy="404"/>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b="1">
                  <a:solidFill>
                    <a:srgbClr val="FF3399"/>
                  </a:solidFill>
                  <a:effectLst>
                    <a:outerShdw blurRad="38100" dist="38100" dir="2700000" algn="tl">
                      <a:srgbClr val="000000"/>
                    </a:outerShdw>
                  </a:effectLst>
                  <a:latin typeface="Verdana" pitchFamily="34" charset="0"/>
                  <a:cs typeface="Arial" charset="0"/>
                </a:rPr>
                <a:t>Desarrollo del Negocio          (Alta Gerencia)</a:t>
              </a:r>
              <a:endParaRPr lang="es-ES_tradnl" sz="2400" b="1">
                <a:solidFill>
                  <a:srgbClr val="FF3399"/>
                </a:solidFill>
                <a:effectLst>
                  <a:outerShdw blurRad="38100" dist="38100" dir="2700000" algn="tl">
                    <a:srgbClr val="000000"/>
                  </a:outerShdw>
                </a:effectLst>
                <a:latin typeface="Verdana" pitchFamily="34" charset="0"/>
                <a:cs typeface="Arial" charset="0"/>
              </a:endParaRPr>
            </a:p>
          </p:txBody>
        </p:sp>
      </p:grpSp>
      <p:grpSp>
        <p:nvGrpSpPr>
          <p:cNvPr id="5" name="Group 47">
            <a:extLst>
              <a:ext uri="{FF2B5EF4-FFF2-40B4-BE49-F238E27FC236}">
                <a16:creationId xmlns:a16="http://schemas.microsoft.com/office/drawing/2014/main" id="{8384B16D-473C-4588-8924-895A3C4989A0}"/>
              </a:ext>
            </a:extLst>
          </p:cNvPr>
          <p:cNvGrpSpPr>
            <a:grpSpLocks/>
          </p:cNvGrpSpPr>
          <p:nvPr/>
        </p:nvGrpSpPr>
        <p:grpSpPr bwMode="auto">
          <a:xfrm>
            <a:off x="1676400" y="3429000"/>
            <a:ext cx="6248400" cy="685800"/>
            <a:chOff x="1056" y="2160"/>
            <a:chExt cx="3936" cy="432"/>
          </a:xfrm>
        </p:grpSpPr>
        <p:sp>
          <p:nvSpPr>
            <p:cNvPr id="49218" name="AutoShape 48">
              <a:extLst>
                <a:ext uri="{FF2B5EF4-FFF2-40B4-BE49-F238E27FC236}">
                  <a16:creationId xmlns:a16="http://schemas.microsoft.com/office/drawing/2014/main" id="{EF127EAC-77DD-4012-9299-7C171B8E5384}"/>
                </a:ext>
              </a:extLst>
            </p:cNvPr>
            <p:cNvSpPr>
              <a:spLocks noChangeArrowheads="1"/>
            </p:cNvSpPr>
            <p:nvPr/>
          </p:nvSpPr>
          <p:spPr bwMode="auto">
            <a:xfrm>
              <a:off x="1056" y="2160"/>
              <a:ext cx="3840" cy="432"/>
            </a:xfrm>
            <a:prstGeom prst="cube">
              <a:avLst>
                <a:gd name="adj" fmla="val 25000"/>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219185" name="Text Box 49">
              <a:extLst>
                <a:ext uri="{FF2B5EF4-FFF2-40B4-BE49-F238E27FC236}">
                  <a16:creationId xmlns:a16="http://schemas.microsoft.com/office/drawing/2014/main" id="{7565770D-DF68-4052-AE73-E3BDB3961CBD}"/>
                </a:ext>
              </a:extLst>
            </p:cNvPr>
            <p:cNvSpPr txBox="1">
              <a:spLocks noChangeArrowheads="1"/>
            </p:cNvSpPr>
            <p:nvPr/>
          </p:nvSpPr>
          <p:spPr bwMode="auto">
            <a:xfrm>
              <a:off x="1056" y="2304"/>
              <a:ext cx="3936" cy="231"/>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b="1">
                  <a:solidFill>
                    <a:schemeClr val="bg1"/>
                  </a:solidFill>
                  <a:effectLst>
                    <a:outerShdw blurRad="38100" dist="38100" dir="2700000" algn="tl">
                      <a:srgbClr val="000000"/>
                    </a:outerShdw>
                  </a:effectLst>
                  <a:latin typeface="Verdana" pitchFamily="34" charset="0"/>
                  <a:cs typeface="Arial" charset="0"/>
                </a:rPr>
                <a:t>Abastecimiento</a:t>
              </a:r>
              <a:endParaRPr lang="es-ES_tradnl">
                <a:solidFill>
                  <a:schemeClr val="bg1"/>
                </a:solidFill>
                <a:latin typeface="Verdana" pitchFamily="34" charset="0"/>
                <a:cs typeface="Arial" charset="0"/>
              </a:endParaRPr>
            </a:p>
          </p:txBody>
        </p:sp>
      </p:grpSp>
      <p:grpSp>
        <p:nvGrpSpPr>
          <p:cNvPr id="6" name="Group 50">
            <a:extLst>
              <a:ext uri="{FF2B5EF4-FFF2-40B4-BE49-F238E27FC236}">
                <a16:creationId xmlns:a16="http://schemas.microsoft.com/office/drawing/2014/main" id="{19A0710A-208C-4357-8504-4340E8EA506F}"/>
              </a:ext>
            </a:extLst>
          </p:cNvPr>
          <p:cNvGrpSpPr>
            <a:grpSpLocks/>
          </p:cNvGrpSpPr>
          <p:nvPr/>
        </p:nvGrpSpPr>
        <p:grpSpPr bwMode="auto">
          <a:xfrm>
            <a:off x="1600200" y="2667000"/>
            <a:ext cx="6248400" cy="762000"/>
            <a:chOff x="1008" y="1680"/>
            <a:chExt cx="3936" cy="480"/>
          </a:xfrm>
        </p:grpSpPr>
        <p:sp>
          <p:nvSpPr>
            <p:cNvPr id="49216" name="AutoShape 51">
              <a:extLst>
                <a:ext uri="{FF2B5EF4-FFF2-40B4-BE49-F238E27FC236}">
                  <a16:creationId xmlns:a16="http://schemas.microsoft.com/office/drawing/2014/main" id="{36932667-4E34-4989-9B55-28A396620B76}"/>
                </a:ext>
              </a:extLst>
            </p:cNvPr>
            <p:cNvSpPr>
              <a:spLocks noChangeArrowheads="1"/>
            </p:cNvSpPr>
            <p:nvPr/>
          </p:nvSpPr>
          <p:spPr bwMode="auto">
            <a:xfrm>
              <a:off x="1056" y="1680"/>
              <a:ext cx="3840" cy="480"/>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219188" name="Text Box 52">
              <a:extLst>
                <a:ext uri="{FF2B5EF4-FFF2-40B4-BE49-F238E27FC236}">
                  <a16:creationId xmlns:a16="http://schemas.microsoft.com/office/drawing/2014/main" id="{868389E0-9F4F-46E5-A6ED-715AF5249817}"/>
                </a:ext>
              </a:extLst>
            </p:cNvPr>
            <p:cNvSpPr txBox="1">
              <a:spLocks noChangeArrowheads="1"/>
            </p:cNvSpPr>
            <p:nvPr/>
          </p:nvSpPr>
          <p:spPr bwMode="auto">
            <a:xfrm>
              <a:off x="1008" y="1872"/>
              <a:ext cx="3936" cy="231"/>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b="1">
                  <a:solidFill>
                    <a:schemeClr val="bg1"/>
                  </a:solidFill>
                  <a:effectLst>
                    <a:outerShdw blurRad="38100" dist="38100" dir="2700000" algn="tl">
                      <a:srgbClr val="000000"/>
                    </a:outerShdw>
                  </a:effectLst>
                  <a:latin typeface="Verdana" pitchFamily="34" charset="0"/>
                  <a:cs typeface="Arial" charset="0"/>
                </a:rPr>
                <a:t>Gestión Tecnológica</a:t>
              </a:r>
              <a:endParaRPr lang="es-ES_tradnl">
                <a:solidFill>
                  <a:schemeClr val="bg1"/>
                </a:solidFill>
                <a:latin typeface="Verdana" pitchFamily="34" charset="0"/>
                <a:cs typeface="Arial" charset="0"/>
              </a:endParaRPr>
            </a:p>
          </p:txBody>
        </p:sp>
      </p:grpSp>
      <p:grpSp>
        <p:nvGrpSpPr>
          <p:cNvPr id="7" name="Group 125">
            <a:extLst>
              <a:ext uri="{FF2B5EF4-FFF2-40B4-BE49-F238E27FC236}">
                <a16:creationId xmlns:a16="http://schemas.microsoft.com/office/drawing/2014/main" id="{9054E2D7-9F3C-4777-8960-94DD75CA76FF}"/>
              </a:ext>
            </a:extLst>
          </p:cNvPr>
          <p:cNvGrpSpPr>
            <a:grpSpLocks/>
          </p:cNvGrpSpPr>
          <p:nvPr/>
        </p:nvGrpSpPr>
        <p:grpSpPr bwMode="auto">
          <a:xfrm>
            <a:off x="1600200" y="1981200"/>
            <a:ext cx="6248400" cy="685800"/>
            <a:chOff x="1008" y="1248"/>
            <a:chExt cx="3936" cy="432"/>
          </a:xfrm>
        </p:grpSpPr>
        <p:sp>
          <p:nvSpPr>
            <p:cNvPr id="49214" name="AutoShape 54">
              <a:extLst>
                <a:ext uri="{FF2B5EF4-FFF2-40B4-BE49-F238E27FC236}">
                  <a16:creationId xmlns:a16="http://schemas.microsoft.com/office/drawing/2014/main" id="{F47E4A35-3DDA-4616-89BC-CA3A5F35D1B6}"/>
                </a:ext>
              </a:extLst>
            </p:cNvPr>
            <p:cNvSpPr>
              <a:spLocks noChangeArrowheads="1"/>
            </p:cNvSpPr>
            <p:nvPr/>
          </p:nvSpPr>
          <p:spPr bwMode="auto">
            <a:xfrm>
              <a:off x="1056" y="1248"/>
              <a:ext cx="3840" cy="432"/>
            </a:xfrm>
            <a:prstGeom prst="cube">
              <a:avLst>
                <a:gd name="adj" fmla="val 25000"/>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219191" name="Text Box 55">
              <a:extLst>
                <a:ext uri="{FF2B5EF4-FFF2-40B4-BE49-F238E27FC236}">
                  <a16:creationId xmlns:a16="http://schemas.microsoft.com/office/drawing/2014/main" id="{84DEFFDC-7A36-4B0A-9C5F-D9D677ECA2C3}"/>
                </a:ext>
              </a:extLst>
            </p:cNvPr>
            <p:cNvSpPr txBox="1">
              <a:spLocks noChangeArrowheads="1"/>
            </p:cNvSpPr>
            <p:nvPr/>
          </p:nvSpPr>
          <p:spPr bwMode="auto">
            <a:xfrm>
              <a:off x="1008" y="1420"/>
              <a:ext cx="3936" cy="231"/>
            </a:xfrm>
            <a:prstGeom prst="rect">
              <a:avLst/>
            </a:prstGeom>
            <a:noFill/>
            <a:ln w="9525">
              <a:noFill/>
              <a:miter lim="800000"/>
              <a:headEnd/>
              <a:tailEnd/>
            </a:ln>
          </p:spPr>
          <p:txBody>
            <a:bodyPr>
              <a:spAutoFit/>
            </a:bodyPr>
            <a:lstStyle/>
            <a:p>
              <a:pPr algn="ctr" eaLnBrk="0" fontAlgn="auto" hangingPunct="0">
                <a:spcBef>
                  <a:spcPct val="50000"/>
                </a:spcBef>
                <a:spcAft>
                  <a:spcPts val="0"/>
                </a:spcAft>
                <a:defRPr/>
              </a:pPr>
              <a:r>
                <a:rPr lang="es-ES_tradnl" b="1">
                  <a:solidFill>
                    <a:schemeClr val="bg1"/>
                  </a:solidFill>
                  <a:effectLst>
                    <a:outerShdw blurRad="38100" dist="38100" dir="2700000" algn="tl">
                      <a:srgbClr val="000000"/>
                    </a:outerShdw>
                  </a:effectLst>
                  <a:latin typeface="Verdana" pitchFamily="34" charset="0"/>
                  <a:cs typeface="Arial" charset="0"/>
                </a:rPr>
                <a:t>Recursos Humanos</a:t>
              </a:r>
              <a:endParaRPr lang="es-ES_tradnl">
                <a:solidFill>
                  <a:schemeClr val="bg1"/>
                </a:solidFill>
                <a:latin typeface="Verdana" pitchFamily="34" charset="0"/>
                <a:cs typeface="Arial" charset="0"/>
              </a:endParaRPr>
            </a:p>
          </p:txBody>
        </p:sp>
      </p:grpSp>
      <p:grpSp>
        <p:nvGrpSpPr>
          <p:cNvPr id="8" name="Group 56">
            <a:extLst>
              <a:ext uri="{FF2B5EF4-FFF2-40B4-BE49-F238E27FC236}">
                <a16:creationId xmlns:a16="http://schemas.microsoft.com/office/drawing/2014/main" id="{49BFCB81-9672-41A5-BDF4-F27B8393B36C}"/>
              </a:ext>
            </a:extLst>
          </p:cNvPr>
          <p:cNvGrpSpPr>
            <a:grpSpLocks/>
          </p:cNvGrpSpPr>
          <p:nvPr/>
        </p:nvGrpSpPr>
        <p:grpSpPr bwMode="auto">
          <a:xfrm>
            <a:off x="1447800" y="1371600"/>
            <a:ext cx="6324600" cy="639763"/>
            <a:chOff x="912" y="864"/>
            <a:chExt cx="3984" cy="403"/>
          </a:xfrm>
        </p:grpSpPr>
        <p:sp>
          <p:nvSpPr>
            <p:cNvPr id="49212" name="AutoShape 57">
              <a:extLst>
                <a:ext uri="{FF2B5EF4-FFF2-40B4-BE49-F238E27FC236}">
                  <a16:creationId xmlns:a16="http://schemas.microsoft.com/office/drawing/2014/main" id="{671DF756-1269-4880-ADA3-F7AB79C3D39A}"/>
                </a:ext>
              </a:extLst>
            </p:cNvPr>
            <p:cNvSpPr>
              <a:spLocks noChangeArrowheads="1"/>
            </p:cNvSpPr>
            <p:nvPr/>
          </p:nvSpPr>
          <p:spPr bwMode="auto">
            <a:xfrm>
              <a:off x="1056" y="864"/>
              <a:ext cx="3840" cy="384"/>
            </a:xfrm>
            <a:prstGeom prst="cube">
              <a:avLst>
                <a:gd name="adj" fmla="val 25000"/>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219194" name="Text Box 58">
              <a:extLst>
                <a:ext uri="{FF2B5EF4-FFF2-40B4-BE49-F238E27FC236}">
                  <a16:creationId xmlns:a16="http://schemas.microsoft.com/office/drawing/2014/main" id="{ABD42C5C-A256-4931-92B6-BD49EBE65DC5}"/>
                </a:ext>
              </a:extLst>
            </p:cNvPr>
            <p:cNvSpPr txBox="1">
              <a:spLocks noChangeArrowheads="1"/>
            </p:cNvSpPr>
            <p:nvPr/>
          </p:nvSpPr>
          <p:spPr bwMode="auto">
            <a:xfrm>
              <a:off x="912" y="902"/>
              <a:ext cx="3936" cy="365"/>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b="1">
                  <a:solidFill>
                    <a:schemeClr val="bg1"/>
                  </a:solidFill>
                  <a:effectLst>
                    <a:outerShdw blurRad="38100" dist="38100" dir="2700000" algn="tl">
                      <a:srgbClr val="000000"/>
                    </a:outerShdw>
                  </a:effectLst>
                  <a:latin typeface="Verdana" pitchFamily="34" charset="0"/>
                  <a:cs typeface="Arial" charset="0"/>
                </a:rPr>
                <a:t>Infraestructura </a:t>
              </a:r>
              <a:r>
                <a:rPr lang="es-ES_tradnl" sz="1600" b="1">
                  <a:solidFill>
                    <a:schemeClr val="bg1"/>
                  </a:solidFill>
                  <a:effectLst>
                    <a:outerShdw blurRad="38100" dist="38100" dir="2700000" algn="tl">
                      <a:srgbClr val="000000"/>
                    </a:outerShdw>
                  </a:effectLst>
                  <a:latin typeface="Verdana" pitchFamily="34" charset="0"/>
                  <a:cs typeface="Arial" charset="0"/>
                </a:rPr>
                <a:t>                                                             </a:t>
              </a:r>
              <a:r>
                <a:rPr lang="es-ES_tradnl" sz="1400" b="1">
                  <a:solidFill>
                    <a:schemeClr val="bg1"/>
                  </a:solidFill>
                  <a:effectLst>
                    <a:outerShdw blurRad="38100" dist="38100" dir="2700000" algn="tl">
                      <a:srgbClr val="000000"/>
                    </a:outerShdw>
                  </a:effectLst>
                  <a:latin typeface="Verdana" pitchFamily="34" charset="0"/>
                  <a:cs typeface="Arial" charset="0"/>
                </a:rPr>
                <a:t>(Finanzas, Contabilidad, Legal, etc.)</a:t>
              </a:r>
              <a:endParaRPr lang="es-ES_tradnl" sz="1200">
                <a:solidFill>
                  <a:schemeClr val="bg1"/>
                </a:solidFill>
                <a:latin typeface="Verdana" pitchFamily="34" charset="0"/>
                <a:cs typeface="Arial" charset="0"/>
              </a:endParaRPr>
            </a:p>
          </p:txBody>
        </p:sp>
      </p:grpSp>
      <p:grpSp>
        <p:nvGrpSpPr>
          <p:cNvPr id="9" name="Group 59">
            <a:extLst>
              <a:ext uri="{FF2B5EF4-FFF2-40B4-BE49-F238E27FC236}">
                <a16:creationId xmlns:a16="http://schemas.microsoft.com/office/drawing/2014/main" id="{BAAD3F64-85BC-4717-B13E-7C6A814640DD}"/>
              </a:ext>
            </a:extLst>
          </p:cNvPr>
          <p:cNvGrpSpPr>
            <a:grpSpLocks/>
          </p:cNvGrpSpPr>
          <p:nvPr/>
        </p:nvGrpSpPr>
        <p:grpSpPr bwMode="auto">
          <a:xfrm>
            <a:off x="381000" y="914400"/>
            <a:ext cx="8458200" cy="5867400"/>
            <a:chOff x="240" y="576"/>
            <a:chExt cx="5328" cy="3696"/>
          </a:xfrm>
        </p:grpSpPr>
        <p:sp>
          <p:nvSpPr>
            <p:cNvPr id="49206" name="Line 60">
              <a:extLst>
                <a:ext uri="{FF2B5EF4-FFF2-40B4-BE49-F238E27FC236}">
                  <a16:creationId xmlns:a16="http://schemas.microsoft.com/office/drawing/2014/main" id="{9C1463F1-3CA4-4DEC-B39D-5C19CC9F451B}"/>
                </a:ext>
              </a:extLst>
            </p:cNvPr>
            <p:cNvSpPr>
              <a:spLocks noChangeShapeType="1"/>
            </p:cNvSpPr>
            <p:nvPr/>
          </p:nvSpPr>
          <p:spPr bwMode="auto">
            <a:xfrm flipV="1">
              <a:off x="5568" y="3360"/>
              <a:ext cx="0" cy="864"/>
            </a:xfrm>
            <a:prstGeom prst="line">
              <a:avLst/>
            </a:prstGeom>
            <a:noFill/>
            <a:ln w="38100">
              <a:solidFill>
                <a:srgbClr val="FF0066"/>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a:p>
          </p:txBody>
        </p:sp>
        <p:sp>
          <p:nvSpPr>
            <p:cNvPr id="49207" name="Line 61">
              <a:extLst>
                <a:ext uri="{FF2B5EF4-FFF2-40B4-BE49-F238E27FC236}">
                  <a16:creationId xmlns:a16="http://schemas.microsoft.com/office/drawing/2014/main" id="{6DBA29DA-8EEE-4276-A765-43CDC837ABBE}"/>
                </a:ext>
              </a:extLst>
            </p:cNvPr>
            <p:cNvSpPr>
              <a:spLocks noChangeShapeType="1"/>
            </p:cNvSpPr>
            <p:nvPr/>
          </p:nvSpPr>
          <p:spPr bwMode="auto">
            <a:xfrm>
              <a:off x="240" y="4272"/>
              <a:ext cx="5280" cy="0"/>
            </a:xfrm>
            <a:prstGeom prst="line">
              <a:avLst/>
            </a:prstGeom>
            <a:noFill/>
            <a:ln w="38100">
              <a:solidFill>
                <a:srgbClr val="FF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C"/>
            </a:p>
          </p:txBody>
        </p:sp>
        <p:sp>
          <p:nvSpPr>
            <p:cNvPr id="49208" name="Line 62">
              <a:extLst>
                <a:ext uri="{FF2B5EF4-FFF2-40B4-BE49-F238E27FC236}">
                  <a16:creationId xmlns:a16="http://schemas.microsoft.com/office/drawing/2014/main" id="{E583B3BA-B97E-4E19-8636-F07F07207527}"/>
                </a:ext>
              </a:extLst>
            </p:cNvPr>
            <p:cNvSpPr>
              <a:spLocks noChangeShapeType="1"/>
            </p:cNvSpPr>
            <p:nvPr/>
          </p:nvSpPr>
          <p:spPr bwMode="auto">
            <a:xfrm>
              <a:off x="240" y="3408"/>
              <a:ext cx="0" cy="768"/>
            </a:xfrm>
            <a:prstGeom prst="line">
              <a:avLst/>
            </a:prstGeom>
            <a:noFill/>
            <a:ln w="38100">
              <a:solidFill>
                <a:srgbClr val="FF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C"/>
            </a:p>
          </p:txBody>
        </p:sp>
        <p:sp>
          <p:nvSpPr>
            <p:cNvPr id="49209" name="Line 63">
              <a:extLst>
                <a:ext uri="{FF2B5EF4-FFF2-40B4-BE49-F238E27FC236}">
                  <a16:creationId xmlns:a16="http://schemas.microsoft.com/office/drawing/2014/main" id="{5C3EE621-734F-443F-8411-F5FCD89A380F}"/>
                </a:ext>
              </a:extLst>
            </p:cNvPr>
            <p:cNvSpPr>
              <a:spLocks noChangeShapeType="1"/>
            </p:cNvSpPr>
            <p:nvPr/>
          </p:nvSpPr>
          <p:spPr bwMode="auto">
            <a:xfrm flipV="1">
              <a:off x="240" y="576"/>
              <a:ext cx="0" cy="2208"/>
            </a:xfrm>
            <a:prstGeom prst="line">
              <a:avLst/>
            </a:prstGeom>
            <a:noFill/>
            <a:ln w="38100">
              <a:solidFill>
                <a:srgbClr val="FF0066"/>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s-EC"/>
            </a:p>
          </p:txBody>
        </p:sp>
        <p:sp>
          <p:nvSpPr>
            <p:cNvPr id="49210" name="Line 64">
              <a:extLst>
                <a:ext uri="{FF2B5EF4-FFF2-40B4-BE49-F238E27FC236}">
                  <a16:creationId xmlns:a16="http://schemas.microsoft.com/office/drawing/2014/main" id="{E765A579-0FD7-489E-B2E6-98EBB4BB5DBE}"/>
                </a:ext>
              </a:extLst>
            </p:cNvPr>
            <p:cNvSpPr>
              <a:spLocks noChangeShapeType="1"/>
            </p:cNvSpPr>
            <p:nvPr/>
          </p:nvSpPr>
          <p:spPr bwMode="auto">
            <a:xfrm>
              <a:off x="240" y="576"/>
              <a:ext cx="5328" cy="0"/>
            </a:xfrm>
            <a:prstGeom prst="line">
              <a:avLst/>
            </a:prstGeom>
            <a:noFill/>
            <a:ln w="38100">
              <a:solidFill>
                <a:srgbClr val="FF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C"/>
            </a:p>
          </p:txBody>
        </p:sp>
        <p:sp>
          <p:nvSpPr>
            <p:cNvPr id="49211" name="Line 65">
              <a:extLst>
                <a:ext uri="{FF2B5EF4-FFF2-40B4-BE49-F238E27FC236}">
                  <a16:creationId xmlns:a16="http://schemas.microsoft.com/office/drawing/2014/main" id="{DE954629-45EE-4D67-90CE-2C993A5AD907}"/>
                </a:ext>
              </a:extLst>
            </p:cNvPr>
            <p:cNvSpPr>
              <a:spLocks noChangeShapeType="1"/>
            </p:cNvSpPr>
            <p:nvPr/>
          </p:nvSpPr>
          <p:spPr bwMode="auto">
            <a:xfrm flipH="1">
              <a:off x="5568" y="672"/>
              <a:ext cx="0" cy="2064"/>
            </a:xfrm>
            <a:prstGeom prst="line">
              <a:avLst/>
            </a:prstGeom>
            <a:noFill/>
            <a:ln w="38100">
              <a:solidFill>
                <a:srgbClr val="FF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C"/>
            </a:p>
          </p:txBody>
        </p:sp>
      </p:grpSp>
      <p:grpSp>
        <p:nvGrpSpPr>
          <p:cNvPr id="10" name="Group 110">
            <a:extLst>
              <a:ext uri="{FF2B5EF4-FFF2-40B4-BE49-F238E27FC236}">
                <a16:creationId xmlns:a16="http://schemas.microsoft.com/office/drawing/2014/main" id="{059C90D8-B48F-4860-B193-05CAF3707F12}"/>
              </a:ext>
            </a:extLst>
          </p:cNvPr>
          <p:cNvGrpSpPr>
            <a:grpSpLocks/>
          </p:cNvGrpSpPr>
          <p:nvPr/>
        </p:nvGrpSpPr>
        <p:grpSpPr bwMode="auto">
          <a:xfrm>
            <a:off x="1143000" y="5805488"/>
            <a:ext cx="7239000" cy="595312"/>
            <a:chOff x="720" y="3888"/>
            <a:chExt cx="4560" cy="375"/>
          </a:xfrm>
        </p:grpSpPr>
        <p:sp>
          <p:nvSpPr>
            <p:cNvPr id="219247" name="Text Box 111">
              <a:extLst>
                <a:ext uri="{FF2B5EF4-FFF2-40B4-BE49-F238E27FC236}">
                  <a16:creationId xmlns:a16="http://schemas.microsoft.com/office/drawing/2014/main" id="{717FFB97-F192-401E-8A8E-B43CF13E0D3D}"/>
                </a:ext>
              </a:extLst>
            </p:cNvPr>
            <p:cNvSpPr txBox="1">
              <a:spLocks noChangeArrowheads="1"/>
            </p:cNvSpPr>
            <p:nvPr/>
          </p:nvSpPr>
          <p:spPr bwMode="auto">
            <a:xfrm>
              <a:off x="2160" y="4032"/>
              <a:ext cx="1728" cy="231"/>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_tradnl" b="1">
                  <a:solidFill>
                    <a:srgbClr val="FF9900"/>
                  </a:solidFill>
                  <a:effectLst>
                    <a:outerShdw blurRad="38100" dist="38100" dir="2700000" algn="tl">
                      <a:srgbClr val="000000"/>
                    </a:outerShdw>
                  </a:effectLst>
                  <a:latin typeface="Verdana" pitchFamily="34" charset="0"/>
                  <a:cs typeface="Arial" charset="0"/>
                </a:rPr>
                <a:t>Procesos Críticos</a:t>
              </a:r>
              <a:endParaRPr lang="es-ES_tradnl">
                <a:solidFill>
                  <a:srgbClr val="FF9900"/>
                </a:solidFill>
                <a:latin typeface="Verdana" pitchFamily="34" charset="0"/>
                <a:cs typeface="Arial" charset="0"/>
              </a:endParaRPr>
            </a:p>
          </p:txBody>
        </p:sp>
        <p:sp>
          <p:nvSpPr>
            <p:cNvPr id="49205" name="AutoShape 112">
              <a:extLst>
                <a:ext uri="{FF2B5EF4-FFF2-40B4-BE49-F238E27FC236}">
                  <a16:creationId xmlns:a16="http://schemas.microsoft.com/office/drawing/2014/main" id="{B134DA8B-A688-4D82-B826-203D5E45911A}"/>
                </a:ext>
              </a:extLst>
            </p:cNvPr>
            <p:cNvSpPr>
              <a:spLocks/>
            </p:cNvSpPr>
            <p:nvPr/>
          </p:nvSpPr>
          <p:spPr bwMode="auto">
            <a:xfrm rot="5400000">
              <a:off x="2904" y="1704"/>
              <a:ext cx="192" cy="4560"/>
            </a:xfrm>
            <a:prstGeom prst="rightBrace">
              <a:avLst>
                <a:gd name="adj1" fmla="val 197917"/>
                <a:gd name="adj2" fmla="val 50000"/>
              </a:avLst>
            </a:prstGeom>
            <a:noFill/>
            <a:ln w="9525">
              <a:solidFill>
                <a:srgbClr val="FF9933"/>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grpSp>
      <p:grpSp>
        <p:nvGrpSpPr>
          <p:cNvPr id="11" name="Group 113">
            <a:extLst>
              <a:ext uri="{FF2B5EF4-FFF2-40B4-BE49-F238E27FC236}">
                <a16:creationId xmlns:a16="http://schemas.microsoft.com/office/drawing/2014/main" id="{D3D2AAC7-9877-4032-9521-208D9E3B9506}"/>
              </a:ext>
            </a:extLst>
          </p:cNvPr>
          <p:cNvGrpSpPr>
            <a:grpSpLocks/>
          </p:cNvGrpSpPr>
          <p:nvPr/>
        </p:nvGrpSpPr>
        <p:grpSpPr bwMode="auto">
          <a:xfrm>
            <a:off x="7848600" y="1447800"/>
            <a:ext cx="827088" cy="2590800"/>
            <a:chOff x="4944" y="912"/>
            <a:chExt cx="480" cy="1632"/>
          </a:xfrm>
        </p:grpSpPr>
        <p:sp>
          <p:nvSpPr>
            <p:cNvPr id="219250" name="Text Box 114">
              <a:extLst>
                <a:ext uri="{FF2B5EF4-FFF2-40B4-BE49-F238E27FC236}">
                  <a16:creationId xmlns:a16="http://schemas.microsoft.com/office/drawing/2014/main" id="{82DDC579-3D65-47C5-8C77-53969716C555}"/>
                </a:ext>
              </a:extLst>
            </p:cNvPr>
            <p:cNvSpPr txBox="1">
              <a:spLocks noChangeArrowheads="1"/>
            </p:cNvSpPr>
            <p:nvPr/>
          </p:nvSpPr>
          <p:spPr bwMode="auto">
            <a:xfrm>
              <a:off x="5088" y="1008"/>
              <a:ext cx="240" cy="1442"/>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s-ES_tradnl" b="1">
                  <a:solidFill>
                    <a:srgbClr val="FF9900"/>
                  </a:solidFill>
                  <a:effectLst>
                    <a:outerShdw blurRad="38100" dist="38100" dir="2700000" algn="tl">
                      <a:srgbClr val="000000"/>
                    </a:outerShdw>
                  </a:effectLst>
                  <a:latin typeface="Verdana" pitchFamily="34" charset="0"/>
                  <a:cs typeface="Arial" charset="0"/>
                </a:rPr>
                <a:t>Procesos</a:t>
              </a:r>
            </a:p>
          </p:txBody>
        </p:sp>
        <p:sp>
          <p:nvSpPr>
            <p:cNvPr id="219251" name="Text Box 115">
              <a:extLst>
                <a:ext uri="{FF2B5EF4-FFF2-40B4-BE49-F238E27FC236}">
                  <a16:creationId xmlns:a16="http://schemas.microsoft.com/office/drawing/2014/main" id="{B39F7480-51E3-4FAC-B317-202DB8682695}"/>
                </a:ext>
              </a:extLst>
            </p:cNvPr>
            <p:cNvSpPr txBox="1">
              <a:spLocks noChangeArrowheads="1"/>
            </p:cNvSpPr>
            <p:nvPr/>
          </p:nvSpPr>
          <p:spPr bwMode="auto">
            <a:xfrm>
              <a:off x="5280" y="1008"/>
              <a:ext cx="144" cy="1442"/>
            </a:xfrm>
            <a:prstGeom prst="rect">
              <a:avLst/>
            </a:prstGeom>
            <a:noFill/>
            <a:ln w="9525">
              <a:noFill/>
              <a:miter lim="800000"/>
              <a:headEnd/>
              <a:tailEnd/>
            </a:ln>
            <a:effectLst/>
          </p:spPr>
          <p:txBody>
            <a:bodyPr>
              <a:spAutoFit/>
            </a:bodyPr>
            <a:lstStyle/>
            <a:p>
              <a:pPr fontAlgn="auto">
                <a:spcBef>
                  <a:spcPts val="0"/>
                </a:spcBef>
                <a:spcAft>
                  <a:spcPts val="0"/>
                </a:spcAft>
                <a:defRPr/>
              </a:pPr>
              <a:r>
                <a:rPr lang="es-ES_tradnl" b="1">
                  <a:solidFill>
                    <a:srgbClr val="FF9900"/>
                  </a:solidFill>
                  <a:effectLst>
                    <a:outerShdw blurRad="38100" dist="38100" dir="2700000" algn="tl">
                      <a:srgbClr val="000000"/>
                    </a:outerShdw>
                  </a:effectLst>
                  <a:latin typeface="Verdana" pitchFamily="34" charset="0"/>
                  <a:cs typeface="Arial" charset="0"/>
                </a:rPr>
                <a:t>de Apoyo</a:t>
              </a:r>
              <a:endParaRPr lang="es-ES" b="1">
                <a:solidFill>
                  <a:srgbClr val="FF9900"/>
                </a:solidFill>
                <a:effectLst>
                  <a:outerShdw blurRad="38100" dist="38100" dir="2700000" algn="tl">
                    <a:srgbClr val="000000"/>
                  </a:outerShdw>
                </a:effectLst>
                <a:latin typeface="Verdana" pitchFamily="34" charset="0"/>
                <a:cs typeface="Arial" charset="0"/>
              </a:endParaRPr>
            </a:p>
          </p:txBody>
        </p:sp>
        <p:sp>
          <p:nvSpPr>
            <p:cNvPr id="49203" name="AutoShape 116">
              <a:extLst>
                <a:ext uri="{FF2B5EF4-FFF2-40B4-BE49-F238E27FC236}">
                  <a16:creationId xmlns:a16="http://schemas.microsoft.com/office/drawing/2014/main" id="{7DFFD61F-3043-4021-B9B6-CF9AD58E9DE7}"/>
                </a:ext>
              </a:extLst>
            </p:cNvPr>
            <p:cNvSpPr>
              <a:spLocks/>
            </p:cNvSpPr>
            <p:nvPr/>
          </p:nvSpPr>
          <p:spPr bwMode="auto">
            <a:xfrm>
              <a:off x="4944" y="912"/>
              <a:ext cx="144" cy="1632"/>
            </a:xfrm>
            <a:prstGeom prst="rightBrace">
              <a:avLst>
                <a:gd name="adj1" fmla="val 94444"/>
                <a:gd name="adj2" fmla="val 50000"/>
              </a:avLst>
            </a:prstGeom>
            <a:noFill/>
            <a:ln w="952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grpSp>
      <p:sp>
        <p:nvSpPr>
          <p:cNvPr id="219253" name="Text Box 33">
            <a:extLst>
              <a:ext uri="{FF2B5EF4-FFF2-40B4-BE49-F238E27FC236}">
                <a16:creationId xmlns:a16="http://schemas.microsoft.com/office/drawing/2014/main" id="{F76CB388-E1C7-42F0-8E85-AF29C083A76A}"/>
              </a:ext>
            </a:extLst>
          </p:cNvPr>
          <p:cNvSpPr txBox="1">
            <a:spLocks noChangeArrowheads="1"/>
          </p:cNvSpPr>
          <p:nvPr/>
        </p:nvSpPr>
        <p:spPr bwMode="auto">
          <a:xfrm>
            <a:off x="395288" y="188913"/>
            <a:ext cx="8383587" cy="7016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VE" sz="4000" b="1">
                <a:solidFill>
                  <a:srgbClr val="FF9933"/>
                </a:solidFill>
                <a:effectLst>
                  <a:outerShdw blurRad="38100" dist="38100" dir="2700000" algn="tl">
                    <a:srgbClr val="000000"/>
                  </a:outerShdw>
                </a:effectLst>
                <a:latin typeface="+mn-lt"/>
                <a:cs typeface="Arial" charset="0"/>
              </a:rPr>
              <a:t>Ejemplo de Cadena de Valor</a:t>
            </a:r>
          </a:p>
        </p:txBody>
      </p:sp>
      <p:pic>
        <p:nvPicPr>
          <p:cNvPr id="219254" name="Picture 118" descr="la-nueva-campana-mostrara-a-actores-hablando-sobre-por-que-vuelven-a-wal-mart-en-busca-de-precios-mas-bajos-y-no-la-carita-feliz-reuters">
            <a:extLst>
              <a:ext uri="{FF2B5EF4-FFF2-40B4-BE49-F238E27FC236}">
                <a16:creationId xmlns:a16="http://schemas.microsoft.com/office/drawing/2014/main" id="{778D1954-7BDD-4E6A-AB75-5C54DA1BB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72" t="7964" r="18472" b="12222"/>
          <a:stretch>
            <a:fillRect/>
          </a:stretch>
        </p:blipFill>
        <p:spPr bwMode="auto">
          <a:xfrm>
            <a:off x="8469313" y="4437063"/>
            <a:ext cx="6492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255" name="Picture 119" descr="images">
            <a:extLst>
              <a:ext uri="{FF2B5EF4-FFF2-40B4-BE49-F238E27FC236}">
                <a16:creationId xmlns:a16="http://schemas.microsoft.com/office/drawing/2014/main" id="{899BAD39-A516-4CDB-969E-9B253F219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4473575"/>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21">
            <a:extLst>
              <a:ext uri="{FF2B5EF4-FFF2-40B4-BE49-F238E27FC236}">
                <a16:creationId xmlns:a16="http://schemas.microsoft.com/office/drawing/2014/main" id="{34DBD988-CB8B-45B2-A221-FA38D3920C7E}"/>
              </a:ext>
            </a:extLst>
          </p:cNvPr>
          <p:cNvGrpSpPr>
            <a:grpSpLocks/>
          </p:cNvGrpSpPr>
          <p:nvPr/>
        </p:nvGrpSpPr>
        <p:grpSpPr bwMode="auto">
          <a:xfrm>
            <a:off x="2411413" y="4191000"/>
            <a:ext cx="1671637" cy="1219200"/>
            <a:chOff x="1519" y="2640"/>
            <a:chExt cx="1053" cy="768"/>
          </a:xfrm>
        </p:grpSpPr>
        <p:grpSp>
          <p:nvGrpSpPr>
            <p:cNvPr id="49195" name="Group 10">
              <a:extLst>
                <a:ext uri="{FF2B5EF4-FFF2-40B4-BE49-F238E27FC236}">
                  <a16:creationId xmlns:a16="http://schemas.microsoft.com/office/drawing/2014/main" id="{A9384DAD-E9A3-46FE-9A96-A103CFEE9C0F}"/>
                </a:ext>
              </a:extLst>
            </p:cNvPr>
            <p:cNvGrpSpPr>
              <a:grpSpLocks/>
            </p:cNvGrpSpPr>
            <p:nvPr/>
          </p:nvGrpSpPr>
          <p:grpSpPr bwMode="auto">
            <a:xfrm>
              <a:off x="1519" y="2640"/>
              <a:ext cx="1025" cy="768"/>
              <a:chOff x="2591" y="1823"/>
              <a:chExt cx="863" cy="816"/>
            </a:xfrm>
          </p:grpSpPr>
          <p:sp>
            <p:nvSpPr>
              <p:cNvPr id="49197" name="Freeform 11">
                <a:extLst>
                  <a:ext uri="{FF2B5EF4-FFF2-40B4-BE49-F238E27FC236}">
                    <a16:creationId xmlns:a16="http://schemas.microsoft.com/office/drawing/2014/main" id="{57474407-0B28-44E8-8C47-341731748F63}"/>
                  </a:ext>
                </a:extLst>
              </p:cNvPr>
              <p:cNvSpPr>
                <a:spLocks/>
              </p:cNvSpPr>
              <p:nvPr/>
            </p:nvSpPr>
            <p:spPr bwMode="auto">
              <a:xfrm rot="5400000">
                <a:off x="2898" y="1516"/>
                <a:ext cx="27" cy="642"/>
              </a:xfrm>
              <a:custGeom>
                <a:avLst/>
                <a:gdLst>
                  <a:gd name="T0" fmla="*/ 2 w 72"/>
                  <a:gd name="T1" fmla="*/ 55 h 626"/>
                  <a:gd name="T2" fmla="*/ 2 w 72"/>
                  <a:gd name="T3" fmla="*/ 692 h 626"/>
                  <a:gd name="T4" fmla="*/ 0 w 72"/>
                  <a:gd name="T5" fmla="*/ 632 h 626"/>
                  <a:gd name="T6" fmla="*/ 0 w 72"/>
                  <a:gd name="T7" fmla="*/ 0 h 626"/>
                  <a:gd name="T8" fmla="*/ 2 w 72"/>
                  <a:gd name="T9" fmla="*/ 55 h 626"/>
                  <a:gd name="T10" fmla="*/ 0 60000 65536"/>
                  <a:gd name="T11" fmla="*/ 0 60000 65536"/>
                  <a:gd name="T12" fmla="*/ 0 60000 65536"/>
                  <a:gd name="T13" fmla="*/ 0 60000 65536"/>
                  <a:gd name="T14" fmla="*/ 0 60000 65536"/>
                  <a:gd name="T15" fmla="*/ 0 w 72"/>
                  <a:gd name="T16" fmla="*/ 0 h 626"/>
                  <a:gd name="T17" fmla="*/ 72 w 72"/>
                  <a:gd name="T18" fmla="*/ 626 h 626"/>
                </a:gdLst>
                <a:ahLst/>
                <a:cxnLst>
                  <a:cxn ang="T10">
                    <a:pos x="T0" y="T1"/>
                  </a:cxn>
                  <a:cxn ang="T11">
                    <a:pos x="T2" y="T3"/>
                  </a:cxn>
                  <a:cxn ang="T12">
                    <a:pos x="T4" y="T5"/>
                  </a:cxn>
                  <a:cxn ang="T13">
                    <a:pos x="T6" y="T7"/>
                  </a:cxn>
                  <a:cxn ang="T14">
                    <a:pos x="T8" y="T9"/>
                  </a:cxn>
                </a:cxnLst>
                <a:rect l="T15" t="T16" r="T17" b="T18"/>
                <a:pathLst>
                  <a:path w="72" h="626">
                    <a:moveTo>
                      <a:pt x="72" y="51"/>
                    </a:moveTo>
                    <a:lnTo>
                      <a:pt x="72" y="626"/>
                    </a:lnTo>
                    <a:lnTo>
                      <a:pt x="0" y="571"/>
                    </a:lnTo>
                    <a:lnTo>
                      <a:pt x="0" y="0"/>
                    </a:lnTo>
                    <a:lnTo>
                      <a:pt x="72" y="51"/>
                    </a:lnTo>
                    <a:close/>
                  </a:path>
                </a:pathLst>
              </a:cu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98" name="Freeform 12">
                <a:extLst>
                  <a:ext uri="{FF2B5EF4-FFF2-40B4-BE49-F238E27FC236}">
                    <a16:creationId xmlns:a16="http://schemas.microsoft.com/office/drawing/2014/main" id="{19C19749-B1C9-4EBD-8656-EFF9AADE027F}"/>
                  </a:ext>
                </a:extLst>
              </p:cNvPr>
              <p:cNvSpPr>
                <a:spLocks/>
              </p:cNvSpPr>
              <p:nvPr/>
            </p:nvSpPr>
            <p:spPr bwMode="auto">
              <a:xfrm rot="5400000">
                <a:off x="3107" y="1896"/>
                <a:ext cx="419" cy="274"/>
              </a:xfrm>
              <a:custGeom>
                <a:avLst/>
                <a:gdLst>
                  <a:gd name="T0" fmla="*/ 0 w 1102"/>
                  <a:gd name="T1" fmla="*/ 240 h 267"/>
                  <a:gd name="T2" fmla="*/ 2 w 1102"/>
                  <a:gd name="T3" fmla="*/ 296 h 267"/>
                  <a:gd name="T4" fmla="*/ 23 w 1102"/>
                  <a:gd name="T5" fmla="*/ 50 h 267"/>
                  <a:gd name="T6" fmla="*/ 22 w 1102"/>
                  <a:gd name="T7" fmla="*/ 0 h 267"/>
                  <a:gd name="T8" fmla="*/ 0 w 1102"/>
                  <a:gd name="T9" fmla="*/ 240 h 267"/>
                  <a:gd name="T10" fmla="*/ 0 60000 65536"/>
                  <a:gd name="T11" fmla="*/ 0 60000 65536"/>
                  <a:gd name="T12" fmla="*/ 0 60000 65536"/>
                  <a:gd name="T13" fmla="*/ 0 60000 65536"/>
                  <a:gd name="T14" fmla="*/ 0 60000 65536"/>
                  <a:gd name="T15" fmla="*/ 0 w 1102"/>
                  <a:gd name="T16" fmla="*/ 0 h 267"/>
                  <a:gd name="T17" fmla="*/ 1102 w 1102"/>
                  <a:gd name="T18" fmla="*/ 267 h 267"/>
                </a:gdLst>
                <a:ahLst/>
                <a:cxnLst>
                  <a:cxn ang="T10">
                    <a:pos x="T0" y="T1"/>
                  </a:cxn>
                  <a:cxn ang="T11">
                    <a:pos x="T2" y="T3"/>
                  </a:cxn>
                  <a:cxn ang="T12">
                    <a:pos x="T4" y="T5"/>
                  </a:cxn>
                  <a:cxn ang="T13">
                    <a:pos x="T6" y="T7"/>
                  </a:cxn>
                  <a:cxn ang="T14">
                    <a:pos x="T8" y="T9"/>
                  </a:cxn>
                </a:cxnLst>
                <a:rect l="T15" t="T16" r="T17" b="T18"/>
                <a:pathLst>
                  <a:path w="1102" h="267">
                    <a:moveTo>
                      <a:pt x="0" y="216"/>
                    </a:moveTo>
                    <a:lnTo>
                      <a:pt x="72" y="267"/>
                    </a:lnTo>
                    <a:lnTo>
                      <a:pt x="1102" y="46"/>
                    </a:lnTo>
                    <a:lnTo>
                      <a:pt x="1045" y="0"/>
                    </a:lnTo>
                    <a:lnTo>
                      <a:pt x="0" y="216"/>
                    </a:lnTo>
                    <a:close/>
                  </a:path>
                </a:pathLst>
              </a:cu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99" name="Freeform 13">
                <a:extLst>
                  <a:ext uri="{FF2B5EF4-FFF2-40B4-BE49-F238E27FC236}">
                    <a16:creationId xmlns:a16="http://schemas.microsoft.com/office/drawing/2014/main" id="{E1388D94-18F6-4096-9825-66A54E0BAD84}"/>
                  </a:ext>
                </a:extLst>
              </p:cNvPr>
              <p:cNvSpPr>
                <a:spLocks/>
              </p:cNvSpPr>
              <p:nvPr/>
            </p:nvSpPr>
            <p:spPr bwMode="auto">
              <a:xfrm rot="5400000">
                <a:off x="3110" y="2294"/>
                <a:ext cx="420" cy="269"/>
              </a:xfrm>
              <a:custGeom>
                <a:avLst/>
                <a:gdLst>
                  <a:gd name="T0" fmla="*/ 0 w 1105"/>
                  <a:gd name="T1" fmla="*/ 0 h 262"/>
                  <a:gd name="T2" fmla="*/ 1 w 1105"/>
                  <a:gd name="T3" fmla="*/ 51 h 262"/>
                  <a:gd name="T4" fmla="*/ 23 w 1105"/>
                  <a:gd name="T5" fmla="*/ 291 h 262"/>
                  <a:gd name="T6" fmla="*/ 22 w 1105"/>
                  <a:gd name="T7" fmla="*/ 237 h 262"/>
                  <a:gd name="T8" fmla="*/ 0 w 1105"/>
                  <a:gd name="T9" fmla="*/ 0 h 262"/>
                  <a:gd name="T10" fmla="*/ 0 60000 65536"/>
                  <a:gd name="T11" fmla="*/ 0 60000 65536"/>
                  <a:gd name="T12" fmla="*/ 0 60000 65536"/>
                  <a:gd name="T13" fmla="*/ 0 60000 65536"/>
                  <a:gd name="T14" fmla="*/ 0 60000 65536"/>
                  <a:gd name="T15" fmla="*/ 0 w 1105"/>
                  <a:gd name="T16" fmla="*/ 0 h 262"/>
                  <a:gd name="T17" fmla="*/ 1105 w 1105"/>
                  <a:gd name="T18" fmla="*/ 262 h 262"/>
                </a:gdLst>
                <a:ahLst/>
                <a:cxnLst>
                  <a:cxn ang="T10">
                    <a:pos x="T0" y="T1"/>
                  </a:cxn>
                  <a:cxn ang="T11">
                    <a:pos x="T2" y="T3"/>
                  </a:cxn>
                  <a:cxn ang="T12">
                    <a:pos x="T4" y="T5"/>
                  </a:cxn>
                  <a:cxn ang="T13">
                    <a:pos x="T6" y="T7"/>
                  </a:cxn>
                  <a:cxn ang="T14">
                    <a:pos x="T8" y="T9"/>
                  </a:cxn>
                </a:cxnLst>
                <a:rect l="T15" t="T16" r="T17" b="T18"/>
                <a:pathLst>
                  <a:path w="1105" h="262">
                    <a:moveTo>
                      <a:pt x="0" y="0"/>
                    </a:moveTo>
                    <a:lnTo>
                      <a:pt x="58" y="47"/>
                    </a:lnTo>
                    <a:lnTo>
                      <a:pt x="1105" y="262"/>
                    </a:lnTo>
                    <a:lnTo>
                      <a:pt x="1036" y="213"/>
                    </a:lnTo>
                    <a:lnTo>
                      <a:pt x="0" y="0"/>
                    </a:lnTo>
                    <a:close/>
                  </a:path>
                </a:pathLst>
              </a:cu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200" name="Freeform 14">
                <a:extLst>
                  <a:ext uri="{FF2B5EF4-FFF2-40B4-BE49-F238E27FC236}">
                    <a16:creationId xmlns:a16="http://schemas.microsoft.com/office/drawing/2014/main" id="{EA941E06-542E-454A-BE31-B26C5CCF97E7}"/>
                  </a:ext>
                </a:extLst>
              </p:cNvPr>
              <p:cNvSpPr>
                <a:spLocks/>
              </p:cNvSpPr>
              <p:nvPr/>
            </p:nvSpPr>
            <p:spPr bwMode="auto">
              <a:xfrm rot="5400000">
                <a:off x="2604" y="1837"/>
                <a:ext cx="789" cy="816"/>
              </a:xfrm>
              <a:custGeom>
                <a:avLst/>
                <a:gdLst>
                  <a:gd name="T0" fmla="*/ 0 w 2076"/>
                  <a:gd name="T1" fmla="*/ 245 h 796"/>
                  <a:gd name="T2" fmla="*/ 0 w 2076"/>
                  <a:gd name="T3" fmla="*/ 880 h 796"/>
                  <a:gd name="T4" fmla="*/ 22 w 2076"/>
                  <a:gd name="T5" fmla="*/ 641 h 796"/>
                  <a:gd name="T6" fmla="*/ 43 w 2076"/>
                  <a:gd name="T7" fmla="*/ 880 h 796"/>
                  <a:gd name="T8" fmla="*/ 43 w 2076"/>
                  <a:gd name="T9" fmla="*/ 238 h 796"/>
                  <a:gd name="T10" fmla="*/ 22 w 2076"/>
                  <a:gd name="T11" fmla="*/ 0 h 796"/>
                  <a:gd name="T12" fmla="*/ 0 w 2076"/>
                  <a:gd name="T13" fmla="*/ 245 h 796"/>
                  <a:gd name="T14" fmla="*/ 0 60000 65536"/>
                  <a:gd name="T15" fmla="*/ 0 60000 65536"/>
                  <a:gd name="T16" fmla="*/ 0 60000 65536"/>
                  <a:gd name="T17" fmla="*/ 0 60000 65536"/>
                  <a:gd name="T18" fmla="*/ 0 60000 65536"/>
                  <a:gd name="T19" fmla="*/ 0 60000 65536"/>
                  <a:gd name="T20" fmla="*/ 0 60000 65536"/>
                  <a:gd name="T21" fmla="*/ 0 w 2076"/>
                  <a:gd name="T22" fmla="*/ 0 h 796"/>
                  <a:gd name="T23" fmla="*/ 2076 w 2076"/>
                  <a:gd name="T24" fmla="*/ 796 h 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6" h="796">
                    <a:moveTo>
                      <a:pt x="0" y="221"/>
                    </a:moveTo>
                    <a:lnTo>
                      <a:pt x="0" y="796"/>
                    </a:lnTo>
                    <a:lnTo>
                      <a:pt x="1035" y="580"/>
                    </a:lnTo>
                    <a:lnTo>
                      <a:pt x="2076" y="796"/>
                    </a:lnTo>
                    <a:lnTo>
                      <a:pt x="2076" y="215"/>
                    </a:lnTo>
                    <a:lnTo>
                      <a:pt x="1029" y="0"/>
                    </a:lnTo>
                    <a:lnTo>
                      <a:pt x="0" y="221"/>
                    </a:lnTo>
                    <a:close/>
                  </a:path>
                </a:pathLst>
              </a:cu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grpSp>
        <p:sp>
          <p:nvSpPr>
            <p:cNvPr id="219151" name="Text Box 15">
              <a:extLst>
                <a:ext uri="{FF2B5EF4-FFF2-40B4-BE49-F238E27FC236}">
                  <a16:creationId xmlns:a16="http://schemas.microsoft.com/office/drawing/2014/main" id="{243F0F9E-777C-4962-AAA7-DBD8F1FAEE30}"/>
                </a:ext>
              </a:extLst>
            </p:cNvPr>
            <p:cNvSpPr txBox="1">
              <a:spLocks noChangeArrowheads="1"/>
            </p:cNvSpPr>
            <p:nvPr/>
          </p:nvSpPr>
          <p:spPr bwMode="auto">
            <a:xfrm>
              <a:off x="1711" y="2868"/>
              <a:ext cx="861" cy="326"/>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s-ES_tradnl" sz="1400" b="1">
                  <a:solidFill>
                    <a:schemeClr val="bg1"/>
                  </a:solidFill>
                  <a:effectLst>
                    <a:outerShdw blurRad="38100" dist="38100" dir="2700000" algn="tl">
                      <a:srgbClr val="000000"/>
                    </a:outerShdw>
                  </a:effectLst>
                  <a:latin typeface="Verdana" pitchFamily="34" charset="0"/>
                  <a:cs typeface="Arial" charset="0"/>
                </a:rPr>
                <a:t>Producción y Mtto.</a:t>
              </a:r>
            </a:p>
          </p:txBody>
        </p:sp>
      </p:grpSp>
      <p:grpSp>
        <p:nvGrpSpPr>
          <p:cNvPr id="14" name="Group 124">
            <a:extLst>
              <a:ext uri="{FF2B5EF4-FFF2-40B4-BE49-F238E27FC236}">
                <a16:creationId xmlns:a16="http://schemas.microsoft.com/office/drawing/2014/main" id="{2D15E17F-13B4-4349-B6C5-F465364F5166}"/>
              </a:ext>
            </a:extLst>
          </p:cNvPr>
          <p:cNvGrpSpPr>
            <a:grpSpLocks/>
          </p:cNvGrpSpPr>
          <p:nvPr/>
        </p:nvGrpSpPr>
        <p:grpSpPr bwMode="auto">
          <a:xfrm>
            <a:off x="3563938" y="4221163"/>
            <a:ext cx="1484312" cy="1219200"/>
            <a:chOff x="2245" y="2659"/>
            <a:chExt cx="935" cy="768"/>
          </a:xfrm>
        </p:grpSpPr>
        <p:grpSp>
          <p:nvGrpSpPr>
            <p:cNvPr id="49189" name="Group 17">
              <a:extLst>
                <a:ext uri="{FF2B5EF4-FFF2-40B4-BE49-F238E27FC236}">
                  <a16:creationId xmlns:a16="http://schemas.microsoft.com/office/drawing/2014/main" id="{3DBDFBEA-A2BC-45B4-81A8-0BBB48FE2CA9}"/>
                </a:ext>
              </a:extLst>
            </p:cNvPr>
            <p:cNvGrpSpPr>
              <a:grpSpLocks/>
            </p:cNvGrpSpPr>
            <p:nvPr/>
          </p:nvGrpSpPr>
          <p:grpSpPr bwMode="auto">
            <a:xfrm rot="5400000">
              <a:off x="2315" y="2589"/>
              <a:ext cx="768" cy="907"/>
              <a:chOff x="1800" y="1737"/>
              <a:chExt cx="2148" cy="843"/>
            </a:xfrm>
          </p:grpSpPr>
          <p:sp>
            <p:nvSpPr>
              <p:cNvPr id="49191" name="Freeform 18">
                <a:extLst>
                  <a:ext uri="{FF2B5EF4-FFF2-40B4-BE49-F238E27FC236}">
                    <a16:creationId xmlns:a16="http://schemas.microsoft.com/office/drawing/2014/main" id="{F4EE7704-0B8A-4847-AAC5-1540945CAB66}"/>
                  </a:ext>
                </a:extLst>
              </p:cNvPr>
              <p:cNvSpPr>
                <a:spLocks/>
              </p:cNvSpPr>
              <p:nvPr/>
            </p:nvSpPr>
            <p:spPr bwMode="auto">
              <a:xfrm>
                <a:off x="1800" y="1954"/>
                <a:ext cx="72" cy="626"/>
              </a:xfrm>
              <a:custGeom>
                <a:avLst/>
                <a:gdLst>
                  <a:gd name="T0" fmla="*/ 72 w 72"/>
                  <a:gd name="T1" fmla="*/ 51 h 626"/>
                  <a:gd name="T2" fmla="*/ 72 w 72"/>
                  <a:gd name="T3" fmla="*/ 626 h 626"/>
                  <a:gd name="T4" fmla="*/ 0 w 72"/>
                  <a:gd name="T5" fmla="*/ 571 h 626"/>
                  <a:gd name="T6" fmla="*/ 0 w 72"/>
                  <a:gd name="T7" fmla="*/ 0 h 626"/>
                  <a:gd name="T8" fmla="*/ 72 w 72"/>
                  <a:gd name="T9" fmla="*/ 51 h 626"/>
                  <a:gd name="T10" fmla="*/ 0 60000 65536"/>
                  <a:gd name="T11" fmla="*/ 0 60000 65536"/>
                  <a:gd name="T12" fmla="*/ 0 60000 65536"/>
                  <a:gd name="T13" fmla="*/ 0 60000 65536"/>
                  <a:gd name="T14" fmla="*/ 0 60000 65536"/>
                  <a:gd name="T15" fmla="*/ 0 w 72"/>
                  <a:gd name="T16" fmla="*/ 0 h 626"/>
                  <a:gd name="T17" fmla="*/ 72 w 72"/>
                  <a:gd name="T18" fmla="*/ 626 h 626"/>
                </a:gdLst>
                <a:ahLst/>
                <a:cxnLst>
                  <a:cxn ang="T10">
                    <a:pos x="T0" y="T1"/>
                  </a:cxn>
                  <a:cxn ang="T11">
                    <a:pos x="T2" y="T3"/>
                  </a:cxn>
                  <a:cxn ang="T12">
                    <a:pos x="T4" y="T5"/>
                  </a:cxn>
                  <a:cxn ang="T13">
                    <a:pos x="T6" y="T7"/>
                  </a:cxn>
                  <a:cxn ang="T14">
                    <a:pos x="T8" y="T9"/>
                  </a:cxn>
                </a:cxnLst>
                <a:rect l="T15" t="T16" r="T17" b="T18"/>
                <a:pathLst>
                  <a:path w="72" h="626">
                    <a:moveTo>
                      <a:pt x="72" y="51"/>
                    </a:moveTo>
                    <a:lnTo>
                      <a:pt x="72" y="626"/>
                    </a:lnTo>
                    <a:lnTo>
                      <a:pt x="0" y="571"/>
                    </a:lnTo>
                    <a:lnTo>
                      <a:pt x="0" y="0"/>
                    </a:lnTo>
                    <a:lnTo>
                      <a:pt x="72" y="51"/>
                    </a:lnTo>
                    <a:close/>
                  </a:path>
                </a:pathLst>
              </a:custGeom>
              <a:solidFill>
                <a:srgbClr val="CC00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92" name="Freeform 19">
                <a:extLst>
                  <a:ext uri="{FF2B5EF4-FFF2-40B4-BE49-F238E27FC236}">
                    <a16:creationId xmlns:a16="http://schemas.microsoft.com/office/drawing/2014/main" id="{5C6C6623-DA7A-4C67-85B5-1B4586F82181}"/>
                  </a:ext>
                </a:extLst>
              </p:cNvPr>
              <p:cNvSpPr>
                <a:spLocks/>
              </p:cNvSpPr>
              <p:nvPr/>
            </p:nvSpPr>
            <p:spPr bwMode="auto">
              <a:xfrm>
                <a:off x="1800" y="1738"/>
                <a:ext cx="1102" cy="267"/>
              </a:xfrm>
              <a:custGeom>
                <a:avLst/>
                <a:gdLst>
                  <a:gd name="T0" fmla="*/ 0 w 1102"/>
                  <a:gd name="T1" fmla="*/ 216 h 267"/>
                  <a:gd name="T2" fmla="*/ 72 w 1102"/>
                  <a:gd name="T3" fmla="*/ 267 h 267"/>
                  <a:gd name="T4" fmla="*/ 1102 w 1102"/>
                  <a:gd name="T5" fmla="*/ 46 h 267"/>
                  <a:gd name="T6" fmla="*/ 1045 w 1102"/>
                  <a:gd name="T7" fmla="*/ 0 h 267"/>
                  <a:gd name="T8" fmla="*/ 0 w 1102"/>
                  <a:gd name="T9" fmla="*/ 216 h 267"/>
                  <a:gd name="T10" fmla="*/ 0 60000 65536"/>
                  <a:gd name="T11" fmla="*/ 0 60000 65536"/>
                  <a:gd name="T12" fmla="*/ 0 60000 65536"/>
                  <a:gd name="T13" fmla="*/ 0 60000 65536"/>
                  <a:gd name="T14" fmla="*/ 0 60000 65536"/>
                  <a:gd name="T15" fmla="*/ 0 w 1102"/>
                  <a:gd name="T16" fmla="*/ 0 h 267"/>
                  <a:gd name="T17" fmla="*/ 1102 w 1102"/>
                  <a:gd name="T18" fmla="*/ 267 h 267"/>
                </a:gdLst>
                <a:ahLst/>
                <a:cxnLst>
                  <a:cxn ang="T10">
                    <a:pos x="T0" y="T1"/>
                  </a:cxn>
                  <a:cxn ang="T11">
                    <a:pos x="T2" y="T3"/>
                  </a:cxn>
                  <a:cxn ang="T12">
                    <a:pos x="T4" y="T5"/>
                  </a:cxn>
                  <a:cxn ang="T13">
                    <a:pos x="T6" y="T7"/>
                  </a:cxn>
                  <a:cxn ang="T14">
                    <a:pos x="T8" y="T9"/>
                  </a:cxn>
                </a:cxnLst>
                <a:rect l="T15" t="T16" r="T17" b="T18"/>
                <a:pathLst>
                  <a:path w="1102" h="267">
                    <a:moveTo>
                      <a:pt x="0" y="216"/>
                    </a:moveTo>
                    <a:lnTo>
                      <a:pt x="72" y="267"/>
                    </a:lnTo>
                    <a:lnTo>
                      <a:pt x="1102" y="46"/>
                    </a:lnTo>
                    <a:lnTo>
                      <a:pt x="1045" y="0"/>
                    </a:lnTo>
                    <a:lnTo>
                      <a:pt x="0" y="216"/>
                    </a:lnTo>
                    <a:close/>
                  </a:path>
                </a:pathLst>
              </a:custGeom>
              <a:solidFill>
                <a:srgbClr val="CC00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93" name="Freeform 20">
                <a:extLst>
                  <a:ext uri="{FF2B5EF4-FFF2-40B4-BE49-F238E27FC236}">
                    <a16:creationId xmlns:a16="http://schemas.microsoft.com/office/drawing/2014/main" id="{52CFAD16-7892-444A-B9B2-BA95200BADDD}"/>
                  </a:ext>
                </a:extLst>
              </p:cNvPr>
              <p:cNvSpPr>
                <a:spLocks/>
              </p:cNvSpPr>
              <p:nvPr/>
            </p:nvSpPr>
            <p:spPr bwMode="auto">
              <a:xfrm>
                <a:off x="2843" y="1737"/>
                <a:ext cx="1105" cy="262"/>
              </a:xfrm>
              <a:custGeom>
                <a:avLst/>
                <a:gdLst>
                  <a:gd name="T0" fmla="*/ 0 w 1105"/>
                  <a:gd name="T1" fmla="*/ 0 h 262"/>
                  <a:gd name="T2" fmla="*/ 58 w 1105"/>
                  <a:gd name="T3" fmla="*/ 47 h 262"/>
                  <a:gd name="T4" fmla="*/ 1105 w 1105"/>
                  <a:gd name="T5" fmla="*/ 262 h 262"/>
                  <a:gd name="T6" fmla="*/ 1036 w 1105"/>
                  <a:gd name="T7" fmla="*/ 213 h 262"/>
                  <a:gd name="T8" fmla="*/ 0 w 1105"/>
                  <a:gd name="T9" fmla="*/ 0 h 262"/>
                  <a:gd name="T10" fmla="*/ 0 60000 65536"/>
                  <a:gd name="T11" fmla="*/ 0 60000 65536"/>
                  <a:gd name="T12" fmla="*/ 0 60000 65536"/>
                  <a:gd name="T13" fmla="*/ 0 60000 65536"/>
                  <a:gd name="T14" fmla="*/ 0 60000 65536"/>
                  <a:gd name="T15" fmla="*/ 0 w 1105"/>
                  <a:gd name="T16" fmla="*/ 0 h 262"/>
                  <a:gd name="T17" fmla="*/ 1105 w 1105"/>
                  <a:gd name="T18" fmla="*/ 262 h 262"/>
                </a:gdLst>
                <a:ahLst/>
                <a:cxnLst>
                  <a:cxn ang="T10">
                    <a:pos x="T0" y="T1"/>
                  </a:cxn>
                  <a:cxn ang="T11">
                    <a:pos x="T2" y="T3"/>
                  </a:cxn>
                  <a:cxn ang="T12">
                    <a:pos x="T4" y="T5"/>
                  </a:cxn>
                  <a:cxn ang="T13">
                    <a:pos x="T6" y="T7"/>
                  </a:cxn>
                  <a:cxn ang="T14">
                    <a:pos x="T8" y="T9"/>
                  </a:cxn>
                </a:cxnLst>
                <a:rect l="T15" t="T16" r="T17" b="T18"/>
                <a:pathLst>
                  <a:path w="1105" h="262">
                    <a:moveTo>
                      <a:pt x="0" y="0"/>
                    </a:moveTo>
                    <a:lnTo>
                      <a:pt x="58" y="47"/>
                    </a:lnTo>
                    <a:lnTo>
                      <a:pt x="1105" y="262"/>
                    </a:lnTo>
                    <a:lnTo>
                      <a:pt x="1036" y="213"/>
                    </a:lnTo>
                    <a:lnTo>
                      <a:pt x="0" y="0"/>
                    </a:lnTo>
                    <a:close/>
                  </a:path>
                </a:pathLst>
              </a:custGeom>
              <a:solidFill>
                <a:srgbClr val="CC00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94" name="Freeform 21">
                <a:extLst>
                  <a:ext uri="{FF2B5EF4-FFF2-40B4-BE49-F238E27FC236}">
                    <a16:creationId xmlns:a16="http://schemas.microsoft.com/office/drawing/2014/main" id="{A581F293-AECE-47C8-834A-DCFA5550C9C1}"/>
                  </a:ext>
                </a:extLst>
              </p:cNvPr>
              <p:cNvSpPr>
                <a:spLocks/>
              </p:cNvSpPr>
              <p:nvPr/>
            </p:nvSpPr>
            <p:spPr bwMode="auto">
              <a:xfrm>
                <a:off x="1872" y="1784"/>
                <a:ext cx="2076" cy="796"/>
              </a:xfrm>
              <a:custGeom>
                <a:avLst/>
                <a:gdLst>
                  <a:gd name="T0" fmla="*/ 0 w 2076"/>
                  <a:gd name="T1" fmla="*/ 221 h 796"/>
                  <a:gd name="T2" fmla="*/ 0 w 2076"/>
                  <a:gd name="T3" fmla="*/ 796 h 796"/>
                  <a:gd name="T4" fmla="*/ 1035 w 2076"/>
                  <a:gd name="T5" fmla="*/ 580 h 796"/>
                  <a:gd name="T6" fmla="*/ 2076 w 2076"/>
                  <a:gd name="T7" fmla="*/ 796 h 796"/>
                  <a:gd name="T8" fmla="*/ 2076 w 2076"/>
                  <a:gd name="T9" fmla="*/ 215 h 796"/>
                  <a:gd name="T10" fmla="*/ 1029 w 2076"/>
                  <a:gd name="T11" fmla="*/ 0 h 796"/>
                  <a:gd name="T12" fmla="*/ 0 w 2076"/>
                  <a:gd name="T13" fmla="*/ 221 h 796"/>
                  <a:gd name="T14" fmla="*/ 0 60000 65536"/>
                  <a:gd name="T15" fmla="*/ 0 60000 65536"/>
                  <a:gd name="T16" fmla="*/ 0 60000 65536"/>
                  <a:gd name="T17" fmla="*/ 0 60000 65536"/>
                  <a:gd name="T18" fmla="*/ 0 60000 65536"/>
                  <a:gd name="T19" fmla="*/ 0 60000 65536"/>
                  <a:gd name="T20" fmla="*/ 0 60000 65536"/>
                  <a:gd name="T21" fmla="*/ 0 w 2076"/>
                  <a:gd name="T22" fmla="*/ 0 h 796"/>
                  <a:gd name="T23" fmla="*/ 2076 w 2076"/>
                  <a:gd name="T24" fmla="*/ 796 h 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6" h="796">
                    <a:moveTo>
                      <a:pt x="0" y="221"/>
                    </a:moveTo>
                    <a:lnTo>
                      <a:pt x="0" y="796"/>
                    </a:lnTo>
                    <a:lnTo>
                      <a:pt x="1035" y="580"/>
                    </a:lnTo>
                    <a:lnTo>
                      <a:pt x="2076" y="796"/>
                    </a:lnTo>
                    <a:lnTo>
                      <a:pt x="2076" y="215"/>
                    </a:lnTo>
                    <a:lnTo>
                      <a:pt x="1029" y="0"/>
                    </a:lnTo>
                    <a:lnTo>
                      <a:pt x="0" y="221"/>
                    </a:lnTo>
                    <a:close/>
                  </a:path>
                </a:pathLst>
              </a:custGeom>
              <a:solidFill>
                <a:srgbClr val="CC0099"/>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grpSp>
        <p:sp>
          <p:nvSpPr>
            <p:cNvPr id="48231" name="Text Box 22">
              <a:extLst>
                <a:ext uri="{FF2B5EF4-FFF2-40B4-BE49-F238E27FC236}">
                  <a16:creationId xmlns:a16="http://schemas.microsoft.com/office/drawing/2014/main" id="{0B935FFF-3015-480F-89C2-01823DC41C2E}"/>
                </a:ext>
              </a:extLst>
            </p:cNvPr>
            <p:cNvSpPr txBox="1">
              <a:spLocks noChangeArrowheads="1"/>
            </p:cNvSpPr>
            <p:nvPr/>
          </p:nvSpPr>
          <p:spPr bwMode="auto">
            <a:xfrm>
              <a:off x="2460" y="2966"/>
              <a:ext cx="720" cy="192"/>
            </a:xfrm>
            <a:prstGeom prst="rect">
              <a:avLst/>
            </a:prstGeom>
            <a:noFill/>
            <a:ln w="9525">
              <a:noFill/>
              <a:miter lim="800000"/>
              <a:headEnd/>
              <a:tailEnd/>
            </a:ln>
          </p:spPr>
          <p:txBody>
            <a:bodyPr>
              <a:spAutoFit/>
            </a:bodyPr>
            <a:lstStyle/>
            <a:p>
              <a:pPr eaLnBrk="0" fontAlgn="auto" hangingPunct="0">
                <a:spcBef>
                  <a:spcPct val="50000"/>
                </a:spcBef>
                <a:spcAft>
                  <a:spcPts val="0"/>
                </a:spcAft>
                <a:defRPr/>
              </a:pPr>
              <a:r>
                <a:rPr lang="es-ES_tradnl" sz="1400" b="1">
                  <a:solidFill>
                    <a:schemeClr val="bg1"/>
                  </a:solidFill>
                  <a:effectLst>
                    <a:outerShdw blurRad="38100" dist="38100" dir="2700000" algn="tl">
                      <a:srgbClr val="000000"/>
                    </a:outerShdw>
                  </a:effectLst>
                  <a:latin typeface="Verdana" pitchFamily="34" charset="0"/>
                  <a:cs typeface="Arial" charset="0"/>
                </a:rPr>
                <a:t>Calidad</a:t>
              </a:r>
            </a:p>
          </p:txBody>
        </p:sp>
      </p:grpSp>
      <p:grpSp>
        <p:nvGrpSpPr>
          <p:cNvPr id="16" name="Group 122">
            <a:extLst>
              <a:ext uri="{FF2B5EF4-FFF2-40B4-BE49-F238E27FC236}">
                <a16:creationId xmlns:a16="http://schemas.microsoft.com/office/drawing/2014/main" id="{3847A567-1DB3-49D3-B122-004256AF5AB1}"/>
              </a:ext>
            </a:extLst>
          </p:cNvPr>
          <p:cNvGrpSpPr>
            <a:grpSpLocks/>
          </p:cNvGrpSpPr>
          <p:nvPr/>
        </p:nvGrpSpPr>
        <p:grpSpPr bwMode="auto">
          <a:xfrm>
            <a:off x="4572000" y="4191000"/>
            <a:ext cx="1800225" cy="1219200"/>
            <a:chOff x="2880" y="2640"/>
            <a:chExt cx="1134" cy="768"/>
          </a:xfrm>
        </p:grpSpPr>
        <p:grpSp>
          <p:nvGrpSpPr>
            <p:cNvPr id="49183" name="Group 24">
              <a:extLst>
                <a:ext uri="{FF2B5EF4-FFF2-40B4-BE49-F238E27FC236}">
                  <a16:creationId xmlns:a16="http://schemas.microsoft.com/office/drawing/2014/main" id="{56C81387-66B2-4ACB-A060-8D8903583270}"/>
                </a:ext>
              </a:extLst>
            </p:cNvPr>
            <p:cNvGrpSpPr>
              <a:grpSpLocks/>
            </p:cNvGrpSpPr>
            <p:nvPr/>
          </p:nvGrpSpPr>
          <p:grpSpPr bwMode="auto">
            <a:xfrm rot="5400000">
              <a:off x="3000" y="2520"/>
              <a:ext cx="768" cy="1008"/>
              <a:chOff x="1806" y="1073"/>
              <a:chExt cx="2148" cy="843"/>
            </a:xfrm>
          </p:grpSpPr>
          <p:sp>
            <p:nvSpPr>
              <p:cNvPr id="49185" name="Freeform 25">
                <a:extLst>
                  <a:ext uri="{FF2B5EF4-FFF2-40B4-BE49-F238E27FC236}">
                    <a16:creationId xmlns:a16="http://schemas.microsoft.com/office/drawing/2014/main" id="{CDAF1277-198F-498D-B5D0-4D043A2AE756}"/>
                  </a:ext>
                </a:extLst>
              </p:cNvPr>
              <p:cNvSpPr>
                <a:spLocks/>
              </p:cNvSpPr>
              <p:nvPr/>
            </p:nvSpPr>
            <p:spPr bwMode="auto">
              <a:xfrm>
                <a:off x="1806" y="1289"/>
                <a:ext cx="72" cy="627"/>
              </a:xfrm>
              <a:custGeom>
                <a:avLst/>
                <a:gdLst>
                  <a:gd name="T0" fmla="*/ 72 w 72"/>
                  <a:gd name="T1" fmla="*/ 52 h 627"/>
                  <a:gd name="T2" fmla="*/ 72 w 72"/>
                  <a:gd name="T3" fmla="*/ 627 h 627"/>
                  <a:gd name="T4" fmla="*/ 0 w 72"/>
                  <a:gd name="T5" fmla="*/ 572 h 627"/>
                  <a:gd name="T6" fmla="*/ 0 w 72"/>
                  <a:gd name="T7" fmla="*/ 0 h 627"/>
                  <a:gd name="T8" fmla="*/ 72 w 72"/>
                  <a:gd name="T9" fmla="*/ 52 h 627"/>
                  <a:gd name="T10" fmla="*/ 0 60000 65536"/>
                  <a:gd name="T11" fmla="*/ 0 60000 65536"/>
                  <a:gd name="T12" fmla="*/ 0 60000 65536"/>
                  <a:gd name="T13" fmla="*/ 0 60000 65536"/>
                  <a:gd name="T14" fmla="*/ 0 60000 65536"/>
                  <a:gd name="T15" fmla="*/ 0 w 72"/>
                  <a:gd name="T16" fmla="*/ 0 h 627"/>
                  <a:gd name="T17" fmla="*/ 72 w 72"/>
                  <a:gd name="T18" fmla="*/ 627 h 627"/>
                </a:gdLst>
                <a:ahLst/>
                <a:cxnLst>
                  <a:cxn ang="T10">
                    <a:pos x="T0" y="T1"/>
                  </a:cxn>
                  <a:cxn ang="T11">
                    <a:pos x="T2" y="T3"/>
                  </a:cxn>
                  <a:cxn ang="T12">
                    <a:pos x="T4" y="T5"/>
                  </a:cxn>
                  <a:cxn ang="T13">
                    <a:pos x="T6" y="T7"/>
                  </a:cxn>
                  <a:cxn ang="T14">
                    <a:pos x="T8" y="T9"/>
                  </a:cxn>
                </a:cxnLst>
                <a:rect l="T15" t="T16" r="T17" b="T18"/>
                <a:pathLst>
                  <a:path w="72" h="627">
                    <a:moveTo>
                      <a:pt x="72" y="52"/>
                    </a:moveTo>
                    <a:lnTo>
                      <a:pt x="72" y="627"/>
                    </a:lnTo>
                    <a:lnTo>
                      <a:pt x="0" y="572"/>
                    </a:lnTo>
                    <a:lnTo>
                      <a:pt x="0" y="0"/>
                    </a:lnTo>
                    <a:lnTo>
                      <a:pt x="72" y="52"/>
                    </a:lnTo>
                    <a:close/>
                  </a:path>
                </a:pathLst>
              </a:custGeom>
              <a:solidFill>
                <a:srgbClr val="FFCC66"/>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86" name="Freeform 26">
                <a:extLst>
                  <a:ext uri="{FF2B5EF4-FFF2-40B4-BE49-F238E27FC236}">
                    <a16:creationId xmlns:a16="http://schemas.microsoft.com/office/drawing/2014/main" id="{D722C2F5-C812-4FC1-BFD1-FEAE88A807D9}"/>
                  </a:ext>
                </a:extLst>
              </p:cNvPr>
              <p:cNvSpPr>
                <a:spLocks/>
              </p:cNvSpPr>
              <p:nvPr/>
            </p:nvSpPr>
            <p:spPr bwMode="auto">
              <a:xfrm>
                <a:off x="1806" y="1074"/>
                <a:ext cx="1102" cy="267"/>
              </a:xfrm>
              <a:custGeom>
                <a:avLst/>
                <a:gdLst>
                  <a:gd name="T0" fmla="*/ 0 w 1102"/>
                  <a:gd name="T1" fmla="*/ 215 h 267"/>
                  <a:gd name="T2" fmla="*/ 72 w 1102"/>
                  <a:gd name="T3" fmla="*/ 267 h 267"/>
                  <a:gd name="T4" fmla="*/ 1102 w 1102"/>
                  <a:gd name="T5" fmla="*/ 46 h 267"/>
                  <a:gd name="T6" fmla="*/ 1045 w 1102"/>
                  <a:gd name="T7" fmla="*/ 0 h 267"/>
                  <a:gd name="T8" fmla="*/ 0 w 1102"/>
                  <a:gd name="T9" fmla="*/ 215 h 267"/>
                  <a:gd name="T10" fmla="*/ 0 60000 65536"/>
                  <a:gd name="T11" fmla="*/ 0 60000 65536"/>
                  <a:gd name="T12" fmla="*/ 0 60000 65536"/>
                  <a:gd name="T13" fmla="*/ 0 60000 65536"/>
                  <a:gd name="T14" fmla="*/ 0 60000 65536"/>
                  <a:gd name="T15" fmla="*/ 0 w 1102"/>
                  <a:gd name="T16" fmla="*/ 0 h 267"/>
                  <a:gd name="T17" fmla="*/ 1102 w 1102"/>
                  <a:gd name="T18" fmla="*/ 267 h 267"/>
                </a:gdLst>
                <a:ahLst/>
                <a:cxnLst>
                  <a:cxn ang="T10">
                    <a:pos x="T0" y="T1"/>
                  </a:cxn>
                  <a:cxn ang="T11">
                    <a:pos x="T2" y="T3"/>
                  </a:cxn>
                  <a:cxn ang="T12">
                    <a:pos x="T4" y="T5"/>
                  </a:cxn>
                  <a:cxn ang="T13">
                    <a:pos x="T6" y="T7"/>
                  </a:cxn>
                  <a:cxn ang="T14">
                    <a:pos x="T8" y="T9"/>
                  </a:cxn>
                </a:cxnLst>
                <a:rect l="T15" t="T16" r="T17" b="T18"/>
                <a:pathLst>
                  <a:path w="1102" h="267">
                    <a:moveTo>
                      <a:pt x="0" y="215"/>
                    </a:moveTo>
                    <a:lnTo>
                      <a:pt x="72" y="267"/>
                    </a:lnTo>
                    <a:lnTo>
                      <a:pt x="1102" y="46"/>
                    </a:lnTo>
                    <a:lnTo>
                      <a:pt x="1045" y="0"/>
                    </a:lnTo>
                    <a:lnTo>
                      <a:pt x="0" y="215"/>
                    </a:lnTo>
                    <a:close/>
                  </a:path>
                </a:pathLst>
              </a:custGeom>
              <a:solidFill>
                <a:srgbClr val="FFCC66"/>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87" name="Freeform 27">
                <a:extLst>
                  <a:ext uri="{FF2B5EF4-FFF2-40B4-BE49-F238E27FC236}">
                    <a16:creationId xmlns:a16="http://schemas.microsoft.com/office/drawing/2014/main" id="{C25052C4-15EA-449A-A104-C1CF98091989}"/>
                  </a:ext>
                </a:extLst>
              </p:cNvPr>
              <p:cNvSpPr>
                <a:spLocks/>
              </p:cNvSpPr>
              <p:nvPr/>
            </p:nvSpPr>
            <p:spPr bwMode="auto">
              <a:xfrm>
                <a:off x="2849" y="1073"/>
                <a:ext cx="1105" cy="262"/>
              </a:xfrm>
              <a:custGeom>
                <a:avLst/>
                <a:gdLst>
                  <a:gd name="T0" fmla="*/ 0 w 1105"/>
                  <a:gd name="T1" fmla="*/ 0 h 262"/>
                  <a:gd name="T2" fmla="*/ 58 w 1105"/>
                  <a:gd name="T3" fmla="*/ 47 h 262"/>
                  <a:gd name="T4" fmla="*/ 1105 w 1105"/>
                  <a:gd name="T5" fmla="*/ 262 h 262"/>
                  <a:gd name="T6" fmla="*/ 1036 w 1105"/>
                  <a:gd name="T7" fmla="*/ 212 h 262"/>
                  <a:gd name="T8" fmla="*/ 0 w 1105"/>
                  <a:gd name="T9" fmla="*/ 0 h 262"/>
                  <a:gd name="T10" fmla="*/ 0 60000 65536"/>
                  <a:gd name="T11" fmla="*/ 0 60000 65536"/>
                  <a:gd name="T12" fmla="*/ 0 60000 65536"/>
                  <a:gd name="T13" fmla="*/ 0 60000 65536"/>
                  <a:gd name="T14" fmla="*/ 0 60000 65536"/>
                  <a:gd name="T15" fmla="*/ 0 w 1105"/>
                  <a:gd name="T16" fmla="*/ 0 h 262"/>
                  <a:gd name="T17" fmla="*/ 1105 w 1105"/>
                  <a:gd name="T18" fmla="*/ 262 h 262"/>
                </a:gdLst>
                <a:ahLst/>
                <a:cxnLst>
                  <a:cxn ang="T10">
                    <a:pos x="T0" y="T1"/>
                  </a:cxn>
                  <a:cxn ang="T11">
                    <a:pos x="T2" y="T3"/>
                  </a:cxn>
                  <a:cxn ang="T12">
                    <a:pos x="T4" y="T5"/>
                  </a:cxn>
                  <a:cxn ang="T13">
                    <a:pos x="T6" y="T7"/>
                  </a:cxn>
                  <a:cxn ang="T14">
                    <a:pos x="T8" y="T9"/>
                  </a:cxn>
                </a:cxnLst>
                <a:rect l="T15" t="T16" r="T17" b="T18"/>
                <a:pathLst>
                  <a:path w="1105" h="262">
                    <a:moveTo>
                      <a:pt x="0" y="0"/>
                    </a:moveTo>
                    <a:lnTo>
                      <a:pt x="58" y="47"/>
                    </a:lnTo>
                    <a:lnTo>
                      <a:pt x="1105" y="262"/>
                    </a:lnTo>
                    <a:lnTo>
                      <a:pt x="1036" y="212"/>
                    </a:lnTo>
                    <a:lnTo>
                      <a:pt x="0" y="0"/>
                    </a:lnTo>
                    <a:close/>
                  </a:path>
                </a:pathLst>
              </a:custGeom>
              <a:solidFill>
                <a:srgbClr val="FFCC66"/>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88" name="Freeform 28">
                <a:extLst>
                  <a:ext uri="{FF2B5EF4-FFF2-40B4-BE49-F238E27FC236}">
                    <a16:creationId xmlns:a16="http://schemas.microsoft.com/office/drawing/2014/main" id="{838CB1BB-DEAE-4CF1-9155-777AA0A50C42}"/>
                  </a:ext>
                </a:extLst>
              </p:cNvPr>
              <p:cNvSpPr>
                <a:spLocks/>
              </p:cNvSpPr>
              <p:nvPr/>
            </p:nvSpPr>
            <p:spPr bwMode="auto">
              <a:xfrm>
                <a:off x="1878" y="1120"/>
                <a:ext cx="2076" cy="796"/>
              </a:xfrm>
              <a:custGeom>
                <a:avLst/>
                <a:gdLst>
                  <a:gd name="T0" fmla="*/ 0 w 2076"/>
                  <a:gd name="T1" fmla="*/ 221 h 796"/>
                  <a:gd name="T2" fmla="*/ 0 w 2076"/>
                  <a:gd name="T3" fmla="*/ 796 h 796"/>
                  <a:gd name="T4" fmla="*/ 1035 w 2076"/>
                  <a:gd name="T5" fmla="*/ 580 h 796"/>
                  <a:gd name="T6" fmla="*/ 2076 w 2076"/>
                  <a:gd name="T7" fmla="*/ 796 h 796"/>
                  <a:gd name="T8" fmla="*/ 2076 w 2076"/>
                  <a:gd name="T9" fmla="*/ 215 h 796"/>
                  <a:gd name="T10" fmla="*/ 1029 w 2076"/>
                  <a:gd name="T11" fmla="*/ 0 h 796"/>
                  <a:gd name="T12" fmla="*/ 0 w 2076"/>
                  <a:gd name="T13" fmla="*/ 221 h 796"/>
                  <a:gd name="T14" fmla="*/ 0 60000 65536"/>
                  <a:gd name="T15" fmla="*/ 0 60000 65536"/>
                  <a:gd name="T16" fmla="*/ 0 60000 65536"/>
                  <a:gd name="T17" fmla="*/ 0 60000 65536"/>
                  <a:gd name="T18" fmla="*/ 0 60000 65536"/>
                  <a:gd name="T19" fmla="*/ 0 60000 65536"/>
                  <a:gd name="T20" fmla="*/ 0 60000 65536"/>
                  <a:gd name="T21" fmla="*/ 0 w 2076"/>
                  <a:gd name="T22" fmla="*/ 0 h 796"/>
                  <a:gd name="T23" fmla="*/ 2076 w 2076"/>
                  <a:gd name="T24" fmla="*/ 796 h 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6" h="796">
                    <a:moveTo>
                      <a:pt x="0" y="221"/>
                    </a:moveTo>
                    <a:lnTo>
                      <a:pt x="0" y="796"/>
                    </a:lnTo>
                    <a:lnTo>
                      <a:pt x="1035" y="580"/>
                    </a:lnTo>
                    <a:lnTo>
                      <a:pt x="2076" y="796"/>
                    </a:lnTo>
                    <a:lnTo>
                      <a:pt x="2076" y="215"/>
                    </a:lnTo>
                    <a:lnTo>
                      <a:pt x="1029" y="0"/>
                    </a:lnTo>
                    <a:lnTo>
                      <a:pt x="0" y="221"/>
                    </a:lnTo>
                    <a:close/>
                  </a:path>
                </a:pathLst>
              </a:custGeom>
              <a:solidFill>
                <a:srgbClr val="FFCC66"/>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grpSp>
        <p:sp>
          <p:nvSpPr>
            <p:cNvPr id="219165" name="Text Box 29">
              <a:extLst>
                <a:ext uri="{FF2B5EF4-FFF2-40B4-BE49-F238E27FC236}">
                  <a16:creationId xmlns:a16="http://schemas.microsoft.com/office/drawing/2014/main" id="{1C25FC88-BE0B-4B25-90C8-F0BBE8F2C7AE}"/>
                </a:ext>
              </a:extLst>
            </p:cNvPr>
            <p:cNvSpPr txBox="1">
              <a:spLocks noChangeArrowheads="1"/>
            </p:cNvSpPr>
            <p:nvPr/>
          </p:nvSpPr>
          <p:spPr bwMode="auto">
            <a:xfrm>
              <a:off x="3061" y="2931"/>
              <a:ext cx="953" cy="192"/>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s-ES_tradnl" sz="1400" b="1">
                  <a:solidFill>
                    <a:schemeClr val="bg1"/>
                  </a:solidFill>
                  <a:effectLst>
                    <a:outerShdw blurRad="38100" dist="38100" dir="2700000" algn="tl">
                      <a:srgbClr val="000000"/>
                    </a:outerShdw>
                  </a:effectLst>
                  <a:latin typeface="Verdana" pitchFamily="34" charset="0"/>
                  <a:cs typeface="Arial" charset="0"/>
                </a:rPr>
                <a:t>Distribución</a:t>
              </a:r>
            </a:p>
          </p:txBody>
        </p:sp>
      </p:grpSp>
      <p:grpSp>
        <p:nvGrpSpPr>
          <p:cNvPr id="18" name="Group 123">
            <a:extLst>
              <a:ext uri="{FF2B5EF4-FFF2-40B4-BE49-F238E27FC236}">
                <a16:creationId xmlns:a16="http://schemas.microsoft.com/office/drawing/2014/main" id="{81C50CFC-CA5A-400D-B78B-1FF254EC403F}"/>
              </a:ext>
            </a:extLst>
          </p:cNvPr>
          <p:cNvGrpSpPr>
            <a:grpSpLocks/>
          </p:cNvGrpSpPr>
          <p:nvPr/>
        </p:nvGrpSpPr>
        <p:grpSpPr bwMode="auto">
          <a:xfrm>
            <a:off x="5715000" y="4191000"/>
            <a:ext cx="1676400" cy="1219200"/>
            <a:chOff x="3600" y="2640"/>
            <a:chExt cx="1056" cy="768"/>
          </a:xfrm>
        </p:grpSpPr>
        <p:grpSp>
          <p:nvGrpSpPr>
            <p:cNvPr id="49177" name="Group 31">
              <a:extLst>
                <a:ext uri="{FF2B5EF4-FFF2-40B4-BE49-F238E27FC236}">
                  <a16:creationId xmlns:a16="http://schemas.microsoft.com/office/drawing/2014/main" id="{B445B4DF-B69B-4A3F-9A9B-926A42C8B1AD}"/>
                </a:ext>
              </a:extLst>
            </p:cNvPr>
            <p:cNvGrpSpPr>
              <a:grpSpLocks/>
            </p:cNvGrpSpPr>
            <p:nvPr/>
          </p:nvGrpSpPr>
          <p:grpSpPr bwMode="auto">
            <a:xfrm>
              <a:off x="3600" y="2640"/>
              <a:ext cx="1056" cy="768"/>
              <a:chOff x="2591" y="1823"/>
              <a:chExt cx="863" cy="816"/>
            </a:xfrm>
          </p:grpSpPr>
          <p:sp>
            <p:nvSpPr>
              <p:cNvPr id="49179" name="Freeform 32">
                <a:extLst>
                  <a:ext uri="{FF2B5EF4-FFF2-40B4-BE49-F238E27FC236}">
                    <a16:creationId xmlns:a16="http://schemas.microsoft.com/office/drawing/2014/main" id="{1C713C55-8D01-4CFB-9E2A-2111A2FE9093}"/>
                  </a:ext>
                </a:extLst>
              </p:cNvPr>
              <p:cNvSpPr>
                <a:spLocks/>
              </p:cNvSpPr>
              <p:nvPr/>
            </p:nvSpPr>
            <p:spPr bwMode="auto">
              <a:xfrm rot="5400000">
                <a:off x="2898" y="1516"/>
                <a:ext cx="27" cy="642"/>
              </a:xfrm>
              <a:custGeom>
                <a:avLst/>
                <a:gdLst>
                  <a:gd name="T0" fmla="*/ 2 w 72"/>
                  <a:gd name="T1" fmla="*/ 55 h 626"/>
                  <a:gd name="T2" fmla="*/ 2 w 72"/>
                  <a:gd name="T3" fmla="*/ 692 h 626"/>
                  <a:gd name="T4" fmla="*/ 0 w 72"/>
                  <a:gd name="T5" fmla="*/ 632 h 626"/>
                  <a:gd name="T6" fmla="*/ 0 w 72"/>
                  <a:gd name="T7" fmla="*/ 0 h 626"/>
                  <a:gd name="T8" fmla="*/ 2 w 72"/>
                  <a:gd name="T9" fmla="*/ 55 h 626"/>
                  <a:gd name="T10" fmla="*/ 0 60000 65536"/>
                  <a:gd name="T11" fmla="*/ 0 60000 65536"/>
                  <a:gd name="T12" fmla="*/ 0 60000 65536"/>
                  <a:gd name="T13" fmla="*/ 0 60000 65536"/>
                  <a:gd name="T14" fmla="*/ 0 60000 65536"/>
                  <a:gd name="T15" fmla="*/ 0 w 72"/>
                  <a:gd name="T16" fmla="*/ 0 h 626"/>
                  <a:gd name="T17" fmla="*/ 72 w 72"/>
                  <a:gd name="T18" fmla="*/ 626 h 626"/>
                </a:gdLst>
                <a:ahLst/>
                <a:cxnLst>
                  <a:cxn ang="T10">
                    <a:pos x="T0" y="T1"/>
                  </a:cxn>
                  <a:cxn ang="T11">
                    <a:pos x="T2" y="T3"/>
                  </a:cxn>
                  <a:cxn ang="T12">
                    <a:pos x="T4" y="T5"/>
                  </a:cxn>
                  <a:cxn ang="T13">
                    <a:pos x="T6" y="T7"/>
                  </a:cxn>
                  <a:cxn ang="T14">
                    <a:pos x="T8" y="T9"/>
                  </a:cxn>
                </a:cxnLst>
                <a:rect l="T15" t="T16" r="T17" b="T18"/>
                <a:pathLst>
                  <a:path w="72" h="626">
                    <a:moveTo>
                      <a:pt x="72" y="51"/>
                    </a:moveTo>
                    <a:lnTo>
                      <a:pt x="72" y="626"/>
                    </a:lnTo>
                    <a:lnTo>
                      <a:pt x="0" y="571"/>
                    </a:lnTo>
                    <a:lnTo>
                      <a:pt x="0" y="0"/>
                    </a:lnTo>
                    <a:lnTo>
                      <a:pt x="72" y="51"/>
                    </a:lnTo>
                    <a:close/>
                  </a:path>
                </a:pathLst>
              </a:custGeom>
              <a:solidFill>
                <a:srgbClr val="CC0000"/>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80" name="Freeform 33">
                <a:extLst>
                  <a:ext uri="{FF2B5EF4-FFF2-40B4-BE49-F238E27FC236}">
                    <a16:creationId xmlns:a16="http://schemas.microsoft.com/office/drawing/2014/main" id="{7E40D94A-5C05-4144-9F35-F6BACC32284E}"/>
                  </a:ext>
                </a:extLst>
              </p:cNvPr>
              <p:cNvSpPr>
                <a:spLocks/>
              </p:cNvSpPr>
              <p:nvPr/>
            </p:nvSpPr>
            <p:spPr bwMode="auto">
              <a:xfrm rot="5400000">
                <a:off x="3107" y="1896"/>
                <a:ext cx="419" cy="274"/>
              </a:xfrm>
              <a:custGeom>
                <a:avLst/>
                <a:gdLst>
                  <a:gd name="T0" fmla="*/ 0 w 1102"/>
                  <a:gd name="T1" fmla="*/ 240 h 267"/>
                  <a:gd name="T2" fmla="*/ 2 w 1102"/>
                  <a:gd name="T3" fmla="*/ 296 h 267"/>
                  <a:gd name="T4" fmla="*/ 23 w 1102"/>
                  <a:gd name="T5" fmla="*/ 50 h 267"/>
                  <a:gd name="T6" fmla="*/ 22 w 1102"/>
                  <a:gd name="T7" fmla="*/ 0 h 267"/>
                  <a:gd name="T8" fmla="*/ 0 w 1102"/>
                  <a:gd name="T9" fmla="*/ 240 h 267"/>
                  <a:gd name="T10" fmla="*/ 0 60000 65536"/>
                  <a:gd name="T11" fmla="*/ 0 60000 65536"/>
                  <a:gd name="T12" fmla="*/ 0 60000 65536"/>
                  <a:gd name="T13" fmla="*/ 0 60000 65536"/>
                  <a:gd name="T14" fmla="*/ 0 60000 65536"/>
                  <a:gd name="T15" fmla="*/ 0 w 1102"/>
                  <a:gd name="T16" fmla="*/ 0 h 267"/>
                  <a:gd name="T17" fmla="*/ 1102 w 1102"/>
                  <a:gd name="T18" fmla="*/ 267 h 267"/>
                </a:gdLst>
                <a:ahLst/>
                <a:cxnLst>
                  <a:cxn ang="T10">
                    <a:pos x="T0" y="T1"/>
                  </a:cxn>
                  <a:cxn ang="T11">
                    <a:pos x="T2" y="T3"/>
                  </a:cxn>
                  <a:cxn ang="T12">
                    <a:pos x="T4" y="T5"/>
                  </a:cxn>
                  <a:cxn ang="T13">
                    <a:pos x="T6" y="T7"/>
                  </a:cxn>
                  <a:cxn ang="T14">
                    <a:pos x="T8" y="T9"/>
                  </a:cxn>
                </a:cxnLst>
                <a:rect l="T15" t="T16" r="T17" b="T18"/>
                <a:pathLst>
                  <a:path w="1102" h="267">
                    <a:moveTo>
                      <a:pt x="0" y="216"/>
                    </a:moveTo>
                    <a:lnTo>
                      <a:pt x="72" y="267"/>
                    </a:lnTo>
                    <a:lnTo>
                      <a:pt x="1102" y="46"/>
                    </a:lnTo>
                    <a:lnTo>
                      <a:pt x="1045" y="0"/>
                    </a:lnTo>
                    <a:lnTo>
                      <a:pt x="0" y="216"/>
                    </a:lnTo>
                    <a:close/>
                  </a:path>
                </a:pathLst>
              </a:custGeom>
              <a:solidFill>
                <a:srgbClr val="CC0000"/>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81" name="Freeform 34">
                <a:extLst>
                  <a:ext uri="{FF2B5EF4-FFF2-40B4-BE49-F238E27FC236}">
                    <a16:creationId xmlns:a16="http://schemas.microsoft.com/office/drawing/2014/main" id="{B0D61A73-8ED1-4720-ADD1-28315AE52EFA}"/>
                  </a:ext>
                </a:extLst>
              </p:cNvPr>
              <p:cNvSpPr>
                <a:spLocks/>
              </p:cNvSpPr>
              <p:nvPr/>
            </p:nvSpPr>
            <p:spPr bwMode="auto">
              <a:xfrm rot="5400000">
                <a:off x="3110" y="2294"/>
                <a:ext cx="420" cy="269"/>
              </a:xfrm>
              <a:custGeom>
                <a:avLst/>
                <a:gdLst>
                  <a:gd name="T0" fmla="*/ 0 w 1105"/>
                  <a:gd name="T1" fmla="*/ 0 h 262"/>
                  <a:gd name="T2" fmla="*/ 1 w 1105"/>
                  <a:gd name="T3" fmla="*/ 51 h 262"/>
                  <a:gd name="T4" fmla="*/ 23 w 1105"/>
                  <a:gd name="T5" fmla="*/ 291 h 262"/>
                  <a:gd name="T6" fmla="*/ 22 w 1105"/>
                  <a:gd name="T7" fmla="*/ 237 h 262"/>
                  <a:gd name="T8" fmla="*/ 0 w 1105"/>
                  <a:gd name="T9" fmla="*/ 0 h 262"/>
                  <a:gd name="T10" fmla="*/ 0 60000 65536"/>
                  <a:gd name="T11" fmla="*/ 0 60000 65536"/>
                  <a:gd name="T12" fmla="*/ 0 60000 65536"/>
                  <a:gd name="T13" fmla="*/ 0 60000 65536"/>
                  <a:gd name="T14" fmla="*/ 0 60000 65536"/>
                  <a:gd name="T15" fmla="*/ 0 w 1105"/>
                  <a:gd name="T16" fmla="*/ 0 h 262"/>
                  <a:gd name="T17" fmla="*/ 1105 w 1105"/>
                  <a:gd name="T18" fmla="*/ 262 h 262"/>
                </a:gdLst>
                <a:ahLst/>
                <a:cxnLst>
                  <a:cxn ang="T10">
                    <a:pos x="T0" y="T1"/>
                  </a:cxn>
                  <a:cxn ang="T11">
                    <a:pos x="T2" y="T3"/>
                  </a:cxn>
                  <a:cxn ang="T12">
                    <a:pos x="T4" y="T5"/>
                  </a:cxn>
                  <a:cxn ang="T13">
                    <a:pos x="T6" y="T7"/>
                  </a:cxn>
                  <a:cxn ang="T14">
                    <a:pos x="T8" y="T9"/>
                  </a:cxn>
                </a:cxnLst>
                <a:rect l="T15" t="T16" r="T17" b="T18"/>
                <a:pathLst>
                  <a:path w="1105" h="262">
                    <a:moveTo>
                      <a:pt x="0" y="0"/>
                    </a:moveTo>
                    <a:lnTo>
                      <a:pt x="58" y="47"/>
                    </a:lnTo>
                    <a:lnTo>
                      <a:pt x="1105" y="262"/>
                    </a:lnTo>
                    <a:lnTo>
                      <a:pt x="1036" y="213"/>
                    </a:lnTo>
                    <a:lnTo>
                      <a:pt x="0" y="0"/>
                    </a:lnTo>
                    <a:close/>
                  </a:path>
                </a:pathLst>
              </a:custGeom>
              <a:solidFill>
                <a:srgbClr val="CC0000"/>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82" name="Freeform 35">
                <a:extLst>
                  <a:ext uri="{FF2B5EF4-FFF2-40B4-BE49-F238E27FC236}">
                    <a16:creationId xmlns:a16="http://schemas.microsoft.com/office/drawing/2014/main" id="{1C35E9B6-D489-47F2-AFE6-FCA5E7E85300}"/>
                  </a:ext>
                </a:extLst>
              </p:cNvPr>
              <p:cNvSpPr>
                <a:spLocks/>
              </p:cNvSpPr>
              <p:nvPr/>
            </p:nvSpPr>
            <p:spPr bwMode="auto">
              <a:xfrm rot="5400000">
                <a:off x="2604" y="1837"/>
                <a:ext cx="789" cy="816"/>
              </a:xfrm>
              <a:custGeom>
                <a:avLst/>
                <a:gdLst>
                  <a:gd name="T0" fmla="*/ 0 w 2076"/>
                  <a:gd name="T1" fmla="*/ 245 h 796"/>
                  <a:gd name="T2" fmla="*/ 0 w 2076"/>
                  <a:gd name="T3" fmla="*/ 880 h 796"/>
                  <a:gd name="T4" fmla="*/ 22 w 2076"/>
                  <a:gd name="T5" fmla="*/ 641 h 796"/>
                  <a:gd name="T6" fmla="*/ 43 w 2076"/>
                  <a:gd name="T7" fmla="*/ 880 h 796"/>
                  <a:gd name="T8" fmla="*/ 43 w 2076"/>
                  <a:gd name="T9" fmla="*/ 238 h 796"/>
                  <a:gd name="T10" fmla="*/ 22 w 2076"/>
                  <a:gd name="T11" fmla="*/ 0 h 796"/>
                  <a:gd name="T12" fmla="*/ 0 w 2076"/>
                  <a:gd name="T13" fmla="*/ 245 h 796"/>
                  <a:gd name="T14" fmla="*/ 0 60000 65536"/>
                  <a:gd name="T15" fmla="*/ 0 60000 65536"/>
                  <a:gd name="T16" fmla="*/ 0 60000 65536"/>
                  <a:gd name="T17" fmla="*/ 0 60000 65536"/>
                  <a:gd name="T18" fmla="*/ 0 60000 65536"/>
                  <a:gd name="T19" fmla="*/ 0 60000 65536"/>
                  <a:gd name="T20" fmla="*/ 0 60000 65536"/>
                  <a:gd name="T21" fmla="*/ 0 w 2076"/>
                  <a:gd name="T22" fmla="*/ 0 h 796"/>
                  <a:gd name="T23" fmla="*/ 2076 w 2076"/>
                  <a:gd name="T24" fmla="*/ 796 h 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6" h="796">
                    <a:moveTo>
                      <a:pt x="0" y="221"/>
                    </a:moveTo>
                    <a:lnTo>
                      <a:pt x="0" y="796"/>
                    </a:lnTo>
                    <a:lnTo>
                      <a:pt x="1035" y="580"/>
                    </a:lnTo>
                    <a:lnTo>
                      <a:pt x="2076" y="796"/>
                    </a:lnTo>
                    <a:lnTo>
                      <a:pt x="2076" y="215"/>
                    </a:lnTo>
                    <a:lnTo>
                      <a:pt x="1029" y="0"/>
                    </a:lnTo>
                    <a:lnTo>
                      <a:pt x="0" y="221"/>
                    </a:lnTo>
                    <a:close/>
                  </a:path>
                </a:pathLst>
              </a:custGeom>
              <a:solidFill>
                <a:srgbClr val="CC0000"/>
              </a:solidFill>
              <a:ln>
                <a:noFill/>
              </a:ln>
              <a:extLst>
                <a:ext uri="{91240B29-F687-4F45-9708-019B960494DF}">
                  <a14:hiddenLine xmlns:a14="http://schemas.microsoft.com/office/drawing/2010/main" w="12700">
                    <a:solidFill>
                      <a:srgbClr val="000000"/>
                    </a:solidFill>
                    <a:round/>
                    <a:headEnd/>
                    <a:tailEnd/>
                  </a14:hiddenLine>
                </a:ext>
              </a:extLst>
            </p:spPr>
            <p:txBody>
              <a:bodyPr rot="10800000" vert="eaVert"/>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grpSp>
        <p:sp>
          <p:nvSpPr>
            <p:cNvPr id="219172" name="Text Box 36">
              <a:extLst>
                <a:ext uri="{FF2B5EF4-FFF2-40B4-BE49-F238E27FC236}">
                  <a16:creationId xmlns:a16="http://schemas.microsoft.com/office/drawing/2014/main" id="{340FA77D-7B61-4B4F-84C8-70A814543ED4}"/>
                </a:ext>
              </a:extLst>
            </p:cNvPr>
            <p:cNvSpPr txBox="1">
              <a:spLocks noChangeArrowheads="1"/>
            </p:cNvSpPr>
            <p:nvPr/>
          </p:nvSpPr>
          <p:spPr bwMode="auto">
            <a:xfrm>
              <a:off x="3796" y="2868"/>
              <a:ext cx="809" cy="326"/>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s-ES_tradnl" sz="1400" b="1">
                  <a:solidFill>
                    <a:schemeClr val="bg1"/>
                  </a:solidFill>
                  <a:effectLst>
                    <a:outerShdw blurRad="38100" dist="38100" dir="2700000" algn="tl">
                      <a:srgbClr val="000000"/>
                    </a:outerShdw>
                  </a:effectLst>
                  <a:latin typeface="Verdana" pitchFamily="34" charset="0"/>
                  <a:cs typeface="Arial" charset="0"/>
                </a:rPr>
                <a:t>Comer-cialización</a:t>
              </a:r>
            </a:p>
          </p:txBody>
        </p:sp>
      </p:grpSp>
      <p:grpSp>
        <p:nvGrpSpPr>
          <p:cNvPr id="20" name="Group 37">
            <a:extLst>
              <a:ext uri="{FF2B5EF4-FFF2-40B4-BE49-F238E27FC236}">
                <a16:creationId xmlns:a16="http://schemas.microsoft.com/office/drawing/2014/main" id="{1C7CFE17-1032-49D1-9B01-BD2DD5B98C1E}"/>
              </a:ext>
            </a:extLst>
          </p:cNvPr>
          <p:cNvGrpSpPr>
            <a:grpSpLocks/>
          </p:cNvGrpSpPr>
          <p:nvPr/>
        </p:nvGrpSpPr>
        <p:grpSpPr bwMode="auto">
          <a:xfrm>
            <a:off x="6934200" y="4191000"/>
            <a:ext cx="1447800" cy="1219200"/>
            <a:chOff x="4368" y="2640"/>
            <a:chExt cx="912" cy="768"/>
          </a:xfrm>
        </p:grpSpPr>
        <p:grpSp>
          <p:nvGrpSpPr>
            <p:cNvPr id="49171" name="Group 38">
              <a:extLst>
                <a:ext uri="{FF2B5EF4-FFF2-40B4-BE49-F238E27FC236}">
                  <a16:creationId xmlns:a16="http://schemas.microsoft.com/office/drawing/2014/main" id="{06813369-29A3-4461-B740-9A88CA549DFD}"/>
                </a:ext>
              </a:extLst>
            </p:cNvPr>
            <p:cNvGrpSpPr>
              <a:grpSpLocks/>
            </p:cNvGrpSpPr>
            <p:nvPr/>
          </p:nvGrpSpPr>
          <p:grpSpPr bwMode="auto">
            <a:xfrm>
              <a:off x="4368" y="2640"/>
              <a:ext cx="912" cy="768"/>
              <a:chOff x="2591" y="1823"/>
              <a:chExt cx="863" cy="816"/>
            </a:xfrm>
          </p:grpSpPr>
          <p:sp>
            <p:nvSpPr>
              <p:cNvPr id="49173" name="Freeform 39">
                <a:extLst>
                  <a:ext uri="{FF2B5EF4-FFF2-40B4-BE49-F238E27FC236}">
                    <a16:creationId xmlns:a16="http://schemas.microsoft.com/office/drawing/2014/main" id="{920448E0-C0BB-4C72-8462-5180318474D5}"/>
                  </a:ext>
                </a:extLst>
              </p:cNvPr>
              <p:cNvSpPr>
                <a:spLocks/>
              </p:cNvSpPr>
              <p:nvPr/>
            </p:nvSpPr>
            <p:spPr bwMode="auto">
              <a:xfrm rot="5400000">
                <a:off x="2898" y="1516"/>
                <a:ext cx="27" cy="642"/>
              </a:xfrm>
              <a:custGeom>
                <a:avLst/>
                <a:gdLst>
                  <a:gd name="T0" fmla="*/ 2 w 72"/>
                  <a:gd name="T1" fmla="*/ 55 h 626"/>
                  <a:gd name="T2" fmla="*/ 2 w 72"/>
                  <a:gd name="T3" fmla="*/ 692 h 626"/>
                  <a:gd name="T4" fmla="*/ 0 w 72"/>
                  <a:gd name="T5" fmla="*/ 632 h 626"/>
                  <a:gd name="T6" fmla="*/ 0 w 72"/>
                  <a:gd name="T7" fmla="*/ 0 h 626"/>
                  <a:gd name="T8" fmla="*/ 2 w 72"/>
                  <a:gd name="T9" fmla="*/ 55 h 626"/>
                  <a:gd name="T10" fmla="*/ 0 60000 65536"/>
                  <a:gd name="T11" fmla="*/ 0 60000 65536"/>
                  <a:gd name="T12" fmla="*/ 0 60000 65536"/>
                  <a:gd name="T13" fmla="*/ 0 60000 65536"/>
                  <a:gd name="T14" fmla="*/ 0 60000 65536"/>
                  <a:gd name="T15" fmla="*/ 0 w 72"/>
                  <a:gd name="T16" fmla="*/ 0 h 626"/>
                  <a:gd name="T17" fmla="*/ 72 w 72"/>
                  <a:gd name="T18" fmla="*/ 626 h 626"/>
                </a:gdLst>
                <a:ahLst/>
                <a:cxnLst>
                  <a:cxn ang="T10">
                    <a:pos x="T0" y="T1"/>
                  </a:cxn>
                  <a:cxn ang="T11">
                    <a:pos x="T2" y="T3"/>
                  </a:cxn>
                  <a:cxn ang="T12">
                    <a:pos x="T4" y="T5"/>
                  </a:cxn>
                  <a:cxn ang="T13">
                    <a:pos x="T6" y="T7"/>
                  </a:cxn>
                  <a:cxn ang="T14">
                    <a:pos x="T8" y="T9"/>
                  </a:cxn>
                </a:cxnLst>
                <a:rect l="T15" t="T16" r="T17" b="T18"/>
                <a:pathLst>
                  <a:path w="72" h="626">
                    <a:moveTo>
                      <a:pt x="72" y="51"/>
                    </a:moveTo>
                    <a:lnTo>
                      <a:pt x="72" y="626"/>
                    </a:lnTo>
                    <a:lnTo>
                      <a:pt x="0" y="571"/>
                    </a:lnTo>
                    <a:lnTo>
                      <a:pt x="0" y="0"/>
                    </a:lnTo>
                    <a:lnTo>
                      <a:pt x="72" y="51"/>
                    </a:lnTo>
                    <a:close/>
                  </a:path>
                </a:pathLst>
              </a:cu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74" name="Freeform 40">
                <a:extLst>
                  <a:ext uri="{FF2B5EF4-FFF2-40B4-BE49-F238E27FC236}">
                    <a16:creationId xmlns:a16="http://schemas.microsoft.com/office/drawing/2014/main" id="{BC8FA367-34C3-46C0-9F1F-9AEE7F5EF4B0}"/>
                  </a:ext>
                </a:extLst>
              </p:cNvPr>
              <p:cNvSpPr>
                <a:spLocks/>
              </p:cNvSpPr>
              <p:nvPr/>
            </p:nvSpPr>
            <p:spPr bwMode="auto">
              <a:xfrm rot="5400000">
                <a:off x="3107" y="1896"/>
                <a:ext cx="419" cy="274"/>
              </a:xfrm>
              <a:custGeom>
                <a:avLst/>
                <a:gdLst>
                  <a:gd name="T0" fmla="*/ 0 w 1102"/>
                  <a:gd name="T1" fmla="*/ 240 h 267"/>
                  <a:gd name="T2" fmla="*/ 2 w 1102"/>
                  <a:gd name="T3" fmla="*/ 296 h 267"/>
                  <a:gd name="T4" fmla="*/ 23 w 1102"/>
                  <a:gd name="T5" fmla="*/ 50 h 267"/>
                  <a:gd name="T6" fmla="*/ 22 w 1102"/>
                  <a:gd name="T7" fmla="*/ 0 h 267"/>
                  <a:gd name="T8" fmla="*/ 0 w 1102"/>
                  <a:gd name="T9" fmla="*/ 240 h 267"/>
                  <a:gd name="T10" fmla="*/ 0 60000 65536"/>
                  <a:gd name="T11" fmla="*/ 0 60000 65536"/>
                  <a:gd name="T12" fmla="*/ 0 60000 65536"/>
                  <a:gd name="T13" fmla="*/ 0 60000 65536"/>
                  <a:gd name="T14" fmla="*/ 0 60000 65536"/>
                  <a:gd name="T15" fmla="*/ 0 w 1102"/>
                  <a:gd name="T16" fmla="*/ 0 h 267"/>
                  <a:gd name="T17" fmla="*/ 1102 w 1102"/>
                  <a:gd name="T18" fmla="*/ 267 h 267"/>
                </a:gdLst>
                <a:ahLst/>
                <a:cxnLst>
                  <a:cxn ang="T10">
                    <a:pos x="T0" y="T1"/>
                  </a:cxn>
                  <a:cxn ang="T11">
                    <a:pos x="T2" y="T3"/>
                  </a:cxn>
                  <a:cxn ang="T12">
                    <a:pos x="T4" y="T5"/>
                  </a:cxn>
                  <a:cxn ang="T13">
                    <a:pos x="T6" y="T7"/>
                  </a:cxn>
                  <a:cxn ang="T14">
                    <a:pos x="T8" y="T9"/>
                  </a:cxn>
                </a:cxnLst>
                <a:rect l="T15" t="T16" r="T17" b="T18"/>
                <a:pathLst>
                  <a:path w="1102" h="267">
                    <a:moveTo>
                      <a:pt x="0" y="216"/>
                    </a:moveTo>
                    <a:lnTo>
                      <a:pt x="72" y="267"/>
                    </a:lnTo>
                    <a:lnTo>
                      <a:pt x="1102" y="46"/>
                    </a:lnTo>
                    <a:lnTo>
                      <a:pt x="1045" y="0"/>
                    </a:lnTo>
                    <a:lnTo>
                      <a:pt x="0" y="216"/>
                    </a:lnTo>
                    <a:close/>
                  </a:path>
                </a:pathLst>
              </a:cu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75" name="Freeform 41">
                <a:extLst>
                  <a:ext uri="{FF2B5EF4-FFF2-40B4-BE49-F238E27FC236}">
                    <a16:creationId xmlns:a16="http://schemas.microsoft.com/office/drawing/2014/main" id="{7A4E7533-37F8-4DEF-822B-9AE60F47D270}"/>
                  </a:ext>
                </a:extLst>
              </p:cNvPr>
              <p:cNvSpPr>
                <a:spLocks/>
              </p:cNvSpPr>
              <p:nvPr/>
            </p:nvSpPr>
            <p:spPr bwMode="auto">
              <a:xfrm rot="5400000">
                <a:off x="3110" y="2294"/>
                <a:ext cx="420" cy="269"/>
              </a:xfrm>
              <a:custGeom>
                <a:avLst/>
                <a:gdLst>
                  <a:gd name="T0" fmla="*/ 0 w 1105"/>
                  <a:gd name="T1" fmla="*/ 0 h 262"/>
                  <a:gd name="T2" fmla="*/ 1 w 1105"/>
                  <a:gd name="T3" fmla="*/ 51 h 262"/>
                  <a:gd name="T4" fmla="*/ 23 w 1105"/>
                  <a:gd name="T5" fmla="*/ 291 h 262"/>
                  <a:gd name="T6" fmla="*/ 22 w 1105"/>
                  <a:gd name="T7" fmla="*/ 237 h 262"/>
                  <a:gd name="T8" fmla="*/ 0 w 1105"/>
                  <a:gd name="T9" fmla="*/ 0 h 262"/>
                  <a:gd name="T10" fmla="*/ 0 60000 65536"/>
                  <a:gd name="T11" fmla="*/ 0 60000 65536"/>
                  <a:gd name="T12" fmla="*/ 0 60000 65536"/>
                  <a:gd name="T13" fmla="*/ 0 60000 65536"/>
                  <a:gd name="T14" fmla="*/ 0 60000 65536"/>
                  <a:gd name="T15" fmla="*/ 0 w 1105"/>
                  <a:gd name="T16" fmla="*/ 0 h 262"/>
                  <a:gd name="T17" fmla="*/ 1105 w 1105"/>
                  <a:gd name="T18" fmla="*/ 262 h 262"/>
                </a:gdLst>
                <a:ahLst/>
                <a:cxnLst>
                  <a:cxn ang="T10">
                    <a:pos x="T0" y="T1"/>
                  </a:cxn>
                  <a:cxn ang="T11">
                    <a:pos x="T2" y="T3"/>
                  </a:cxn>
                  <a:cxn ang="T12">
                    <a:pos x="T4" y="T5"/>
                  </a:cxn>
                  <a:cxn ang="T13">
                    <a:pos x="T6" y="T7"/>
                  </a:cxn>
                  <a:cxn ang="T14">
                    <a:pos x="T8" y="T9"/>
                  </a:cxn>
                </a:cxnLst>
                <a:rect l="T15" t="T16" r="T17" b="T18"/>
                <a:pathLst>
                  <a:path w="1105" h="262">
                    <a:moveTo>
                      <a:pt x="0" y="0"/>
                    </a:moveTo>
                    <a:lnTo>
                      <a:pt x="58" y="47"/>
                    </a:lnTo>
                    <a:lnTo>
                      <a:pt x="1105" y="262"/>
                    </a:lnTo>
                    <a:lnTo>
                      <a:pt x="1036" y="213"/>
                    </a:lnTo>
                    <a:lnTo>
                      <a:pt x="0" y="0"/>
                    </a:lnTo>
                    <a:close/>
                  </a:path>
                </a:pathLst>
              </a:cu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sp>
            <p:nvSpPr>
              <p:cNvPr id="49176" name="Freeform 42">
                <a:extLst>
                  <a:ext uri="{FF2B5EF4-FFF2-40B4-BE49-F238E27FC236}">
                    <a16:creationId xmlns:a16="http://schemas.microsoft.com/office/drawing/2014/main" id="{7D4C93D9-2E8A-4ADA-924D-AF884E672A84}"/>
                  </a:ext>
                </a:extLst>
              </p:cNvPr>
              <p:cNvSpPr>
                <a:spLocks/>
              </p:cNvSpPr>
              <p:nvPr/>
            </p:nvSpPr>
            <p:spPr bwMode="auto">
              <a:xfrm rot="5400000">
                <a:off x="2604" y="1837"/>
                <a:ext cx="789" cy="816"/>
              </a:xfrm>
              <a:custGeom>
                <a:avLst/>
                <a:gdLst>
                  <a:gd name="T0" fmla="*/ 0 w 2076"/>
                  <a:gd name="T1" fmla="*/ 245 h 796"/>
                  <a:gd name="T2" fmla="*/ 0 w 2076"/>
                  <a:gd name="T3" fmla="*/ 880 h 796"/>
                  <a:gd name="T4" fmla="*/ 22 w 2076"/>
                  <a:gd name="T5" fmla="*/ 641 h 796"/>
                  <a:gd name="T6" fmla="*/ 43 w 2076"/>
                  <a:gd name="T7" fmla="*/ 880 h 796"/>
                  <a:gd name="T8" fmla="*/ 43 w 2076"/>
                  <a:gd name="T9" fmla="*/ 238 h 796"/>
                  <a:gd name="T10" fmla="*/ 22 w 2076"/>
                  <a:gd name="T11" fmla="*/ 0 h 796"/>
                  <a:gd name="T12" fmla="*/ 0 w 2076"/>
                  <a:gd name="T13" fmla="*/ 245 h 796"/>
                  <a:gd name="T14" fmla="*/ 0 60000 65536"/>
                  <a:gd name="T15" fmla="*/ 0 60000 65536"/>
                  <a:gd name="T16" fmla="*/ 0 60000 65536"/>
                  <a:gd name="T17" fmla="*/ 0 60000 65536"/>
                  <a:gd name="T18" fmla="*/ 0 60000 65536"/>
                  <a:gd name="T19" fmla="*/ 0 60000 65536"/>
                  <a:gd name="T20" fmla="*/ 0 60000 65536"/>
                  <a:gd name="T21" fmla="*/ 0 w 2076"/>
                  <a:gd name="T22" fmla="*/ 0 h 796"/>
                  <a:gd name="T23" fmla="*/ 2076 w 2076"/>
                  <a:gd name="T24" fmla="*/ 796 h 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6" h="796">
                    <a:moveTo>
                      <a:pt x="0" y="221"/>
                    </a:moveTo>
                    <a:lnTo>
                      <a:pt x="0" y="796"/>
                    </a:lnTo>
                    <a:lnTo>
                      <a:pt x="1035" y="580"/>
                    </a:lnTo>
                    <a:lnTo>
                      <a:pt x="2076" y="796"/>
                    </a:lnTo>
                    <a:lnTo>
                      <a:pt x="2076" y="215"/>
                    </a:lnTo>
                    <a:lnTo>
                      <a:pt x="1029" y="0"/>
                    </a:lnTo>
                    <a:lnTo>
                      <a:pt x="0" y="221"/>
                    </a:lnTo>
                    <a:close/>
                  </a:path>
                </a:pathLst>
              </a:cu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Verdana" panose="020B0604030504040204" pitchFamily="34" charset="0"/>
                </a:endParaRPr>
              </a:p>
            </p:txBody>
          </p:sp>
        </p:grpSp>
        <p:sp>
          <p:nvSpPr>
            <p:cNvPr id="219179" name="Text Box 43">
              <a:extLst>
                <a:ext uri="{FF2B5EF4-FFF2-40B4-BE49-F238E27FC236}">
                  <a16:creationId xmlns:a16="http://schemas.microsoft.com/office/drawing/2014/main" id="{3ECD192C-8AFC-46A2-86FE-F4B2027D2393}"/>
                </a:ext>
              </a:extLst>
            </p:cNvPr>
            <p:cNvSpPr txBox="1">
              <a:spLocks noChangeArrowheads="1"/>
            </p:cNvSpPr>
            <p:nvPr/>
          </p:nvSpPr>
          <p:spPr bwMode="auto">
            <a:xfrm>
              <a:off x="4560" y="2756"/>
              <a:ext cx="624" cy="46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s-ES_tradnl" sz="1400" b="1">
                  <a:solidFill>
                    <a:schemeClr val="bg1"/>
                  </a:solidFill>
                  <a:effectLst>
                    <a:outerShdw blurRad="38100" dist="38100" dir="2700000" algn="tl">
                      <a:srgbClr val="000000"/>
                    </a:outerShdw>
                  </a:effectLst>
                  <a:latin typeface="Verdana" pitchFamily="34" charset="0"/>
                  <a:cs typeface="Arial" charset="0"/>
                </a:rPr>
                <a:t>Servicio Post-Venta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1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192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1925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79013F21-4318-42A2-8020-C80425E4520C}"/>
              </a:ext>
            </a:extLst>
          </p:cNvPr>
          <p:cNvSpPr>
            <a:spLocks noGrp="1" noChangeArrowheads="1"/>
          </p:cNvSpPr>
          <p:nvPr>
            <p:ph type="subTitle" idx="4294967295"/>
          </p:nvPr>
        </p:nvSpPr>
        <p:spPr>
          <a:xfrm>
            <a:off x="2592388" y="981075"/>
            <a:ext cx="6551612" cy="701675"/>
          </a:xfrm>
        </p:spPr>
        <p:txBody>
          <a:bodyPr>
            <a:spAutoFit/>
          </a:bodyPr>
          <a:lstStyle/>
          <a:p>
            <a:pPr marL="0" indent="0" algn="ctr" fontAlgn="auto">
              <a:spcBef>
                <a:spcPct val="0"/>
              </a:spcBef>
              <a:spcAft>
                <a:spcPts val="0"/>
              </a:spcAft>
              <a:buFontTx/>
              <a:buNone/>
              <a:defRPr/>
            </a:pPr>
            <a:r>
              <a:rPr lang="es-MX" sz="4000" b="1" dirty="0">
                <a:solidFill>
                  <a:srgbClr val="FF9933"/>
                </a:solidFill>
                <a:effectLst>
                  <a:outerShdw blurRad="38100" dist="38100" dir="2700000" algn="tl">
                    <a:srgbClr val="000000"/>
                  </a:outerShdw>
                </a:effectLst>
                <a:cs typeface="Arial" pitchFamily="34" charset="0"/>
              </a:rPr>
              <a:t>Objetivos  y Metas</a:t>
            </a:r>
            <a:endParaRPr lang="es-ES" sz="4000" b="1" dirty="0">
              <a:solidFill>
                <a:srgbClr val="FF9933"/>
              </a:solidFill>
              <a:effectLst>
                <a:outerShdw blurRad="38100" dist="38100" dir="2700000" algn="tl">
                  <a:srgbClr val="000000"/>
                </a:outerShdw>
              </a:effectLst>
              <a:cs typeface="Arial" pitchFamily="34" charset="0"/>
            </a:endParaRPr>
          </a:p>
        </p:txBody>
      </p:sp>
      <p:sp>
        <p:nvSpPr>
          <p:cNvPr id="50180" name="Rectangle 28">
            <a:extLst>
              <a:ext uri="{FF2B5EF4-FFF2-40B4-BE49-F238E27FC236}">
                <a16:creationId xmlns:a16="http://schemas.microsoft.com/office/drawing/2014/main" id="{19458630-0F29-4876-ABA7-40D0E7E6D6DF}"/>
              </a:ext>
            </a:extLst>
          </p:cNvPr>
          <p:cNvSpPr>
            <a:spLocks noChangeArrowheads="1"/>
          </p:cNvSpPr>
          <p:nvPr/>
        </p:nvSpPr>
        <p:spPr bwMode="auto">
          <a:xfrm>
            <a:off x="1042988" y="1916113"/>
            <a:ext cx="7272337" cy="3139321"/>
          </a:xfrm>
          <a:prstGeom prst="rect">
            <a:avLst/>
          </a:prstGeom>
          <a:noFill/>
          <a:ln w="12700" algn="ctr">
            <a:noFill/>
            <a:miter lim="800000"/>
            <a:headEnd/>
            <a:tailEnd/>
          </a:ln>
          <a:effectLst/>
        </p:spPr>
        <p:txBody>
          <a:bodyPr>
            <a:spAutoFit/>
          </a:bodyPr>
          <a:lstStyle/>
          <a:p>
            <a:pPr algn="ctr" fontAlgn="auto">
              <a:spcBef>
                <a:spcPct val="50000"/>
              </a:spcBef>
              <a:spcAft>
                <a:spcPts val="0"/>
              </a:spcAft>
              <a:defRPr/>
            </a:pPr>
            <a:r>
              <a:rPr lang="es-MX" sz="4400" b="1" dirty="0">
                <a:latin typeface="+mn-lt"/>
                <a:cs typeface="Arial" pitchFamily="34" charset="0"/>
              </a:rPr>
              <a:t>¿Qué queremos realizar ? o</a:t>
            </a:r>
          </a:p>
          <a:p>
            <a:pPr algn="ctr" fontAlgn="auto">
              <a:spcBef>
                <a:spcPct val="50000"/>
              </a:spcBef>
              <a:spcAft>
                <a:spcPts val="0"/>
              </a:spcAft>
              <a:defRPr/>
            </a:pPr>
            <a:r>
              <a:rPr lang="es-MX" sz="4400" b="1" dirty="0">
                <a:latin typeface="+mn-lt"/>
                <a:cs typeface="Arial" pitchFamily="34" charset="0"/>
              </a:rPr>
              <a:t>¿Qué queremos alcanzar?</a:t>
            </a:r>
            <a:endParaRPr lang="es-ES" sz="4400" b="1" dirty="0">
              <a:latin typeface="+mn-lt"/>
              <a:cs typeface="Arial" pitchFamily="34" charset="0"/>
            </a:endParaRPr>
          </a:p>
        </p:txBody>
      </p:sp>
      <p:pic>
        <p:nvPicPr>
          <p:cNvPr id="120844" name="Picture 12" descr="galaxia+dardos">
            <a:extLst>
              <a:ext uri="{FF2B5EF4-FFF2-40B4-BE49-F238E27FC236}">
                <a16:creationId xmlns:a16="http://schemas.microsoft.com/office/drawing/2014/main" id="{9EEEBCD3-93BB-4014-AD03-CFAF8514F924}"/>
              </a:ext>
            </a:extLst>
          </p:cNvPr>
          <p:cNvPicPr>
            <a:picLocks noChangeAspect="1" noChangeArrowheads="1"/>
          </p:cNvPicPr>
          <p:nvPr/>
        </p:nvPicPr>
        <p:blipFill>
          <a:blip r:embed="rId3" cstate="print"/>
          <a:srcRect/>
          <a:stretch>
            <a:fillRect/>
          </a:stretch>
        </p:blipFill>
        <p:spPr bwMode="auto">
          <a:xfrm>
            <a:off x="3276600" y="3933056"/>
            <a:ext cx="2735263" cy="1628800"/>
          </a:xfrm>
          <a:prstGeom prst="rect">
            <a:avLst/>
          </a:prstGeom>
          <a:noFill/>
          <a:scene3d>
            <a:camera prst="orthographicFront"/>
            <a:lightRig rig="threePt" dir="t"/>
          </a:scene3d>
          <a:sp3d>
            <a:bevelT w="114300" prst="artDeco"/>
          </a:sp3d>
        </p:spPr>
      </p:pic>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Rectangle 12">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17D416D5-D3A7-497B-B59F-DFF5DBD6C7A4}"/>
              </a:ext>
            </a:extLst>
          </p:cNvPr>
          <p:cNvPicPr>
            <a:picLocks noGrp="1" noChangeAspect="1"/>
          </p:cNvPicPr>
          <p:nvPr>
            <p:ph sz="quarter" idx="13"/>
          </p:nvPr>
        </p:nvPicPr>
        <p:blipFill rotWithShape="1">
          <a:blip r:embed="rId4"/>
          <a:srcRect l="12576" t="30337" r="9848" b="10250"/>
          <a:stretch/>
        </p:blipFill>
        <p:spPr>
          <a:xfrm>
            <a:off x="776332" y="957486"/>
            <a:ext cx="7626094" cy="448773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71324"/>
          <a:stretch/>
        </p:blipFill>
        <p:spPr>
          <a:xfrm>
            <a:off x="0" y="0"/>
            <a:ext cx="2622176" cy="6858000"/>
          </a:xfrm>
          <a:prstGeom prst="rect">
            <a:avLst/>
          </a:prstGeom>
        </p:spPr>
      </p:pic>
      <p:sp>
        <p:nvSpPr>
          <p:cNvPr id="2" name="Título 1">
            <a:extLst>
              <a:ext uri="{FF2B5EF4-FFF2-40B4-BE49-F238E27FC236}">
                <a16:creationId xmlns:a16="http://schemas.microsoft.com/office/drawing/2014/main" id="{BC88730A-A3D5-4381-BF34-B90F75409C74}"/>
              </a:ext>
            </a:extLst>
          </p:cNvPr>
          <p:cNvSpPr>
            <a:spLocks noGrp="1"/>
          </p:cNvSpPr>
          <p:nvPr>
            <p:ph type="title"/>
          </p:nvPr>
        </p:nvSpPr>
        <p:spPr>
          <a:xfrm>
            <a:off x="476408" y="5243774"/>
            <a:ext cx="8187274" cy="1137554"/>
          </a:xfrm>
        </p:spPr>
        <p:txBody>
          <a:bodyPr vert="horz" lIns="91440" tIns="45720" rIns="91440" bIns="45720" rtlCol="0" anchor="b">
            <a:normAutofit/>
          </a:bodyPr>
          <a:lstStyle/>
          <a:p>
            <a:r>
              <a:rPr lang="en-US" sz="4800" dirty="0"/>
              <a:t>LA EMPRESA </a:t>
            </a:r>
          </a:p>
        </p:txBody>
      </p:sp>
      <p:pic>
        <p:nvPicPr>
          <p:cNvPr id="17" name="Picture 16">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61810" r="21258"/>
          <a:stretch/>
        </p:blipFill>
        <p:spPr>
          <a:xfrm>
            <a:off x="0" y="4238951"/>
            <a:ext cx="7200177" cy="2619049"/>
          </a:xfrm>
          <a:prstGeom prst="rect">
            <a:avLst/>
          </a:prstGeom>
        </p:spPr>
      </p:pic>
    </p:spTree>
    <p:extLst>
      <p:ext uri="{BB962C8B-B14F-4D97-AF65-F5344CB8AC3E}">
        <p14:creationId xmlns:p14="http://schemas.microsoft.com/office/powerpoint/2010/main" val="2908482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2887"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2889" name="Picture 122888">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2891" name="Rectangle 122890">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93" name="Picture 122892">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71324"/>
          <a:stretch/>
        </p:blipFill>
        <p:spPr>
          <a:xfrm>
            <a:off x="0" y="0"/>
            <a:ext cx="2622176" cy="6858000"/>
          </a:xfrm>
          <a:prstGeom prst="rect">
            <a:avLst/>
          </a:prstGeom>
        </p:spPr>
      </p:pic>
      <p:sp>
        <p:nvSpPr>
          <p:cNvPr id="53270" name="Rectangle 3">
            <a:extLst>
              <a:ext uri="{FF2B5EF4-FFF2-40B4-BE49-F238E27FC236}">
                <a16:creationId xmlns:a16="http://schemas.microsoft.com/office/drawing/2014/main" id="{F1DF96E7-450C-4FBC-B192-0F1A88AB1336}"/>
              </a:ext>
            </a:extLst>
          </p:cNvPr>
          <p:cNvSpPr>
            <a:spLocks noChangeArrowheads="1"/>
          </p:cNvSpPr>
          <p:nvPr/>
        </p:nvSpPr>
        <p:spPr bwMode="auto">
          <a:xfrm>
            <a:off x="476408" y="4562855"/>
            <a:ext cx="8187274" cy="1137554"/>
          </a:xfrm>
          <a:prstGeom prst="rect">
            <a:avLst/>
          </a:prstGeom>
        </p:spPr>
        <p:txBody>
          <a:bodyPr vert="horz" lIns="91440" tIns="45720" rIns="91440" bIns="45720" rtlCol="0" anchor="b">
            <a:normAutofit/>
          </a:bodyPr>
          <a:lstStyle/>
          <a:p>
            <a:pPr algn="ctr" defTabSz="914400" fontAlgn="auto">
              <a:lnSpc>
                <a:spcPct val="90000"/>
              </a:lnSpc>
              <a:spcBef>
                <a:spcPct val="0"/>
              </a:spcBef>
              <a:spcAft>
                <a:spcPts val="600"/>
              </a:spcAft>
              <a:defRPr/>
            </a:pPr>
            <a:r>
              <a:rPr lang="en-US" sz="3700" b="1" cap="all" dirty="0">
                <a:latin typeface="+mj-lt"/>
                <a:ea typeface="+mj-ea"/>
                <a:cs typeface="+mj-cs"/>
              </a:rPr>
              <a:t>Diferencias entre Objetivos y Metas</a:t>
            </a:r>
          </a:p>
        </p:txBody>
      </p:sp>
      <p:pic>
        <p:nvPicPr>
          <p:cNvPr id="122895" name="Picture 122894">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61810" r="21258"/>
          <a:stretch/>
        </p:blipFill>
        <p:spPr>
          <a:xfrm>
            <a:off x="0" y="4238951"/>
            <a:ext cx="7200177" cy="2619049"/>
          </a:xfrm>
          <a:prstGeom prst="rect">
            <a:avLst/>
          </a:prstGeom>
        </p:spPr>
      </p:pic>
      <p:graphicFrame>
        <p:nvGraphicFramePr>
          <p:cNvPr id="122882" name="Group 2">
            <a:extLst>
              <a:ext uri="{FF2B5EF4-FFF2-40B4-BE49-F238E27FC236}">
                <a16:creationId xmlns:a16="http://schemas.microsoft.com/office/drawing/2014/main" id="{165D2CEC-712E-41B1-ACE8-AA7CD5D796AE}"/>
              </a:ext>
            </a:extLst>
          </p:cNvPr>
          <p:cNvGraphicFramePr>
            <a:graphicFrameLocks noGrp="1"/>
          </p:cNvGraphicFramePr>
          <p:nvPr>
            <p:extLst>
              <p:ext uri="{D42A27DB-BD31-4B8C-83A1-F6EECF244321}">
                <p14:modId xmlns:p14="http://schemas.microsoft.com/office/powerpoint/2010/main" val="1099173887"/>
              </p:ext>
            </p:extLst>
          </p:nvPr>
        </p:nvGraphicFramePr>
        <p:xfrm>
          <a:off x="1956850" y="957486"/>
          <a:ext cx="6991350" cy="3619501"/>
        </p:xfrm>
        <a:graphic>
          <a:graphicData uri="http://schemas.openxmlformats.org/drawingml/2006/table">
            <a:tbl>
              <a:tblPr/>
              <a:tblGrid>
                <a:gridCol w="3495675">
                  <a:extLst>
                    <a:ext uri="{9D8B030D-6E8A-4147-A177-3AD203B41FA5}">
                      <a16:colId xmlns:a16="http://schemas.microsoft.com/office/drawing/2014/main" val="20000"/>
                    </a:ext>
                  </a:extLst>
                </a:gridCol>
                <a:gridCol w="3495675">
                  <a:extLst>
                    <a:ext uri="{9D8B030D-6E8A-4147-A177-3AD203B41FA5}">
                      <a16:colId xmlns:a16="http://schemas.microsoft.com/office/drawing/2014/main" val="20001"/>
                    </a:ext>
                  </a:extLst>
                </a:gridCol>
              </a:tblGrid>
              <a:tr h="5127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2400" b="1" i="0" u="none" strike="noStrike" cap="none" normalizeH="0" baseline="0">
                          <a:ln>
                            <a:noFill/>
                          </a:ln>
                          <a:solidFill>
                            <a:schemeClr val="accent1"/>
                          </a:solidFill>
                          <a:effectLst/>
                          <a:latin typeface="Arial" pitchFamily="34" charset="0"/>
                          <a:cs typeface="Arial" pitchFamily="34" charset="0"/>
                        </a:rPr>
                        <a:t>Objetivos</a:t>
                      </a:r>
                      <a:endParaRPr kumimoji="0" lang="es-ES" sz="2400" b="1" i="0" u="none" strike="noStrike" cap="none" normalizeH="0" baseline="0">
                        <a:ln>
                          <a:noFill/>
                        </a:ln>
                        <a:solidFill>
                          <a:schemeClr val="accent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2400" b="1" i="0" u="none" strike="noStrike" cap="none" normalizeH="0" baseline="0">
                          <a:ln>
                            <a:noFill/>
                          </a:ln>
                          <a:solidFill>
                            <a:schemeClr val="accent1"/>
                          </a:solidFill>
                          <a:effectLst/>
                          <a:latin typeface="Arial" pitchFamily="34" charset="0"/>
                          <a:cs typeface="Arial" pitchFamily="34" charset="0"/>
                        </a:rPr>
                        <a:t>Metas</a:t>
                      </a:r>
                      <a:endParaRPr kumimoji="0" lang="es-ES" sz="2400" b="1" i="0" u="none" strike="noStrike" cap="none" normalizeH="0" baseline="0">
                        <a:ln>
                          <a:noFill/>
                        </a:ln>
                        <a:solidFill>
                          <a:schemeClr val="accent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759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s-MX" sz="2000" b="0" i="0" u="none" strike="noStrike" cap="none" normalizeH="0" baseline="0">
                          <a:ln>
                            <a:noFill/>
                          </a:ln>
                          <a:solidFill>
                            <a:schemeClr val="tx1"/>
                          </a:solidFill>
                          <a:effectLst/>
                          <a:latin typeface="Arial" pitchFamily="34" charset="0"/>
                          <a:cs typeface="Arial" pitchFamily="34" charset="0"/>
                        </a:rPr>
                        <a:t>Señala la dirección para llegar a un acuerdo</a:t>
                      </a:r>
                      <a:endParaRPr kumimoji="0" lang="es-ES" sz="2000" b="0" i="0" u="none" strike="noStrike" cap="none" normalizeH="0" baseline="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s-MX" sz="2000" b="0" i="0" u="none" strike="noStrike" cap="none" normalizeH="0" baseline="0">
                          <a:ln>
                            <a:noFill/>
                          </a:ln>
                          <a:solidFill>
                            <a:schemeClr val="tx1"/>
                          </a:solidFill>
                          <a:effectLst/>
                          <a:latin typeface="Arial" pitchFamily="34" charset="0"/>
                          <a:cs typeface="Arial" pitchFamily="34" charset="0"/>
                        </a:rPr>
                        <a:t>Revelan exactamente el éxito</a:t>
                      </a:r>
                      <a:endParaRPr kumimoji="0" lang="es-ES" sz="20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59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s-MX" sz="2000" b="0" i="0" u="none" strike="noStrike" cap="none" normalizeH="0" baseline="0">
                          <a:ln>
                            <a:noFill/>
                          </a:ln>
                          <a:solidFill>
                            <a:schemeClr val="tx1"/>
                          </a:solidFill>
                          <a:effectLst/>
                          <a:latin typeface="Arial" pitchFamily="34" charset="0"/>
                          <a:cs typeface="Arial" pitchFamily="34" charset="0"/>
                        </a:rPr>
                        <a:t>Se convierte en una o más metas </a:t>
                      </a:r>
                      <a:endParaRPr kumimoji="0" lang="es-ES" sz="2000" b="0" i="0" u="none" strike="noStrike" cap="none" normalizeH="0" baseline="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s-MX" sz="2000" b="0" i="0" u="none" strike="noStrike" cap="none" normalizeH="0" baseline="0">
                          <a:ln>
                            <a:noFill/>
                          </a:ln>
                          <a:solidFill>
                            <a:schemeClr val="tx1"/>
                          </a:solidFill>
                          <a:effectLst/>
                          <a:latin typeface="Arial" pitchFamily="34" charset="0"/>
                          <a:cs typeface="Arial" pitchFamily="34" charset="0"/>
                        </a:rPr>
                        <a:t>Es medible en términos exactos</a:t>
                      </a:r>
                      <a:endParaRPr kumimoji="0" lang="es-ES" sz="20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156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s-MX" sz="2000" b="0" i="0" u="none" strike="noStrike" cap="none" normalizeH="0" baseline="0">
                          <a:ln>
                            <a:noFill/>
                          </a:ln>
                          <a:solidFill>
                            <a:schemeClr val="tx1"/>
                          </a:solidFill>
                          <a:effectLst/>
                          <a:latin typeface="Arial" pitchFamily="34" charset="0"/>
                          <a:cs typeface="Arial" pitchFamily="34" charset="0"/>
                        </a:rPr>
                        <a:t>Enuncia en forma general a dónde se quiere ir</a:t>
                      </a:r>
                      <a:endParaRPr kumimoji="0" lang="es-ES" sz="2000" b="0" i="0" u="none" strike="noStrike" cap="none" normalizeH="0" baseline="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s-MX" sz="2000" b="0" i="0" u="none" strike="noStrike" cap="none" normalizeH="0" baseline="0">
                          <a:ln>
                            <a:noFill/>
                          </a:ln>
                          <a:solidFill>
                            <a:schemeClr val="tx1"/>
                          </a:solidFill>
                          <a:effectLst/>
                          <a:latin typeface="Arial" pitchFamily="34" charset="0"/>
                          <a:cs typeface="Arial" pitchFamily="34" charset="0"/>
                        </a:rPr>
                        <a:t>Es medida por una escala de intervalo o de proporción </a:t>
                      </a:r>
                      <a:endParaRPr kumimoji="0" lang="es-ES" sz="20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1220" name="Picture 23" descr="dardos">
            <a:extLst>
              <a:ext uri="{FF2B5EF4-FFF2-40B4-BE49-F238E27FC236}">
                <a16:creationId xmlns:a16="http://schemas.microsoft.com/office/drawing/2014/main" id="{6264E892-9959-4E27-B131-619923EC53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3808" y="5180936"/>
            <a:ext cx="1628100" cy="91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7EE6694-7DF3-4FD3-AA46-F681968830A9}"/>
              </a:ext>
            </a:extLst>
          </p:cNvPr>
          <p:cNvSpPr>
            <a:spLocks noGrp="1" noChangeArrowheads="1"/>
          </p:cNvSpPr>
          <p:nvPr>
            <p:ph type="title" idx="4294967295"/>
          </p:nvPr>
        </p:nvSpPr>
        <p:spPr>
          <a:xfrm>
            <a:off x="2699792" y="548680"/>
            <a:ext cx="5761037" cy="1323975"/>
          </a:xfrm>
          <a:solidFill>
            <a:schemeClr val="bg1"/>
          </a:solidFill>
        </p:spPr>
        <p:txBody>
          <a:bodyPr wrap="square" anchor="t">
            <a:spAutoFit/>
          </a:bodyPr>
          <a:lstStyle/>
          <a:p>
            <a:pPr algn="ctr" fontAlgn="auto">
              <a:spcAft>
                <a:spcPts val="0"/>
              </a:spcAft>
              <a:defRPr/>
            </a:pPr>
            <a:r>
              <a:rPr lang="es-MX" sz="4000" dirty="0">
                <a:solidFill>
                  <a:schemeClr val="tx1"/>
                </a:solidFill>
                <a:cs typeface="Arial" pitchFamily="34" charset="0"/>
              </a:rPr>
              <a:t>Formulación de Estrategias</a:t>
            </a:r>
            <a:endParaRPr lang="es-ES" sz="4000" dirty="0">
              <a:solidFill>
                <a:schemeClr val="tx1"/>
              </a:solidFill>
              <a:cs typeface="Arial" pitchFamily="34" charset="0"/>
            </a:endParaRPr>
          </a:p>
        </p:txBody>
      </p:sp>
      <p:sp>
        <p:nvSpPr>
          <p:cNvPr id="108547" name="Rectangle 3">
            <a:extLst>
              <a:ext uri="{FF2B5EF4-FFF2-40B4-BE49-F238E27FC236}">
                <a16:creationId xmlns:a16="http://schemas.microsoft.com/office/drawing/2014/main" id="{EE0A0FEE-CEAD-45DF-8ABC-AA27FFF5054F}"/>
              </a:ext>
            </a:extLst>
          </p:cNvPr>
          <p:cNvSpPr>
            <a:spLocks noGrp="1" noChangeArrowheads="1"/>
          </p:cNvSpPr>
          <p:nvPr>
            <p:ph type="body" idx="4294967295"/>
          </p:nvPr>
        </p:nvSpPr>
        <p:spPr>
          <a:xfrm>
            <a:off x="0" y="2204492"/>
            <a:ext cx="6228184" cy="3960812"/>
          </a:xfrm>
        </p:spPr>
        <p:txBody>
          <a:bodyPr>
            <a:normAutofit fontScale="85000" lnSpcReduction="10000"/>
          </a:bodyPr>
          <a:lstStyle/>
          <a:p>
            <a:pPr marL="288925" indent="-288925" algn="just">
              <a:spcBef>
                <a:spcPct val="50000"/>
              </a:spcBef>
              <a:buClr>
                <a:schemeClr val="tx1"/>
              </a:buClr>
              <a:buFontTx/>
              <a:buBlip>
                <a:blip r:embed="rId3"/>
              </a:buBlip>
            </a:pPr>
            <a:r>
              <a:rPr lang="es-MX" altLang="es-EC" sz="2400" b="1" dirty="0">
                <a:cs typeface="Arial" panose="020B0604020202020204" pitchFamily="34" charset="0"/>
              </a:rPr>
              <a:t>Investigación:</a:t>
            </a:r>
            <a:r>
              <a:rPr lang="es-MX" altLang="es-EC" sz="2400" dirty="0">
                <a:cs typeface="Arial" panose="020B0604020202020204" pitchFamily="34" charset="0"/>
              </a:rPr>
              <a:t> Identificar Fortalezas y Debilidades  claves en Gerencia, Mercadeo, Producción, Finanzas, I&amp;D.</a:t>
            </a:r>
          </a:p>
          <a:p>
            <a:pPr marL="288925" indent="-288925" algn="just">
              <a:spcBef>
                <a:spcPct val="50000"/>
              </a:spcBef>
              <a:buClr>
                <a:schemeClr val="tx1"/>
              </a:buClr>
              <a:buFontTx/>
              <a:buBlip>
                <a:blip r:embed="rId3"/>
              </a:buBlip>
            </a:pPr>
            <a:r>
              <a:rPr lang="es-MX" altLang="es-EC" sz="2400" b="1" dirty="0">
                <a:cs typeface="Arial" panose="020B0604020202020204" pitchFamily="34" charset="0"/>
              </a:rPr>
              <a:t>Análisis:</a:t>
            </a:r>
            <a:r>
              <a:rPr lang="es-MX" altLang="es-EC" sz="2400" dirty="0">
                <a:cs typeface="Arial" panose="020B0604020202020204" pitchFamily="34" charset="0"/>
              </a:rPr>
              <a:t> Comparar Fortalezas y Debilidades con Oportunidades y Amenazas para formular estrategias factibles.</a:t>
            </a:r>
          </a:p>
          <a:p>
            <a:pPr marL="288925" indent="-288925" algn="just">
              <a:spcBef>
                <a:spcPct val="50000"/>
              </a:spcBef>
              <a:buClr>
                <a:schemeClr val="tx1"/>
              </a:buClr>
              <a:buFontTx/>
              <a:buBlip>
                <a:blip r:embed="rId3"/>
              </a:buBlip>
            </a:pPr>
            <a:r>
              <a:rPr lang="es-MX" altLang="es-EC" sz="2400" b="1" dirty="0">
                <a:cs typeface="Arial" panose="020B0604020202020204" pitchFamily="34" charset="0"/>
              </a:rPr>
              <a:t>Toma de Decisión:</a:t>
            </a:r>
            <a:r>
              <a:rPr lang="es-MX" altLang="es-EC" sz="2400" dirty="0">
                <a:cs typeface="Arial" panose="020B0604020202020204" pitchFamily="34" charset="0"/>
              </a:rPr>
              <a:t> Evaluar el impacto de las estrategias. No hay recursos ilimitados, por lo tanto se debe escoger la alternativa que mejore los beneficios.</a:t>
            </a:r>
            <a:endParaRPr lang="es-ES" altLang="es-EC" sz="2400" dirty="0">
              <a:cs typeface="Arial" panose="020B0604020202020204" pitchFamily="34" charset="0"/>
            </a:endParaRPr>
          </a:p>
        </p:txBody>
      </p:sp>
      <p:pic>
        <p:nvPicPr>
          <p:cNvPr id="131076" name="Picture 4" descr="Concepto-ejec">
            <a:extLst>
              <a:ext uri="{FF2B5EF4-FFF2-40B4-BE49-F238E27FC236}">
                <a16:creationId xmlns:a16="http://schemas.microsoft.com/office/drawing/2014/main" id="{051316EA-66DF-4041-81FC-F62CD7C86EA4}"/>
              </a:ext>
            </a:extLst>
          </p:cNvPr>
          <p:cNvPicPr>
            <a:picLocks noChangeAspect="1" noChangeArrowheads="1"/>
          </p:cNvPicPr>
          <p:nvPr/>
        </p:nvPicPr>
        <p:blipFill>
          <a:blip r:embed="rId4" cstate="print"/>
          <a:srcRect/>
          <a:stretch>
            <a:fillRect/>
          </a:stretch>
        </p:blipFill>
        <p:spPr bwMode="auto">
          <a:xfrm>
            <a:off x="7164288" y="2204492"/>
            <a:ext cx="1333546" cy="4248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08547">
                                            <p:txEl>
                                              <p:pRg st="0" end="0"/>
                                            </p:txEl>
                                          </p:spTgt>
                                        </p:tgtEl>
                                        <p:attrNameLst>
                                          <p:attrName>style.visibility</p:attrName>
                                        </p:attrNameLst>
                                      </p:cBhvr>
                                      <p:to>
                                        <p:strVal val="visible"/>
                                      </p:to>
                                    </p:set>
                                    <p:anim to="" calcmode="lin" valueType="num">
                                      <p:cBhvr>
                                        <p:cTn id="7" dur="1" fill="hold"/>
                                        <p:tgtEl>
                                          <p:spTgt spid="1085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8547">
                                            <p:txEl>
                                              <p:pRg st="1" end="1"/>
                                            </p:txEl>
                                          </p:spTgt>
                                        </p:tgtEl>
                                        <p:attrNameLst>
                                          <p:attrName>style.visibility</p:attrName>
                                        </p:attrNameLst>
                                      </p:cBhvr>
                                      <p:to>
                                        <p:strVal val="visible"/>
                                      </p:to>
                                    </p:set>
                                    <p:anim to="" calcmode="lin" valueType="num">
                                      <p:cBhvr>
                                        <p:cTn id="12" dur="1" fill="hold"/>
                                        <p:tgtEl>
                                          <p:spTgt spid="10854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8547">
                                            <p:txEl>
                                              <p:pRg st="2" end="2"/>
                                            </p:txEl>
                                          </p:spTgt>
                                        </p:tgtEl>
                                        <p:attrNameLst>
                                          <p:attrName>style.visibility</p:attrName>
                                        </p:attrNameLst>
                                      </p:cBhvr>
                                      <p:to>
                                        <p:strVal val="visible"/>
                                      </p:to>
                                    </p:set>
                                    <p:anim to="" calcmode="lin" valueType="num">
                                      <p:cBhvr>
                                        <p:cTn id="17" dur="1" fill="hold"/>
                                        <p:tgtEl>
                                          <p:spTgt spid="10854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90485" name="Rectangle 190484">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469" name="Picture 5" descr="5__1estrategico">
            <a:extLst>
              <a:ext uri="{FF2B5EF4-FFF2-40B4-BE49-F238E27FC236}">
                <a16:creationId xmlns:a16="http://schemas.microsoft.com/office/drawing/2014/main" id="{2C11B35F-345E-4E44-8CC1-71C989B7A299}"/>
              </a:ext>
            </a:extLst>
          </p:cNvPr>
          <p:cNvPicPr>
            <a:picLocks noChangeAspect="1" noChangeArrowheads="1"/>
          </p:cNvPicPr>
          <p:nvPr/>
        </p:nvPicPr>
        <p:blipFill rotWithShape="1">
          <a:blip r:embed="rId2" cstate="print"/>
          <a:srcRect l="22423" r="33561"/>
          <a:stretch/>
        </p:blipFill>
        <p:spPr bwMode="auto">
          <a:xfrm>
            <a:off x="20" y="10"/>
            <a:ext cx="3018550" cy="6857990"/>
          </a:xfrm>
          <a:prstGeom prst="rect">
            <a:avLst/>
          </a:prstGeom>
        </p:spPr>
      </p:pic>
      <p:sp>
        <p:nvSpPr>
          <p:cNvPr id="190487" name="Rectangle 190486">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489" name="Picture 190488">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0467" name="Rectangle 2">
            <a:extLst>
              <a:ext uri="{FF2B5EF4-FFF2-40B4-BE49-F238E27FC236}">
                <a16:creationId xmlns:a16="http://schemas.microsoft.com/office/drawing/2014/main" id="{8113F75A-A27D-4879-B917-F9AAE651CE86}"/>
              </a:ext>
            </a:extLst>
          </p:cNvPr>
          <p:cNvSpPr>
            <a:spLocks noGrp="1" noChangeArrowheads="1"/>
          </p:cNvSpPr>
          <p:nvPr>
            <p:ph type="title"/>
          </p:nvPr>
        </p:nvSpPr>
        <p:spPr>
          <a:xfrm>
            <a:off x="3348787" y="618517"/>
            <a:ext cx="5004665" cy="1596177"/>
          </a:xfrm>
        </p:spPr>
        <p:txBody>
          <a:bodyPr>
            <a:normAutofit/>
          </a:bodyPr>
          <a:lstStyle/>
          <a:p>
            <a:pPr fontAlgn="auto">
              <a:spcAft>
                <a:spcPts val="0"/>
              </a:spcAft>
              <a:defRPr/>
            </a:pPr>
            <a:r>
              <a:rPr lang="es-MX" b="1">
                <a:effectLst>
                  <a:outerShdw blurRad="38100" dist="38100" dir="2700000" algn="tl">
                    <a:srgbClr val="000000"/>
                  </a:outerShdw>
                </a:effectLst>
                <a:cs typeface="Arial" pitchFamily="34" charset="0"/>
              </a:rPr>
              <a:t>Análisis DOFA</a:t>
            </a:r>
            <a:endParaRPr lang="es-VE" b="1">
              <a:effectLst>
                <a:outerShdw blurRad="38100" dist="38100" dir="2700000" algn="tl">
                  <a:srgbClr val="000000"/>
                </a:outerShdw>
              </a:effectLst>
              <a:cs typeface="Arial" pitchFamily="34" charset="0"/>
            </a:endParaRPr>
          </a:p>
        </p:txBody>
      </p:sp>
      <p:sp>
        <p:nvSpPr>
          <p:cNvPr id="58370" name="Rectangle 2">
            <a:extLst>
              <a:ext uri="{FF2B5EF4-FFF2-40B4-BE49-F238E27FC236}">
                <a16:creationId xmlns:a16="http://schemas.microsoft.com/office/drawing/2014/main" id="{3547E945-34A7-4089-A50F-B7402A0576B2}"/>
              </a:ext>
            </a:extLst>
          </p:cNvPr>
          <p:cNvSpPr>
            <a:spLocks noGrp="1" noChangeArrowheads="1"/>
          </p:cNvSpPr>
          <p:nvPr>
            <p:ph idx="1"/>
          </p:nvPr>
        </p:nvSpPr>
        <p:spPr>
          <a:xfrm>
            <a:off x="3348786" y="1916832"/>
            <a:ext cx="5399678" cy="3874367"/>
          </a:xfrm>
        </p:spPr>
        <p:txBody>
          <a:bodyPr>
            <a:normAutofit/>
          </a:bodyPr>
          <a:lstStyle/>
          <a:p>
            <a:pPr marL="285750" indent="-285750" algn="just">
              <a:lnSpc>
                <a:spcPct val="110000"/>
              </a:lnSpc>
              <a:spcBef>
                <a:spcPct val="55000"/>
              </a:spcBef>
              <a:buClr>
                <a:schemeClr val="tx1"/>
              </a:buClr>
              <a:buFont typeface="Wingdings" panose="05000000000000000000" pitchFamily="2" charset="2"/>
              <a:buBlip>
                <a:blip r:embed="rId4"/>
              </a:buBlip>
            </a:pPr>
            <a:r>
              <a:rPr lang="es-ES" altLang="es-EC" sz="1600">
                <a:cs typeface="Arial" panose="020B0604020202020204" pitchFamily="34" charset="0"/>
              </a:rPr>
              <a:t>Permite obtener una rápida visión general de la situación estratégica de una compañía.</a:t>
            </a:r>
          </a:p>
          <a:p>
            <a:pPr marL="285750" indent="-285750" algn="just">
              <a:lnSpc>
                <a:spcPct val="110000"/>
              </a:lnSpc>
              <a:spcBef>
                <a:spcPct val="55000"/>
              </a:spcBef>
              <a:buClr>
                <a:schemeClr val="tx1"/>
              </a:buClr>
              <a:buFont typeface="Wingdings" panose="05000000000000000000" pitchFamily="2" charset="2"/>
              <a:buBlip>
                <a:blip r:embed="rId4"/>
              </a:buBlip>
            </a:pPr>
            <a:r>
              <a:rPr lang="es-VE" altLang="es-EC" sz="1600"/>
              <a:t>Identifica y estudia </a:t>
            </a:r>
            <a:r>
              <a:rPr lang="es-VE" altLang="es-EC" sz="1600">
                <a:cs typeface="Arial" panose="020B0604020202020204" pitchFamily="34" charset="0"/>
              </a:rPr>
              <a:t>el Entorno Externo (Oportunidades y Amenazas) y el Entorno Interno (Fortalezas y Debilidades), para realizar con su cruce las Estrategias de la organización. </a:t>
            </a:r>
            <a:endParaRPr lang="es-ES" altLang="es-EC" sz="1600">
              <a:cs typeface="Arial" panose="020B0604020202020204" pitchFamily="34" charset="0"/>
            </a:endParaRPr>
          </a:p>
          <a:p>
            <a:pPr marL="285750" indent="-285750" algn="just">
              <a:lnSpc>
                <a:spcPct val="110000"/>
              </a:lnSpc>
              <a:spcBef>
                <a:spcPct val="55000"/>
              </a:spcBef>
              <a:buClr>
                <a:schemeClr val="tx1"/>
              </a:buClr>
              <a:buFont typeface="Wingdings" panose="05000000000000000000" pitchFamily="2" charset="2"/>
              <a:buBlip>
                <a:blip r:embed="rId4"/>
              </a:buBlip>
            </a:pPr>
            <a:r>
              <a:rPr lang="es-ES" altLang="es-EC" sz="1600">
                <a:cs typeface="Arial" panose="020B0604020202020204" pitchFamily="34" charset="0"/>
              </a:rPr>
              <a:t>Es el Balance Estratégico de la empresa donde los puntos fuertes son los Activos y los débiles los Pasivos.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2C4A3787-4A3E-45A9-ADDE-460A53C8CCA6}"/>
              </a:ext>
            </a:extLst>
          </p:cNvPr>
          <p:cNvSpPr>
            <a:spLocks noGrp="1" noChangeArrowheads="1"/>
          </p:cNvSpPr>
          <p:nvPr>
            <p:ph type="title"/>
          </p:nvPr>
        </p:nvSpPr>
        <p:spPr>
          <a:xfrm>
            <a:off x="457200" y="333375"/>
            <a:ext cx="8229600" cy="535531"/>
          </a:xfrm>
        </p:spPr>
        <p:txBody>
          <a:bodyPr anchor="t">
            <a:spAutoFit/>
          </a:bodyPr>
          <a:lstStyle/>
          <a:p>
            <a:pPr fontAlgn="auto">
              <a:spcAft>
                <a:spcPts val="0"/>
              </a:spcAft>
              <a:defRPr/>
            </a:pPr>
            <a:r>
              <a:rPr lang="es-ES" sz="3200" b="1" dirty="0">
                <a:solidFill>
                  <a:srgbClr val="FF9933"/>
                </a:solidFill>
                <a:effectLst>
                  <a:outerShdw blurRad="38100" dist="38100" dir="2700000" algn="tl">
                    <a:srgbClr val="000000"/>
                  </a:outerShdw>
                </a:effectLst>
                <a:cs typeface="Arial" pitchFamily="34" charset="0"/>
              </a:rPr>
              <a:t>Las 5 Fuerzas del Macroentorno</a:t>
            </a:r>
          </a:p>
        </p:txBody>
      </p:sp>
      <p:sp>
        <p:nvSpPr>
          <p:cNvPr id="191491" name="Text Box 3">
            <a:extLst>
              <a:ext uri="{FF2B5EF4-FFF2-40B4-BE49-F238E27FC236}">
                <a16:creationId xmlns:a16="http://schemas.microsoft.com/office/drawing/2014/main" id="{A16CAA73-29E9-4900-9924-96E10AD72022}"/>
              </a:ext>
            </a:extLst>
          </p:cNvPr>
          <p:cNvSpPr txBox="1">
            <a:spLocks noChangeArrowheads="1"/>
          </p:cNvSpPr>
          <p:nvPr/>
        </p:nvSpPr>
        <p:spPr bwMode="auto">
          <a:xfrm>
            <a:off x="106363" y="1989138"/>
            <a:ext cx="2952750" cy="3665537"/>
          </a:xfrm>
          <a:prstGeom prst="rect">
            <a:avLst/>
          </a:prstGeom>
          <a:solidFill>
            <a:srgbClr val="FF3399"/>
          </a:solidFill>
          <a:ln w="9525">
            <a:noFill/>
            <a:miter lim="800000"/>
            <a:headEnd/>
            <a:tailEnd/>
          </a:ln>
          <a:effectLst>
            <a:outerShdw dist="107763" dir="2700000" algn="ctr" rotWithShape="0">
              <a:schemeClr val="bg2">
                <a:alpha val="50000"/>
              </a:schemeClr>
            </a:outerShdw>
          </a:effectLst>
        </p:spPr>
        <p:txBody>
          <a:bodyPr>
            <a:spAutoFit/>
          </a:bodyPr>
          <a:lstStyle/>
          <a:p>
            <a:pPr marL="342900" indent="-342900" fontAlgn="auto">
              <a:spcBef>
                <a:spcPct val="50000"/>
              </a:spcBef>
              <a:spcAft>
                <a:spcPts val="0"/>
              </a:spcAft>
              <a:buFontTx/>
              <a:buAutoNum type="arabicPeriod"/>
              <a:defRPr/>
            </a:pPr>
            <a:r>
              <a:rPr lang="es-ES" b="1">
                <a:solidFill>
                  <a:schemeClr val="bg1"/>
                </a:solidFill>
                <a:effectLst>
                  <a:outerShdw blurRad="38100" dist="38100" dir="2700000" algn="tl">
                    <a:srgbClr val="000000"/>
                  </a:outerShdw>
                </a:effectLst>
                <a:latin typeface="+mn-lt"/>
                <a:cs typeface="Arial" pitchFamily="34" charset="0"/>
              </a:rPr>
              <a:t>Fuerzas Económicas.</a:t>
            </a:r>
          </a:p>
          <a:p>
            <a:pPr marL="342900" indent="-342900" fontAlgn="auto">
              <a:spcBef>
                <a:spcPct val="50000"/>
              </a:spcBef>
              <a:spcAft>
                <a:spcPts val="0"/>
              </a:spcAft>
              <a:buFontTx/>
              <a:buAutoNum type="arabicPeriod"/>
              <a:defRPr/>
            </a:pPr>
            <a:r>
              <a:rPr lang="es-ES" b="1">
                <a:solidFill>
                  <a:schemeClr val="bg1"/>
                </a:solidFill>
                <a:effectLst>
                  <a:outerShdw blurRad="38100" dist="38100" dir="2700000" algn="tl">
                    <a:srgbClr val="000000"/>
                  </a:outerShdw>
                </a:effectLst>
                <a:latin typeface="+mn-lt"/>
                <a:cs typeface="Arial" pitchFamily="34" charset="0"/>
              </a:rPr>
              <a:t>Fuerzas Sociales, Culturales, Demográficas y Ambientales.</a:t>
            </a:r>
          </a:p>
          <a:p>
            <a:pPr marL="342900" indent="-342900" fontAlgn="auto">
              <a:spcBef>
                <a:spcPct val="50000"/>
              </a:spcBef>
              <a:spcAft>
                <a:spcPts val="0"/>
              </a:spcAft>
              <a:buFontTx/>
              <a:buAutoNum type="arabicPeriod"/>
              <a:defRPr/>
            </a:pPr>
            <a:r>
              <a:rPr lang="es-ES" b="1">
                <a:solidFill>
                  <a:schemeClr val="bg1"/>
                </a:solidFill>
                <a:effectLst>
                  <a:outerShdw blurRad="38100" dist="38100" dir="2700000" algn="tl">
                    <a:srgbClr val="000000"/>
                  </a:outerShdw>
                </a:effectLst>
                <a:latin typeface="+mn-lt"/>
                <a:cs typeface="Arial" pitchFamily="34" charset="0"/>
              </a:rPr>
              <a:t>Fuerzas Políticas, Legales y Gubernamentales.</a:t>
            </a:r>
          </a:p>
          <a:p>
            <a:pPr marL="342900" indent="-342900" fontAlgn="auto">
              <a:spcBef>
                <a:spcPct val="50000"/>
              </a:spcBef>
              <a:spcAft>
                <a:spcPts val="0"/>
              </a:spcAft>
              <a:buFontTx/>
              <a:buAutoNum type="arabicPeriod"/>
              <a:defRPr/>
            </a:pPr>
            <a:r>
              <a:rPr lang="es-ES" b="1">
                <a:solidFill>
                  <a:schemeClr val="bg1"/>
                </a:solidFill>
                <a:effectLst>
                  <a:outerShdw blurRad="38100" dist="38100" dir="2700000" algn="tl">
                    <a:srgbClr val="000000"/>
                  </a:outerShdw>
                </a:effectLst>
                <a:latin typeface="+mn-lt"/>
                <a:cs typeface="Arial" pitchFamily="34" charset="0"/>
              </a:rPr>
              <a:t>Fuerzas Tecnológicas.</a:t>
            </a:r>
          </a:p>
          <a:p>
            <a:pPr marL="342900" indent="-342900" fontAlgn="auto">
              <a:spcBef>
                <a:spcPct val="50000"/>
              </a:spcBef>
              <a:spcAft>
                <a:spcPts val="0"/>
              </a:spcAft>
              <a:buFontTx/>
              <a:buAutoNum type="arabicPeriod"/>
              <a:defRPr/>
            </a:pPr>
            <a:r>
              <a:rPr lang="es-ES" b="1">
                <a:solidFill>
                  <a:schemeClr val="bg1"/>
                </a:solidFill>
                <a:effectLst>
                  <a:outerShdw blurRad="38100" dist="38100" dir="2700000" algn="tl">
                    <a:srgbClr val="000000"/>
                  </a:outerShdw>
                </a:effectLst>
                <a:latin typeface="+mn-lt"/>
                <a:cs typeface="Arial" pitchFamily="34" charset="0"/>
              </a:rPr>
              <a:t>Fuerzas Competitivas.</a:t>
            </a:r>
          </a:p>
        </p:txBody>
      </p:sp>
      <p:sp>
        <p:nvSpPr>
          <p:cNvPr id="191492" name="Text Box 4">
            <a:extLst>
              <a:ext uri="{FF2B5EF4-FFF2-40B4-BE49-F238E27FC236}">
                <a16:creationId xmlns:a16="http://schemas.microsoft.com/office/drawing/2014/main" id="{2997998C-F2AB-4C7B-8833-CF72300C1310}"/>
              </a:ext>
            </a:extLst>
          </p:cNvPr>
          <p:cNvSpPr txBox="1">
            <a:spLocks noChangeArrowheads="1"/>
          </p:cNvSpPr>
          <p:nvPr/>
        </p:nvSpPr>
        <p:spPr bwMode="auto">
          <a:xfrm>
            <a:off x="3491707" y="1268760"/>
            <a:ext cx="3024187" cy="5470525"/>
          </a:xfrm>
          <a:prstGeom prst="rect">
            <a:avLst/>
          </a:prstGeom>
          <a:solidFill>
            <a:srgbClr val="99FF33"/>
          </a:solidFill>
          <a:ln w="9525">
            <a:noFill/>
            <a:miter lim="800000"/>
            <a:headEnd/>
            <a:tailEnd/>
          </a:ln>
          <a:effectLst>
            <a:outerShdw dist="107763" dir="2700000" algn="ctr" rotWithShape="0">
              <a:schemeClr val="bg2">
                <a:alpha val="50000"/>
              </a:schemeClr>
            </a:outerShdw>
          </a:effectLst>
        </p:spPr>
        <p:txBody>
          <a:bodyPr>
            <a:spAutoFit/>
          </a:bodyPr>
          <a:lstStyle/>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Competidores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Proveedores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Distribuidores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Acreedores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Empleados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Comunidades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Gerentes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Accionistas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Sindicatos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Gobierno</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Asociaciones Comerciales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Productos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Servicios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Mercados</a:t>
            </a:r>
          </a:p>
          <a:p>
            <a:pPr fontAlgn="auto">
              <a:spcBef>
                <a:spcPct val="50000"/>
              </a:spcBef>
              <a:spcAft>
                <a:spcPts val="0"/>
              </a:spcAft>
              <a:buClr>
                <a:srgbClr val="FF3300"/>
              </a:buClr>
              <a:buFont typeface="Wingdings" pitchFamily="2" charset="2"/>
              <a:buChar char="ü"/>
              <a:defRPr/>
            </a:pPr>
            <a:r>
              <a:rPr lang="es-ES" sz="1600" b="1">
                <a:latin typeface="+mn-lt"/>
                <a:cs typeface="Arial" pitchFamily="34" charset="0"/>
              </a:rPr>
              <a:t>Ambiente natural</a:t>
            </a:r>
          </a:p>
        </p:txBody>
      </p:sp>
      <p:sp>
        <p:nvSpPr>
          <p:cNvPr id="191493" name="Text Box 5">
            <a:extLst>
              <a:ext uri="{FF2B5EF4-FFF2-40B4-BE49-F238E27FC236}">
                <a16:creationId xmlns:a16="http://schemas.microsoft.com/office/drawing/2014/main" id="{3315E5EA-D681-48CC-9A0D-469C157DA1A7}"/>
              </a:ext>
            </a:extLst>
          </p:cNvPr>
          <p:cNvSpPr txBox="1">
            <a:spLocks noChangeArrowheads="1"/>
          </p:cNvSpPr>
          <p:nvPr/>
        </p:nvSpPr>
        <p:spPr bwMode="auto">
          <a:xfrm>
            <a:off x="7019925" y="3028950"/>
            <a:ext cx="2016125" cy="1311275"/>
          </a:xfrm>
          <a:prstGeom prst="rect">
            <a:avLst/>
          </a:prstGeom>
          <a:solidFill>
            <a:srgbClr val="FFCC00"/>
          </a:solid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50000"/>
              </a:spcBef>
              <a:spcAft>
                <a:spcPts val="0"/>
              </a:spcAft>
              <a:defRPr/>
            </a:pPr>
            <a:r>
              <a:rPr lang="es-ES" sz="2000" b="1">
                <a:solidFill>
                  <a:schemeClr val="bg1"/>
                </a:solidFill>
                <a:effectLst>
                  <a:outerShdw blurRad="38100" dist="38100" dir="2700000" algn="tl">
                    <a:srgbClr val="000000"/>
                  </a:outerShdw>
                </a:effectLst>
                <a:latin typeface="+mn-lt"/>
                <a:cs typeface="Arial" pitchFamily="34" charset="0"/>
              </a:rPr>
              <a:t>Oportunidades </a:t>
            </a:r>
          </a:p>
          <a:p>
            <a:pPr algn="ctr" fontAlgn="auto">
              <a:spcBef>
                <a:spcPct val="50000"/>
              </a:spcBef>
              <a:spcAft>
                <a:spcPts val="0"/>
              </a:spcAft>
              <a:defRPr/>
            </a:pPr>
            <a:r>
              <a:rPr lang="es-ES" sz="2000" b="1">
                <a:solidFill>
                  <a:schemeClr val="bg1"/>
                </a:solidFill>
                <a:effectLst>
                  <a:outerShdw blurRad="38100" dist="38100" dir="2700000" algn="tl">
                    <a:srgbClr val="000000"/>
                  </a:outerShdw>
                </a:effectLst>
                <a:latin typeface="+mn-lt"/>
                <a:cs typeface="Arial" pitchFamily="34" charset="0"/>
              </a:rPr>
              <a:t>y </a:t>
            </a:r>
          </a:p>
          <a:p>
            <a:pPr algn="ctr" fontAlgn="auto">
              <a:spcBef>
                <a:spcPct val="50000"/>
              </a:spcBef>
              <a:spcAft>
                <a:spcPts val="0"/>
              </a:spcAft>
              <a:defRPr/>
            </a:pPr>
            <a:r>
              <a:rPr lang="es-ES" sz="2000" b="1">
                <a:solidFill>
                  <a:schemeClr val="bg1"/>
                </a:solidFill>
                <a:effectLst>
                  <a:outerShdw blurRad="38100" dist="38100" dir="2700000" algn="tl">
                    <a:srgbClr val="000000"/>
                  </a:outerShdw>
                </a:effectLst>
                <a:latin typeface="+mn-lt"/>
                <a:cs typeface="Arial" pitchFamily="34" charset="0"/>
              </a:rPr>
              <a:t>Amenazas</a:t>
            </a:r>
          </a:p>
        </p:txBody>
      </p:sp>
      <p:sp>
        <p:nvSpPr>
          <p:cNvPr id="191494" name="Line 6">
            <a:extLst>
              <a:ext uri="{FF2B5EF4-FFF2-40B4-BE49-F238E27FC236}">
                <a16:creationId xmlns:a16="http://schemas.microsoft.com/office/drawing/2014/main" id="{771148E1-1642-4E8D-B4C7-35D9C665104B}"/>
              </a:ext>
            </a:extLst>
          </p:cNvPr>
          <p:cNvSpPr>
            <a:spLocks noChangeShapeType="1"/>
          </p:cNvSpPr>
          <p:nvPr/>
        </p:nvSpPr>
        <p:spPr bwMode="auto">
          <a:xfrm>
            <a:off x="3132138" y="3644900"/>
            <a:ext cx="358775" cy="0"/>
          </a:xfrm>
          <a:prstGeom prst="line">
            <a:avLst/>
          </a:prstGeom>
          <a:noFill/>
          <a:ln w="76200">
            <a:solidFill>
              <a:schemeClr val="tx1"/>
            </a:solidFill>
            <a:round/>
            <a:headEnd/>
            <a:tailEnd type="triangle" w="med" len="med"/>
          </a:ln>
          <a:effectLst>
            <a:outerShdw dist="107763" dir="2700000" algn="ctr" rotWithShape="0">
              <a:schemeClr val="bg2">
                <a:alpha val="50000"/>
              </a:schemeClr>
            </a:outerShdw>
          </a:effectLst>
        </p:spPr>
        <p:txBody>
          <a:bodyPr/>
          <a:lstStyle/>
          <a:p>
            <a:pPr fontAlgn="auto">
              <a:spcBef>
                <a:spcPts val="0"/>
              </a:spcBef>
              <a:spcAft>
                <a:spcPts val="0"/>
              </a:spcAft>
              <a:defRPr/>
            </a:pPr>
            <a:endParaRPr lang="es-ES">
              <a:latin typeface="+mn-lt"/>
            </a:endParaRPr>
          </a:p>
        </p:txBody>
      </p:sp>
      <p:sp>
        <p:nvSpPr>
          <p:cNvPr id="191495" name="Line 7">
            <a:extLst>
              <a:ext uri="{FF2B5EF4-FFF2-40B4-BE49-F238E27FC236}">
                <a16:creationId xmlns:a16="http://schemas.microsoft.com/office/drawing/2014/main" id="{BEC656C6-7A21-4C29-8608-AAF2F2D521E6}"/>
              </a:ext>
            </a:extLst>
          </p:cNvPr>
          <p:cNvSpPr>
            <a:spLocks noChangeShapeType="1"/>
          </p:cNvSpPr>
          <p:nvPr/>
        </p:nvSpPr>
        <p:spPr bwMode="auto">
          <a:xfrm>
            <a:off x="6588125" y="3644900"/>
            <a:ext cx="431800" cy="0"/>
          </a:xfrm>
          <a:prstGeom prst="line">
            <a:avLst/>
          </a:prstGeom>
          <a:noFill/>
          <a:ln w="76200">
            <a:solidFill>
              <a:schemeClr val="tx1"/>
            </a:solidFill>
            <a:round/>
            <a:headEnd/>
            <a:tailEnd type="triangle" w="med" len="med"/>
          </a:ln>
          <a:effectLst>
            <a:outerShdw dist="107763" dir="2700000" algn="ctr" rotWithShape="0">
              <a:schemeClr val="bg2">
                <a:alpha val="50000"/>
              </a:schemeClr>
            </a:outerShdw>
          </a:effectLst>
        </p:spPr>
        <p:txBody>
          <a:bodyPr/>
          <a:lstStyle/>
          <a:p>
            <a:pPr fontAlgn="auto">
              <a:spcBef>
                <a:spcPts val="0"/>
              </a:spcBef>
              <a:spcAft>
                <a:spcPts val="0"/>
              </a:spcAft>
              <a:defRPr/>
            </a:pPr>
            <a:endParaRPr lang="es-ES">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1494"/>
                                        </p:tgtEl>
                                        <p:attrNameLst>
                                          <p:attrName>style.visibility</p:attrName>
                                        </p:attrNameLst>
                                      </p:cBhvr>
                                      <p:to>
                                        <p:strVal val="visible"/>
                                      </p:to>
                                    </p:set>
                                    <p:animEffect transition="in" filter="box(in)">
                                      <p:cBhvr>
                                        <p:cTn id="7" dur="500"/>
                                        <p:tgtEl>
                                          <p:spTgt spid="1914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1492"/>
                                        </p:tgtEl>
                                        <p:attrNameLst>
                                          <p:attrName>style.visibility</p:attrName>
                                        </p:attrNameLst>
                                      </p:cBhvr>
                                      <p:to>
                                        <p:strVal val="visible"/>
                                      </p:to>
                                    </p:set>
                                    <p:animEffect transition="in" filter="box(in)">
                                      <p:cBhvr>
                                        <p:cTn id="10" dur="500"/>
                                        <p:tgtEl>
                                          <p:spTgt spid="1914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91495"/>
                                        </p:tgtEl>
                                        <p:attrNameLst>
                                          <p:attrName>style.visibility</p:attrName>
                                        </p:attrNameLst>
                                      </p:cBhvr>
                                      <p:to>
                                        <p:strVal val="visible"/>
                                      </p:to>
                                    </p:set>
                                    <p:animEffect transition="in" filter="box(in)">
                                      <p:cBhvr>
                                        <p:cTn id="15" dur="500"/>
                                        <p:tgtEl>
                                          <p:spTgt spid="19149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91493"/>
                                        </p:tgtEl>
                                        <p:attrNameLst>
                                          <p:attrName>style.visibility</p:attrName>
                                        </p:attrNameLst>
                                      </p:cBhvr>
                                      <p:to>
                                        <p:strVal val="visible"/>
                                      </p:to>
                                    </p:set>
                                    <p:animEffect transition="in" filter="box(in)">
                                      <p:cBhvr>
                                        <p:cTn id="18"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P spid="19149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a:extLst>
              <a:ext uri="{FF2B5EF4-FFF2-40B4-BE49-F238E27FC236}">
                <a16:creationId xmlns:a16="http://schemas.microsoft.com/office/drawing/2014/main" id="{34D89E7C-8FB7-4F03-B2F5-70E0112A8C27}"/>
              </a:ext>
            </a:extLst>
          </p:cNvPr>
          <p:cNvSpPr>
            <a:spLocks noChangeArrowheads="1"/>
          </p:cNvSpPr>
          <p:nvPr/>
        </p:nvSpPr>
        <p:spPr bwMode="auto">
          <a:xfrm>
            <a:off x="323850" y="1714946"/>
            <a:ext cx="85010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eaLnBrk="0" hangingPunct="0"/>
            <a:r>
              <a:rPr lang="es-VE" altLang="es-EC" sz="2400" dirty="0">
                <a:latin typeface="Verdana" panose="020B0604030504040204" pitchFamily="34" charset="0"/>
                <a:cs typeface="Arial" panose="020B0604020202020204" pitchFamily="34" charset="0"/>
              </a:rPr>
              <a:t>Evaluar los factores principales que se espera influyan en el cumplimiento de propósitos básicos de la empresa o institución. </a:t>
            </a:r>
          </a:p>
          <a:p>
            <a:pPr algn="just" eaLnBrk="0" hangingPunct="0"/>
            <a:endParaRPr lang="es-VE" altLang="es-EC" sz="2400" dirty="0">
              <a:latin typeface="Verdana" panose="020B0604030504040204" pitchFamily="34" charset="0"/>
              <a:cs typeface="Arial" panose="020B0604020202020204" pitchFamily="34" charset="0"/>
            </a:endParaRPr>
          </a:p>
        </p:txBody>
      </p:sp>
      <p:sp>
        <p:nvSpPr>
          <p:cNvPr id="1029" name="Rectangle 2">
            <a:extLst>
              <a:ext uri="{FF2B5EF4-FFF2-40B4-BE49-F238E27FC236}">
                <a16:creationId xmlns:a16="http://schemas.microsoft.com/office/drawing/2014/main" id="{B7318E38-D6D3-48E1-9429-2A9B9F1D9E3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Times New Roman" panose="02020603050405020304" pitchFamily="18" charset="0"/>
              <a:cs typeface="Arial" panose="020B0604020202020204" pitchFamily="34" charset="0"/>
            </a:endParaRPr>
          </a:p>
        </p:txBody>
      </p:sp>
      <p:graphicFrame>
        <p:nvGraphicFramePr>
          <p:cNvPr id="1026" name="Object 8">
            <a:extLst>
              <a:ext uri="{FF2B5EF4-FFF2-40B4-BE49-F238E27FC236}">
                <a16:creationId xmlns:a16="http://schemas.microsoft.com/office/drawing/2014/main" id="{F9C96297-316B-4778-BAB7-C43245E980D3}"/>
              </a:ext>
            </a:extLst>
          </p:cNvPr>
          <p:cNvGraphicFramePr>
            <a:graphicFrameLocks noChangeAspect="1"/>
          </p:cNvGraphicFramePr>
          <p:nvPr>
            <p:extLst>
              <p:ext uri="{D42A27DB-BD31-4B8C-83A1-F6EECF244321}">
                <p14:modId xmlns:p14="http://schemas.microsoft.com/office/powerpoint/2010/main" val="1726709304"/>
              </p:ext>
            </p:extLst>
          </p:nvPr>
        </p:nvGraphicFramePr>
        <p:xfrm>
          <a:off x="4878388" y="3756372"/>
          <a:ext cx="3719512" cy="2120900"/>
        </p:xfrm>
        <a:graphic>
          <a:graphicData uri="http://schemas.openxmlformats.org/presentationml/2006/ole">
            <mc:AlternateContent xmlns:mc="http://schemas.openxmlformats.org/markup-compatibility/2006">
              <mc:Choice xmlns:v="urn:schemas-microsoft-com:vml" Requires="v">
                <p:oleObj name="Imagen de mapa de bits" r:id="rId3" imgW="5304762" imgH="3134162" progId="PBrush">
                  <p:embed/>
                </p:oleObj>
              </mc:Choice>
              <mc:Fallback>
                <p:oleObj name="Imagen de mapa de bits" r:id="rId3" imgW="5304762" imgH="3134162" progId="PBrush">
                  <p:embed/>
                  <p:pic>
                    <p:nvPicPr>
                      <p:cNvPr id="1026" name="Object 8">
                        <a:extLst>
                          <a:ext uri="{FF2B5EF4-FFF2-40B4-BE49-F238E27FC236}">
                            <a16:creationId xmlns:a16="http://schemas.microsoft.com/office/drawing/2014/main" id="{F9C96297-316B-4778-BAB7-C43245E98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388" y="3756372"/>
                        <a:ext cx="3719512" cy="212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9">
            <a:extLst>
              <a:ext uri="{FF2B5EF4-FFF2-40B4-BE49-F238E27FC236}">
                <a16:creationId xmlns:a16="http://schemas.microsoft.com/office/drawing/2014/main" id="{7577EDDF-9FD9-471E-BFA5-ED5613FFCE1B}"/>
              </a:ext>
            </a:extLst>
          </p:cNvPr>
          <p:cNvGraphicFramePr>
            <a:graphicFrameLocks noChangeAspect="1"/>
          </p:cNvGraphicFramePr>
          <p:nvPr>
            <p:extLst>
              <p:ext uri="{D42A27DB-BD31-4B8C-83A1-F6EECF244321}">
                <p14:modId xmlns:p14="http://schemas.microsoft.com/office/powerpoint/2010/main" val="1522680235"/>
              </p:ext>
            </p:extLst>
          </p:nvPr>
        </p:nvGraphicFramePr>
        <p:xfrm>
          <a:off x="214313" y="3877593"/>
          <a:ext cx="4095750" cy="2071687"/>
        </p:xfrm>
        <a:graphic>
          <a:graphicData uri="http://schemas.openxmlformats.org/presentationml/2006/ole">
            <mc:AlternateContent xmlns:mc="http://schemas.openxmlformats.org/markup-compatibility/2006">
              <mc:Choice xmlns:v="urn:schemas-microsoft-com:vml" Requires="v">
                <p:oleObj name="Imagen de mapa de bits" r:id="rId5" imgW="5114286" imgH="2591162" progId="PBrush">
                  <p:embed/>
                </p:oleObj>
              </mc:Choice>
              <mc:Fallback>
                <p:oleObj name="Imagen de mapa de bits" r:id="rId5" imgW="5114286" imgH="2591162" progId="PBrush">
                  <p:embed/>
                  <p:pic>
                    <p:nvPicPr>
                      <p:cNvPr id="1027" name="Object 9">
                        <a:extLst>
                          <a:ext uri="{FF2B5EF4-FFF2-40B4-BE49-F238E27FC236}">
                            <a16:creationId xmlns:a16="http://schemas.microsoft.com/office/drawing/2014/main" id="{7577EDDF-9FD9-471E-BFA5-ED5613FFCE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3877593"/>
                        <a:ext cx="4095750" cy="207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10 CuadroTexto">
            <a:extLst>
              <a:ext uri="{FF2B5EF4-FFF2-40B4-BE49-F238E27FC236}">
                <a16:creationId xmlns:a16="http://schemas.microsoft.com/office/drawing/2014/main" id="{92B23363-C5C8-49A3-A526-5F44ABBB787F}"/>
              </a:ext>
            </a:extLst>
          </p:cNvPr>
          <p:cNvSpPr txBox="1">
            <a:spLocks noChangeArrowheads="1"/>
          </p:cNvSpPr>
          <p:nvPr/>
        </p:nvSpPr>
        <p:spPr bwMode="auto">
          <a:xfrm>
            <a:off x="1835150" y="4264025"/>
            <a:ext cx="87947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VE" altLang="es-EC" sz="1200">
                <a:latin typeface="Verdana" panose="020B0604030504040204" pitchFamily="34" charset="0"/>
                <a:cs typeface="Arial" panose="020B0604020202020204" pitchFamily="34" charset="0"/>
              </a:rPr>
              <a:t>Empresa</a:t>
            </a:r>
          </a:p>
        </p:txBody>
      </p:sp>
      <p:sp>
        <p:nvSpPr>
          <p:cNvPr id="1031" name="11 CuadroTexto">
            <a:extLst>
              <a:ext uri="{FF2B5EF4-FFF2-40B4-BE49-F238E27FC236}">
                <a16:creationId xmlns:a16="http://schemas.microsoft.com/office/drawing/2014/main" id="{BFBCFD00-9FFD-4365-88F8-3466F3374D75}"/>
              </a:ext>
            </a:extLst>
          </p:cNvPr>
          <p:cNvSpPr txBox="1">
            <a:spLocks noChangeArrowheads="1"/>
          </p:cNvSpPr>
          <p:nvPr/>
        </p:nvSpPr>
        <p:spPr bwMode="auto">
          <a:xfrm>
            <a:off x="6443663" y="4322763"/>
            <a:ext cx="85725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VE" altLang="es-EC" sz="1200">
                <a:latin typeface="Verdana" panose="020B0604030504040204" pitchFamily="34" charset="0"/>
                <a:cs typeface="Arial" panose="020B0604020202020204" pitchFamily="34" charset="0"/>
              </a:rPr>
              <a:t>Empresa</a:t>
            </a:r>
          </a:p>
        </p:txBody>
      </p:sp>
      <p:sp>
        <p:nvSpPr>
          <p:cNvPr id="2058" name="Text Box 33">
            <a:extLst>
              <a:ext uri="{FF2B5EF4-FFF2-40B4-BE49-F238E27FC236}">
                <a16:creationId xmlns:a16="http://schemas.microsoft.com/office/drawing/2014/main" id="{24A16108-E2B9-4A9E-B463-BECF8A08363D}"/>
              </a:ext>
            </a:extLst>
          </p:cNvPr>
          <p:cNvSpPr txBox="1">
            <a:spLocks noChangeArrowheads="1"/>
          </p:cNvSpPr>
          <p:nvPr/>
        </p:nvSpPr>
        <p:spPr bwMode="auto">
          <a:xfrm>
            <a:off x="468313" y="3092450"/>
            <a:ext cx="3571875"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s-VE" sz="1600" b="1" dirty="0">
                <a:effectLst>
                  <a:outerShdw blurRad="38100" dist="38100" dir="2700000" algn="tl">
                    <a:srgbClr val="000000"/>
                  </a:outerShdw>
                </a:effectLst>
                <a:latin typeface="Verdana" pitchFamily="34" charset="0"/>
                <a:cs typeface="Arial" pitchFamily="34" charset="0"/>
              </a:rPr>
              <a:t>Entorno Externo</a:t>
            </a:r>
            <a:endParaRPr lang="en-US" sz="1600" b="1" dirty="0">
              <a:effectLst>
                <a:outerShdw blurRad="38100" dist="38100" dir="2700000" algn="tl">
                  <a:srgbClr val="000000"/>
                </a:outerShdw>
              </a:effectLst>
              <a:latin typeface="Verdana" pitchFamily="34" charset="0"/>
              <a:cs typeface="Arial" pitchFamily="34" charset="0"/>
            </a:endParaRPr>
          </a:p>
        </p:txBody>
      </p:sp>
      <p:sp>
        <p:nvSpPr>
          <p:cNvPr id="2059" name="Text Box 33">
            <a:extLst>
              <a:ext uri="{FF2B5EF4-FFF2-40B4-BE49-F238E27FC236}">
                <a16:creationId xmlns:a16="http://schemas.microsoft.com/office/drawing/2014/main" id="{18D63140-C331-450A-989E-F9BBE5AF43B2}"/>
              </a:ext>
            </a:extLst>
          </p:cNvPr>
          <p:cNvSpPr txBox="1">
            <a:spLocks noChangeArrowheads="1"/>
          </p:cNvSpPr>
          <p:nvPr/>
        </p:nvSpPr>
        <p:spPr bwMode="auto">
          <a:xfrm>
            <a:off x="4932363" y="3092450"/>
            <a:ext cx="3571875"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s-VE" sz="1600" b="1" dirty="0">
                <a:effectLst>
                  <a:outerShdw blurRad="38100" dist="38100" dir="2700000" algn="tl">
                    <a:srgbClr val="000000"/>
                  </a:outerShdw>
                </a:effectLst>
                <a:latin typeface="Verdana" pitchFamily="34" charset="0"/>
                <a:cs typeface="Arial" pitchFamily="34" charset="0"/>
              </a:rPr>
              <a:t>Entorno Interno</a:t>
            </a:r>
            <a:endParaRPr lang="en-US" sz="1600" b="1" dirty="0">
              <a:effectLst>
                <a:outerShdw blurRad="38100" dist="38100" dir="2700000" algn="tl">
                  <a:srgbClr val="000000"/>
                </a:outerShdw>
              </a:effectLst>
              <a:latin typeface="Verdana" pitchFamily="34" charset="0"/>
              <a:cs typeface="Arial" pitchFamily="34" charset="0"/>
            </a:endParaRPr>
          </a:p>
        </p:txBody>
      </p:sp>
      <p:sp>
        <p:nvSpPr>
          <p:cNvPr id="193538" name="Rectangle 2">
            <a:extLst>
              <a:ext uri="{FF2B5EF4-FFF2-40B4-BE49-F238E27FC236}">
                <a16:creationId xmlns:a16="http://schemas.microsoft.com/office/drawing/2014/main" id="{4A69BF54-087A-4A2E-B065-4DE8B7B3677C}"/>
              </a:ext>
            </a:extLst>
          </p:cNvPr>
          <p:cNvSpPr>
            <a:spLocks noChangeArrowheads="1"/>
          </p:cNvSpPr>
          <p:nvPr/>
        </p:nvSpPr>
        <p:spPr bwMode="auto">
          <a:xfrm>
            <a:off x="395288" y="783109"/>
            <a:ext cx="8497887" cy="7016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4000" b="1" dirty="0">
                <a:solidFill>
                  <a:srgbClr val="FF9933"/>
                </a:solidFill>
                <a:effectLst>
                  <a:outerShdw blurRad="38100" dist="38100" dir="2700000" algn="tl">
                    <a:srgbClr val="000000"/>
                  </a:outerShdw>
                </a:effectLst>
                <a:latin typeface="+mn-lt"/>
                <a:cs typeface="Arial" pitchFamily="34" charset="0"/>
              </a:rPr>
              <a:t>Matriz DOFA</a:t>
            </a:r>
            <a:endParaRPr lang="es-VE" sz="4000" b="1" dirty="0">
              <a:solidFill>
                <a:srgbClr val="FF9933"/>
              </a:solidFill>
              <a:effectLst>
                <a:outerShdw blurRad="38100" dist="38100" dir="2700000" algn="tl">
                  <a:srgbClr val="000000"/>
                </a:outerShdw>
              </a:effectLst>
              <a:latin typeface="+mn-lt"/>
              <a:cs typeface="Arial" pitchFamily="34" charset="0"/>
            </a:endParaRPr>
          </a:p>
        </p:txBody>
      </p:sp>
    </p:spTree>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EEA8BD7C-DD02-44B9-901F-D2DFE7C73108}"/>
              </a:ext>
            </a:extLst>
          </p:cNvPr>
          <p:cNvSpPr>
            <a:spLocks noGrp="1" noChangeArrowheads="1"/>
          </p:cNvSpPr>
          <p:nvPr>
            <p:ph type="title"/>
          </p:nvPr>
        </p:nvSpPr>
        <p:spPr>
          <a:xfrm>
            <a:off x="457200" y="188913"/>
            <a:ext cx="8229600" cy="701675"/>
          </a:xfrm>
          <a:solidFill>
            <a:schemeClr val="accent2">
              <a:lumMod val="20000"/>
              <a:lumOff val="80000"/>
            </a:schemeClr>
          </a:solidFill>
        </p:spPr>
        <p:txBody>
          <a:bodyPr anchor="t">
            <a:spAutoFit/>
          </a:bodyPr>
          <a:lstStyle/>
          <a:p>
            <a:pPr algn="ctr" fontAlgn="auto">
              <a:spcAft>
                <a:spcPts val="0"/>
              </a:spcAft>
              <a:defRPr/>
            </a:pPr>
            <a:r>
              <a:rPr lang="es-ES" sz="4000" dirty="0">
                <a:solidFill>
                  <a:schemeClr val="tx1"/>
                </a:solidFill>
                <a:cs typeface="Arial" pitchFamily="34" charset="0"/>
              </a:rPr>
              <a:t>Análisis Interno</a:t>
            </a:r>
          </a:p>
        </p:txBody>
      </p:sp>
      <p:sp>
        <p:nvSpPr>
          <p:cNvPr id="192515" name="Rectangle 3">
            <a:extLst>
              <a:ext uri="{FF2B5EF4-FFF2-40B4-BE49-F238E27FC236}">
                <a16:creationId xmlns:a16="http://schemas.microsoft.com/office/drawing/2014/main" id="{539260BC-49D2-48C3-938B-48B67D5321EF}"/>
              </a:ext>
            </a:extLst>
          </p:cNvPr>
          <p:cNvSpPr>
            <a:spLocks noChangeArrowheads="1"/>
          </p:cNvSpPr>
          <p:nvPr/>
        </p:nvSpPr>
        <p:spPr bwMode="auto">
          <a:xfrm>
            <a:off x="323850" y="1197099"/>
            <a:ext cx="4248150" cy="5400253"/>
          </a:xfrm>
          <a:prstGeom prst="rect">
            <a:avLst/>
          </a:prstGeom>
          <a:solidFill>
            <a:schemeClr val="accent2">
              <a:lumMod val="20000"/>
              <a:lumOff val="80000"/>
            </a:schemeClr>
          </a:solidFill>
          <a:ln w="9525" algn="ctr">
            <a:noFill/>
            <a:miter lim="800000"/>
            <a:headEnd/>
            <a:tailEnd/>
          </a:ln>
          <a:effectLst>
            <a:outerShdw dist="107763" dir="2700000" algn="ctr" rotWithShape="0">
              <a:srgbClr val="808080">
                <a:alpha val="50000"/>
              </a:srgbClr>
            </a:outerShdw>
          </a:effectLst>
        </p:spPr>
        <p:txBody>
          <a:bodyPr/>
          <a:lstStyle/>
          <a:p>
            <a:pPr marL="342900" indent="-342900" fontAlgn="auto">
              <a:spcBef>
                <a:spcPct val="20000"/>
              </a:spcBef>
              <a:spcAft>
                <a:spcPts val="0"/>
              </a:spcAft>
              <a:buClr>
                <a:srgbClr val="FF6600"/>
              </a:buClr>
              <a:buFont typeface="Wingdings" pitchFamily="2" charset="2"/>
              <a:buNone/>
              <a:defRPr/>
            </a:pPr>
            <a:r>
              <a:rPr lang="es-MX" b="1" dirty="0">
                <a:solidFill>
                  <a:srgbClr val="000099"/>
                </a:solidFill>
                <a:latin typeface="Tahoma" pitchFamily="34" charset="0"/>
              </a:rPr>
              <a:t>Fortalezas:</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Capacidad fundamental en áreas claves.</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Recursos financieros adecuados.</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Liderazgo en el mercado. Aislada de presiones competitivas.</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Acceso a economía de escala.</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Tecnología de Vanguardia.</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Ventajas en costos.</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Estrategias y campañas de publicidad creativas y efectivas.</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Habilidad en innovación de productos.</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Dirección capaz.</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Capacidad de fabricación.</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Posición ventajosa en la curva de experiencia.</a:t>
            </a:r>
            <a:endParaRPr lang="es-ES" dirty="0">
              <a:latin typeface="Tahoma" pitchFamily="34" charset="0"/>
            </a:endParaRPr>
          </a:p>
        </p:txBody>
      </p:sp>
      <p:sp>
        <p:nvSpPr>
          <p:cNvPr id="192516" name="Rectangle 3">
            <a:extLst>
              <a:ext uri="{FF2B5EF4-FFF2-40B4-BE49-F238E27FC236}">
                <a16:creationId xmlns:a16="http://schemas.microsoft.com/office/drawing/2014/main" id="{0B9CE876-74F8-4758-B037-8F3B55C9B92C}"/>
              </a:ext>
            </a:extLst>
          </p:cNvPr>
          <p:cNvSpPr>
            <a:spLocks noChangeArrowheads="1"/>
          </p:cNvSpPr>
          <p:nvPr/>
        </p:nvSpPr>
        <p:spPr bwMode="auto">
          <a:xfrm>
            <a:off x="4645024" y="981075"/>
            <a:ext cx="4175447" cy="5805488"/>
          </a:xfrm>
          <a:prstGeom prst="rect">
            <a:avLst/>
          </a:prstGeom>
          <a:solidFill>
            <a:schemeClr val="accent6">
              <a:lumMod val="20000"/>
              <a:lumOff val="80000"/>
            </a:schemeClr>
          </a:solidFill>
          <a:ln w="9525" algn="ctr">
            <a:noFill/>
            <a:miter lim="800000"/>
            <a:headEnd/>
            <a:tailEnd/>
          </a:ln>
          <a:effectLst>
            <a:outerShdw dist="107763" dir="2700000" algn="ctr" rotWithShape="0">
              <a:srgbClr val="808080">
                <a:alpha val="50000"/>
              </a:srgbClr>
            </a:outerShdw>
          </a:effectLst>
        </p:spPr>
        <p:txBody>
          <a:bodyPr/>
          <a:lstStyle/>
          <a:p>
            <a:pPr marL="342900" indent="-342900" fontAlgn="auto">
              <a:spcBef>
                <a:spcPct val="20000"/>
              </a:spcBef>
              <a:spcAft>
                <a:spcPts val="0"/>
              </a:spcAft>
              <a:buClr>
                <a:srgbClr val="FF6600"/>
              </a:buClr>
              <a:buFont typeface="Wingdings" pitchFamily="2" charset="2"/>
              <a:buNone/>
              <a:defRPr/>
            </a:pPr>
            <a:r>
              <a:rPr lang="es-MX" b="1" dirty="0">
                <a:solidFill>
                  <a:srgbClr val="000099"/>
                </a:solidFill>
                <a:latin typeface="Tahoma" pitchFamily="34" charset="0"/>
              </a:rPr>
              <a:t>Debilidades:</a:t>
            </a:r>
          </a:p>
          <a:p>
            <a:pPr marL="342900" indent="-342900" fontAlgn="auto">
              <a:spcBef>
                <a:spcPct val="20000"/>
              </a:spcBef>
              <a:spcAft>
                <a:spcPts val="0"/>
              </a:spcAft>
              <a:buClr>
                <a:srgbClr val="FF6600"/>
              </a:buClr>
              <a:buFont typeface="Wingdings" pitchFamily="2" charset="2"/>
              <a:buAutoNum type="arabicPeriod"/>
              <a:defRPr/>
            </a:pPr>
            <a:r>
              <a:rPr lang="es-ES" dirty="0">
                <a:latin typeface="Tahoma" pitchFamily="34" charset="0"/>
              </a:rPr>
              <a:t>Falta de habilidades y capacidades claves.</a:t>
            </a:r>
          </a:p>
          <a:p>
            <a:pPr marL="342900" indent="-342900" fontAlgn="auto">
              <a:spcBef>
                <a:spcPct val="20000"/>
              </a:spcBef>
              <a:spcAft>
                <a:spcPts val="0"/>
              </a:spcAft>
              <a:buClr>
                <a:srgbClr val="FF6600"/>
              </a:buClr>
              <a:buFont typeface="Wingdings" pitchFamily="2" charset="2"/>
              <a:buAutoNum type="arabicPeriod"/>
              <a:defRPr/>
            </a:pPr>
            <a:r>
              <a:rPr lang="es-ES" dirty="0">
                <a:latin typeface="Tahoma" pitchFamily="34" charset="0"/>
              </a:rPr>
              <a:t>Incapacidad de financiar cambios necesarios.</a:t>
            </a:r>
            <a:r>
              <a:rPr lang="es-MX" dirty="0">
                <a:latin typeface="Tahoma" pitchFamily="34" charset="0"/>
              </a:rPr>
              <a:t> </a:t>
            </a:r>
          </a:p>
          <a:p>
            <a:pPr marL="342900" indent="-342900" fontAlgn="auto">
              <a:spcBef>
                <a:spcPct val="20000"/>
              </a:spcBef>
              <a:spcAft>
                <a:spcPts val="0"/>
              </a:spcAft>
              <a:buClr>
                <a:srgbClr val="FF6600"/>
              </a:buClr>
              <a:buFont typeface="Wingdings" pitchFamily="2" charset="2"/>
              <a:buAutoNum type="arabicPeriod"/>
              <a:defRPr/>
            </a:pPr>
            <a:r>
              <a:rPr lang="es-ES" dirty="0">
                <a:latin typeface="Tahoma" pitchFamily="34" charset="0"/>
              </a:rPr>
              <a:t>Débil imagen en el mercado y red de distribución.</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Rentabilidad baja. </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Instalaciones obsoletas.</a:t>
            </a:r>
          </a:p>
          <a:p>
            <a:pPr marL="342900" indent="-342900" fontAlgn="auto">
              <a:spcBef>
                <a:spcPct val="20000"/>
              </a:spcBef>
              <a:spcAft>
                <a:spcPts val="0"/>
              </a:spcAft>
              <a:buClr>
                <a:srgbClr val="FF6600"/>
              </a:buClr>
              <a:buFont typeface="Wingdings" pitchFamily="2" charset="2"/>
              <a:buAutoNum type="arabicPeriod"/>
              <a:defRPr/>
            </a:pPr>
            <a:r>
              <a:rPr lang="es-ES" dirty="0">
                <a:latin typeface="Tahoma" pitchFamily="34" charset="0"/>
              </a:rPr>
              <a:t>Costos altos en relación a los competidores claves.</a:t>
            </a:r>
          </a:p>
          <a:p>
            <a:pPr marL="342900" indent="-342900" fontAlgn="auto">
              <a:spcBef>
                <a:spcPct val="20000"/>
              </a:spcBef>
              <a:spcAft>
                <a:spcPts val="0"/>
              </a:spcAft>
              <a:buClr>
                <a:srgbClr val="FF6600"/>
              </a:buClr>
              <a:buFont typeface="Wingdings" pitchFamily="2" charset="2"/>
              <a:buAutoNum type="arabicPeriod"/>
              <a:defRPr/>
            </a:pPr>
            <a:r>
              <a:rPr lang="es-ES" dirty="0">
                <a:latin typeface="Tahoma" pitchFamily="34" charset="0"/>
              </a:rPr>
              <a:t>Seguimiento deficiente al implantar una estrategia. </a:t>
            </a:r>
          </a:p>
          <a:p>
            <a:pPr marL="342900" indent="-342900" fontAlgn="auto">
              <a:spcBef>
                <a:spcPct val="20000"/>
              </a:spcBef>
              <a:spcAft>
                <a:spcPts val="0"/>
              </a:spcAft>
              <a:buClr>
                <a:srgbClr val="FF6600"/>
              </a:buClr>
              <a:buFont typeface="Wingdings" pitchFamily="2" charset="2"/>
              <a:buAutoNum type="arabicPeriod"/>
              <a:defRPr/>
            </a:pPr>
            <a:r>
              <a:rPr lang="es-ES" dirty="0">
                <a:latin typeface="Tahoma" pitchFamily="34" charset="0"/>
              </a:rPr>
              <a:t>Atraso en investigación y desarrollo. </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No hay una dirección clara.</a:t>
            </a:r>
            <a:r>
              <a:rPr lang="es-ES" dirty="0">
                <a:latin typeface="Tahoma" pitchFamily="34" charset="0"/>
              </a:rPr>
              <a:t> </a:t>
            </a:r>
          </a:p>
          <a:p>
            <a:pPr marL="342900" indent="-342900" fontAlgn="auto">
              <a:spcBef>
                <a:spcPct val="20000"/>
              </a:spcBef>
              <a:spcAft>
                <a:spcPts val="0"/>
              </a:spcAft>
              <a:buClr>
                <a:srgbClr val="FF6600"/>
              </a:buClr>
              <a:buFont typeface="Wingdings" pitchFamily="2" charset="2"/>
              <a:buAutoNum type="arabicPeriod"/>
              <a:defRPr/>
            </a:pPr>
            <a:r>
              <a:rPr lang="es-ES" dirty="0">
                <a:latin typeface="Tahoma" pitchFamily="34" charset="0"/>
              </a:rPr>
              <a:t>Línea de productos limitada.</a:t>
            </a:r>
            <a:r>
              <a:rPr lang="es-MX" dirty="0">
                <a:latin typeface="Tahoma" pitchFamily="34" charset="0"/>
              </a:rPr>
              <a:t> </a:t>
            </a:r>
          </a:p>
          <a:p>
            <a:pPr marL="342900" indent="-342900" fontAlgn="auto">
              <a:spcBef>
                <a:spcPct val="20000"/>
              </a:spcBef>
              <a:spcAft>
                <a:spcPts val="0"/>
              </a:spcAft>
              <a:buClr>
                <a:srgbClr val="FF6600"/>
              </a:buClr>
              <a:buFont typeface="Wingdings" pitchFamily="2" charset="2"/>
              <a:buAutoNum type="arabicPeriod"/>
              <a:defRPr/>
            </a:pPr>
            <a:r>
              <a:rPr lang="es-MX" dirty="0">
                <a:latin typeface="Tahoma" pitchFamily="34" charset="0"/>
              </a:rPr>
              <a:t>Falta de talento gerencial. </a:t>
            </a:r>
          </a:p>
          <a:p>
            <a:pPr marL="342900" indent="-342900" fontAlgn="auto">
              <a:spcBef>
                <a:spcPct val="20000"/>
              </a:spcBef>
              <a:spcAft>
                <a:spcPts val="0"/>
              </a:spcAft>
              <a:buClr>
                <a:srgbClr val="FF6600"/>
              </a:buClr>
              <a:buFont typeface="Wingdings" pitchFamily="2" charset="2"/>
              <a:buAutoNum type="arabicPeriod"/>
              <a:defRPr/>
            </a:pPr>
            <a:endParaRPr lang="es-ES"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blinds(horizontal)">
                                      <p:cBhvr>
                                        <p:cTn id="7" dur="500"/>
                                        <p:tgtEl>
                                          <p:spTgt spid="192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2516"/>
                                        </p:tgtEl>
                                        <p:attrNameLst>
                                          <p:attrName>style.visibility</p:attrName>
                                        </p:attrNameLst>
                                      </p:cBhvr>
                                      <p:to>
                                        <p:strVal val="visible"/>
                                      </p:to>
                                    </p:set>
                                    <p:animEffect transition="in" filter="blinds(horizontal)">
                                      <p:cBhvr>
                                        <p:cTn id="12" dur="500"/>
                                        <p:tgtEl>
                                          <p:spTgt spid="19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P spid="1925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F2B48578-E6E7-4216-B800-C433EC73DF9A}"/>
              </a:ext>
            </a:extLst>
          </p:cNvPr>
          <p:cNvSpPr>
            <a:spLocks noGrp="1" noChangeArrowheads="1"/>
          </p:cNvSpPr>
          <p:nvPr>
            <p:ph type="title" idx="4294967295"/>
          </p:nvPr>
        </p:nvSpPr>
        <p:spPr>
          <a:xfrm>
            <a:off x="2087563" y="549275"/>
            <a:ext cx="7056437" cy="701675"/>
          </a:xfrm>
          <a:solidFill>
            <a:schemeClr val="accent6">
              <a:lumMod val="20000"/>
              <a:lumOff val="80000"/>
            </a:schemeClr>
          </a:solidFill>
        </p:spPr>
        <p:txBody>
          <a:bodyPr wrap="square" anchor="t">
            <a:spAutoFit/>
          </a:bodyPr>
          <a:lstStyle/>
          <a:p>
            <a:pPr algn="ctr" fontAlgn="auto">
              <a:spcAft>
                <a:spcPts val="0"/>
              </a:spcAft>
              <a:defRPr/>
            </a:pPr>
            <a:r>
              <a:rPr lang="es-MX" sz="4000" dirty="0">
                <a:solidFill>
                  <a:schemeClr val="tx1"/>
                </a:solidFill>
                <a:cs typeface="Arial" pitchFamily="34" charset="0"/>
              </a:rPr>
              <a:t>Matriz DOFA</a:t>
            </a:r>
            <a:endParaRPr lang="es-VE" sz="4000" dirty="0">
              <a:solidFill>
                <a:schemeClr val="tx1"/>
              </a:solidFill>
              <a:cs typeface="Arial" pitchFamily="34" charset="0"/>
            </a:endParaRPr>
          </a:p>
        </p:txBody>
      </p:sp>
      <p:grpSp>
        <p:nvGrpSpPr>
          <p:cNvPr id="2" name="Group 46">
            <a:extLst>
              <a:ext uri="{FF2B5EF4-FFF2-40B4-BE49-F238E27FC236}">
                <a16:creationId xmlns:a16="http://schemas.microsoft.com/office/drawing/2014/main" id="{1DC1FDE0-4DD5-4510-8791-8344F08DFFB5}"/>
              </a:ext>
            </a:extLst>
          </p:cNvPr>
          <p:cNvGrpSpPr>
            <a:grpSpLocks/>
          </p:cNvGrpSpPr>
          <p:nvPr/>
        </p:nvGrpSpPr>
        <p:grpSpPr bwMode="auto">
          <a:xfrm>
            <a:off x="468313" y="1340768"/>
            <a:ext cx="8291512" cy="4967957"/>
            <a:chOff x="295" y="1117"/>
            <a:chExt cx="5223" cy="2857"/>
          </a:xfrm>
        </p:grpSpPr>
        <p:sp>
          <p:nvSpPr>
            <p:cNvPr id="56336" name="Rectangle 3">
              <a:extLst>
                <a:ext uri="{FF2B5EF4-FFF2-40B4-BE49-F238E27FC236}">
                  <a16:creationId xmlns:a16="http://schemas.microsoft.com/office/drawing/2014/main" id="{77A0BAA1-E081-4792-9C01-914F6140E1E7}"/>
                </a:ext>
              </a:extLst>
            </p:cNvPr>
            <p:cNvSpPr>
              <a:spLocks noChangeArrowheads="1"/>
            </p:cNvSpPr>
            <p:nvPr/>
          </p:nvSpPr>
          <p:spPr bwMode="auto">
            <a:xfrm>
              <a:off x="295" y="1120"/>
              <a:ext cx="1741" cy="47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spcBef>
                  <a:spcPct val="20000"/>
                </a:spcBef>
                <a:buClr>
                  <a:schemeClr val="accent1"/>
                </a:buClr>
                <a:buSzPct val="65000"/>
                <a:buFont typeface="Wingdings" panose="05000000000000000000" pitchFamily="2" charset="2"/>
                <a:buNone/>
              </a:pPr>
              <a:endParaRPr lang="es-EC" altLang="es-EC" sz="2600">
                <a:cs typeface="Arial" panose="020B0604020202020204" pitchFamily="34" charset="0"/>
              </a:endParaRPr>
            </a:p>
          </p:txBody>
        </p:sp>
        <p:sp>
          <p:nvSpPr>
            <p:cNvPr id="56337" name="Rectangle 4">
              <a:extLst>
                <a:ext uri="{FF2B5EF4-FFF2-40B4-BE49-F238E27FC236}">
                  <a16:creationId xmlns:a16="http://schemas.microsoft.com/office/drawing/2014/main" id="{31305B49-B228-4A55-9842-86B61DEB5684}"/>
                </a:ext>
              </a:extLst>
            </p:cNvPr>
            <p:cNvSpPr>
              <a:spLocks noChangeArrowheads="1"/>
            </p:cNvSpPr>
            <p:nvPr/>
          </p:nvSpPr>
          <p:spPr bwMode="auto">
            <a:xfrm>
              <a:off x="2036" y="1120"/>
              <a:ext cx="1741" cy="47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a:cs typeface="Arial" panose="020B0604020202020204" pitchFamily="34" charset="0"/>
                </a:rPr>
                <a:t>OPORTUNIDADES</a:t>
              </a:r>
              <a:endParaRPr lang="es-VE" altLang="es-EC" sz="2200" b="1">
                <a:cs typeface="Arial" panose="020B0604020202020204" pitchFamily="34" charset="0"/>
              </a:endParaRPr>
            </a:p>
          </p:txBody>
        </p:sp>
        <p:sp>
          <p:nvSpPr>
            <p:cNvPr id="56338" name="Rectangle 5">
              <a:extLst>
                <a:ext uri="{FF2B5EF4-FFF2-40B4-BE49-F238E27FC236}">
                  <a16:creationId xmlns:a16="http://schemas.microsoft.com/office/drawing/2014/main" id="{6C81F7BB-5448-4A55-BAFF-35ED9C73FDB0}"/>
                </a:ext>
              </a:extLst>
            </p:cNvPr>
            <p:cNvSpPr>
              <a:spLocks noChangeArrowheads="1"/>
            </p:cNvSpPr>
            <p:nvPr/>
          </p:nvSpPr>
          <p:spPr bwMode="auto">
            <a:xfrm>
              <a:off x="3777" y="1120"/>
              <a:ext cx="1741" cy="47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a:cs typeface="Arial" panose="020B0604020202020204" pitchFamily="34" charset="0"/>
                </a:rPr>
                <a:t>AMENAZAS</a:t>
              </a:r>
              <a:endParaRPr lang="es-VE" altLang="es-EC" sz="2200" b="1">
                <a:cs typeface="Arial" panose="020B0604020202020204" pitchFamily="34" charset="0"/>
              </a:endParaRPr>
            </a:p>
          </p:txBody>
        </p:sp>
        <p:sp>
          <p:nvSpPr>
            <p:cNvPr id="56339" name="Rectangle 6">
              <a:extLst>
                <a:ext uri="{FF2B5EF4-FFF2-40B4-BE49-F238E27FC236}">
                  <a16:creationId xmlns:a16="http://schemas.microsoft.com/office/drawing/2014/main" id="{E80C80FE-985A-4CE3-8EFB-8080D82CE091}"/>
                </a:ext>
              </a:extLst>
            </p:cNvPr>
            <p:cNvSpPr>
              <a:spLocks noChangeArrowheads="1"/>
            </p:cNvSpPr>
            <p:nvPr/>
          </p:nvSpPr>
          <p:spPr bwMode="auto">
            <a:xfrm>
              <a:off x="295" y="1593"/>
              <a:ext cx="1741" cy="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spcBef>
                  <a:spcPct val="20000"/>
                </a:spcBef>
                <a:buClr>
                  <a:schemeClr val="accent1"/>
                </a:buClr>
                <a:buSzPct val="65000"/>
                <a:buFont typeface="Wingdings" panose="05000000000000000000" pitchFamily="2" charset="2"/>
                <a:buNone/>
              </a:pPr>
              <a:endParaRPr lang="es-EC" altLang="es-EC" sz="2600">
                <a:cs typeface="Arial" panose="020B0604020202020204" pitchFamily="34" charset="0"/>
              </a:endParaRPr>
            </a:p>
          </p:txBody>
        </p:sp>
        <p:sp>
          <p:nvSpPr>
            <p:cNvPr id="56340" name="Rectangle 7">
              <a:extLst>
                <a:ext uri="{FF2B5EF4-FFF2-40B4-BE49-F238E27FC236}">
                  <a16:creationId xmlns:a16="http://schemas.microsoft.com/office/drawing/2014/main" id="{A1C995CD-CA72-4996-96A0-A554DEBEC6D8}"/>
                </a:ext>
              </a:extLst>
            </p:cNvPr>
            <p:cNvSpPr>
              <a:spLocks noChangeArrowheads="1"/>
            </p:cNvSpPr>
            <p:nvPr/>
          </p:nvSpPr>
          <p:spPr bwMode="auto">
            <a:xfrm>
              <a:off x="2036" y="1593"/>
              <a:ext cx="1741" cy="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000">
                  <a:cs typeface="Arial" panose="020B0604020202020204" pitchFamily="34" charset="0"/>
                </a:rPr>
                <a:t>Identificar las de mayor impacto</a:t>
              </a:r>
              <a:endParaRPr lang="es-VE" altLang="es-EC" sz="2000">
                <a:cs typeface="Arial" panose="020B0604020202020204" pitchFamily="34" charset="0"/>
              </a:endParaRPr>
            </a:p>
          </p:txBody>
        </p:sp>
        <p:sp>
          <p:nvSpPr>
            <p:cNvPr id="56341" name="Rectangle 8">
              <a:extLst>
                <a:ext uri="{FF2B5EF4-FFF2-40B4-BE49-F238E27FC236}">
                  <a16:creationId xmlns:a16="http://schemas.microsoft.com/office/drawing/2014/main" id="{5D0533C4-ABF7-4C52-BCEA-7CF5A30FEDE8}"/>
                </a:ext>
              </a:extLst>
            </p:cNvPr>
            <p:cNvSpPr>
              <a:spLocks noChangeArrowheads="1"/>
            </p:cNvSpPr>
            <p:nvPr/>
          </p:nvSpPr>
          <p:spPr bwMode="auto">
            <a:xfrm>
              <a:off x="3777" y="1593"/>
              <a:ext cx="1741" cy="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000">
                  <a:cs typeface="Arial" panose="020B0604020202020204" pitchFamily="34" charset="0"/>
                </a:rPr>
                <a:t>Identificar las de mayor impacto</a:t>
              </a:r>
              <a:endParaRPr lang="es-VE" altLang="es-EC" sz="2000">
                <a:cs typeface="Arial" panose="020B0604020202020204" pitchFamily="34" charset="0"/>
              </a:endParaRPr>
            </a:p>
          </p:txBody>
        </p:sp>
        <p:sp>
          <p:nvSpPr>
            <p:cNvPr id="56342" name="Rectangle 9">
              <a:extLst>
                <a:ext uri="{FF2B5EF4-FFF2-40B4-BE49-F238E27FC236}">
                  <a16:creationId xmlns:a16="http://schemas.microsoft.com/office/drawing/2014/main" id="{89EB3674-6A0B-4113-908F-E7CBC8E11299}"/>
                </a:ext>
              </a:extLst>
            </p:cNvPr>
            <p:cNvSpPr>
              <a:spLocks noChangeArrowheads="1"/>
            </p:cNvSpPr>
            <p:nvPr/>
          </p:nvSpPr>
          <p:spPr bwMode="auto">
            <a:xfrm>
              <a:off x="295" y="2068"/>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a:cs typeface="Arial" panose="020B0604020202020204" pitchFamily="34" charset="0"/>
                </a:rPr>
                <a:t>FORTALEZAS</a:t>
              </a:r>
              <a:endParaRPr lang="es-VE" altLang="es-EC" sz="2200" b="1">
                <a:cs typeface="Arial" panose="020B0604020202020204" pitchFamily="34" charset="0"/>
              </a:endParaRPr>
            </a:p>
          </p:txBody>
        </p:sp>
        <p:sp>
          <p:nvSpPr>
            <p:cNvPr id="56343" name="Rectangle 10">
              <a:extLst>
                <a:ext uri="{FF2B5EF4-FFF2-40B4-BE49-F238E27FC236}">
                  <a16:creationId xmlns:a16="http://schemas.microsoft.com/office/drawing/2014/main" id="{250416FB-DF01-45DD-B4B8-7086114D4C62}"/>
                </a:ext>
              </a:extLst>
            </p:cNvPr>
            <p:cNvSpPr>
              <a:spLocks noChangeArrowheads="1"/>
            </p:cNvSpPr>
            <p:nvPr/>
          </p:nvSpPr>
          <p:spPr bwMode="auto">
            <a:xfrm>
              <a:off x="2036" y="2068"/>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u="sng">
                  <a:cs typeface="Arial" panose="020B0604020202020204" pitchFamily="34" charset="0"/>
                </a:rPr>
                <a:t>ESTRATEGIAS</a:t>
              </a:r>
              <a:endParaRPr lang="es-VE" altLang="es-EC" sz="2200" b="1" u="sng">
                <a:cs typeface="Arial" panose="020B0604020202020204" pitchFamily="34" charset="0"/>
              </a:endParaRPr>
            </a:p>
          </p:txBody>
        </p:sp>
        <p:sp>
          <p:nvSpPr>
            <p:cNvPr id="56344" name="Rectangle 11">
              <a:extLst>
                <a:ext uri="{FF2B5EF4-FFF2-40B4-BE49-F238E27FC236}">
                  <a16:creationId xmlns:a16="http://schemas.microsoft.com/office/drawing/2014/main" id="{EC0A10E4-7841-4A5B-AAB2-823CCA9BDE39}"/>
                </a:ext>
              </a:extLst>
            </p:cNvPr>
            <p:cNvSpPr>
              <a:spLocks noChangeArrowheads="1"/>
            </p:cNvSpPr>
            <p:nvPr/>
          </p:nvSpPr>
          <p:spPr bwMode="auto">
            <a:xfrm>
              <a:off x="3777" y="2068"/>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u="sng">
                  <a:cs typeface="Arial" panose="020B0604020202020204" pitchFamily="34" charset="0"/>
                </a:rPr>
                <a:t>ESTRATEGIAS</a:t>
              </a:r>
              <a:endParaRPr lang="es-VE" altLang="es-EC" sz="2600">
                <a:cs typeface="Arial" panose="020B0604020202020204" pitchFamily="34" charset="0"/>
              </a:endParaRPr>
            </a:p>
          </p:txBody>
        </p:sp>
        <p:sp>
          <p:nvSpPr>
            <p:cNvPr id="56345" name="Rectangle 12">
              <a:extLst>
                <a:ext uri="{FF2B5EF4-FFF2-40B4-BE49-F238E27FC236}">
                  <a16:creationId xmlns:a16="http://schemas.microsoft.com/office/drawing/2014/main" id="{670252A9-17E4-4FB7-BA34-0CCFDC05C6CE}"/>
                </a:ext>
              </a:extLst>
            </p:cNvPr>
            <p:cNvSpPr>
              <a:spLocks noChangeArrowheads="1"/>
            </p:cNvSpPr>
            <p:nvPr/>
          </p:nvSpPr>
          <p:spPr bwMode="auto">
            <a:xfrm>
              <a:off x="295" y="2545"/>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000">
                  <a:cs typeface="Arial" panose="020B0604020202020204" pitchFamily="34" charset="0"/>
                </a:rPr>
                <a:t>Identificar las de mayor impacto </a:t>
              </a:r>
              <a:endParaRPr lang="es-VE" altLang="es-EC" sz="2000">
                <a:cs typeface="Arial" panose="020B0604020202020204" pitchFamily="34" charset="0"/>
              </a:endParaRPr>
            </a:p>
          </p:txBody>
        </p:sp>
        <p:sp>
          <p:nvSpPr>
            <p:cNvPr id="56346" name="Rectangle 13">
              <a:extLst>
                <a:ext uri="{FF2B5EF4-FFF2-40B4-BE49-F238E27FC236}">
                  <a16:creationId xmlns:a16="http://schemas.microsoft.com/office/drawing/2014/main" id="{A30D8F9F-E36E-413A-87C9-91EA273077A8}"/>
                </a:ext>
              </a:extLst>
            </p:cNvPr>
            <p:cNvSpPr>
              <a:spLocks noChangeArrowheads="1"/>
            </p:cNvSpPr>
            <p:nvPr/>
          </p:nvSpPr>
          <p:spPr bwMode="auto">
            <a:xfrm>
              <a:off x="2036" y="2545"/>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a:solidFill>
                    <a:srgbClr val="990099"/>
                  </a:solidFill>
                  <a:cs typeface="Arial" panose="020B0604020202020204" pitchFamily="34" charset="0"/>
                </a:rPr>
                <a:t>F + O = FO</a:t>
              </a:r>
              <a:endParaRPr lang="es-VE" altLang="es-EC" sz="2200" b="1">
                <a:solidFill>
                  <a:srgbClr val="990099"/>
                </a:solidFill>
                <a:cs typeface="Arial" panose="020B0604020202020204" pitchFamily="34" charset="0"/>
              </a:endParaRPr>
            </a:p>
          </p:txBody>
        </p:sp>
        <p:sp>
          <p:nvSpPr>
            <p:cNvPr id="56347" name="Rectangle 14">
              <a:extLst>
                <a:ext uri="{FF2B5EF4-FFF2-40B4-BE49-F238E27FC236}">
                  <a16:creationId xmlns:a16="http://schemas.microsoft.com/office/drawing/2014/main" id="{8F5F1912-E21D-4753-86C5-C2452D8F9927}"/>
                </a:ext>
              </a:extLst>
            </p:cNvPr>
            <p:cNvSpPr>
              <a:spLocks noChangeArrowheads="1"/>
            </p:cNvSpPr>
            <p:nvPr/>
          </p:nvSpPr>
          <p:spPr bwMode="auto">
            <a:xfrm>
              <a:off x="3777" y="2545"/>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a:solidFill>
                    <a:srgbClr val="0000FF"/>
                  </a:solidFill>
                  <a:cs typeface="Arial" panose="020B0604020202020204" pitchFamily="34" charset="0"/>
                </a:rPr>
                <a:t>F + A = FA</a:t>
              </a:r>
              <a:endParaRPr lang="es-VE" altLang="es-EC" sz="2200" b="1">
                <a:solidFill>
                  <a:srgbClr val="0000FF"/>
                </a:solidFill>
                <a:cs typeface="Arial" panose="020B0604020202020204" pitchFamily="34" charset="0"/>
              </a:endParaRPr>
            </a:p>
          </p:txBody>
        </p:sp>
        <p:sp>
          <p:nvSpPr>
            <p:cNvPr id="56348" name="Rectangle 15">
              <a:extLst>
                <a:ext uri="{FF2B5EF4-FFF2-40B4-BE49-F238E27FC236}">
                  <a16:creationId xmlns:a16="http://schemas.microsoft.com/office/drawing/2014/main" id="{EB2973BA-E530-4036-BB6C-BBD098802BEF}"/>
                </a:ext>
              </a:extLst>
            </p:cNvPr>
            <p:cNvSpPr>
              <a:spLocks noChangeArrowheads="1"/>
            </p:cNvSpPr>
            <p:nvPr/>
          </p:nvSpPr>
          <p:spPr bwMode="auto">
            <a:xfrm>
              <a:off x="295" y="3022"/>
              <a:ext cx="1741" cy="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a:cs typeface="Arial" panose="020B0604020202020204" pitchFamily="34" charset="0"/>
                </a:rPr>
                <a:t>DEBILIDADES</a:t>
              </a:r>
              <a:endParaRPr lang="es-VE" altLang="es-EC" sz="2200" b="1">
                <a:cs typeface="Arial" panose="020B0604020202020204" pitchFamily="34" charset="0"/>
              </a:endParaRPr>
            </a:p>
          </p:txBody>
        </p:sp>
        <p:sp>
          <p:nvSpPr>
            <p:cNvPr id="56349" name="Rectangle 16">
              <a:extLst>
                <a:ext uri="{FF2B5EF4-FFF2-40B4-BE49-F238E27FC236}">
                  <a16:creationId xmlns:a16="http://schemas.microsoft.com/office/drawing/2014/main" id="{308B384B-CF94-451C-A12E-326F2D431E0F}"/>
                </a:ext>
              </a:extLst>
            </p:cNvPr>
            <p:cNvSpPr>
              <a:spLocks noChangeArrowheads="1"/>
            </p:cNvSpPr>
            <p:nvPr/>
          </p:nvSpPr>
          <p:spPr bwMode="auto">
            <a:xfrm>
              <a:off x="2036" y="3022"/>
              <a:ext cx="1741" cy="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u="sng">
                  <a:cs typeface="Arial" panose="020B0604020202020204" pitchFamily="34" charset="0"/>
                </a:rPr>
                <a:t>ESTRATEGIAS</a:t>
              </a:r>
              <a:endParaRPr lang="es-VE" altLang="es-EC" sz="2200">
                <a:cs typeface="Arial" panose="020B0604020202020204" pitchFamily="34" charset="0"/>
              </a:endParaRPr>
            </a:p>
          </p:txBody>
        </p:sp>
        <p:sp>
          <p:nvSpPr>
            <p:cNvPr id="56350" name="Rectangle 17">
              <a:extLst>
                <a:ext uri="{FF2B5EF4-FFF2-40B4-BE49-F238E27FC236}">
                  <a16:creationId xmlns:a16="http://schemas.microsoft.com/office/drawing/2014/main" id="{09BEA969-3E33-4F60-807E-A605289B2653}"/>
                </a:ext>
              </a:extLst>
            </p:cNvPr>
            <p:cNvSpPr>
              <a:spLocks noChangeArrowheads="1"/>
            </p:cNvSpPr>
            <p:nvPr/>
          </p:nvSpPr>
          <p:spPr bwMode="auto">
            <a:xfrm>
              <a:off x="3777" y="3022"/>
              <a:ext cx="1741" cy="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u="sng">
                  <a:cs typeface="Arial" panose="020B0604020202020204" pitchFamily="34" charset="0"/>
                </a:rPr>
                <a:t>ESTRATEGIAS</a:t>
              </a:r>
              <a:endParaRPr lang="es-VE" altLang="es-EC" sz="2600">
                <a:cs typeface="Arial" panose="020B0604020202020204" pitchFamily="34" charset="0"/>
              </a:endParaRPr>
            </a:p>
          </p:txBody>
        </p:sp>
        <p:sp>
          <p:nvSpPr>
            <p:cNvPr id="56351" name="Rectangle 18">
              <a:extLst>
                <a:ext uri="{FF2B5EF4-FFF2-40B4-BE49-F238E27FC236}">
                  <a16:creationId xmlns:a16="http://schemas.microsoft.com/office/drawing/2014/main" id="{EEBB4F4E-9AB2-48F9-BBF7-0D7D944E6FA8}"/>
                </a:ext>
              </a:extLst>
            </p:cNvPr>
            <p:cNvSpPr>
              <a:spLocks noChangeArrowheads="1"/>
            </p:cNvSpPr>
            <p:nvPr/>
          </p:nvSpPr>
          <p:spPr bwMode="auto">
            <a:xfrm>
              <a:off x="295" y="3497"/>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000">
                  <a:cs typeface="Arial" panose="020B0604020202020204" pitchFamily="34" charset="0"/>
                </a:rPr>
                <a:t>Identificar las de mayor impacto</a:t>
              </a:r>
              <a:endParaRPr lang="es-VE" altLang="es-EC" sz="2000">
                <a:cs typeface="Arial" panose="020B0604020202020204" pitchFamily="34" charset="0"/>
              </a:endParaRPr>
            </a:p>
          </p:txBody>
        </p:sp>
        <p:sp>
          <p:nvSpPr>
            <p:cNvPr id="56352" name="Rectangle 19">
              <a:extLst>
                <a:ext uri="{FF2B5EF4-FFF2-40B4-BE49-F238E27FC236}">
                  <a16:creationId xmlns:a16="http://schemas.microsoft.com/office/drawing/2014/main" id="{EB4D4FFF-6DD0-4D51-B889-2507E81E3829}"/>
                </a:ext>
              </a:extLst>
            </p:cNvPr>
            <p:cNvSpPr>
              <a:spLocks noChangeArrowheads="1"/>
            </p:cNvSpPr>
            <p:nvPr/>
          </p:nvSpPr>
          <p:spPr bwMode="auto">
            <a:xfrm>
              <a:off x="2036" y="3497"/>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a:solidFill>
                    <a:srgbClr val="008000"/>
                  </a:solidFill>
                  <a:cs typeface="Arial" panose="020B0604020202020204" pitchFamily="34" charset="0"/>
                </a:rPr>
                <a:t>D + O = DO</a:t>
              </a:r>
              <a:endParaRPr lang="es-VE" altLang="es-EC" sz="2200" b="1">
                <a:solidFill>
                  <a:srgbClr val="008000"/>
                </a:solidFill>
                <a:cs typeface="Arial" panose="020B0604020202020204" pitchFamily="34" charset="0"/>
              </a:endParaRPr>
            </a:p>
          </p:txBody>
        </p:sp>
        <p:sp>
          <p:nvSpPr>
            <p:cNvPr id="56353" name="Rectangle 20">
              <a:extLst>
                <a:ext uri="{FF2B5EF4-FFF2-40B4-BE49-F238E27FC236}">
                  <a16:creationId xmlns:a16="http://schemas.microsoft.com/office/drawing/2014/main" id="{91CA0B73-2CC1-449A-B69A-48F09376BB41}"/>
                </a:ext>
              </a:extLst>
            </p:cNvPr>
            <p:cNvSpPr>
              <a:spLocks noChangeArrowheads="1"/>
            </p:cNvSpPr>
            <p:nvPr/>
          </p:nvSpPr>
          <p:spPr bwMode="auto">
            <a:xfrm>
              <a:off x="3777" y="3497"/>
              <a:ext cx="1741" cy="4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20000"/>
                </a:spcBef>
                <a:buClr>
                  <a:schemeClr val="accent1"/>
                </a:buClr>
                <a:buSzPct val="65000"/>
                <a:buFont typeface="Wingdings" panose="05000000000000000000" pitchFamily="2" charset="2"/>
                <a:buNone/>
              </a:pPr>
              <a:r>
                <a:rPr lang="es-MX" altLang="es-EC" sz="2200" b="1">
                  <a:solidFill>
                    <a:srgbClr val="FF3399"/>
                  </a:solidFill>
                  <a:cs typeface="Arial" panose="020B0604020202020204" pitchFamily="34" charset="0"/>
                </a:rPr>
                <a:t>D + A = DA</a:t>
              </a:r>
              <a:endParaRPr lang="es-VE" altLang="es-EC" sz="2200" b="1">
                <a:solidFill>
                  <a:srgbClr val="FF3399"/>
                </a:solidFill>
                <a:cs typeface="Arial" panose="020B0604020202020204" pitchFamily="34" charset="0"/>
              </a:endParaRPr>
            </a:p>
          </p:txBody>
        </p:sp>
        <p:sp>
          <p:nvSpPr>
            <p:cNvPr id="56354" name="Line 21">
              <a:extLst>
                <a:ext uri="{FF2B5EF4-FFF2-40B4-BE49-F238E27FC236}">
                  <a16:creationId xmlns:a16="http://schemas.microsoft.com/office/drawing/2014/main" id="{F09236A6-431A-4857-8839-E8874FE2A974}"/>
                </a:ext>
              </a:extLst>
            </p:cNvPr>
            <p:cNvSpPr>
              <a:spLocks noChangeShapeType="1"/>
            </p:cNvSpPr>
            <p:nvPr/>
          </p:nvSpPr>
          <p:spPr bwMode="auto">
            <a:xfrm>
              <a:off x="2018" y="1117"/>
              <a:ext cx="18" cy="2857"/>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55" name="Line 22">
              <a:extLst>
                <a:ext uri="{FF2B5EF4-FFF2-40B4-BE49-F238E27FC236}">
                  <a16:creationId xmlns:a16="http://schemas.microsoft.com/office/drawing/2014/main" id="{1A9C492A-E662-4CFE-972D-B22A84DF428E}"/>
                </a:ext>
              </a:extLst>
            </p:cNvPr>
            <p:cNvSpPr>
              <a:spLocks noChangeShapeType="1"/>
            </p:cNvSpPr>
            <p:nvPr/>
          </p:nvSpPr>
          <p:spPr bwMode="auto">
            <a:xfrm>
              <a:off x="3777" y="1120"/>
              <a:ext cx="0" cy="2854"/>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56" name="Line 23">
              <a:extLst>
                <a:ext uri="{FF2B5EF4-FFF2-40B4-BE49-F238E27FC236}">
                  <a16:creationId xmlns:a16="http://schemas.microsoft.com/office/drawing/2014/main" id="{1EFB1B34-E119-4C38-8AB3-6A039B38E81A}"/>
                </a:ext>
              </a:extLst>
            </p:cNvPr>
            <p:cNvSpPr>
              <a:spLocks noChangeShapeType="1"/>
            </p:cNvSpPr>
            <p:nvPr/>
          </p:nvSpPr>
          <p:spPr bwMode="auto">
            <a:xfrm>
              <a:off x="2036" y="1593"/>
              <a:ext cx="3482" cy="0"/>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57" name="Line 24">
              <a:extLst>
                <a:ext uri="{FF2B5EF4-FFF2-40B4-BE49-F238E27FC236}">
                  <a16:creationId xmlns:a16="http://schemas.microsoft.com/office/drawing/2014/main" id="{F01DDFC0-D4FF-44D0-AA85-EE7A8287F32B}"/>
                </a:ext>
              </a:extLst>
            </p:cNvPr>
            <p:cNvSpPr>
              <a:spLocks noChangeShapeType="1"/>
            </p:cNvSpPr>
            <p:nvPr/>
          </p:nvSpPr>
          <p:spPr bwMode="auto">
            <a:xfrm>
              <a:off x="2036" y="2068"/>
              <a:ext cx="3482" cy="0"/>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58" name="Line 25">
              <a:extLst>
                <a:ext uri="{FF2B5EF4-FFF2-40B4-BE49-F238E27FC236}">
                  <a16:creationId xmlns:a16="http://schemas.microsoft.com/office/drawing/2014/main" id="{B1211C1E-C3C3-4B5D-8574-A90EBD473632}"/>
                </a:ext>
              </a:extLst>
            </p:cNvPr>
            <p:cNvSpPr>
              <a:spLocks noChangeShapeType="1"/>
            </p:cNvSpPr>
            <p:nvPr/>
          </p:nvSpPr>
          <p:spPr bwMode="auto">
            <a:xfrm>
              <a:off x="295" y="2545"/>
              <a:ext cx="5223" cy="0"/>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59" name="Line 26">
              <a:extLst>
                <a:ext uri="{FF2B5EF4-FFF2-40B4-BE49-F238E27FC236}">
                  <a16:creationId xmlns:a16="http://schemas.microsoft.com/office/drawing/2014/main" id="{98B8EF12-BA70-4338-8070-2B9724A1C9E3}"/>
                </a:ext>
              </a:extLst>
            </p:cNvPr>
            <p:cNvSpPr>
              <a:spLocks noChangeShapeType="1"/>
            </p:cNvSpPr>
            <p:nvPr/>
          </p:nvSpPr>
          <p:spPr bwMode="auto">
            <a:xfrm>
              <a:off x="295" y="3022"/>
              <a:ext cx="5223" cy="0"/>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60" name="Line 27">
              <a:extLst>
                <a:ext uri="{FF2B5EF4-FFF2-40B4-BE49-F238E27FC236}">
                  <a16:creationId xmlns:a16="http://schemas.microsoft.com/office/drawing/2014/main" id="{06CD3A43-ED76-43ED-9988-AE97C96FE773}"/>
                </a:ext>
              </a:extLst>
            </p:cNvPr>
            <p:cNvSpPr>
              <a:spLocks noChangeShapeType="1"/>
            </p:cNvSpPr>
            <p:nvPr/>
          </p:nvSpPr>
          <p:spPr bwMode="auto">
            <a:xfrm>
              <a:off x="295" y="3497"/>
              <a:ext cx="5223" cy="0"/>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61" name="Line 28">
              <a:extLst>
                <a:ext uri="{FF2B5EF4-FFF2-40B4-BE49-F238E27FC236}">
                  <a16:creationId xmlns:a16="http://schemas.microsoft.com/office/drawing/2014/main" id="{32C317A4-9D9F-4822-87C8-5830649005EC}"/>
                </a:ext>
              </a:extLst>
            </p:cNvPr>
            <p:cNvSpPr>
              <a:spLocks noChangeShapeType="1"/>
            </p:cNvSpPr>
            <p:nvPr/>
          </p:nvSpPr>
          <p:spPr bwMode="auto">
            <a:xfrm>
              <a:off x="295" y="1117"/>
              <a:ext cx="0" cy="2857"/>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62" name="Line 29">
              <a:extLst>
                <a:ext uri="{FF2B5EF4-FFF2-40B4-BE49-F238E27FC236}">
                  <a16:creationId xmlns:a16="http://schemas.microsoft.com/office/drawing/2014/main" id="{456F40F4-B7D0-4D19-B597-AAEF1C98D029}"/>
                </a:ext>
              </a:extLst>
            </p:cNvPr>
            <p:cNvSpPr>
              <a:spLocks noChangeShapeType="1"/>
            </p:cNvSpPr>
            <p:nvPr/>
          </p:nvSpPr>
          <p:spPr bwMode="auto">
            <a:xfrm>
              <a:off x="5518" y="1120"/>
              <a:ext cx="0" cy="2854"/>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63" name="Line 30">
              <a:extLst>
                <a:ext uri="{FF2B5EF4-FFF2-40B4-BE49-F238E27FC236}">
                  <a16:creationId xmlns:a16="http://schemas.microsoft.com/office/drawing/2014/main" id="{A76F5AC4-5E8C-4110-8632-CD3B1965E45B}"/>
                </a:ext>
              </a:extLst>
            </p:cNvPr>
            <p:cNvSpPr>
              <a:spLocks noChangeShapeType="1"/>
            </p:cNvSpPr>
            <p:nvPr/>
          </p:nvSpPr>
          <p:spPr bwMode="auto">
            <a:xfrm>
              <a:off x="295" y="1117"/>
              <a:ext cx="5223" cy="3"/>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64" name="Line 31">
              <a:extLst>
                <a:ext uri="{FF2B5EF4-FFF2-40B4-BE49-F238E27FC236}">
                  <a16:creationId xmlns:a16="http://schemas.microsoft.com/office/drawing/2014/main" id="{BA94E716-F9A8-42D5-83E4-12DF936B20D4}"/>
                </a:ext>
              </a:extLst>
            </p:cNvPr>
            <p:cNvSpPr>
              <a:spLocks noChangeShapeType="1"/>
            </p:cNvSpPr>
            <p:nvPr/>
          </p:nvSpPr>
          <p:spPr bwMode="auto">
            <a:xfrm>
              <a:off x="295" y="3974"/>
              <a:ext cx="5223" cy="0"/>
            </a:xfrm>
            <a:prstGeom prst="line">
              <a:avLst/>
            </a:prstGeom>
            <a:noFill/>
            <a:ln w="28575" algn="ctr">
              <a:solidFill>
                <a:srgbClr val="9933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56365" name="Picture 33" descr="hand-lightbulb_id811350_size480">
              <a:extLst>
                <a:ext uri="{FF2B5EF4-FFF2-40B4-BE49-F238E27FC236}">
                  <a16:creationId xmlns:a16="http://schemas.microsoft.com/office/drawing/2014/main" id="{BC944357-6AB9-478B-8741-AC61645F8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117"/>
              <a:ext cx="1723"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7">
            <a:extLst>
              <a:ext uri="{FF2B5EF4-FFF2-40B4-BE49-F238E27FC236}">
                <a16:creationId xmlns:a16="http://schemas.microsoft.com/office/drawing/2014/main" id="{38F86A5D-4C52-448A-8CA6-63EC583645F1}"/>
              </a:ext>
            </a:extLst>
          </p:cNvPr>
          <p:cNvGrpSpPr>
            <a:grpSpLocks/>
          </p:cNvGrpSpPr>
          <p:nvPr/>
        </p:nvGrpSpPr>
        <p:grpSpPr bwMode="auto">
          <a:xfrm>
            <a:off x="2916238" y="2852738"/>
            <a:ext cx="1223962" cy="1368425"/>
            <a:chOff x="1837" y="1797"/>
            <a:chExt cx="771" cy="862"/>
          </a:xfrm>
        </p:grpSpPr>
        <p:sp>
          <p:nvSpPr>
            <p:cNvPr id="56334" name="Line 48">
              <a:extLst>
                <a:ext uri="{FF2B5EF4-FFF2-40B4-BE49-F238E27FC236}">
                  <a16:creationId xmlns:a16="http://schemas.microsoft.com/office/drawing/2014/main" id="{FDF9DABB-22AF-436A-8B43-51ACC13254A4}"/>
                </a:ext>
              </a:extLst>
            </p:cNvPr>
            <p:cNvSpPr>
              <a:spLocks noChangeShapeType="1"/>
            </p:cNvSpPr>
            <p:nvPr/>
          </p:nvSpPr>
          <p:spPr bwMode="auto">
            <a:xfrm flipV="1">
              <a:off x="1837" y="1797"/>
              <a:ext cx="771" cy="862"/>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35" name="Line 49">
              <a:extLst>
                <a:ext uri="{FF2B5EF4-FFF2-40B4-BE49-F238E27FC236}">
                  <a16:creationId xmlns:a16="http://schemas.microsoft.com/office/drawing/2014/main" id="{5B758187-8604-4BA3-AADD-3874FC57F6E5}"/>
                </a:ext>
              </a:extLst>
            </p:cNvPr>
            <p:cNvSpPr>
              <a:spLocks noChangeShapeType="1"/>
            </p:cNvSpPr>
            <p:nvPr/>
          </p:nvSpPr>
          <p:spPr bwMode="auto">
            <a:xfrm>
              <a:off x="2608" y="1797"/>
              <a:ext cx="0" cy="817"/>
            </a:xfrm>
            <a:prstGeom prst="line">
              <a:avLst/>
            </a:prstGeom>
            <a:noFill/>
            <a:ln w="2857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grpSp>
      <p:grpSp>
        <p:nvGrpSpPr>
          <p:cNvPr id="4" name="Group 50">
            <a:extLst>
              <a:ext uri="{FF2B5EF4-FFF2-40B4-BE49-F238E27FC236}">
                <a16:creationId xmlns:a16="http://schemas.microsoft.com/office/drawing/2014/main" id="{F950FF1A-24EF-4559-8700-7FB7F257A3FA}"/>
              </a:ext>
            </a:extLst>
          </p:cNvPr>
          <p:cNvGrpSpPr>
            <a:grpSpLocks/>
          </p:cNvGrpSpPr>
          <p:nvPr/>
        </p:nvGrpSpPr>
        <p:grpSpPr bwMode="auto">
          <a:xfrm>
            <a:off x="3059113" y="2349500"/>
            <a:ext cx="4105275" cy="3671888"/>
            <a:chOff x="1927" y="1480"/>
            <a:chExt cx="2586" cy="2313"/>
          </a:xfrm>
        </p:grpSpPr>
        <p:sp>
          <p:nvSpPr>
            <p:cNvPr id="56332" name="Line 51">
              <a:extLst>
                <a:ext uri="{FF2B5EF4-FFF2-40B4-BE49-F238E27FC236}">
                  <a16:creationId xmlns:a16="http://schemas.microsoft.com/office/drawing/2014/main" id="{2B68808C-4370-4F21-A7A1-86ACE4C53A85}"/>
                </a:ext>
              </a:extLst>
            </p:cNvPr>
            <p:cNvSpPr>
              <a:spLocks noChangeShapeType="1"/>
            </p:cNvSpPr>
            <p:nvPr/>
          </p:nvSpPr>
          <p:spPr bwMode="auto">
            <a:xfrm flipV="1">
              <a:off x="1927" y="1480"/>
              <a:ext cx="2586" cy="2313"/>
            </a:xfrm>
            <a:prstGeom prst="line">
              <a:avLst/>
            </a:prstGeom>
            <a:noFill/>
            <a:ln w="28575">
              <a:solidFill>
                <a:srgbClr val="FF3399"/>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33" name="Line 52">
              <a:extLst>
                <a:ext uri="{FF2B5EF4-FFF2-40B4-BE49-F238E27FC236}">
                  <a16:creationId xmlns:a16="http://schemas.microsoft.com/office/drawing/2014/main" id="{E16C45B2-A1E8-43C9-BD62-B311E5F311B5}"/>
                </a:ext>
              </a:extLst>
            </p:cNvPr>
            <p:cNvSpPr>
              <a:spLocks noChangeShapeType="1"/>
            </p:cNvSpPr>
            <p:nvPr/>
          </p:nvSpPr>
          <p:spPr bwMode="auto">
            <a:xfrm>
              <a:off x="4513" y="1480"/>
              <a:ext cx="0" cy="2132"/>
            </a:xfrm>
            <a:prstGeom prst="line">
              <a:avLst/>
            </a:prstGeom>
            <a:noFill/>
            <a:ln w="28575">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grpSp>
      <p:grpSp>
        <p:nvGrpSpPr>
          <p:cNvPr id="5" name="Group 53">
            <a:extLst>
              <a:ext uri="{FF2B5EF4-FFF2-40B4-BE49-F238E27FC236}">
                <a16:creationId xmlns:a16="http://schemas.microsoft.com/office/drawing/2014/main" id="{FF94EB95-25BF-44B2-BCD0-B8524A72E6D5}"/>
              </a:ext>
            </a:extLst>
          </p:cNvPr>
          <p:cNvGrpSpPr>
            <a:grpSpLocks/>
          </p:cNvGrpSpPr>
          <p:nvPr/>
        </p:nvGrpSpPr>
        <p:grpSpPr bwMode="auto">
          <a:xfrm>
            <a:off x="2916238" y="2276475"/>
            <a:ext cx="5040312" cy="2160588"/>
            <a:chOff x="1837" y="1434"/>
            <a:chExt cx="3175" cy="1361"/>
          </a:xfrm>
        </p:grpSpPr>
        <p:sp>
          <p:nvSpPr>
            <p:cNvPr id="56330" name="Line 54">
              <a:extLst>
                <a:ext uri="{FF2B5EF4-FFF2-40B4-BE49-F238E27FC236}">
                  <a16:creationId xmlns:a16="http://schemas.microsoft.com/office/drawing/2014/main" id="{D32EEA77-C6E8-4306-B58F-6706CA5D0025}"/>
                </a:ext>
              </a:extLst>
            </p:cNvPr>
            <p:cNvSpPr>
              <a:spLocks noChangeShapeType="1"/>
            </p:cNvSpPr>
            <p:nvPr/>
          </p:nvSpPr>
          <p:spPr bwMode="auto">
            <a:xfrm flipV="1">
              <a:off x="1837" y="1434"/>
              <a:ext cx="3175" cy="1361"/>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31" name="Line 55">
              <a:extLst>
                <a:ext uri="{FF2B5EF4-FFF2-40B4-BE49-F238E27FC236}">
                  <a16:creationId xmlns:a16="http://schemas.microsoft.com/office/drawing/2014/main" id="{430E76AE-7AB4-4B0D-8BD9-FC4794ADA946}"/>
                </a:ext>
              </a:extLst>
            </p:cNvPr>
            <p:cNvSpPr>
              <a:spLocks noChangeShapeType="1"/>
            </p:cNvSpPr>
            <p:nvPr/>
          </p:nvSpPr>
          <p:spPr bwMode="auto">
            <a:xfrm>
              <a:off x="5012" y="1434"/>
              <a:ext cx="0" cy="1225"/>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grpSp>
      <p:grpSp>
        <p:nvGrpSpPr>
          <p:cNvPr id="6" name="Group 56">
            <a:extLst>
              <a:ext uri="{FF2B5EF4-FFF2-40B4-BE49-F238E27FC236}">
                <a16:creationId xmlns:a16="http://schemas.microsoft.com/office/drawing/2014/main" id="{21C8085C-B8DD-4419-83FC-2A437DBAFF77}"/>
              </a:ext>
            </a:extLst>
          </p:cNvPr>
          <p:cNvGrpSpPr>
            <a:grpSpLocks/>
          </p:cNvGrpSpPr>
          <p:nvPr/>
        </p:nvGrpSpPr>
        <p:grpSpPr bwMode="auto">
          <a:xfrm>
            <a:off x="3059113" y="2349500"/>
            <a:ext cx="2520950" cy="3455988"/>
            <a:chOff x="1927" y="1480"/>
            <a:chExt cx="1588" cy="2177"/>
          </a:xfrm>
        </p:grpSpPr>
        <p:sp>
          <p:nvSpPr>
            <p:cNvPr id="56328" name="Line 57">
              <a:extLst>
                <a:ext uri="{FF2B5EF4-FFF2-40B4-BE49-F238E27FC236}">
                  <a16:creationId xmlns:a16="http://schemas.microsoft.com/office/drawing/2014/main" id="{E4FA5EE4-D53F-4A1D-8CB0-69D7984DEA20}"/>
                </a:ext>
              </a:extLst>
            </p:cNvPr>
            <p:cNvSpPr>
              <a:spLocks noChangeShapeType="1"/>
            </p:cNvSpPr>
            <p:nvPr/>
          </p:nvSpPr>
          <p:spPr bwMode="auto">
            <a:xfrm flipV="1">
              <a:off x="1927" y="1480"/>
              <a:ext cx="1588" cy="213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56329" name="Line 58">
              <a:extLst>
                <a:ext uri="{FF2B5EF4-FFF2-40B4-BE49-F238E27FC236}">
                  <a16:creationId xmlns:a16="http://schemas.microsoft.com/office/drawing/2014/main" id="{27E76CBA-B335-492F-89A8-7BACED959FDA}"/>
                </a:ext>
              </a:extLst>
            </p:cNvPr>
            <p:cNvSpPr>
              <a:spLocks noChangeShapeType="1"/>
            </p:cNvSpPr>
            <p:nvPr/>
          </p:nvSpPr>
          <p:spPr bwMode="auto">
            <a:xfrm>
              <a:off x="3515" y="1480"/>
              <a:ext cx="0" cy="217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18AA8C6B-4382-4D1E-A431-731EA0E3CBFB}"/>
              </a:ext>
            </a:extLst>
          </p:cNvPr>
          <p:cNvSpPr>
            <a:spLocks noGrp="1" noChangeArrowheads="1"/>
          </p:cNvSpPr>
          <p:nvPr>
            <p:ph type="title" idx="4294967295"/>
          </p:nvPr>
        </p:nvSpPr>
        <p:spPr>
          <a:xfrm>
            <a:off x="2232025" y="333375"/>
            <a:ext cx="6911975" cy="701675"/>
          </a:xfrm>
          <a:solidFill>
            <a:schemeClr val="accent6">
              <a:lumMod val="20000"/>
              <a:lumOff val="80000"/>
            </a:schemeClr>
          </a:solidFill>
        </p:spPr>
        <p:txBody>
          <a:bodyPr wrap="square" anchor="t">
            <a:spAutoFit/>
          </a:bodyPr>
          <a:lstStyle/>
          <a:p>
            <a:pPr fontAlgn="auto">
              <a:spcAft>
                <a:spcPts val="0"/>
              </a:spcAft>
              <a:defRPr/>
            </a:pPr>
            <a:r>
              <a:rPr lang="es-MX" sz="4000" dirty="0">
                <a:solidFill>
                  <a:schemeClr val="tx1"/>
                </a:solidFill>
                <a:cs typeface="Arial" pitchFamily="34" charset="0"/>
              </a:rPr>
              <a:t>Ejemplo Análisis DOFA</a:t>
            </a:r>
            <a:endParaRPr lang="es-VE" sz="4000" dirty="0">
              <a:solidFill>
                <a:schemeClr val="tx1"/>
              </a:solidFill>
              <a:cs typeface="Arial" pitchFamily="34" charset="0"/>
            </a:endParaRPr>
          </a:p>
        </p:txBody>
      </p:sp>
      <p:graphicFrame>
        <p:nvGraphicFramePr>
          <p:cNvPr id="63526" name="Group 38">
            <a:extLst>
              <a:ext uri="{FF2B5EF4-FFF2-40B4-BE49-F238E27FC236}">
                <a16:creationId xmlns:a16="http://schemas.microsoft.com/office/drawing/2014/main" id="{D6598255-B26B-43EE-8D73-00DC0BB85C1D}"/>
              </a:ext>
            </a:extLst>
          </p:cNvPr>
          <p:cNvGraphicFramePr>
            <a:graphicFrameLocks noGrp="1"/>
          </p:cNvGraphicFramePr>
          <p:nvPr>
            <p:ph idx="4294967295"/>
            <p:extLst>
              <p:ext uri="{D42A27DB-BD31-4B8C-83A1-F6EECF244321}">
                <p14:modId xmlns:p14="http://schemas.microsoft.com/office/powerpoint/2010/main" val="2158749565"/>
              </p:ext>
            </p:extLst>
          </p:nvPr>
        </p:nvGraphicFramePr>
        <p:xfrm>
          <a:off x="395536" y="1124744"/>
          <a:ext cx="8568951" cy="5544616"/>
        </p:xfrm>
        <a:graphic>
          <a:graphicData uri="http://schemas.openxmlformats.org/drawingml/2006/table">
            <a:tbl>
              <a:tblPr/>
              <a:tblGrid>
                <a:gridCol w="1874458">
                  <a:extLst>
                    <a:ext uri="{9D8B030D-6E8A-4147-A177-3AD203B41FA5}">
                      <a16:colId xmlns:a16="http://schemas.microsoft.com/office/drawing/2014/main" val="20000"/>
                    </a:ext>
                  </a:extLst>
                </a:gridCol>
                <a:gridCol w="3234844">
                  <a:extLst>
                    <a:ext uri="{9D8B030D-6E8A-4147-A177-3AD203B41FA5}">
                      <a16:colId xmlns:a16="http://schemas.microsoft.com/office/drawing/2014/main" val="20001"/>
                    </a:ext>
                  </a:extLst>
                </a:gridCol>
                <a:gridCol w="3459649">
                  <a:extLst>
                    <a:ext uri="{9D8B030D-6E8A-4147-A177-3AD203B41FA5}">
                      <a16:colId xmlns:a16="http://schemas.microsoft.com/office/drawing/2014/main" val="20002"/>
                    </a:ext>
                  </a:extLst>
                </a:gridCol>
              </a:tblGrid>
              <a:tr h="531161">
                <a:tc>
                  <a:txBody>
                    <a:bodyPr/>
                    <a:lstStyle/>
                    <a:p>
                      <a:pPr marL="0" marR="0" lvl="0" indent="0" algn="l"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endParaRPr kumimoji="0" lang="es-VE" sz="26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r>
                        <a:rPr kumimoji="0" lang="es-MX" sz="2200" b="1" i="0" u="none" strike="noStrike" cap="none" normalizeH="0" baseline="0">
                          <a:ln>
                            <a:noFill/>
                          </a:ln>
                          <a:solidFill>
                            <a:schemeClr val="tx1"/>
                          </a:solidFill>
                          <a:effectLst/>
                          <a:latin typeface="Arial" pitchFamily="34" charset="0"/>
                          <a:cs typeface="Arial" pitchFamily="34" charset="0"/>
                        </a:rPr>
                        <a:t>OPORTUNIDADES</a:t>
                      </a:r>
                      <a:endParaRPr kumimoji="0" lang="es-VE" sz="2200" b="1"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r>
                        <a:rPr kumimoji="0" lang="es-MX" sz="2200" b="1" i="0" u="none" strike="noStrike" cap="none" normalizeH="0" baseline="0">
                          <a:ln>
                            <a:noFill/>
                          </a:ln>
                          <a:solidFill>
                            <a:schemeClr val="tx1"/>
                          </a:solidFill>
                          <a:effectLst/>
                          <a:latin typeface="Arial" pitchFamily="34" charset="0"/>
                          <a:cs typeface="Arial" pitchFamily="34" charset="0"/>
                        </a:rPr>
                        <a:t>AMENAZAS</a:t>
                      </a:r>
                      <a:endParaRPr kumimoji="0" lang="es-VE" sz="2200" b="1"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888113">
                <a:tc>
                  <a:txBody>
                    <a:bodyPr/>
                    <a:lstStyle/>
                    <a:p>
                      <a:pPr marL="0" marR="0" lvl="0" indent="0" algn="l"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endParaRPr kumimoji="0" lang="es-VE" sz="26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266700" marR="0" lvl="0" indent="-2667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a:ln>
                            <a:noFill/>
                          </a:ln>
                          <a:solidFill>
                            <a:schemeClr val="tx1"/>
                          </a:solidFill>
                          <a:effectLst/>
                          <a:latin typeface="Arial" pitchFamily="34" charset="0"/>
                          <a:cs typeface="Arial" pitchFamily="34" charset="0"/>
                        </a:rPr>
                        <a:t>Desarrollo tecnológico</a:t>
                      </a:r>
                    </a:p>
                    <a:p>
                      <a:pPr marL="266700" marR="0" lvl="0" indent="-2667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a:ln>
                            <a:noFill/>
                          </a:ln>
                          <a:solidFill>
                            <a:schemeClr val="tx1"/>
                          </a:solidFill>
                          <a:effectLst/>
                          <a:latin typeface="Arial" pitchFamily="34" charset="0"/>
                          <a:cs typeface="Arial" pitchFamily="34" charset="0"/>
                        </a:rPr>
                        <a:t>Apertura nuevos mercados</a:t>
                      </a:r>
                    </a:p>
                    <a:p>
                      <a:pPr marL="266700" marR="0" lvl="0" indent="-2667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a:ln>
                            <a:noFill/>
                          </a:ln>
                          <a:solidFill>
                            <a:schemeClr val="tx1"/>
                          </a:solidFill>
                          <a:effectLst/>
                          <a:latin typeface="Arial" pitchFamily="34" charset="0"/>
                          <a:cs typeface="Arial" pitchFamily="34" charset="0"/>
                        </a:rPr>
                        <a:t>Nuevos inversionistas</a:t>
                      </a:r>
                      <a:endParaRPr kumimoji="0" lang="es-VE" sz="14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a:ln>
                            <a:noFill/>
                          </a:ln>
                          <a:solidFill>
                            <a:schemeClr val="tx1"/>
                          </a:solidFill>
                          <a:effectLst/>
                          <a:latin typeface="Arial" pitchFamily="34" charset="0"/>
                          <a:cs typeface="Arial" pitchFamily="34" charset="0"/>
                        </a:rPr>
                        <a:t>Llegada de competidores</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a:ln>
                            <a:noFill/>
                          </a:ln>
                          <a:solidFill>
                            <a:schemeClr val="tx1"/>
                          </a:solidFill>
                          <a:effectLst/>
                          <a:latin typeface="Arial" pitchFamily="34" charset="0"/>
                          <a:cs typeface="Arial" pitchFamily="34" charset="0"/>
                        </a:rPr>
                        <a:t>Pérdida de mercado</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a:ln>
                            <a:noFill/>
                          </a:ln>
                          <a:solidFill>
                            <a:schemeClr val="tx1"/>
                          </a:solidFill>
                          <a:effectLst/>
                          <a:latin typeface="Arial" pitchFamily="34" charset="0"/>
                          <a:cs typeface="Arial" pitchFamily="34" charset="0"/>
                        </a:rPr>
                        <a:t>Pérdida de ejecutivos</a:t>
                      </a:r>
                      <a:endParaRPr kumimoji="0" lang="es-VE" sz="14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511261">
                <a:tc>
                  <a:txBody>
                    <a:bodyPr/>
                    <a:lstStyle/>
                    <a:p>
                      <a:pPr marL="0" marR="0" lvl="0" indent="0" algn="ctr"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r>
                        <a:rPr kumimoji="0" lang="es-MX" sz="1800" b="1" i="0" u="none" strike="noStrike" cap="none" normalizeH="0" baseline="0">
                          <a:ln>
                            <a:noFill/>
                          </a:ln>
                          <a:solidFill>
                            <a:schemeClr val="tx1"/>
                          </a:solidFill>
                          <a:effectLst/>
                          <a:latin typeface="Arial" pitchFamily="34" charset="0"/>
                          <a:cs typeface="Arial" pitchFamily="34" charset="0"/>
                        </a:rPr>
                        <a:t>FORTALEZAS</a:t>
                      </a:r>
                      <a:endParaRPr kumimoji="0" lang="es-VE" sz="1800" b="1"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r>
                        <a:rPr kumimoji="0" lang="es-MX" sz="2200" b="1" i="0" u="sng" strike="noStrike" cap="none" normalizeH="0" baseline="0">
                          <a:ln>
                            <a:noFill/>
                          </a:ln>
                          <a:solidFill>
                            <a:schemeClr val="tx1"/>
                          </a:solidFill>
                          <a:effectLst/>
                          <a:latin typeface="Arial" pitchFamily="34" charset="0"/>
                          <a:cs typeface="Arial" pitchFamily="34" charset="0"/>
                        </a:rPr>
                        <a:t>ESTRATEGIAS FO</a:t>
                      </a:r>
                      <a:endParaRPr kumimoji="0" lang="es-VE" sz="2200" b="1" i="0" u="sng"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r>
                        <a:rPr kumimoji="0" lang="es-MX" sz="2200" b="1" i="0" u="sng" strike="noStrike" cap="none" normalizeH="0" baseline="0">
                          <a:ln>
                            <a:noFill/>
                          </a:ln>
                          <a:solidFill>
                            <a:schemeClr val="tx1"/>
                          </a:solidFill>
                          <a:effectLst/>
                          <a:latin typeface="Arial" pitchFamily="34" charset="0"/>
                          <a:cs typeface="Arial" pitchFamily="34" charset="0"/>
                        </a:rPr>
                        <a:t>ESTRATEGIAS FA</a:t>
                      </a:r>
                      <a:endParaRPr kumimoji="0" lang="es-VE" sz="26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767275">
                <a:tc>
                  <a:txBody>
                    <a:bodyPr/>
                    <a:lstStyle/>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200" b="0" i="0" u="none" strike="noStrike" cap="none" normalizeH="0" baseline="0">
                          <a:ln>
                            <a:noFill/>
                          </a:ln>
                          <a:solidFill>
                            <a:schemeClr val="tx1"/>
                          </a:solidFill>
                          <a:effectLst/>
                          <a:latin typeface="Arial" pitchFamily="34" charset="0"/>
                          <a:cs typeface="Arial" pitchFamily="34" charset="0"/>
                        </a:rPr>
                        <a:t>Estructura organizacional</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200" b="0" i="0" u="none" strike="noStrike" cap="none" normalizeH="0" baseline="0">
                          <a:ln>
                            <a:noFill/>
                          </a:ln>
                          <a:solidFill>
                            <a:schemeClr val="tx1"/>
                          </a:solidFill>
                          <a:effectLst/>
                          <a:latin typeface="Arial" pitchFamily="34" charset="0"/>
                          <a:cs typeface="Arial" pitchFamily="34" charset="0"/>
                        </a:rPr>
                        <a:t>Lealtad de los clientes</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200" b="0" i="0" u="none" strike="noStrike" cap="none" normalizeH="0" baseline="0">
                          <a:ln>
                            <a:noFill/>
                          </a:ln>
                          <a:solidFill>
                            <a:schemeClr val="tx1"/>
                          </a:solidFill>
                          <a:effectLst/>
                          <a:latin typeface="Arial" pitchFamily="34" charset="0"/>
                          <a:cs typeface="Arial" pitchFamily="34" charset="0"/>
                        </a:rPr>
                        <a:t>Exclusividad del producto</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endParaRPr kumimoji="0" lang="es-VE" sz="14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dirty="0">
                          <a:ln>
                            <a:noFill/>
                          </a:ln>
                          <a:solidFill>
                            <a:schemeClr val="tx1"/>
                          </a:solidFill>
                          <a:effectLst/>
                          <a:latin typeface="Arial" pitchFamily="34" charset="0"/>
                          <a:cs typeface="Arial" pitchFamily="34" charset="0"/>
                        </a:rPr>
                        <a:t>(F3-O2) Iniciar exportación de productos.</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dirty="0">
                          <a:ln>
                            <a:noFill/>
                          </a:ln>
                          <a:solidFill>
                            <a:schemeClr val="tx1"/>
                          </a:solidFill>
                          <a:effectLst/>
                          <a:latin typeface="Arial" pitchFamily="34" charset="0"/>
                          <a:cs typeface="Arial" pitchFamily="34" charset="0"/>
                        </a:rPr>
                        <a:t>(F3-O3) Asociarse con nuevos inversionistas para ampliar acción.</a:t>
                      </a:r>
                      <a:endParaRPr kumimoji="0" lang="es-VE" sz="1400" b="0" i="0" u="none" strike="noStrike" cap="none" normalizeH="0" baseline="0" dirty="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dirty="0">
                          <a:ln>
                            <a:noFill/>
                          </a:ln>
                          <a:solidFill>
                            <a:schemeClr val="tx1"/>
                          </a:solidFill>
                          <a:effectLst/>
                          <a:latin typeface="Arial" pitchFamily="34" charset="0"/>
                          <a:cs typeface="Arial" pitchFamily="34" charset="0"/>
                        </a:rPr>
                        <a:t>(F2-A1) Diseñar un programa de servicio al cliente para mantener su lealtad.</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dirty="0">
                          <a:ln>
                            <a:noFill/>
                          </a:ln>
                          <a:solidFill>
                            <a:schemeClr val="tx1"/>
                          </a:solidFill>
                          <a:effectLst/>
                          <a:latin typeface="Arial" pitchFamily="34" charset="0"/>
                          <a:cs typeface="Arial" pitchFamily="34" charset="0"/>
                        </a:rPr>
                        <a:t>(F1-A3) Iniciar programa de evaluación del desempeño para estimular la permanencia del personal.</a:t>
                      </a:r>
                      <a:endParaRPr kumimoji="0" lang="es-VE" sz="1400" b="0" i="0" u="none" strike="noStrike" cap="none" normalizeH="0" baseline="0" dirty="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542247">
                <a:tc>
                  <a:txBody>
                    <a:bodyPr/>
                    <a:lstStyle/>
                    <a:p>
                      <a:pPr marL="0" marR="0" lvl="0" indent="0" algn="ctr"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r>
                        <a:rPr kumimoji="0" lang="es-MX" sz="1800" b="1" i="0" u="none" strike="noStrike" cap="none" normalizeH="0" baseline="0">
                          <a:ln>
                            <a:noFill/>
                          </a:ln>
                          <a:solidFill>
                            <a:schemeClr val="tx1"/>
                          </a:solidFill>
                          <a:effectLst/>
                          <a:latin typeface="Arial" pitchFamily="34" charset="0"/>
                          <a:cs typeface="Arial" pitchFamily="34" charset="0"/>
                        </a:rPr>
                        <a:t>DEBILIDADES</a:t>
                      </a:r>
                      <a:endParaRPr kumimoji="0" lang="es-VE" sz="1800" b="1"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r>
                        <a:rPr kumimoji="0" lang="es-MX" sz="2200" b="1" i="0" u="sng" strike="noStrike" cap="none" normalizeH="0" baseline="0">
                          <a:ln>
                            <a:noFill/>
                          </a:ln>
                          <a:solidFill>
                            <a:schemeClr val="tx1"/>
                          </a:solidFill>
                          <a:effectLst/>
                          <a:latin typeface="Arial" pitchFamily="34" charset="0"/>
                          <a:cs typeface="Arial" pitchFamily="34" charset="0"/>
                        </a:rPr>
                        <a:t>ESTRATEGIAS DO</a:t>
                      </a:r>
                      <a:endParaRPr kumimoji="0" lang="es-VE" sz="22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CC6600"/>
                        </a:buClr>
                        <a:buSzPct val="65000"/>
                        <a:buFont typeface="Wingdings" pitchFamily="2" charset="2"/>
                        <a:buNone/>
                        <a:tabLst/>
                      </a:pPr>
                      <a:r>
                        <a:rPr kumimoji="0" lang="es-MX" sz="2200" b="1" i="0" u="sng" strike="noStrike" cap="none" normalizeH="0" baseline="0">
                          <a:ln>
                            <a:noFill/>
                          </a:ln>
                          <a:solidFill>
                            <a:schemeClr val="tx1"/>
                          </a:solidFill>
                          <a:effectLst/>
                          <a:latin typeface="Arial" pitchFamily="34" charset="0"/>
                          <a:cs typeface="Arial" pitchFamily="34" charset="0"/>
                        </a:rPr>
                        <a:t>ESTRATEGIAS DA</a:t>
                      </a:r>
                      <a:endParaRPr kumimoji="0" lang="es-VE" sz="26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1304559">
                <a:tc>
                  <a:txBody>
                    <a:bodyPr/>
                    <a:lstStyle/>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200" b="0" i="0" u="none" strike="noStrike" cap="none" normalizeH="0" baseline="0">
                          <a:ln>
                            <a:noFill/>
                          </a:ln>
                          <a:solidFill>
                            <a:schemeClr val="tx1"/>
                          </a:solidFill>
                          <a:effectLst/>
                          <a:latin typeface="Arial" pitchFamily="34" charset="0"/>
                          <a:cs typeface="Arial" pitchFamily="34" charset="0"/>
                        </a:rPr>
                        <a:t>Dependencia tecnológica de la casa matriz</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200" b="0" i="0" u="none" strike="noStrike" cap="none" normalizeH="0" baseline="0">
                          <a:ln>
                            <a:noFill/>
                          </a:ln>
                          <a:solidFill>
                            <a:schemeClr val="tx1"/>
                          </a:solidFill>
                          <a:effectLst/>
                          <a:latin typeface="Arial" pitchFamily="34" charset="0"/>
                          <a:cs typeface="Arial" pitchFamily="34" charset="0"/>
                        </a:rPr>
                        <a:t>Dependencia de un solo proveedor</a:t>
                      </a:r>
                      <a:endParaRPr kumimoji="0" lang="es-VE" sz="12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a:ln>
                            <a:noFill/>
                          </a:ln>
                          <a:solidFill>
                            <a:schemeClr val="tx1"/>
                          </a:solidFill>
                          <a:effectLst/>
                          <a:latin typeface="Arial" pitchFamily="34" charset="0"/>
                          <a:cs typeface="Arial" pitchFamily="34" charset="0"/>
                        </a:rPr>
                        <a:t>(D1-O1) Iniciar desarrollos tecnológicos propios.</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a:ln>
                            <a:noFill/>
                          </a:ln>
                          <a:solidFill>
                            <a:schemeClr val="tx1"/>
                          </a:solidFill>
                          <a:effectLst/>
                          <a:latin typeface="Arial" pitchFamily="34" charset="0"/>
                          <a:cs typeface="Arial" pitchFamily="34" charset="0"/>
                        </a:rPr>
                        <a:t>(D1-O1) Iniciar un programa de capacitación en la casa matriz.</a:t>
                      </a:r>
                      <a:endParaRPr kumimoji="0" lang="es-VE" sz="1400" b="0" i="0" u="none" strike="noStrike" cap="none" normalizeH="0" baseline="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tc>
                  <a:txBody>
                    <a:bodyPr/>
                    <a:lstStyle/>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dirty="0">
                          <a:ln>
                            <a:noFill/>
                          </a:ln>
                          <a:solidFill>
                            <a:schemeClr val="tx1"/>
                          </a:solidFill>
                          <a:effectLst/>
                          <a:latin typeface="Arial" pitchFamily="34" charset="0"/>
                          <a:cs typeface="Arial" pitchFamily="34" charset="0"/>
                        </a:rPr>
                        <a:t>(D1-A3) Diseñar y realizar un programa de desarrollo del capital intelectual.</a:t>
                      </a:r>
                    </a:p>
                    <a:p>
                      <a:pPr marL="177800" marR="0" lvl="0" indent="-177800" algn="just" defTabSz="914400" rtl="0" eaLnBrk="1" fontAlgn="base" latinLnBrk="0" hangingPunct="1">
                        <a:lnSpc>
                          <a:spcPct val="100000"/>
                        </a:lnSpc>
                        <a:spcBef>
                          <a:spcPct val="20000"/>
                        </a:spcBef>
                        <a:spcAft>
                          <a:spcPct val="0"/>
                        </a:spcAft>
                        <a:buClr>
                          <a:srgbClr val="CC6600"/>
                        </a:buClr>
                        <a:buSzPct val="65000"/>
                        <a:buFont typeface="Wingdings" pitchFamily="2" charset="2"/>
                        <a:buAutoNum type="arabicParenR"/>
                        <a:tabLst/>
                      </a:pPr>
                      <a:r>
                        <a:rPr kumimoji="0" lang="es-MX" sz="1400" b="0" i="0" u="none" strike="noStrike" cap="none" normalizeH="0" baseline="0" dirty="0">
                          <a:ln>
                            <a:noFill/>
                          </a:ln>
                          <a:solidFill>
                            <a:schemeClr val="tx1"/>
                          </a:solidFill>
                          <a:effectLst/>
                          <a:latin typeface="Arial" pitchFamily="34" charset="0"/>
                          <a:cs typeface="Arial" pitchFamily="34" charset="0"/>
                        </a:rPr>
                        <a:t>(D2-A1)Llegar a acuerdos con proveedores “Justo a tiempo”</a:t>
                      </a:r>
                      <a:endParaRPr kumimoji="0" lang="es-VE" sz="1400" b="0" i="0" u="none" strike="noStrike" cap="none" normalizeH="0" baseline="0" dirty="0">
                        <a:ln>
                          <a:noFill/>
                        </a:ln>
                        <a:solidFill>
                          <a:schemeClr val="tx1"/>
                        </a:solidFill>
                        <a:effectLst/>
                        <a:latin typeface="Arial" pitchFamily="34" charset="0"/>
                        <a:cs typeface="Arial" pitchFamily="34" charset="0"/>
                      </a:endParaRPr>
                    </a:p>
                  </a:txBody>
                  <a:tcPr marL="90000" marR="90000" marT="46801" marB="46801" anchor="ctr" horzOverflow="overflow">
                    <a:lnL w="28575" cap="flat" cmpd="sng" algn="ctr">
                      <a:solidFill>
                        <a:srgbClr val="993300"/>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pic>
        <p:nvPicPr>
          <p:cNvPr id="57377" name="Picture 34" descr="panorama_corporacion">
            <a:extLst>
              <a:ext uri="{FF2B5EF4-FFF2-40B4-BE49-F238E27FC236}">
                <a16:creationId xmlns:a16="http://schemas.microsoft.com/office/drawing/2014/main" id="{7A0A40CA-554D-4A33-AB81-CA9617B94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1728192" cy="125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AutoShape 9">
            <a:extLst>
              <a:ext uri="{FF2B5EF4-FFF2-40B4-BE49-F238E27FC236}">
                <a16:creationId xmlns:a16="http://schemas.microsoft.com/office/drawing/2014/main" id="{8587833F-1F4F-4FBB-A242-CE4F0B144ED7}"/>
              </a:ext>
            </a:extLst>
          </p:cNvPr>
          <p:cNvSpPr>
            <a:spLocks noChangeArrowheads="1"/>
          </p:cNvSpPr>
          <p:nvPr/>
        </p:nvSpPr>
        <p:spPr bwMode="auto">
          <a:xfrm>
            <a:off x="539552" y="1013048"/>
            <a:ext cx="7417519" cy="1191816"/>
          </a:xfrm>
          <a:prstGeom prst="roundRect">
            <a:avLst>
              <a:gd name="adj" fmla="val 16667"/>
            </a:avLst>
          </a:prstGeom>
          <a:noFill/>
          <a:ln w="9525" algn="ctr">
            <a:noFill/>
            <a:round/>
            <a:headEnd/>
            <a:tailEnd/>
          </a:ln>
          <a:effectLst/>
        </p:spPr>
        <p:txBody>
          <a:bodyPr wrap="square">
            <a:spAutoFit/>
          </a:bodyPr>
          <a:lstStyle/>
          <a:p>
            <a:pPr algn="ctr" fontAlgn="auto">
              <a:spcBef>
                <a:spcPts val="0"/>
              </a:spcBef>
              <a:spcAft>
                <a:spcPts val="0"/>
              </a:spcAft>
              <a:defRPr/>
            </a:pPr>
            <a:r>
              <a:rPr lang="es-VE" sz="3200" dirty="0">
                <a:latin typeface="+mn-lt"/>
                <a:cs typeface="Arial" pitchFamily="34" charset="0"/>
              </a:rPr>
              <a:t>Matriz DOFA y Objetivos Estratégicos</a:t>
            </a:r>
            <a:endParaRPr lang="en-US" sz="3200" dirty="0">
              <a:latin typeface="+mn-lt"/>
              <a:cs typeface="Arial" pitchFamily="34" charset="0"/>
            </a:endParaRPr>
          </a:p>
        </p:txBody>
      </p:sp>
      <p:sp>
        <p:nvSpPr>
          <p:cNvPr id="58371" name="Rectangle 2">
            <a:extLst>
              <a:ext uri="{FF2B5EF4-FFF2-40B4-BE49-F238E27FC236}">
                <a16:creationId xmlns:a16="http://schemas.microsoft.com/office/drawing/2014/main" id="{391EF21F-EDB4-4F36-9EBC-ED702450B20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Times New Roman" panose="02020603050405020304" pitchFamily="18" charset="0"/>
              <a:cs typeface="Arial" panose="020B0604020202020204" pitchFamily="34" charset="0"/>
            </a:endParaRPr>
          </a:p>
        </p:txBody>
      </p:sp>
      <p:sp>
        <p:nvSpPr>
          <p:cNvPr id="58372" name="Rectangle 4">
            <a:extLst>
              <a:ext uri="{FF2B5EF4-FFF2-40B4-BE49-F238E27FC236}">
                <a16:creationId xmlns:a16="http://schemas.microsoft.com/office/drawing/2014/main" id="{FD22590F-88D6-45E1-82F3-6CF81E8EC52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Times New Roman" panose="02020603050405020304" pitchFamily="18" charset="0"/>
              <a:cs typeface="Arial" panose="020B0604020202020204" pitchFamily="34" charset="0"/>
            </a:endParaRPr>
          </a:p>
        </p:txBody>
      </p:sp>
      <p:sp>
        <p:nvSpPr>
          <p:cNvPr id="58373" name="Rectangle 1">
            <a:extLst>
              <a:ext uri="{FF2B5EF4-FFF2-40B4-BE49-F238E27FC236}">
                <a16:creationId xmlns:a16="http://schemas.microsoft.com/office/drawing/2014/main" id="{E9BDBC55-8C66-463F-852F-AFBACB717630}"/>
              </a:ext>
            </a:extLst>
          </p:cNvPr>
          <p:cNvSpPr>
            <a:spLocks noChangeArrowheads="1"/>
          </p:cNvSpPr>
          <p:nvPr/>
        </p:nvSpPr>
        <p:spPr bwMode="auto">
          <a:xfrm>
            <a:off x="179388" y="4553421"/>
            <a:ext cx="6840884"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0" hangingPunct="0">
              <a:spcBef>
                <a:spcPct val="25000"/>
              </a:spcBef>
            </a:pPr>
            <a:r>
              <a:rPr lang="es-VE" altLang="es-EC" sz="2000" b="1" dirty="0">
                <a:latin typeface="Verdana" panose="020B0604030504040204" pitchFamily="34" charset="0"/>
                <a:cs typeface="Arial" panose="020B0604020202020204" pitchFamily="34" charset="0"/>
              </a:rPr>
              <a:t>Los objetivos deben:</a:t>
            </a:r>
          </a:p>
          <a:p>
            <a:pPr eaLnBrk="0" hangingPunct="0">
              <a:spcBef>
                <a:spcPct val="25000"/>
              </a:spcBef>
              <a:buFontTx/>
              <a:buBlip>
                <a:blip r:embed="rId2"/>
              </a:buBlip>
            </a:pPr>
            <a:r>
              <a:rPr lang="es-VE" altLang="es-EC" sz="2000" dirty="0">
                <a:latin typeface="Verdana" panose="020B0604030504040204" pitchFamily="34" charset="0"/>
                <a:cs typeface="Arial" panose="020B0604020202020204" pitchFamily="34" charset="0"/>
              </a:rPr>
              <a:t> Señalar la dirección para llegar a un acuerdo.</a:t>
            </a:r>
          </a:p>
          <a:p>
            <a:pPr eaLnBrk="0" hangingPunct="0">
              <a:spcBef>
                <a:spcPct val="25000"/>
              </a:spcBef>
              <a:buFontTx/>
              <a:buBlip>
                <a:blip r:embed="rId2"/>
              </a:buBlip>
            </a:pPr>
            <a:r>
              <a:rPr lang="es-VE" altLang="es-EC" sz="2000" dirty="0">
                <a:latin typeface="Verdana" panose="020B0604030504040204" pitchFamily="34" charset="0"/>
                <a:cs typeface="Arial" panose="020B0604020202020204" pitchFamily="34" charset="0"/>
              </a:rPr>
              <a:t> Convertirse en metas.</a:t>
            </a:r>
          </a:p>
          <a:p>
            <a:pPr eaLnBrk="0" hangingPunct="0">
              <a:spcBef>
                <a:spcPct val="25000"/>
              </a:spcBef>
              <a:buFontTx/>
              <a:buBlip>
                <a:blip r:embed="rId2"/>
              </a:buBlip>
            </a:pPr>
            <a:r>
              <a:rPr lang="es-VE" altLang="es-EC" sz="2000" dirty="0">
                <a:latin typeface="Verdana" panose="020B0604030504040204" pitchFamily="34" charset="0"/>
                <a:cs typeface="Arial" panose="020B0604020202020204" pitchFamily="34" charset="0"/>
              </a:rPr>
              <a:t> Enunciar en forma general a dónde se quiere ir.</a:t>
            </a:r>
          </a:p>
        </p:txBody>
      </p:sp>
      <p:pic>
        <p:nvPicPr>
          <p:cNvPr id="207879" name="Picture 7" descr="Soluciones1-120x135">
            <a:extLst>
              <a:ext uri="{FF2B5EF4-FFF2-40B4-BE49-F238E27FC236}">
                <a16:creationId xmlns:a16="http://schemas.microsoft.com/office/drawing/2014/main" id="{5A65985F-6FEB-4220-990E-01E080B85E11}"/>
              </a:ext>
            </a:extLst>
          </p:cNvPr>
          <p:cNvPicPr>
            <a:picLocks noChangeAspect="1" noChangeArrowheads="1"/>
          </p:cNvPicPr>
          <p:nvPr/>
        </p:nvPicPr>
        <p:blipFill>
          <a:blip r:embed="rId3" cstate="print"/>
          <a:srcRect/>
          <a:stretch>
            <a:fillRect/>
          </a:stretch>
        </p:blipFill>
        <p:spPr bwMode="auto">
          <a:xfrm>
            <a:off x="7005638" y="3789042"/>
            <a:ext cx="2024062" cy="2946722"/>
          </a:xfrm>
          <a:prstGeom prst="rect">
            <a:avLst/>
          </a:prstGeom>
          <a:ln>
            <a:noFill/>
          </a:ln>
          <a:effectLst>
            <a:softEdge rad="112500"/>
          </a:effectLst>
        </p:spPr>
      </p:pic>
      <p:sp>
        <p:nvSpPr>
          <p:cNvPr id="58375" name="Text Box 8">
            <a:extLst>
              <a:ext uri="{FF2B5EF4-FFF2-40B4-BE49-F238E27FC236}">
                <a16:creationId xmlns:a16="http://schemas.microsoft.com/office/drawing/2014/main" id="{3DDF5563-46B7-424B-99B7-2BE82784F454}"/>
              </a:ext>
            </a:extLst>
          </p:cNvPr>
          <p:cNvSpPr txBox="1">
            <a:spLocks noChangeArrowheads="1"/>
          </p:cNvSpPr>
          <p:nvPr/>
        </p:nvSpPr>
        <p:spPr bwMode="auto">
          <a:xfrm>
            <a:off x="2123727" y="1844675"/>
            <a:ext cx="6407497" cy="216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10000"/>
              </a:lnSpc>
              <a:spcBef>
                <a:spcPct val="25000"/>
              </a:spcBef>
            </a:pPr>
            <a:r>
              <a:rPr lang="es-VE" altLang="es-EC" sz="2000" b="1" dirty="0">
                <a:latin typeface="Verdana" panose="020B0604030504040204" pitchFamily="34" charset="0"/>
              </a:rPr>
              <a:t>Objetivos Estratégicos:</a:t>
            </a:r>
            <a:endParaRPr lang="es-VE" altLang="es-EC" sz="2000" dirty="0">
              <a:latin typeface="Verdana" panose="020B0604030504040204" pitchFamily="34" charset="0"/>
            </a:endParaRPr>
          </a:p>
          <a:p>
            <a:pPr algn="just">
              <a:lnSpc>
                <a:spcPct val="110000"/>
              </a:lnSpc>
              <a:spcBef>
                <a:spcPct val="25000"/>
              </a:spcBef>
            </a:pPr>
            <a:r>
              <a:rPr lang="es-VE" altLang="es-EC" sz="2000" dirty="0">
                <a:latin typeface="Verdana" panose="020B0604030504040204" pitchFamily="34" charset="0"/>
              </a:rPr>
              <a:t>Para cada Oportunidad y Amenaza se debe definir al menos una estrategia de acción, para cada estrategia una especificación cuantificable de lo que debe ser logrado al final de cada año (Objetivos Estratégicos).</a:t>
            </a:r>
            <a:endParaRPr lang="es-ES" altLang="es-EC" sz="2000" dirty="0">
              <a:latin typeface="Verdana" panose="020B0604030504040204" pitchFamily="34" charset="0"/>
            </a:endParaRPr>
          </a:p>
        </p:txBody>
      </p:sp>
    </p:spTree>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99DEB754-E764-43E9-BF85-220800C3B35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Times New Roman" panose="02020603050405020304" pitchFamily="18" charset="0"/>
              <a:cs typeface="Arial" panose="020B0604020202020204" pitchFamily="34" charset="0"/>
            </a:endParaRPr>
          </a:p>
        </p:txBody>
      </p:sp>
      <p:sp>
        <p:nvSpPr>
          <p:cNvPr id="2052" name="Rectangle 4">
            <a:extLst>
              <a:ext uri="{FF2B5EF4-FFF2-40B4-BE49-F238E27FC236}">
                <a16:creationId xmlns:a16="http://schemas.microsoft.com/office/drawing/2014/main" id="{D7A2BE02-080D-42A1-BE7E-E3B9B33E8DA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Times New Roman" panose="02020603050405020304" pitchFamily="18" charset="0"/>
              <a:cs typeface="Arial" panose="020B0604020202020204" pitchFamily="34" charset="0"/>
            </a:endParaRPr>
          </a:p>
        </p:txBody>
      </p:sp>
      <p:sp>
        <p:nvSpPr>
          <p:cNvPr id="2053" name="Rectangle 5">
            <a:extLst>
              <a:ext uri="{FF2B5EF4-FFF2-40B4-BE49-F238E27FC236}">
                <a16:creationId xmlns:a16="http://schemas.microsoft.com/office/drawing/2014/main" id="{ECB90730-A3EA-408A-BA0A-1EFA5BF70C2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latin typeface="Times New Roman" panose="02020603050405020304" pitchFamily="18" charset="0"/>
              <a:cs typeface="Arial" panose="020B0604020202020204" pitchFamily="34" charset="0"/>
            </a:endParaRPr>
          </a:p>
        </p:txBody>
      </p:sp>
      <p:graphicFrame>
        <p:nvGraphicFramePr>
          <p:cNvPr id="2050" name="Object 5">
            <a:extLst>
              <a:ext uri="{FF2B5EF4-FFF2-40B4-BE49-F238E27FC236}">
                <a16:creationId xmlns:a16="http://schemas.microsoft.com/office/drawing/2014/main" id="{6F1E85E9-12B3-4A9E-A43F-688C9F16E72D}"/>
              </a:ext>
            </a:extLst>
          </p:cNvPr>
          <p:cNvGraphicFramePr>
            <a:graphicFrameLocks noChangeAspect="1"/>
          </p:cNvGraphicFramePr>
          <p:nvPr>
            <p:extLst>
              <p:ext uri="{D42A27DB-BD31-4B8C-83A1-F6EECF244321}">
                <p14:modId xmlns:p14="http://schemas.microsoft.com/office/powerpoint/2010/main" val="1244698019"/>
              </p:ext>
            </p:extLst>
          </p:nvPr>
        </p:nvGraphicFramePr>
        <p:xfrm>
          <a:off x="107504" y="980728"/>
          <a:ext cx="9036495" cy="5877272"/>
        </p:xfrm>
        <a:graphic>
          <a:graphicData uri="http://schemas.openxmlformats.org/presentationml/2006/ole">
            <mc:AlternateContent xmlns:mc="http://schemas.openxmlformats.org/markup-compatibility/2006">
              <mc:Choice xmlns:v="urn:schemas-microsoft-com:vml" Requires="v">
                <p:oleObj name="Imagen de mapa de bits" r:id="rId2" imgW="6761905" imgH="4086795" progId="PBrush">
                  <p:embed/>
                </p:oleObj>
              </mc:Choice>
              <mc:Fallback>
                <p:oleObj name="Imagen de mapa de bits" r:id="rId2" imgW="6761905" imgH="4086795" progId="PBrush">
                  <p:embed/>
                  <p:pic>
                    <p:nvPicPr>
                      <p:cNvPr id="2050" name="Object 5">
                        <a:extLst>
                          <a:ext uri="{FF2B5EF4-FFF2-40B4-BE49-F238E27FC236}">
                            <a16:creationId xmlns:a16="http://schemas.microsoft.com/office/drawing/2014/main" id="{6F1E85E9-12B3-4A9E-A43F-688C9F16E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0728"/>
                        <a:ext cx="9036495" cy="5877272"/>
                      </a:xfrm>
                      <a:prstGeom prst="rect">
                        <a:avLst/>
                      </a:prstGeom>
                      <a:noFill/>
                    </p:spPr>
                  </p:pic>
                </p:oleObj>
              </mc:Fallback>
            </mc:AlternateContent>
          </a:graphicData>
        </a:graphic>
      </p:graphicFrame>
      <p:sp>
        <p:nvSpPr>
          <p:cNvPr id="3081" name="AutoShape 9">
            <a:extLst>
              <a:ext uri="{FF2B5EF4-FFF2-40B4-BE49-F238E27FC236}">
                <a16:creationId xmlns:a16="http://schemas.microsoft.com/office/drawing/2014/main" id="{C3ACDFCA-1487-4DA9-AC00-47E9C52C6AE7}"/>
              </a:ext>
            </a:extLst>
          </p:cNvPr>
          <p:cNvSpPr>
            <a:spLocks noChangeArrowheads="1"/>
          </p:cNvSpPr>
          <p:nvPr/>
        </p:nvSpPr>
        <p:spPr bwMode="auto">
          <a:xfrm>
            <a:off x="899592" y="44624"/>
            <a:ext cx="7776864" cy="919401"/>
          </a:xfrm>
          <a:prstGeom prst="roundRect">
            <a:avLst>
              <a:gd name="adj" fmla="val 16667"/>
            </a:avLst>
          </a:prstGeom>
          <a:noFill/>
          <a:ln w="9525" algn="ctr">
            <a:noFill/>
            <a:round/>
            <a:headEnd/>
            <a:tailEnd/>
          </a:ln>
          <a:effectLst/>
        </p:spPr>
        <p:txBody>
          <a:bodyPr wrap="square">
            <a:spAutoFit/>
          </a:bodyPr>
          <a:lstStyle/>
          <a:p>
            <a:pPr fontAlgn="auto">
              <a:spcBef>
                <a:spcPts val="0"/>
              </a:spcBef>
              <a:spcAft>
                <a:spcPts val="0"/>
              </a:spcAft>
              <a:defRPr/>
            </a:pPr>
            <a:endParaRPr lang="es-VE" sz="2400" dirty="0">
              <a:latin typeface="+mn-lt"/>
              <a:cs typeface="Arial" pitchFamily="34" charset="0"/>
            </a:endParaRPr>
          </a:p>
          <a:p>
            <a:pPr fontAlgn="auto">
              <a:spcBef>
                <a:spcPts val="0"/>
              </a:spcBef>
              <a:spcAft>
                <a:spcPts val="0"/>
              </a:spcAft>
              <a:defRPr/>
            </a:pPr>
            <a:r>
              <a:rPr lang="es-VE" sz="2400" b="1" dirty="0">
                <a:latin typeface="+mn-lt"/>
                <a:cs typeface="Arial" pitchFamily="34" charset="0"/>
              </a:rPr>
              <a:t>EJEMPLO DE MATRIZ DOFA Y OBJETIVOS ESTRATÉGICOS</a:t>
            </a:r>
            <a:endParaRPr lang="en-US" sz="2400" b="1" dirty="0">
              <a:latin typeface="+mn-lt"/>
              <a:cs typeface="Arial" pitchFamily="34" charset="0"/>
            </a:endParaRP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E21607-8CA6-0478-2512-7EE3CF34EF25}"/>
              </a:ext>
            </a:extLst>
          </p:cNvPr>
          <p:cNvSpPr>
            <a:spLocks noGrp="1"/>
          </p:cNvSpPr>
          <p:nvPr>
            <p:ph sz="quarter" idx="13"/>
          </p:nvPr>
        </p:nvSpPr>
        <p:spPr/>
        <p:txBody>
          <a:bodyPr/>
          <a:lstStyle/>
          <a:p>
            <a:r>
              <a:rPr lang="es-CO" dirty="0">
                <a:hlinkClick r:id="rId2"/>
              </a:rPr>
              <a:t>https://www.youtube.com/watch?v=xtc6cqg49EA</a:t>
            </a:r>
            <a:endParaRPr lang="es-CO" dirty="0"/>
          </a:p>
          <a:p>
            <a:endParaRPr lang="es-CO" dirty="0"/>
          </a:p>
          <a:p>
            <a:r>
              <a:rPr lang="es-CO" dirty="0"/>
              <a:t>https://youtu.be/Ce54dLhnGfo</a:t>
            </a:r>
          </a:p>
        </p:txBody>
      </p:sp>
    </p:spTree>
    <p:extLst>
      <p:ext uri="{BB962C8B-B14F-4D97-AF65-F5344CB8AC3E}">
        <p14:creationId xmlns:p14="http://schemas.microsoft.com/office/powerpoint/2010/main" val="1442565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1 Rectángulo">
            <a:extLst>
              <a:ext uri="{FF2B5EF4-FFF2-40B4-BE49-F238E27FC236}">
                <a16:creationId xmlns:a16="http://schemas.microsoft.com/office/drawing/2014/main" id="{A4BFF71E-420B-4BB9-BA6D-B39E2945379E}"/>
              </a:ext>
            </a:extLst>
          </p:cNvPr>
          <p:cNvSpPr>
            <a:spLocks noChangeArrowheads="1"/>
          </p:cNvSpPr>
          <p:nvPr/>
        </p:nvSpPr>
        <p:spPr bwMode="auto">
          <a:xfrm>
            <a:off x="1835150" y="620713"/>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S_tradnl" altLang="es-EC" sz="1000"/>
          </a:p>
          <a:p>
            <a:endParaRPr lang="es-VE" altLang="es-EC" sz="1000"/>
          </a:p>
          <a:p>
            <a:endParaRPr lang="es-VE" altLang="es-EC" sz="1000"/>
          </a:p>
        </p:txBody>
      </p:sp>
      <p:graphicFrame>
        <p:nvGraphicFramePr>
          <p:cNvPr id="10" name="9 Marcador de contenido">
            <a:extLst>
              <a:ext uri="{FF2B5EF4-FFF2-40B4-BE49-F238E27FC236}">
                <a16:creationId xmlns:a16="http://schemas.microsoft.com/office/drawing/2014/main" id="{DBFA3CE4-6C58-4A5C-85FB-22042F09BF6B}"/>
              </a:ext>
            </a:extLst>
          </p:cNvPr>
          <p:cNvGraphicFramePr>
            <a:graphicFrameLocks noGrp="1"/>
          </p:cNvGraphicFramePr>
          <p:nvPr>
            <p:ph idx="1"/>
            <p:extLst>
              <p:ext uri="{D42A27DB-BD31-4B8C-83A1-F6EECF244321}">
                <p14:modId xmlns:p14="http://schemas.microsoft.com/office/powerpoint/2010/main" val="2327875845"/>
              </p:ext>
            </p:extLst>
          </p:nvPr>
        </p:nvGraphicFramePr>
        <p:xfrm>
          <a:off x="0" y="0"/>
          <a:ext cx="9324528" cy="7023192"/>
        </p:xfrm>
        <a:graphic>
          <a:graphicData uri="http://schemas.openxmlformats.org/drawingml/2006/table">
            <a:tbl>
              <a:tblPr>
                <a:tableStyleId>{69CF1AB2-1976-4502-BF36-3FF5EA218861}</a:tableStyleId>
              </a:tblPr>
              <a:tblGrid>
                <a:gridCol w="3083787">
                  <a:extLst>
                    <a:ext uri="{9D8B030D-6E8A-4147-A177-3AD203B41FA5}">
                      <a16:colId xmlns:a16="http://schemas.microsoft.com/office/drawing/2014/main" val="20000"/>
                    </a:ext>
                  </a:extLst>
                </a:gridCol>
                <a:gridCol w="2692751">
                  <a:extLst>
                    <a:ext uri="{9D8B030D-6E8A-4147-A177-3AD203B41FA5}">
                      <a16:colId xmlns:a16="http://schemas.microsoft.com/office/drawing/2014/main" val="20001"/>
                    </a:ext>
                  </a:extLst>
                </a:gridCol>
                <a:gridCol w="3547990">
                  <a:extLst>
                    <a:ext uri="{9D8B030D-6E8A-4147-A177-3AD203B41FA5}">
                      <a16:colId xmlns:a16="http://schemas.microsoft.com/office/drawing/2014/main" val="20002"/>
                    </a:ext>
                  </a:extLst>
                </a:gridCol>
              </a:tblGrid>
              <a:tr h="1823245">
                <a:tc>
                  <a:txBody>
                    <a:bodyPr/>
                    <a:lstStyle/>
                    <a:p>
                      <a:pPr>
                        <a:spcAft>
                          <a:spcPts val="0"/>
                        </a:spcAft>
                      </a:pPr>
                      <a:r>
                        <a:rPr lang="es-MX" sz="800" dirty="0">
                          <a:effectLst/>
                        </a:rPr>
                        <a:t> </a:t>
                      </a:r>
                      <a:endParaRPr lang="es-VE" sz="800" dirty="0">
                        <a:effectLst/>
                      </a:endParaRPr>
                    </a:p>
                    <a:p>
                      <a:pPr>
                        <a:spcAft>
                          <a:spcPts val="0"/>
                        </a:spcAft>
                      </a:pPr>
                      <a:r>
                        <a:rPr lang="es-MX" sz="800" dirty="0">
                          <a:effectLst/>
                        </a:rPr>
                        <a:t> </a:t>
                      </a:r>
                      <a:endParaRPr lang="es-VE" sz="800" dirty="0">
                        <a:effectLst/>
                      </a:endParaRPr>
                    </a:p>
                    <a:p>
                      <a:pPr>
                        <a:spcAft>
                          <a:spcPts val="0"/>
                        </a:spcAft>
                      </a:pPr>
                      <a:r>
                        <a:rPr lang="es-MX" sz="800" dirty="0">
                          <a:effectLst/>
                        </a:rPr>
                        <a:t>        </a:t>
                      </a:r>
                      <a:endParaRPr lang="es-VE" sz="800" dirty="0">
                        <a:solidFill>
                          <a:schemeClr val="tx1"/>
                        </a:solidFill>
                        <a:effectLst/>
                        <a:latin typeface="Times New Roman"/>
                        <a:ea typeface="Times New Roman"/>
                      </a:endParaRPr>
                    </a:p>
                  </a:txBody>
                  <a:tcPr marL="28949" marR="28949" marT="0" marB="0"/>
                </a:tc>
                <a:tc>
                  <a:txBody>
                    <a:bodyPr/>
                    <a:lstStyle/>
                    <a:p>
                      <a:pPr>
                        <a:spcAft>
                          <a:spcPts val="0"/>
                        </a:spcAft>
                      </a:pPr>
                      <a:r>
                        <a:rPr lang="es-MX" sz="800" dirty="0">
                          <a:effectLst/>
                        </a:rPr>
                        <a:t>Oportunidades:</a:t>
                      </a:r>
                      <a:endParaRPr lang="es-VE" sz="800" dirty="0">
                        <a:effectLst/>
                      </a:endParaRPr>
                    </a:p>
                    <a:p>
                      <a:pPr marL="342900" lvl="0" indent="-342900">
                        <a:spcAft>
                          <a:spcPts val="0"/>
                        </a:spcAft>
                        <a:buFont typeface="+mj-lt"/>
                        <a:buAutoNum type="arabicPeriod"/>
                        <a:tabLst>
                          <a:tab pos="228600" algn="l"/>
                        </a:tabLst>
                      </a:pPr>
                      <a:r>
                        <a:rPr lang="es-ES" sz="900" dirty="0">
                          <a:effectLst/>
                        </a:rPr>
                        <a:t>PDVSA</a:t>
                      </a:r>
                      <a:r>
                        <a:rPr lang="es-ES" sz="900" baseline="0" dirty="0">
                          <a:effectLst/>
                        </a:rPr>
                        <a:t> requiere un plan de inversiones </a:t>
                      </a:r>
                      <a:r>
                        <a:rPr lang="es-ES" sz="900" dirty="0">
                          <a:effectLst/>
                        </a:rPr>
                        <a:t> para elevar su producción </a:t>
                      </a:r>
                      <a:r>
                        <a:rPr lang="es-ES" sz="900" baseline="0" dirty="0">
                          <a:effectLst/>
                        </a:rPr>
                        <a:t> y aprovechar los altos precios petroleros y aumentar sus </a:t>
                      </a:r>
                      <a:r>
                        <a:rPr lang="es-ES" sz="900" dirty="0">
                          <a:effectLst/>
                        </a:rPr>
                        <a:t> ingresos petroleros</a:t>
                      </a:r>
                      <a:r>
                        <a:rPr lang="es-MX" sz="900" dirty="0">
                          <a:effectLst/>
                        </a:rPr>
                        <a:t> (</a:t>
                      </a:r>
                      <a:r>
                        <a:rPr lang="es-ES" sz="900" dirty="0">
                          <a:effectLst/>
                        </a:rPr>
                        <a:t>crecimiento de la demanda de tuberías</a:t>
                      </a:r>
                      <a:r>
                        <a:rPr lang="es-MX" sz="900" dirty="0">
                          <a:effectLst/>
                        </a:rPr>
                        <a:t>)</a:t>
                      </a:r>
                    </a:p>
                    <a:p>
                      <a:pPr marL="342900" lvl="0" indent="-342900">
                        <a:spcAft>
                          <a:spcPts val="0"/>
                        </a:spcAft>
                        <a:buFont typeface="+mj-lt"/>
                        <a:buAutoNum type="arabicPeriod"/>
                        <a:tabLst>
                          <a:tab pos="228600" algn="l"/>
                        </a:tabLst>
                      </a:pPr>
                      <a:endParaRPr lang="es-MX" sz="900" dirty="0">
                        <a:effectLst/>
                      </a:endParaRPr>
                    </a:p>
                    <a:p>
                      <a:pPr marL="342900" lvl="0" indent="-342900">
                        <a:spcAft>
                          <a:spcPts val="0"/>
                        </a:spcAft>
                        <a:buFont typeface="+mj-lt"/>
                        <a:buAutoNum type="arabicPeriod"/>
                        <a:tabLst>
                          <a:tab pos="228600" algn="l"/>
                        </a:tabLst>
                      </a:pPr>
                      <a:r>
                        <a:rPr lang="es-MX" sz="900" dirty="0">
                          <a:effectLst/>
                        </a:rPr>
                        <a:t>Dado la</a:t>
                      </a:r>
                      <a:r>
                        <a:rPr lang="es-MX" sz="900" baseline="0" dirty="0">
                          <a:effectLst/>
                        </a:rPr>
                        <a:t>  renacionalización de Sidor, PDVSA como cliente aporta la materia prima en el caso de  tubería Helicoidal e importa a dólar petrolero  la materia prima en planchones.</a:t>
                      </a:r>
                      <a:endParaRPr lang="es-VE" sz="900" dirty="0">
                        <a:effectLst/>
                      </a:endParaRPr>
                    </a:p>
                    <a:p>
                      <a:pPr>
                        <a:spcAft>
                          <a:spcPts val="0"/>
                        </a:spcAft>
                      </a:pPr>
                      <a:r>
                        <a:rPr lang="es-MX" sz="900" dirty="0">
                          <a:effectLst/>
                        </a:rPr>
                        <a:t> </a:t>
                      </a:r>
                      <a:endParaRPr lang="es-VE" sz="900" dirty="0">
                        <a:effectLst/>
                      </a:endParaRPr>
                    </a:p>
                    <a:p>
                      <a:pPr>
                        <a:spcAft>
                          <a:spcPts val="0"/>
                        </a:spcAft>
                      </a:pPr>
                      <a:r>
                        <a:rPr lang="es-MX" sz="900" dirty="0">
                          <a:effectLst/>
                        </a:rPr>
                        <a:t> </a:t>
                      </a:r>
                      <a:endParaRPr lang="es-VE" sz="900" dirty="0">
                        <a:effectLst/>
                      </a:endParaRPr>
                    </a:p>
                    <a:p>
                      <a:pPr>
                        <a:spcAft>
                          <a:spcPts val="0"/>
                        </a:spcAft>
                        <a:tabLst>
                          <a:tab pos="2286000" algn="l"/>
                        </a:tabLst>
                      </a:pPr>
                      <a:r>
                        <a:rPr lang="es-MX" sz="800" dirty="0">
                          <a:effectLst/>
                        </a:rPr>
                        <a:t> </a:t>
                      </a:r>
                      <a:endParaRPr lang="es-VE" sz="800" dirty="0">
                        <a:solidFill>
                          <a:schemeClr val="tx1"/>
                        </a:solidFill>
                        <a:effectLst/>
                        <a:latin typeface="Times New Roman"/>
                        <a:ea typeface="Times New Roman"/>
                      </a:endParaRPr>
                    </a:p>
                  </a:txBody>
                  <a:tcPr marL="28949" marR="28949" marT="0" marB="0"/>
                </a:tc>
                <a:tc>
                  <a:txBody>
                    <a:bodyPr/>
                    <a:lstStyle/>
                    <a:p>
                      <a:pPr>
                        <a:spcAft>
                          <a:spcPts val="0"/>
                        </a:spcAft>
                      </a:pPr>
                      <a:r>
                        <a:rPr lang="es-MX" sz="800" dirty="0">
                          <a:effectLst/>
                        </a:rPr>
                        <a:t>Amenazas:</a:t>
                      </a:r>
                      <a:endParaRPr lang="es-VE" sz="800" dirty="0">
                        <a:effectLst/>
                      </a:endParaRPr>
                    </a:p>
                    <a:p>
                      <a:pPr marL="228600" lvl="0" indent="-228600" algn="just">
                        <a:spcAft>
                          <a:spcPts val="0"/>
                        </a:spcAft>
                        <a:buFont typeface="+mj-lt"/>
                        <a:buAutoNum type="arabicPeriod"/>
                        <a:tabLst>
                          <a:tab pos="228600" algn="l"/>
                        </a:tabLst>
                      </a:pPr>
                      <a:r>
                        <a:rPr lang="es-ES" sz="800" dirty="0">
                          <a:effectLst/>
                        </a:rPr>
                        <a:t>Nacionalización del sector TUBULARES</a:t>
                      </a:r>
                      <a:r>
                        <a:rPr lang="es-MX" sz="800" dirty="0">
                          <a:effectLst/>
                        </a:rPr>
                        <a:t>. </a:t>
                      </a:r>
                      <a:endParaRPr lang="es-VE" sz="800" dirty="0">
                        <a:effectLst/>
                      </a:endParaRPr>
                    </a:p>
                    <a:p>
                      <a:pPr marL="228600" lvl="0" indent="-228600" algn="just">
                        <a:spcAft>
                          <a:spcPts val="0"/>
                        </a:spcAft>
                        <a:buFont typeface="+mj-lt"/>
                        <a:buAutoNum type="arabicPeriod"/>
                        <a:tabLst>
                          <a:tab pos="228600" algn="l"/>
                        </a:tabLst>
                      </a:pPr>
                      <a:r>
                        <a:rPr lang="es-ES" sz="800" dirty="0">
                          <a:effectLst/>
                        </a:rPr>
                        <a:t>Creación de empresas mixtas entre PDVSA y Fabricantes Venezolanos de Tubos </a:t>
                      </a:r>
                      <a:endParaRPr lang="es-VE" sz="800" dirty="0">
                        <a:effectLst/>
                      </a:endParaRPr>
                    </a:p>
                    <a:p>
                      <a:pPr marL="228600" indent="-228600" algn="just">
                        <a:spcAft>
                          <a:spcPts val="0"/>
                        </a:spcAft>
                        <a:buFont typeface="+mj-lt"/>
                        <a:buAutoNum type="arabicPeriod"/>
                      </a:pPr>
                      <a:r>
                        <a:rPr lang="es-ES" sz="800" dirty="0">
                          <a:effectLst/>
                        </a:rPr>
                        <a:t> Dificultad creciente en la obtención de divisas para comprar materia prima</a:t>
                      </a:r>
                      <a:r>
                        <a:rPr lang="es-MX" sz="800" dirty="0">
                          <a:effectLst/>
                        </a:rPr>
                        <a:t> </a:t>
                      </a:r>
                      <a:endParaRPr lang="es-VE" sz="800" dirty="0">
                        <a:effectLst/>
                      </a:endParaRPr>
                    </a:p>
                    <a:p>
                      <a:pPr marL="228600" indent="-228600" algn="just">
                        <a:spcAft>
                          <a:spcPts val="0"/>
                        </a:spcAft>
                        <a:buFont typeface="+mj-lt"/>
                        <a:buAutoNum type="arabicPeriod"/>
                      </a:pPr>
                      <a:r>
                        <a:rPr lang="es-ES" sz="800" dirty="0">
                          <a:effectLst/>
                        </a:rPr>
                        <a:t>Posibilidad de que Contratante aplique resolución de contrato por incumplimiento.</a:t>
                      </a:r>
                      <a:endParaRPr lang="es-VE" sz="800" dirty="0">
                        <a:effectLst/>
                      </a:endParaRPr>
                    </a:p>
                    <a:p>
                      <a:pPr marL="228600" indent="-228600" algn="just">
                        <a:spcAft>
                          <a:spcPts val="0"/>
                        </a:spcAft>
                        <a:buFont typeface="+mj-lt"/>
                        <a:buAutoNum type="arabicPeriod"/>
                      </a:pPr>
                      <a:r>
                        <a:rPr lang="es-ES" sz="800" dirty="0">
                          <a:effectLst/>
                        </a:rPr>
                        <a:t>Mayor capacidad de respuesta del COMPETIDOR en materia de costos,</a:t>
                      </a:r>
                      <a:endParaRPr lang="es-VE" sz="800" dirty="0">
                        <a:effectLst/>
                      </a:endParaRPr>
                    </a:p>
                    <a:p>
                      <a:pPr>
                        <a:spcAft>
                          <a:spcPts val="0"/>
                        </a:spcAft>
                      </a:pPr>
                      <a:r>
                        <a:rPr lang="es-ES" sz="800" dirty="0">
                          <a:effectLst/>
                        </a:rPr>
                        <a:t>        automatización de procesos y control de gestión</a:t>
                      </a:r>
                      <a:endParaRPr lang="es-VE" sz="800" dirty="0">
                        <a:effectLst/>
                      </a:endParaRPr>
                    </a:p>
                    <a:p>
                      <a:pPr marL="228600" indent="-228600">
                        <a:spcAft>
                          <a:spcPts val="0"/>
                        </a:spcAft>
                        <a:buAutoNum type="arabicPeriod" startAt="6"/>
                      </a:pPr>
                      <a:r>
                        <a:rPr lang="es-ES" sz="800" dirty="0">
                          <a:effectLst/>
                        </a:rPr>
                        <a:t>Aumento del porcentaje de aportes sociales requerido por PDVSA</a:t>
                      </a:r>
                      <a:endParaRPr lang="es-VE" sz="800" dirty="0">
                        <a:effectLst/>
                      </a:endParaRPr>
                    </a:p>
                    <a:p>
                      <a:pPr marL="228600" indent="-228600">
                        <a:spcAft>
                          <a:spcPts val="0"/>
                        </a:spcAft>
                        <a:buAutoNum type="arabicPeriod" startAt="6"/>
                      </a:pPr>
                      <a:endParaRPr lang="es-VE" sz="800" dirty="0">
                        <a:effectLst/>
                      </a:endParaRPr>
                    </a:p>
                    <a:p>
                      <a:pPr marL="228600" indent="-228600">
                        <a:spcAft>
                          <a:spcPts val="0"/>
                        </a:spcAft>
                        <a:buAutoNum type="arabicPeriod" startAt="6"/>
                      </a:pPr>
                      <a:r>
                        <a:rPr lang="es-MX" sz="800" dirty="0">
                          <a:effectLst/>
                        </a:rPr>
                        <a:t>Alto nivel de inflación no reconocido por PDVSA en ofertas a ejecutar a futuro</a:t>
                      </a:r>
                    </a:p>
                  </a:txBody>
                  <a:tcPr marL="28949" marR="28949" marT="0" marB="0"/>
                </a:tc>
                <a:extLst>
                  <a:ext uri="{0D108BD9-81ED-4DB2-BD59-A6C34878D82A}">
                    <a16:rowId xmlns:a16="http://schemas.microsoft.com/office/drawing/2014/main" val="10000"/>
                  </a:ext>
                </a:extLst>
              </a:tr>
              <a:tr h="1730123">
                <a:tc>
                  <a:txBody>
                    <a:bodyPr/>
                    <a:lstStyle/>
                    <a:p>
                      <a:pPr>
                        <a:spcAft>
                          <a:spcPts val="0"/>
                        </a:spcAft>
                      </a:pPr>
                      <a:r>
                        <a:rPr lang="es-MX" sz="800" dirty="0">
                          <a:effectLst/>
                        </a:rPr>
                        <a:t>Fortalezas :</a:t>
                      </a:r>
                      <a:endParaRPr lang="es-VE" sz="800" dirty="0">
                        <a:effectLst/>
                      </a:endParaRPr>
                    </a:p>
                    <a:p>
                      <a:pPr marL="228600" indent="-228600" algn="just">
                        <a:spcAft>
                          <a:spcPts val="0"/>
                        </a:spcAft>
                        <a:buFont typeface="+mj-lt"/>
                        <a:buAutoNum type="arabicPeriod"/>
                      </a:pPr>
                      <a:r>
                        <a:rPr lang="es-MX" sz="800" dirty="0">
                          <a:effectLst/>
                        </a:rPr>
                        <a:t>Planta de Revestimiento con tecnología actualizada</a:t>
                      </a:r>
                      <a:endParaRPr lang="es-VE" sz="800" dirty="0">
                        <a:effectLst/>
                      </a:endParaRPr>
                    </a:p>
                    <a:p>
                      <a:pPr marL="228600" indent="-228600" algn="just">
                        <a:spcAft>
                          <a:spcPts val="0"/>
                        </a:spcAft>
                        <a:buFont typeface="+mj-lt"/>
                        <a:buAutoNum type="arabicPeriod"/>
                      </a:pPr>
                      <a:r>
                        <a:rPr lang="es-ES" sz="800" dirty="0">
                          <a:effectLst/>
                        </a:rPr>
                        <a:t>Personal capacitado en aspectos técnicos y del negocio</a:t>
                      </a:r>
                      <a:r>
                        <a:rPr lang="es-MX" sz="800" dirty="0">
                          <a:effectLst/>
                        </a:rPr>
                        <a:t> </a:t>
                      </a:r>
                      <a:endParaRPr lang="es-VE" sz="800" dirty="0">
                        <a:effectLst/>
                      </a:endParaRPr>
                    </a:p>
                    <a:p>
                      <a:pPr marL="228600" indent="-228600" algn="just">
                        <a:spcAft>
                          <a:spcPts val="0"/>
                        </a:spcAft>
                        <a:buFont typeface="+mj-lt"/>
                        <a:buAutoNum type="arabicPeriod"/>
                      </a:pPr>
                      <a:r>
                        <a:rPr lang="es-ES" sz="800" dirty="0">
                          <a:effectLst/>
                        </a:rPr>
                        <a:t>Gestión de análisis y preparación de ofertas efectiva (excluyendo costos)</a:t>
                      </a:r>
                      <a:r>
                        <a:rPr lang="es-MX" sz="800" dirty="0">
                          <a:effectLst/>
                        </a:rPr>
                        <a:t>.</a:t>
                      </a:r>
                      <a:endParaRPr lang="es-VE" sz="800" dirty="0">
                        <a:effectLst/>
                      </a:endParaRPr>
                    </a:p>
                    <a:p>
                      <a:pPr marL="228600" indent="-228600">
                        <a:spcAft>
                          <a:spcPts val="0"/>
                        </a:spcAft>
                        <a:buFont typeface="+mj-lt"/>
                        <a:buAutoNum type="arabicPeriod"/>
                      </a:pPr>
                      <a:r>
                        <a:rPr lang="es-MX" sz="800" dirty="0">
                          <a:effectLst/>
                        </a:rPr>
                        <a:t>Planta con flexibilidad operativa por contar con dos procesos productivos (Helicoidal – Longitudinal)</a:t>
                      </a:r>
                      <a:endParaRPr lang="es-VE" sz="800" dirty="0">
                        <a:effectLst/>
                      </a:endParaRPr>
                    </a:p>
                    <a:p>
                      <a:pPr marL="228600" indent="-228600">
                        <a:spcAft>
                          <a:spcPts val="0"/>
                        </a:spcAft>
                        <a:buFont typeface="+mj-lt"/>
                        <a:buAutoNum type="arabicPeriod"/>
                      </a:pPr>
                      <a:r>
                        <a:rPr lang="es-MX" sz="800" dirty="0">
                          <a:effectLst/>
                        </a:rPr>
                        <a:t>Empresa del sector tubulares que cuenta con proceso integrado Fabricación – Revestimiento</a:t>
                      </a:r>
                      <a:endParaRPr lang="es-VE" sz="800" dirty="0">
                        <a:effectLst/>
                      </a:endParaRPr>
                    </a:p>
                    <a:p>
                      <a:pPr marL="228600" indent="-228600">
                        <a:spcAft>
                          <a:spcPts val="0"/>
                        </a:spcAft>
                        <a:buFont typeface="+mj-lt"/>
                        <a:buAutoNum type="arabicPeriod"/>
                      </a:pPr>
                      <a:endParaRPr lang="es-VE" sz="800" dirty="0">
                        <a:solidFill>
                          <a:schemeClr val="tx1"/>
                        </a:solidFill>
                        <a:effectLst/>
                        <a:latin typeface="Times New Roman"/>
                        <a:ea typeface="Times New Roman"/>
                      </a:endParaRPr>
                    </a:p>
                  </a:txBody>
                  <a:tcPr marL="28949" marR="28949" marT="0" marB="0"/>
                </a:tc>
                <a:tc>
                  <a:txBody>
                    <a:bodyPr/>
                    <a:lstStyle/>
                    <a:p>
                      <a:pPr>
                        <a:spcAft>
                          <a:spcPts val="0"/>
                        </a:spcAft>
                      </a:pPr>
                      <a:r>
                        <a:rPr lang="es-MX" sz="800" dirty="0">
                          <a:effectLst/>
                        </a:rPr>
                        <a:t>FO:</a:t>
                      </a:r>
                      <a:endParaRPr lang="es-VE" sz="800" dirty="0">
                        <a:effectLst/>
                      </a:endParaRPr>
                    </a:p>
                    <a:p>
                      <a:pPr marL="342900" lvl="0" indent="-342900">
                        <a:spcAft>
                          <a:spcPts val="0"/>
                        </a:spcAft>
                        <a:buFont typeface="+mj-lt"/>
                        <a:buAutoNum type="arabicParenR"/>
                        <a:tabLst>
                          <a:tab pos="228600" algn="l"/>
                        </a:tabLst>
                      </a:pPr>
                      <a:r>
                        <a:rPr lang="es-MX" sz="800" dirty="0">
                          <a:effectLst/>
                        </a:rPr>
                        <a:t>F1, F3 / O1 Aprovechar la ventaja de contar con planta de revestimiento propia para competir con ventajas en licitaciones</a:t>
                      </a:r>
                    </a:p>
                    <a:p>
                      <a:pPr marL="342900" lvl="0" indent="-342900">
                        <a:spcAft>
                          <a:spcPts val="0"/>
                        </a:spcAft>
                        <a:buFont typeface="+mj-lt"/>
                        <a:buAutoNum type="arabicParenR"/>
                        <a:tabLst>
                          <a:tab pos="228600" algn="l"/>
                        </a:tabLst>
                      </a:pPr>
                      <a:endParaRPr lang="es-VE" sz="800" dirty="0">
                        <a:effectLst/>
                      </a:endParaRPr>
                    </a:p>
                    <a:p>
                      <a:pPr marL="342900" lvl="0" indent="-342900">
                        <a:spcAft>
                          <a:spcPts val="0"/>
                        </a:spcAft>
                        <a:buFont typeface="+mj-lt"/>
                        <a:buAutoNum type="arabicParenR"/>
                        <a:tabLst>
                          <a:tab pos="228600" algn="l"/>
                        </a:tabLst>
                      </a:pPr>
                      <a:r>
                        <a:rPr lang="es-ES" sz="800" dirty="0">
                          <a:effectLst/>
                        </a:rPr>
                        <a:t>F2, F4 / O5 Utilizar la inversión del galpón 5 para ofrecer al mercado tubos de agua y pilotes</a:t>
                      </a:r>
                    </a:p>
                    <a:p>
                      <a:pPr marL="342900" lvl="0" indent="-342900">
                        <a:spcAft>
                          <a:spcPts val="0"/>
                        </a:spcAft>
                        <a:buFont typeface="+mj-lt"/>
                        <a:buAutoNum type="arabicParenR"/>
                        <a:tabLst>
                          <a:tab pos="228600" algn="l"/>
                        </a:tabLst>
                      </a:pPr>
                      <a:endParaRPr lang="es-VE" sz="800" dirty="0">
                        <a:effectLst/>
                      </a:endParaRPr>
                    </a:p>
                    <a:p>
                      <a:pPr marL="342900" lvl="0" indent="-342900">
                        <a:spcAft>
                          <a:spcPts val="0"/>
                        </a:spcAft>
                        <a:buFont typeface="+mj-lt"/>
                        <a:buAutoNum type="arabicParenR"/>
                        <a:tabLst>
                          <a:tab pos="228600" algn="l"/>
                        </a:tabLst>
                      </a:pPr>
                      <a:r>
                        <a:rPr lang="es-ES" sz="800" dirty="0">
                          <a:effectLst/>
                        </a:rPr>
                        <a:t>F2, F4 / O1 Evaluar posibles inversiones en maquinaria de alta productividad, en el galpón 5, a fin de ofrecer tubería petrolera</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tab pos="228600" algn="l"/>
                        </a:tabLst>
                        <a:defRPr/>
                      </a:pPr>
                      <a:r>
                        <a:rPr lang="es-MX" sz="800" dirty="0">
                          <a:effectLst/>
                        </a:rPr>
                        <a:t>F2 / O2</a:t>
                      </a:r>
                      <a:r>
                        <a:rPr lang="es-MX" sz="800" baseline="0" dirty="0">
                          <a:effectLst/>
                        </a:rPr>
                        <a:t> </a:t>
                      </a:r>
                      <a:r>
                        <a:rPr lang="es-MX" sz="800" dirty="0">
                          <a:effectLst/>
                        </a:rPr>
                        <a:t> </a:t>
                      </a:r>
                      <a:r>
                        <a:rPr lang="es-ES" sz="800" dirty="0">
                          <a:effectLst/>
                        </a:rPr>
                        <a:t>Negociar con PDVSA que maneje los procesos de procura de materia prima y pague a IMOSA por “Maquila”</a:t>
                      </a:r>
                      <a:endParaRPr lang="es-VE" sz="800" dirty="0">
                        <a:effectLst/>
                      </a:endParaRPr>
                    </a:p>
                    <a:p>
                      <a:pPr marL="342900" lvl="0" indent="-342900">
                        <a:spcAft>
                          <a:spcPts val="0"/>
                        </a:spcAft>
                        <a:buFont typeface="+mj-lt"/>
                        <a:buAutoNum type="arabicParenR"/>
                        <a:tabLst>
                          <a:tab pos="228600" algn="l"/>
                        </a:tabLst>
                      </a:pPr>
                      <a:endParaRPr lang="es-VE" sz="800" dirty="0">
                        <a:effectLst/>
                      </a:endParaRPr>
                    </a:p>
                  </a:txBody>
                  <a:tcPr marL="28949" marR="28949" marT="0" marB="0"/>
                </a:tc>
                <a:tc>
                  <a:txBody>
                    <a:bodyPr/>
                    <a:lstStyle/>
                    <a:p>
                      <a:pPr>
                        <a:spcAft>
                          <a:spcPts val="0"/>
                        </a:spcAft>
                      </a:pPr>
                      <a:r>
                        <a:rPr lang="es-MX" sz="800" dirty="0">
                          <a:effectLst/>
                        </a:rPr>
                        <a:t>FA:</a:t>
                      </a:r>
                      <a:endParaRPr lang="es-VE" sz="800" dirty="0">
                        <a:effectLst/>
                      </a:endParaRPr>
                    </a:p>
                    <a:p>
                      <a:pPr marL="342900" lvl="0" indent="-342900">
                        <a:spcAft>
                          <a:spcPts val="0"/>
                        </a:spcAft>
                        <a:buFont typeface="+mj-lt"/>
                        <a:buAutoNum type="arabicParenR"/>
                        <a:tabLst>
                          <a:tab pos="228600" algn="l"/>
                        </a:tabLst>
                      </a:pPr>
                      <a:r>
                        <a:rPr lang="es-MX" sz="800" dirty="0">
                          <a:effectLst/>
                        </a:rPr>
                        <a:t>F2 / A3, A6 </a:t>
                      </a:r>
                      <a:r>
                        <a:rPr lang="es-ES" sz="800" dirty="0">
                          <a:effectLst/>
                        </a:rPr>
                        <a:t>Adquirir materia prima a través de operaciones con Bonos Soberanos </a:t>
                      </a:r>
                      <a:r>
                        <a:rPr lang="es-MX" sz="800" dirty="0">
                          <a:effectLst/>
                        </a:rPr>
                        <a:t>(repuestos y materiales de consumo)</a:t>
                      </a:r>
                    </a:p>
                    <a:p>
                      <a:pPr marL="342900" lvl="0" indent="-342900">
                        <a:spcAft>
                          <a:spcPts val="0"/>
                        </a:spcAft>
                        <a:buFont typeface="+mj-lt"/>
                        <a:buAutoNum type="arabicParenR"/>
                        <a:tabLst>
                          <a:tab pos="228600" algn="l"/>
                        </a:tabLst>
                      </a:pPr>
                      <a:endParaRPr lang="es-VE" sz="800" dirty="0">
                        <a:effectLst/>
                      </a:endParaRPr>
                    </a:p>
                    <a:p>
                      <a:pPr marL="342900" lvl="0" indent="-342900">
                        <a:spcAft>
                          <a:spcPts val="0"/>
                        </a:spcAft>
                        <a:buFont typeface="+mj-lt"/>
                        <a:buAutoNum type="arabicParenR"/>
                        <a:tabLst>
                          <a:tab pos="228600" algn="l"/>
                        </a:tabLst>
                      </a:pPr>
                      <a:r>
                        <a:rPr lang="es-MX" sz="800" dirty="0">
                          <a:effectLst/>
                        </a:rPr>
                        <a:t>F2, F3 / A3, A6 Negociar proyectos en los cuales la materia prima sea nacional                  </a:t>
                      </a:r>
                      <a:endParaRPr lang="es-VE" sz="800" dirty="0">
                        <a:solidFill>
                          <a:schemeClr val="tx1"/>
                        </a:solidFill>
                        <a:effectLst/>
                        <a:latin typeface="Times New Roman"/>
                        <a:ea typeface="Times New Roman"/>
                      </a:endParaRPr>
                    </a:p>
                  </a:txBody>
                  <a:tcPr marL="28949" marR="28949" marT="0" marB="0"/>
                </a:tc>
                <a:extLst>
                  <a:ext uri="{0D108BD9-81ED-4DB2-BD59-A6C34878D82A}">
                    <a16:rowId xmlns:a16="http://schemas.microsoft.com/office/drawing/2014/main" val="10001"/>
                  </a:ext>
                </a:extLst>
              </a:tr>
              <a:tr h="3304632">
                <a:tc>
                  <a:txBody>
                    <a:bodyPr/>
                    <a:lstStyle/>
                    <a:p>
                      <a:pPr marL="228600" indent="-228600">
                        <a:spcAft>
                          <a:spcPts val="0"/>
                        </a:spcAft>
                        <a:buFont typeface="+mj-lt"/>
                        <a:buNone/>
                      </a:pPr>
                      <a:endParaRPr lang="es-MX" sz="800" dirty="0">
                        <a:effectLst/>
                      </a:endParaRPr>
                    </a:p>
                    <a:p>
                      <a:pPr marL="228600" indent="-228600">
                        <a:spcAft>
                          <a:spcPts val="0"/>
                        </a:spcAft>
                        <a:buFont typeface="+mj-lt"/>
                        <a:buNone/>
                      </a:pPr>
                      <a:r>
                        <a:rPr lang="es-MX" sz="800" dirty="0">
                          <a:effectLst/>
                        </a:rPr>
                        <a:t>Debilidades:</a:t>
                      </a:r>
                    </a:p>
                    <a:p>
                      <a:pPr marL="228600" indent="-228600">
                        <a:spcAft>
                          <a:spcPts val="0"/>
                        </a:spcAft>
                        <a:buFont typeface="+mj-lt"/>
                        <a:buNone/>
                      </a:pPr>
                      <a:endParaRPr lang="es-VE" sz="800" dirty="0">
                        <a:effectLst/>
                      </a:endParaRPr>
                    </a:p>
                    <a:p>
                      <a:pPr marL="342900" lvl="0" indent="-342900" algn="just">
                        <a:spcAft>
                          <a:spcPts val="0"/>
                        </a:spcAft>
                        <a:buFont typeface="+mj-lt"/>
                        <a:buAutoNum type="arabicPeriod"/>
                        <a:tabLst>
                          <a:tab pos="267335" algn="l"/>
                        </a:tabLst>
                      </a:pPr>
                      <a:r>
                        <a:rPr lang="es-MX" sz="800" dirty="0">
                          <a:effectLst/>
                        </a:rPr>
                        <a:t>Dificultades para cumplir con tiempos de entrega. </a:t>
                      </a:r>
                      <a:endParaRPr lang="es-VE" sz="800" dirty="0">
                        <a:effectLst/>
                      </a:endParaRPr>
                    </a:p>
                    <a:p>
                      <a:pPr marL="342900" lvl="0" indent="-342900" algn="just">
                        <a:spcAft>
                          <a:spcPts val="0"/>
                        </a:spcAft>
                        <a:buFont typeface="+mj-lt"/>
                        <a:buAutoNum type="arabicPeriod"/>
                        <a:tabLst>
                          <a:tab pos="267335" algn="l"/>
                        </a:tabLst>
                      </a:pPr>
                      <a:r>
                        <a:rPr lang="es-ES" sz="800" dirty="0">
                          <a:effectLst/>
                        </a:rPr>
                        <a:t>Desconocimiento de los costos del producto</a:t>
                      </a:r>
                      <a:r>
                        <a:rPr lang="es-MX" sz="800" baseline="0" dirty="0">
                          <a:effectLst/>
                        </a:rPr>
                        <a:t> y rendimiento de materias prima.</a:t>
                      </a:r>
                      <a:endParaRPr lang="es-VE" sz="800" dirty="0">
                        <a:effectLst/>
                      </a:endParaRPr>
                    </a:p>
                    <a:p>
                      <a:pPr marL="342900" lvl="0" indent="-342900" algn="just">
                        <a:spcAft>
                          <a:spcPts val="0"/>
                        </a:spcAft>
                        <a:buFont typeface="+mj-lt"/>
                        <a:buAutoNum type="arabicPeriod"/>
                        <a:tabLst>
                          <a:tab pos="267335" algn="l"/>
                        </a:tabLst>
                      </a:pPr>
                      <a:r>
                        <a:rPr lang="es-ES" sz="800" dirty="0">
                          <a:effectLst/>
                        </a:rPr>
                        <a:t>Rezago en materia de acciones eficaces para actualización tecnológica</a:t>
                      </a:r>
                      <a:endParaRPr lang="es-VE" sz="800" dirty="0">
                        <a:effectLst/>
                      </a:endParaRPr>
                    </a:p>
                    <a:p>
                      <a:pPr marL="342900" lvl="0" indent="-342900" algn="just">
                        <a:spcAft>
                          <a:spcPts val="0"/>
                        </a:spcAft>
                        <a:buFont typeface="+mj-lt"/>
                        <a:buAutoNum type="arabicPeriod"/>
                        <a:tabLst>
                          <a:tab pos="267335" algn="l"/>
                        </a:tabLst>
                      </a:pPr>
                      <a:r>
                        <a:rPr lang="es-ES" sz="800" dirty="0">
                          <a:effectLst/>
                        </a:rPr>
                        <a:t>Evaluación de satisfacción del cliente poco efectiva</a:t>
                      </a:r>
                      <a:r>
                        <a:rPr lang="es-MX" sz="800" dirty="0">
                          <a:effectLst/>
                        </a:rPr>
                        <a:t>.</a:t>
                      </a:r>
                      <a:endParaRPr lang="es-VE" sz="800" dirty="0">
                        <a:effectLst/>
                      </a:endParaRPr>
                    </a:p>
                    <a:p>
                      <a:pPr marL="342900" lvl="0" indent="-342900" algn="just">
                        <a:spcAft>
                          <a:spcPts val="0"/>
                        </a:spcAft>
                        <a:buFont typeface="+mj-lt"/>
                        <a:buAutoNum type="arabicPeriod"/>
                        <a:tabLst>
                          <a:tab pos="267335" algn="l"/>
                        </a:tabLst>
                      </a:pPr>
                      <a:r>
                        <a:rPr lang="es-ES" sz="800" dirty="0">
                          <a:effectLst/>
                        </a:rPr>
                        <a:t>Nómina muy alta y en algún caso ineficiente (a consecuencia de inamovilidad, actitud del sindicato y discrecionalidad de entes gubernamentales y de generación de cargos sin análisis)</a:t>
                      </a:r>
                      <a:endParaRPr lang="es-VE" sz="800" dirty="0">
                        <a:effectLst/>
                      </a:endParaRPr>
                    </a:p>
                    <a:p>
                      <a:pPr marL="342900" lvl="0" indent="-342900" algn="just">
                        <a:spcAft>
                          <a:spcPts val="0"/>
                        </a:spcAft>
                        <a:buFont typeface="+mj-lt"/>
                        <a:buAutoNum type="arabicPeriod"/>
                        <a:tabLst>
                          <a:tab pos="267335" algn="l"/>
                        </a:tabLst>
                      </a:pPr>
                      <a:r>
                        <a:rPr lang="es-MX" sz="800" dirty="0">
                          <a:effectLst/>
                        </a:rPr>
                        <a:t>Estamos enfocados sólo en PDVSA como cliente, sin evaluar otras opciones</a:t>
                      </a:r>
                      <a:endParaRPr lang="es-VE" sz="800" dirty="0">
                        <a:effectLst/>
                      </a:endParaRPr>
                    </a:p>
                    <a:p>
                      <a:pPr marL="342900" lvl="0" indent="-342900" algn="just">
                        <a:spcAft>
                          <a:spcPts val="0"/>
                        </a:spcAft>
                        <a:buFont typeface="+mj-lt"/>
                        <a:buAutoNum type="arabicPeriod"/>
                        <a:tabLst>
                          <a:tab pos="267335" algn="l"/>
                        </a:tabLst>
                      </a:pPr>
                      <a:endParaRPr lang="es-VE" sz="800" dirty="0">
                        <a:effectLst/>
                      </a:endParaRPr>
                    </a:p>
                    <a:p>
                      <a:pPr marL="342900" lvl="0" indent="-342900" algn="just">
                        <a:spcAft>
                          <a:spcPts val="0"/>
                        </a:spcAft>
                        <a:buFont typeface="+mj-lt"/>
                        <a:buAutoNum type="arabicPeriod"/>
                        <a:tabLst>
                          <a:tab pos="267335" algn="l"/>
                        </a:tabLst>
                      </a:pPr>
                      <a:r>
                        <a:rPr lang="es-MX" sz="800" dirty="0">
                          <a:effectLst/>
                        </a:rPr>
                        <a:t>Escasa promoción de Planta de Revestimiento en sectores diferentes al Petrolero</a:t>
                      </a:r>
                    </a:p>
                    <a:p>
                      <a:pPr marL="342900" lvl="0" indent="-342900" algn="just">
                        <a:spcAft>
                          <a:spcPts val="0"/>
                        </a:spcAft>
                        <a:buFont typeface="+mj-lt"/>
                        <a:buAutoNum type="arabicPeriod"/>
                        <a:tabLst>
                          <a:tab pos="267335" algn="l"/>
                        </a:tabLst>
                      </a:pPr>
                      <a:endParaRPr lang="es-MX" sz="800" dirty="0">
                        <a:effectLst/>
                      </a:endParaRPr>
                    </a:p>
                    <a:p>
                      <a:pPr marL="342900" lvl="0" indent="-342900" algn="just">
                        <a:spcAft>
                          <a:spcPts val="0"/>
                        </a:spcAft>
                        <a:buFont typeface="+mj-lt"/>
                        <a:buAutoNum type="arabicPeriod"/>
                        <a:tabLst>
                          <a:tab pos="267335" algn="l"/>
                        </a:tabLst>
                      </a:pPr>
                      <a:r>
                        <a:rPr lang="es-MX" sz="800" dirty="0">
                          <a:effectLst/>
                        </a:rPr>
                        <a:t>No existen cuadros de relevo para cubrir posiciones gerenciales ( necesidad</a:t>
                      </a:r>
                      <a:r>
                        <a:rPr lang="es-MX" sz="800" baseline="0" dirty="0">
                          <a:effectLst/>
                        </a:rPr>
                        <a:t> de adiestramiento)</a:t>
                      </a:r>
                    </a:p>
                    <a:p>
                      <a:pPr marL="342900" lvl="0" indent="-342900" algn="just">
                        <a:spcAft>
                          <a:spcPts val="0"/>
                        </a:spcAft>
                        <a:buFont typeface="+mj-lt"/>
                        <a:buAutoNum type="arabicPeriod"/>
                        <a:tabLst>
                          <a:tab pos="267335" algn="l"/>
                        </a:tabLst>
                      </a:pPr>
                      <a:endParaRPr lang="es-MX" sz="800" baseline="0" dirty="0">
                        <a:effectLst/>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tab pos="267335" algn="l"/>
                        </a:tabLst>
                        <a:defRPr/>
                      </a:pPr>
                      <a:r>
                        <a:rPr lang="es-MX" sz="800" dirty="0">
                          <a:effectLst/>
                        </a:rPr>
                        <a:t>Altos costos de</a:t>
                      </a:r>
                      <a:r>
                        <a:rPr lang="es-MX" sz="800" baseline="0" dirty="0">
                          <a:effectLst/>
                        </a:rPr>
                        <a:t> inventario por baja rotación</a:t>
                      </a:r>
                      <a:endParaRPr lang="es-VE" sz="800" dirty="0">
                        <a:effectLst/>
                      </a:endParaRPr>
                    </a:p>
                    <a:p>
                      <a:pPr marL="342900" lvl="0" indent="-342900" algn="just">
                        <a:spcAft>
                          <a:spcPts val="0"/>
                        </a:spcAft>
                        <a:buFont typeface="+mj-lt"/>
                        <a:buAutoNum type="arabicPeriod"/>
                        <a:tabLst>
                          <a:tab pos="267335" algn="l"/>
                        </a:tabLst>
                      </a:pPr>
                      <a:endParaRPr lang="es-VE" sz="800" dirty="0">
                        <a:solidFill>
                          <a:schemeClr val="tx1"/>
                        </a:solidFill>
                        <a:effectLst/>
                        <a:latin typeface="Times New Roman"/>
                        <a:ea typeface="Times New Roman"/>
                      </a:endParaRPr>
                    </a:p>
                  </a:txBody>
                  <a:tcPr marL="0" marR="107996" marT="0" marB="0"/>
                </a:tc>
                <a:tc>
                  <a:txBody>
                    <a:bodyPr/>
                    <a:lstStyle/>
                    <a:p>
                      <a:pPr>
                        <a:spcAft>
                          <a:spcPts val="0"/>
                        </a:spcAft>
                      </a:pPr>
                      <a:r>
                        <a:rPr lang="es-MX" sz="800" dirty="0">
                          <a:effectLst/>
                        </a:rPr>
                        <a:t>DO:</a:t>
                      </a:r>
                      <a:endParaRPr lang="es-VE" sz="800" dirty="0">
                        <a:effectLst/>
                      </a:endParaRPr>
                    </a:p>
                    <a:p>
                      <a:pPr marL="342900" lvl="0" indent="-342900">
                        <a:spcAft>
                          <a:spcPts val="0"/>
                        </a:spcAft>
                        <a:buFont typeface="+mj-lt"/>
                        <a:buAutoNum type="arabicParenR"/>
                        <a:tabLst>
                          <a:tab pos="228600" algn="l"/>
                        </a:tabLst>
                      </a:pPr>
                      <a:r>
                        <a:rPr lang="es-MX" sz="800" dirty="0">
                          <a:effectLst/>
                        </a:rPr>
                        <a:t>D8 / O1 Planificar y ejecutar programas de desarrollo gerencial a todos los niveles organizacionales   </a:t>
                      </a:r>
                      <a:endParaRPr lang="es-VE" sz="800" dirty="0">
                        <a:effectLst/>
                      </a:endParaRPr>
                    </a:p>
                    <a:p>
                      <a:pPr marL="342900" lvl="0" indent="-342900">
                        <a:spcAft>
                          <a:spcPts val="0"/>
                        </a:spcAft>
                        <a:buFont typeface="+mj-lt"/>
                        <a:buAutoNum type="arabicParenR"/>
                        <a:tabLst>
                          <a:tab pos="228600" algn="l"/>
                        </a:tabLst>
                      </a:pPr>
                      <a:r>
                        <a:rPr lang="es-MX" sz="800" dirty="0">
                          <a:effectLst/>
                        </a:rPr>
                        <a:t>D1 /O1, O2 Realizar inversiones en mantenimiento y en logística</a:t>
                      </a:r>
                      <a:endParaRPr lang="es-VE" sz="800" dirty="0">
                        <a:effectLst/>
                      </a:endParaRPr>
                    </a:p>
                    <a:p>
                      <a:pPr marL="342900" lvl="0" indent="-342900">
                        <a:spcAft>
                          <a:spcPts val="0"/>
                        </a:spcAft>
                        <a:buFont typeface="+mj-lt"/>
                        <a:buAutoNum type="arabicParenR"/>
                        <a:tabLst>
                          <a:tab pos="228600" algn="l"/>
                        </a:tabLst>
                      </a:pPr>
                      <a:r>
                        <a:rPr lang="es-MX" sz="800" dirty="0">
                          <a:effectLst/>
                        </a:rPr>
                        <a:t>D4 / O2  Evaluar Inversiones en nuevas máquinas Helicoidales en el área de la línea Longitudinal</a:t>
                      </a:r>
                      <a:endParaRPr lang="es-VE" sz="800" dirty="0">
                        <a:effectLst/>
                      </a:endParaRPr>
                    </a:p>
                    <a:p>
                      <a:pPr marL="342900" lvl="0" indent="-342900">
                        <a:spcAft>
                          <a:spcPts val="0"/>
                        </a:spcAft>
                        <a:buFont typeface="+mj-lt"/>
                        <a:buAutoNum type="arabicParenR"/>
                        <a:tabLst>
                          <a:tab pos="228600" algn="l"/>
                        </a:tabLst>
                      </a:pPr>
                      <a:r>
                        <a:rPr lang="es-MX" sz="800" dirty="0">
                          <a:effectLst/>
                        </a:rPr>
                        <a:t>D7 / O5 Realizar un Plan de Promoción de la Planta de Revestimiento en el Mercado</a:t>
                      </a:r>
                      <a:endParaRPr lang="es-VE" sz="800" dirty="0">
                        <a:effectLst/>
                      </a:endParaRPr>
                    </a:p>
                  </a:txBody>
                  <a:tcPr marL="28949" marR="28949" marT="0" marB="0"/>
                </a:tc>
                <a:tc>
                  <a:txBody>
                    <a:bodyPr/>
                    <a:lstStyle/>
                    <a:p>
                      <a:pPr>
                        <a:spcAft>
                          <a:spcPts val="0"/>
                        </a:spcAft>
                      </a:pPr>
                      <a:r>
                        <a:rPr lang="es-MX" sz="800" dirty="0">
                          <a:effectLst/>
                        </a:rPr>
                        <a:t>DA:</a:t>
                      </a:r>
                      <a:endParaRPr lang="es-VE" sz="800" dirty="0">
                        <a:effectLst/>
                      </a:endParaRPr>
                    </a:p>
                    <a:p>
                      <a:pPr marL="342900" lvl="0" indent="-342900">
                        <a:spcAft>
                          <a:spcPts val="0"/>
                        </a:spcAft>
                        <a:buFont typeface="+mj-lt"/>
                        <a:buAutoNum type="arabicPeriod"/>
                        <a:tabLst>
                          <a:tab pos="228600" algn="l"/>
                          <a:tab pos="298450" algn="l"/>
                        </a:tabLst>
                      </a:pPr>
                      <a:r>
                        <a:rPr lang="es-MX" sz="800" dirty="0">
                          <a:effectLst/>
                        </a:rPr>
                        <a:t>D1 / A6 </a:t>
                      </a:r>
                      <a:r>
                        <a:rPr lang="es-ES" sz="800" dirty="0">
                          <a:effectLst/>
                        </a:rPr>
                        <a:t>Realizar estudios técnicos de interés para los clientes y presentar en eventos especialmente preparados</a:t>
                      </a:r>
                    </a:p>
                    <a:p>
                      <a:pPr marL="342900" lvl="0" indent="-342900">
                        <a:spcAft>
                          <a:spcPts val="0"/>
                        </a:spcAft>
                        <a:buFont typeface="+mj-lt"/>
                        <a:buAutoNum type="arabicPeriod"/>
                        <a:tabLst>
                          <a:tab pos="228600" algn="l"/>
                          <a:tab pos="298450" algn="l"/>
                        </a:tabLst>
                      </a:pPr>
                      <a:endParaRPr lang="es-VE" sz="800" dirty="0">
                        <a:effectLst/>
                      </a:endParaRPr>
                    </a:p>
                    <a:p>
                      <a:pPr marL="342900" lvl="0" indent="-342900">
                        <a:spcAft>
                          <a:spcPts val="0"/>
                        </a:spcAft>
                        <a:buFont typeface="+mj-lt"/>
                        <a:buAutoNum type="arabicPeriod"/>
                        <a:tabLst>
                          <a:tab pos="228600" algn="l"/>
                          <a:tab pos="298450" algn="l"/>
                        </a:tabLst>
                      </a:pPr>
                      <a:r>
                        <a:rPr lang="es-MX" sz="800" dirty="0">
                          <a:effectLst/>
                        </a:rPr>
                        <a:t>D2 / A3 Elaborar un proyecto para establecer los costos del producto</a:t>
                      </a:r>
                    </a:p>
                    <a:p>
                      <a:pPr marL="342900" lvl="0" indent="-342900">
                        <a:spcAft>
                          <a:spcPts val="0"/>
                        </a:spcAft>
                        <a:buFont typeface="+mj-lt"/>
                        <a:buNone/>
                        <a:tabLst>
                          <a:tab pos="228600" algn="l"/>
                          <a:tab pos="298450" algn="l"/>
                        </a:tabLst>
                      </a:pPr>
                      <a:endParaRPr lang="es-VE" sz="800" dirty="0">
                        <a:effectLst/>
                      </a:endParaRPr>
                    </a:p>
                    <a:p>
                      <a:pPr marL="342900" lvl="0" indent="-342900">
                        <a:spcAft>
                          <a:spcPts val="0"/>
                        </a:spcAft>
                        <a:buFont typeface="+mj-lt"/>
                        <a:buAutoNum type="arabicPeriod"/>
                        <a:tabLst>
                          <a:tab pos="228600" algn="l"/>
                          <a:tab pos="298450" algn="l"/>
                        </a:tabLst>
                      </a:pPr>
                      <a:r>
                        <a:rPr lang="es-MX" sz="800" dirty="0">
                          <a:effectLst/>
                        </a:rPr>
                        <a:t>D5,D8 / A5, A9 A</a:t>
                      </a:r>
                      <a:r>
                        <a:rPr lang="es-ES" sz="800" dirty="0">
                          <a:effectLst/>
                        </a:rPr>
                        <a:t>Realizar un conjunto de programas</a:t>
                      </a:r>
                      <a:r>
                        <a:rPr lang="es-ES" sz="800" baseline="0" dirty="0">
                          <a:effectLst/>
                        </a:rPr>
                        <a:t> motivacionales </a:t>
                      </a:r>
                      <a:r>
                        <a:rPr lang="es-ES" sz="800" dirty="0">
                          <a:effectLst/>
                        </a:rPr>
                        <a:t> para promover la productividad y</a:t>
                      </a:r>
                      <a:r>
                        <a:rPr lang="es-ES" sz="800" baseline="0" dirty="0">
                          <a:effectLst/>
                        </a:rPr>
                        <a:t> programas de formacion</a:t>
                      </a:r>
                      <a:endParaRPr lang="es-ES" sz="800" dirty="0">
                        <a:effectLst/>
                      </a:endParaRPr>
                    </a:p>
                    <a:p>
                      <a:pPr marL="342900" lvl="0" indent="-342900">
                        <a:spcAft>
                          <a:spcPts val="0"/>
                        </a:spcAft>
                        <a:buFont typeface="+mj-lt"/>
                        <a:buAutoNum type="arabicPeriod"/>
                        <a:tabLst>
                          <a:tab pos="228600" algn="l"/>
                          <a:tab pos="298450" algn="l"/>
                        </a:tabLst>
                      </a:pPr>
                      <a:endParaRPr lang="es-VE" sz="800" dirty="0">
                        <a:effectLst/>
                      </a:endParaRPr>
                    </a:p>
                    <a:p>
                      <a:pPr marL="342900" lvl="0" indent="-342900">
                        <a:spcAft>
                          <a:spcPts val="0"/>
                        </a:spcAft>
                        <a:buFont typeface="+mj-lt"/>
                        <a:buAutoNum type="arabicPeriod"/>
                        <a:tabLst>
                          <a:tab pos="228600" algn="l"/>
                          <a:tab pos="298450" algn="l"/>
                        </a:tabLst>
                      </a:pPr>
                      <a:r>
                        <a:rPr lang="es-ES" sz="800" dirty="0">
                          <a:effectLst/>
                        </a:rPr>
                        <a:t>D2 / A7, Realizar jornadas informativas periódicas, con agenda bien planificada, a fin de Informar a los niveles de gerentes, superintendentes y supervisores sobre los</a:t>
                      </a:r>
                      <a:r>
                        <a:rPr lang="es-ES" sz="800" baseline="0" dirty="0">
                          <a:effectLst/>
                        </a:rPr>
                        <a:t> </a:t>
                      </a:r>
                      <a:r>
                        <a:rPr lang="es-ES" sz="800" dirty="0">
                          <a:effectLst/>
                        </a:rPr>
                        <a:t>aspectos más importantes del negocio (positivos y negativos)</a:t>
                      </a:r>
                    </a:p>
                    <a:p>
                      <a:pPr marL="342900" lvl="0" indent="-342900">
                        <a:spcAft>
                          <a:spcPts val="0"/>
                        </a:spcAft>
                        <a:buFont typeface="+mj-lt"/>
                        <a:buAutoNum type="arabicPeriod"/>
                        <a:tabLst>
                          <a:tab pos="228600" algn="l"/>
                          <a:tab pos="298450" algn="l"/>
                        </a:tabLst>
                      </a:pPr>
                      <a:endParaRPr lang="es-VE" sz="800" dirty="0">
                        <a:effectLst/>
                      </a:endParaRPr>
                    </a:p>
                    <a:p>
                      <a:pPr marL="342900" lvl="0" indent="-342900">
                        <a:spcAft>
                          <a:spcPts val="0"/>
                        </a:spcAft>
                        <a:buFont typeface="+mj-lt"/>
                        <a:buAutoNum type="arabicPeriod"/>
                        <a:tabLst>
                          <a:tab pos="228600" algn="l"/>
                          <a:tab pos="298450" algn="l"/>
                        </a:tabLst>
                      </a:pPr>
                      <a:r>
                        <a:rPr lang="es-ES" sz="800" dirty="0">
                          <a:effectLst/>
                        </a:rPr>
                        <a:t>D2</a:t>
                      </a:r>
                      <a:r>
                        <a:rPr lang="es-ES" sz="800" baseline="0" dirty="0">
                          <a:effectLst/>
                        </a:rPr>
                        <a:t> ,D8</a:t>
                      </a:r>
                      <a:r>
                        <a:rPr lang="es-ES" sz="800" dirty="0">
                          <a:effectLst/>
                        </a:rPr>
                        <a:t> / A7 Establecer un canal de comunicación directa con los trabajadores para recibir propuestas de mejoras operativas con premio por proyecto terminado</a:t>
                      </a:r>
                    </a:p>
                    <a:p>
                      <a:pPr marL="342900" lvl="0" indent="-342900">
                        <a:spcAft>
                          <a:spcPts val="0"/>
                        </a:spcAft>
                        <a:buFont typeface="+mj-lt"/>
                        <a:buAutoNum type="arabicPeriod"/>
                        <a:tabLst>
                          <a:tab pos="228600" algn="l"/>
                          <a:tab pos="298450" algn="l"/>
                        </a:tabLst>
                      </a:pPr>
                      <a:endParaRPr lang="es-VE" sz="800" dirty="0">
                        <a:effectLst/>
                      </a:endParaRPr>
                    </a:p>
                    <a:p>
                      <a:pPr marL="342900" lvl="0" indent="-342900">
                        <a:spcAft>
                          <a:spcPts val="0"/>
                        </a:spcAft>
                        <a:buFont typeface="+mj-lt"/>
                        <a:buAutoNum type="arabicPeriod"/>
                        <a:tabLst>
                          <a:tab pos="228600" algn="l"/>
                          <a:tab pos="298450" algn="l"/>
                        </a:tabLst>
                      </a:pPr>
                      <a:r>
                        <a:rPr lang="es-ES" sz="800" dirty="0">
                          <a:effectLst/>
                        </a:rPr>
                        <a:t>D5, D6 / A9 Planificar Junta Directiva ampliada para revisión, seguimiento, control de gestión.</a:t>
                      </a:r>
                    </a:p>
                    <a:p>
                      <a:pPr marL="342900" lvl="0" indent="-342900">
                        <a:spcAft>
                          <a:spcPts val="0"/>
                        </a:spcAft>
                        <a:buFont typeface="+mj-lt"/>
                        <a:buAutoNum type="arabicPeriod"/>
                        <a:tabLst>
                          <a:tab pos="228600" algn="l"/>
                          <a:tab pos="298450" algn="l"/>
                        </a:tabLst>
                      </a:pPr>
                      <a:endParaRPr lang="es-VE" sz="800" dirty="0">
                        <a:effectLst/>
                      </a:endParaRPr>
                    </a:p>
                    <a:p>
                      <a:pPr marL="342900" lvl="0" indent="-342900">
                        <a:spcAft>
                          <a:spcPts val="0"/>
                        </a:spcAft>
                        <a:buFont typeface="+mj-lt"/>
                        <a:buAutoNum type="arabicPeriod"/>
                        <a:tabLst>
                          <a:tab pos="228600" algn="l"/>
                          <a:tab pos="298450" algn="l"/>
                        </a:tabLst>
                      </a:pPr>
                      <a:r>
                        <a:rPr lang="es-ES" sz="800" dirty="0">
                          <a:effectLst/>
                        </a:rPr>
                        <a:t>A5  Implementar mecanismos de control diario de ingreso y salida de personal, además de equipos de vigilancia de video (Planta y Edif. Administrativo)</a:t>
                      </a:r>
                      <a:endParaRPr lang="es-VE" sz="800" dirty="0">
                        <a:effectLst/>
                      </a:endParaRPr>
                    </a:p>
                    <a:p>
                      <a:pPr>
                        <a:spcAft>
                          <a:spcPts val="0"/>
                        </a:spcAft>
                      </a:pPr>
                      <a:r>
                        <a:rPr lang="es-ES" sz="800" dirty="0">
                          <a:effectLst/>
                        </a:rPr>
                        <a:t> </a:t>
                      </a:r>
                      <a:endParaRPr lang="es-VE" sz="800" dirty="0">
                        <a:solidFill>
                          <a:schemeClr val="tx1"/>
                        </a:solidFill>
                        <a:effectLst/>
                        <a:latin typeface="Times New Roman"/>
                        <a:ea typeface="Times New Roman"/>
                      </a:endParaRPr>
                    </a:p>
                  </a:txBody>
                  <a:tcPr marL="28949" marR="28949" marT="0" marB="0"/>
                </a:tc>
                <a:extLst>
                  <a:ext uri="{0D108BD9-81ED-4DB2-BD59-A6C34878D82A}">
                    <a16:rowId xmlns:a16="http://schemas.microsoft.com/office/drawing/2014/main" val="10002"/>
                  </a:ext>
                </a:extLst>
              </a:tr>
            </a:tbl>
          </a:graphicData>
        </a:graphic>
      </p:graphicFrame>
      <p:pic>
        <p:nvPicPr>
          <p:cNvPr id="59413" name="3 Imagen" descr="Dibujo.JPG">
            <a:extLst>
              <a:ext uri="{FF2B5EF4-FFF2-40B4-BE49-F238E27FC236}">
                <a16:creationId xmlns:a16="http://schemas.microsoft.com/office/drawing/2014/main" id="{C6125A68-DDC1-4C27-A943-3B9AEA8A30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1" y="1"/>
            <a:ext cx="215979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id="{094E1276-1F7F-4490-A3E5-FD0723EC82C8}"/>
              </a:ext>
            </a:extLst>
          </p:cNvPr>
          <p:cNvGraphicFramePr>
            <a:graphicFrameLocks noGrp="1"/>
          </p:cNvGraphicFramePr>
          <p:nvPr>
            <p:extLst>
              <p:ext uri="{D42A27DB-BD31-4B8C-83A1-F6EECF244321}">
                <p14:modId xmlns:p14="http://schemas.microsoft.com/office/powerpoint/2010/main" val="3620975406"/>
              </p:ext>
            </p:extLst>
          </p:nvPr>
        </p:nvGraphicFramePr>
        <p:xfrm>
          <a:off x="0" y="0"/>
          <a:ext cx="9144000" cy="6883435"/>
        </p:xfrm>
        <a:graphic>
          <a:graphicData uri="http://schemas.openxmlformats.org/drawingml/2006/table">
            <a:tbl>
              <a:tblPr firstRow="1" bandRow="1">
                <a:effectLst/>
                <a:tableStyleId>{D27102A9-8310-4765-A935-A1911B00CA55}</a:tableStyleId>
              </a:tblPr>
              <a:tblGrid>
                <a:gridCol w="1179473">
                  <a:extLst>
                    <a:ext uri="{9D8B030D-6E8A-4147-A177-3AD203B41FA5}">
                      <a16:colId xmlns:a16="http://schemas.microsoft.com/office/drawing/2014/main" val="20000"/>
                    </a:ext>
                  </a:extLst>
                </a:gridCol>
                <a:gridCol w="1490090">
                  <a:extLst>
                    <a:ext uri="{9D8B030D-6E8A-4147-A177-3AD203B41FA5}">
                      <a16:colId xmlns:a16="http://schemas.microsoft.com/office/drawing/2014/main" val="20001"/>
                    </a:ext>
                  </a:extLst>
                </a:gridCol>
                <a:gridCol w="2121694">
                  <a:extLst>
                    <a:ext uri="{9D8B030D-6E8A-4147-A177-3AD203B41FA5}">
                      <a16:colId xmlns:a16="http://schemas.microsoft.com/office/drawing/2014/main" val="20002"/>
                    </a:ext>
                  </a:extLst>
                </a:gridCol>
                <a:gridCol w="1682723">
                  <a:extLst>
                    <a:ext uri="{9D8B030D-6E8A-4147-A177-3AD203B41FA5}">
                      <a16:colId xmlns:a16="http://schemas.microsoft.com/office/drawing/2014/main" val="20003"/>
                    </a:ext>
                  </a:extLst>
                </a:gridCol>
                <a:gridCol w="1243752">
                  <a:extLst>
                    <a:ext uri="{9D8B030D-6E8A-4147-A177-3AD203B41FA5}">
                      <a16:colId xmlns:a16="http://schemas.microsoft.com/office/drawing/2014/main" val="20004"/>
                    </a:ext>
                  </a:extLst>
                </a:gridCol>
                <a:gridCol w="1426268">
                  <a:extLst>
                    <a:ext uri="{9D8B030D-6E8A-4147-A177-3AD203B41FA5}">
                      <a16:colId xmlns:a16="http://schemas.microsoft.com/office/drawing/2014/main" val="20005"/>
                    </a:ext>
                  </a:extLst>
                </a:gridCol>
              </a:tblGrid>
              <a:tr h="455463">
                <a:tc>
                  <a:txBody>
                    <a:bodyPr/>
                    <a:lstStyle/>
                    <a:p>
                      <a:pPr algn="ctr"/>
                      <a:endParaRPr lang="es-VE" sz="1000" b="1" dirty="0">
                        <a:solidFill>
                          <a:schemeClr val="tx1"/>
                        </a:solidFill>
                        <a:effectLst/>
                      </a:endParaRPr>
                    </a:p>
                    <a:p>
                      <a:pPr algn="ctr"/>
                      <a:r>
                        <a:rPr lang="es-VE" sz="1000" b="1" dirty="0">
                          <a:solidFill>
                            <a:schemeClr val="tx1"/>
                          </a:solidFill>
                          <a:effectLst/>
                        </a:rPr>
                        <a:t>PERSPECTIVA</a:t>
                      </a: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VE" sz="1000" b="1" dirty="0">
                        <a:solidFill>
                          <a:schemeClr val="tx1"/>
                        </a:solidFill>
                        <a:effectLst/>
                      </a:endParaRPr>
                    </a:p>
                    <a:p>
                      <a:pPr algn="ctr"/>
                      <a:r>
                        <a:rPr lang="es-VE" sz="1000" b="1" dirty="0">
                          <a:solidFill>
                            <a:schemeClr val="tx1"/>
                          </a:solidFill>
                          <a:effectLst/>
                        </a:rPr>
                        <a:t>ESTRATEGIA</a:t>
                      </a: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000" b="1" dirty="0">
                        <a:solidFill>
                          <a:schemeClr val="tx1"/>
                        </a:solidFill>
                        <a:effectLst/>
                      </a:endParaRPr>
                    </a:p>
                    <a:p>
                      <a:pPr algn="ctr"/>
                      <a:r>
                        <a:rPr lang="es-ES_tradnl" sz="1000" b="1" dirty="0">
                          <a:solidFill>
                            <a:schemeClr val="tx1"/>
                          </a:solidFill>
                          <a:effectLst/>
                        </a:rPr>
                        <a:t>OBJETIVO ESTRATEGICO</a:t>
                      </a:r>
                      <a:endParaRPr lang="es-VE" sz="1000" b="1" dirty="0">
                        <a:solidFill>
                          <a:schemeClr val="tx1"/>
                        </a:solidFill>
                        <a:effectLst/>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000" b="1" dirty="0">
                        <a:solidFill>
                          <a:schemeClr val="tx1"/>
                        </a:solidFill>
                        <a:effectLst/>
                      </a:endParaRPr>
                    </a:p>
                    <a:p>
                      <a:pPr algn="ctr"/>
                      <a:r>
                        <a:rPr lang="es-ES_tradnl" sz="1000" b="1" dirty="0">
                          <a:solidFill>
                            <a:schemeClr val="tx1"/>
                          </a:solidFill>
                          <a:effectLst/>
                        </a:rPr>
                        <a:t>INDICADOR</a:t>
                      </a:r>
                      <a:r>
                        <a:rPr lang="es-ES_tradnl" sz="1000" b="1" baseline="0" dirty="0">
                          <a:solidFill>
                            <a:schemeClr val="tx1"/>
                          </a:solidFill>
                          <a:effectLst/>
                        </a:rPr>
                        <a:t> </a:t>
                      </a:r>
                      <a:endParaRPr lang="es-VE" sz="1000" b="1" dirty="0">
                        <a:solidFill>
                          <a:schemeClr val="tx1"/>
                        </a:solidFill>
                        <a:effectLst/>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000" b="1" dirty="0">
                        <a:solidFill>
                          <a:schemeClr val="tx1"/>
                        </a:solidFill>
                        <a:effectLst/>
                      </a:endParaRPr>
                    </a:p>
                    <a:p>
                      <a:pPr algn="ctr"/>
                      <a:r>
                        <a:rPr lang="es-ES_tradnl" sz="1000" b="1" dirty="0">
                          <a:solidFill>
                            <a:schemeClr val="tx1"/>
                          </a:solidFill>
                          <a:effectLst/>
                        </a:rPr>
                        <a:t>INDUCTOR</a:t>
                      </a: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000" b="1" dirty="0">
                        <a:solidFill>
                          <a:schemeClr val="tx1"/>
                        </a:solidFill>
                        <a:effectLst/>
                      </a:endParaRPr>
                    </a:p>
                    <a:p>
                      <a:pPr algn="ctr"/>
                      <a:r>
                        <a:rPr lang="es-ES_tradnl" sz="1000" b="1" dirty="0">
                          <a:solidFill>
                            <a:schemeClr val="tx1"/>
                          </a:solidFill>
                          <a:effectLst/>
                        </a:rPr>
                        <a:t>INICIATIVA  </a:t>
                      </a:r>
                      <a:endParaRPr lang="es-VE" sz="1000" b="1" dirty="0">
                        <a:solidFill>
                          <a:schemeClr val="tx1"/>
                        </a:solidFill>
                        <a:effectLst/>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41749">
                <a:tc>
                  <a:txBody>
                    <a:bodyPr/>
                    <a:lstStyle/>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r>
                        <a:rPr lang="es-ES_tradnl" sz="800" b="1" dirty="0">
                          <a:solidFill>
                            <a:schemeClr val="tx1"/>
                          </a:solidFill>
                          <a:latin typeface="Times New Roman" pitchFamily="18" charset="0"/>
                          <a:ea typeface="Times New Roman"/>
                          <a:cs typeface="Times New Roman" pitchFamily="18" charset="0"/>
                        </a:rPr>
                        <a:t>PROCESOS</a:t>
                      </a: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just">
                        <a:spcAft>
                          <a:spcPts val="0"/>
                        </a:spcAft>
                        <a:buFont typeface="+mj-lt"/>
                        <a:buNone/>
                      </a:pPr>
                      <a:endParaRPr lang="es-ES_tradnl" sz="80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endParaRPr lang="es-ES_tradnl" sz="80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r>
                        <a:rPr lang="es-ES_tradnl" sz="800" dirty="0">
                          <a:solidFill>
                            <a:schemeClr val="tx1"/>
                          </a:solidFill>
                          <a:latin typeface="Times New Roman" pitchFamily="18" charset="0"/>
                          <a:ea typeface="Times New Roman"/>
                          <a:cs typeface="Times New Roman" pitchFamily="18" charset="0"/>
                        </a:rPr>
                        <a:t>         Disminuir</a:t>
                      </a:r>
                      <a:r>
                        <a:rPr lang="es-ES_tradnl" sz="800" baseline="0" dirty="0">
                          <a:solidFill>
                            <a:schemeClr val="tx1"/>
                          </a:solidFill>
                          <a:latin typeface="Times New Roman" pitchFamily="18" charset="0"/>
                          <a:ea typeface="Times New Roman"/>
                          <a:cs typeface="Times New Roman" pitchFamily="18" charset="0"/>
                        </a:rPr>
                        <a:t> los gastos de materia prima</a:t>
                      </a:r>
                      <a:endParaRPr lang="es-ES_tradnl" sz="800" dirty="0">
                        <a:solidFill>
                          <a:schemeClr val="tx1"/>
                        </a:solidFill>
                        <a:latin typeface="Times New Roman" pitchFamily="18" charset="0"/>
                        <a:ea typeface="Times New Roman"/>
                        <a:cs typeface="Times New Roman" pitchFamily="18" charset="0"/>
                      </a:endParaRP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just">
                        <a:spcAft>
                          <a:spcPts val="0"/>
                        </a:spcAft>
                        <a:buFont typeface="+mj-lt"/>
                        <a:buNone/>
                      </a:pPr>
                      <a:r>
                        <a:rPr lang="es-VE" sz="800" b="0" baseline="0" dirty="0">
                          <a:solidFill>
                            <a:schemeClr val="tx1"/>
                          </a:solidFill>
                          <a:latin typeface="Times New Roman" pitchFamily="18" charset="0"/>
                          <a:ea typeface="Times New Roman"/>
                          <a:cs typeface="Times New Roman" pitchFamily="18" charset="0"/>
                        </a:rPr>
                        <a:t>         Minimizar las mermas   de las materias primas principales ( acero, fundente , alambre); por debajo de los estándares de las industrias.</a:t>
                      </a:r>
                    </a:p>
                    <a:p>
                      <a:pPr marL="228600" indent="-228600" algn="just">
                        <a:spcAft>
                          <a:spcPts val="0"/>
                        </a:spcAft>
                        <a:buFont typeface="+mj-lt"/>
                        <a:buAutoNum type="arabicPeriod"/>
                      </a:pPr>
                      <a:endParaRPr lang="es-VE" sz="800" b="0" baseline="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r>
                        <a:rPr lang="es-VE" sz="800" b="0" baseline="0" dirty="0">
                          <a:solidFill>
                            <a:schemeClr val="tx1"/>
                          </a:solidFill>
                          <a:latin typeface="Times New Roman" pitchFamily="18" charset="0"/>
                          <a:ea typeface="Times New Roman"/>
                          <a:cs typeface="Times New Roman" pitchFamily="18" charset="0"/>
                        </a:rPr>
                        <a:t>Perdida metálica: 4%</a:t>
                      </a:r>
                    </a:p>
                    <a:p>
                      <a:pPr marL="228600" indent="-228600" algn="just">
                        <a:spcAft>
                          <a:spcPts val="0"/>
                        </a:spcAft>
                        <a:buFont typeface="+mj-lt"/>
                        <a:buNone/>
                      </a:pPr>
                      <a:r>
                        <a:rPr lang="es-VE" sz="800" b="0" baseline="0" dirty="0">
                          <a:solidFill>
                            <a:schemeClr val="tx1"/>
                          </a:solidFill>
                          <a:latin typeface="Times New Roman" pitchFamily="18" charset="0"/>
                          <a:ea typeface="Times New Roman"/>
                          <a:cs typeface="Times New Roman" pitchFamily="18" charset="0"/>
                        </a:rPr>
                        <a:t>Degradaciones: 8%</a:t>
                      </a:r>
                    </a:p>
                    <a:p>
                      <a:pPr marL="228600" indent="-228600" algn="just">
                        <a:spcAft>
                          <a:spcPts val="0"/>
                        </a:spcAft>
                        <a:buFont typeface="+mj-lt"/>
                        <a:buNone/>
                      </a:pPr>
                      <a:r>
                        <a:rPr lang="es-VE" sz="800" b="0" baseline="0" dirty="0">
                          <a:solidFill>
                            <a:schemeClr val="tx1"/>
                          </a:solidFill>
                          <a:latin typeface="Times New Roman" pitchFamily="18" charset="0"/>
                          <a:ea typeface="Times New Roman"/>
                          <a:cs typeface="Times New Roman" pitchFamily="18" charset="0"/>
                        </a:rPr>
                        <a:t>Relación Alambre /Fundente : 2:1</a:t>
                      </a:r>
                    </a:p>
                    <a:p>
                      <a:pPr marL="228600" indent="-228600" algn="just">
                        <a:spcAft>
                          <a:spcPts val="0"/>
                        </a:spcAft>
                        <a:buFont typeface="+mj-lt"/>
                        <a:buNone/>
                      </a:pPr>
                      <a:endParaRPr lang="es-VE" sz="800" b="0" baseline="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r>
                        <a:rPr lang="es-VE" sz="800" b="0" baseline="0" dirty="0">
                          <a:solidFill>
                            <a:schemeClr val="tx1"/>
                          </a:solidFill>
                          <a:latin typeface="Times New Roman" pitchFamily="18" charset="0"/>
                          <a:ea typeface="Times New Roman"/>
                          <a:cs typeface="Times New Roman" pitchFamily="18" charset="0"/>
                        </a:rPr>
                        <a:t>La efectividad del uso del acero debe ser de 88%</a:t>
                      </a:r>
                      <a:endParaRPr lang="es-VE" sz="800" b="0" dirty="0">
                        <a:solidFill>
                          <a:schemeClr val="tx1"/>
                        </a:solidFill>
                        <a:latin typeface="Times New Roman" pitchFamily="18" charset="0"/>
                        <a:ea typeface="Times New Roman"/>
                        <a:cs typeface="Times New Roman" pitchFamily="18" charset="0"/>
                      </a:endParaRP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just">
                        <a:buFont typeface="+mj-lt"/>
                        <a:buNone/>
                      </a:pPr>
                      <a:r>
                        <a:rPr lang="es-VE" sz="800" b="1" kern="1200" dirty="0">
                          <a:solidFill>
                            <a:schemeClr val="tx1"/>
                          </a:solidFill>
                          <a:latin typeface="Times New Roman" pitchFamily="18" charset="0"/>
                          <a:ea typeface="+mn-ea"/>
                          <a:cs typeface="Times New Roman" pitchFamily="18" charset="0"/>
                        </a:rPr>
                        <a:t>EFECTIVIDAD EN EL USO DEL ACERO</a:t>
                      </a:r>
                      <a:endParaRPr lang="es-VE" sz="800" kern="1200" dirty="0">
                        <a:solidFill>
                          <a:schemeClr val="tx1"/>
                        </a:solidFill>
                        <a:latin typeface="Times New Roman" pitchFamily="18" charset="0"/>
                        <a:ea typeface="+mn-ea"/>
                        <a:cs typeface="Times New Roman" pitchFamily="18" charset="0"/>
                      </a:endParaRPr>
                    </a:p>
                    <a:p>
                      <a:pPr marL="228600" indent="-228600" algn="just">
                        <a:buFont typeface="+mj-lt"/>
                        <a:buAutoNum type="arabicPeriod"/>
                      </a:pPr>
                      <a:endParaRPr lang="es-ES_tradnl" sz="800" kern="1200" dirty="0">
                        <a:solidFill>
                          <a:schemeClr val="tx1"/>
                        </a:solidFill>
                        <a:latin typeface="Times New Roman" pitchFamily="18" charset="0"/>
                        <a:ea typeface="+mn-ea"/>
                        <a:cs typeface="Times New Roman" pitchFamily="18" charset="0"/>
                      </a:endParaRPr>
                    </a:p>
                    <a:p>
                      <a:pPr algn="just"/>
                      <a:r>
                        <a:rPr lang="es-VE" sz="800" kern="1200" dirty="0">
                          <a:solidFill>
                            <a:schemeClr val="tx1"/>
                          </a:solidFill>
                          <a:latin typeface="Times New Roman" pitchFamily="18" charset="0"/>
                          <a:ea typeface="+mn-ea"/>
                          <a:cs typeface="Times New Roman" pitchFamily="18" charset="0"/>
                        </a:rPr>
                        <a:t>(TM Tubos / TM Acero)*100:</a:t>
                      </a:r>
                    </a:p>
                    <a:p>
                      <a:pPr algn="just"/>
                      <a:endParaRPr lang="es-VE" sz="800" kern="1200" dirty="0">
                        <a:solidFill>
                          <a:schemeClr val="tx1"/>
                        </a:solidFill>
                        <a:latin typeface="Times New Roman" pitchFamily="18" charset="0"/>
                        <a:ea typeface="+mn-ea"/>
                        <a:cs typeface="Times New Roman" pitchFamily="18" charset="0"/>
                      </a:endParaRPr>
                    </a:p>
                    <a:p>
                      <a:pPr algn="just"/>
                      <a:r>
                        <a:rPr lang="es-VE" sz="800" kern="1200" dirty="0">
                          <a:solidFill>
                            <a:schemeClr val="tx1"/>
                          </a:solidFill>
                          <a:latin typeface="Times New Roman" pitchFamily="18" charset="0"/>
                          <a:ea typeface="+mn-ea"/>
                          <a:cs typeface="Times New Roman" pitchFamily="18" charset="0"/>
                        </a:rPr>
                        <a:t>Relación</a:t>
                      </a:r>
                      <a:r>
                        <a:rPr lang="es-VE" sz="800" kern="1200" baseline="0" dirty="0">
                          <a:solidFill>
                            <a:schemeClr val="tx1"/>
                          </a:solidFill>
                          <a:latin typeface="Times New Roman" pitchFamily="18" charset="0"/>
                          <a:ea typeface="+mn-ea"/>
                          <a:cs typeface="Times New Roman" pitchFamily="18" charset="0"/>
                        </a:rPr>
                        <a:t> de Alambre  y Fundente .</a:t>
                      </a:r>
                      <a:endParaRPr lang="es-ES_tradnl" sz="800" kern="1200" dirty="0">
                        <a:solidFill>
                          <a:schemeClr val="tx1"/>
                        </a:solidFill>
                        <a:latin typeface="Times New Roman" pitchFamily="18" charset="0"/>
                        <a:ea typeface="+mn-ea"/>
                        <a:cs typeface="Times New Roman" pitchFamily="18" charset="0"/>
                      </a:endParaRPr>
                    </a:p>
                    <a:p>
                      <a:pPr algn="just"/>
                      <a:r>
                        <a:rPr lang="es-VE" sz="800" kern="1200" dirty="0">
                          <a:solidFill>
                            <a:schemeClr val="tx1"/>
                          </a:solidFill>
                          <a:latin typeface="Times New Roman" pitchFamily="18" charset="0"/>
                          <a:ea typeface="+mn-ea"/>
                          <a:cs typeface="Times New Roman" pitchFamily="18" charset="0"/>
                        </a:rPr>
                        <a:t> </a:t>
                      </a:r>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a:buFont typeface="+mj-lt"/>
                        <a:buNone/>
                      </a:pPr>
                      <a:r>
                        <a:rPr lang="es-VE" sz="800" dirty="0">
                          <a:solidFill>
                            <a:schemeClr val="tx1"/>
                          </a:solidFill>
                          <a:latin typeface="Times New Roman" pitchFamily="18" charset="0"/>
                          <a:cs typeface="Times New Roman" pitchFamily="18" charset="0"/>
                        </a:rPr>
                        <a:t>        Calidad en los procesos</a:t>
                      </a:r>
                      <a:r>
                        <a:rPr lang="es-VE" sz="800" baseline="0" dirty="0">
                          <a:solidFill>
                            <a:schemeClr val="tx1"/>
                          </a:solidFill>
                          <a:latin typeface="Times New Roman" pitchFamily="18" charset="0"/>
                          <a:cs typeface="Times New Roman" pitchFamily="18" charset="0"/>
                        </a:rPr>
                        <a:t> </a:t>
                      </a:r>
                      <a:r>
                        <a:rPr lang="es-VE" sz="800" dirty="0">
                          <a:solidFill>
                            <a:schemeClr val="tx1"/>
                          </a:solidFill>
                          <a:latin typeface="Times New Roman" pitchFamily="18" charset="0"/>
                          <a:cs typeface="Times New Roman" pitchFamily="18" charset="0"/>
                        </a:rPr>
                        <a:t>productivos-</a:t>
                      </a:r>
                      <a:r>
                        <a:rPr lang="es-VE" sz="800" baseline="0" dirty="0">
                          <a:solidFill>
                            <a:schemeClr val="tx1"/>
                          </a:solidFill>
                          <a:latin typeface="Times New Roman" pitchFamily="18" charset="0"/>
                          <a:cs typeface="Times New Roman" pitchFamily="18" charset="0"/>
                        </a:rPr>
                        <a:t> manejo de materia prima</a:t>
                      </a:r>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VE" sz="800" dirty="0">
                          <a:solidFill>
                            <a:schemeClr val="tx1"/>
                          </a:solidFill>
                          <a:latin typeface="Times New Roman" pitchFamily="18" charset="0"/>
                          <a:cs typeface="Times New Roman" pitchFamily="18" charset="0"/>
                        </a:rPr>
                        <a:t>Plan de implementación de </a:t>
                      </a:r>
                      <a:r>
                        <a:rPr lang="es-VE" sz="800" baseline="0" dirty="0">
                          <a:solidFill>
                            <a:schemeClr val="tx1"/>
                          </a:solidFill>
                          <a:latin typeface="Times New Roman" pitchFamily="18" charset="0"/>
                          <a:cs typeface="Times New Roman" pitchFamily="18" charset="0"/>
                        </a:rPr>
                        <a:t>Proyectos de Mejora Continua que involucren  cultura de medición incluyendo control de las principales materias primas.</a:t>
                      </a:r>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64245">
                <a:tc>
                  <a:txBody>
                    <a:bodyPr/>
                    <a:lstStyle/>
                    <a:p>
                      <a:pPr marL="228600" marR="0" lvl="0" indent="-228600" algn="ctr" defTabSz="914400" rtl="0" eaLnBrk="1" fontAlgn="auto" latinLnBrk="0" hangingPunct="1">
                        <a:lnSpc>
                          <a:spcPct val="100000"/>
                        </a:lnSpc>
                        <a:spcBef>
                          <a:spcPts val="0"/>
                        </a:spcBef>
                        <a:spcAft>
                          <a:spcPts val="0"/>
                        </a:spcAft>
                        <a:buClrTx/>
                        <a:buSzTx/>
                        <a:buFont typeface="+mj-lt"/>
                        <a:buNone/>
                        <a:tabLst/>
                        <a:defRPr/>
                      </a:pPr>
                      <a:endParaRPr kumimoji="0" lang="es-ES_tradnl" sz="800" b="1"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ctr" defTabSz="914400" rtl="0" eaLnBrk="1" fontAlgn="auto" latinLnBrk="0" hangingPunct="1">
                        <a:lnSpc>
                          <a:spcPct val="100000"/>
                        </a:lnSpc>
                        <a:spcBef>
                          <a:spcPts val="0"/>
                        </a:spcBef>
                        <a:spcAft>
                          <a:spcPts val="0"/>
                        </a:spcAft>
                        <a:buClrTx/>
                        <a:buSzTx/>
                        <a:buFont typeface="+mj-lt"/>
                        <a:buNone/>
                        <a:tabLst/>
                        <a:defRPr/>
                      </a:pPr>
                      <a:endParaRPr kumimoji="0" lang="es-ES_tradnl" sz="800" b="1"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ctr" defTabSz="914400" rtl="0" eaLnBrk="1" fontAlgn="auto" latinLnBrk="0" hangingPunct="1">
                        <a:lnSpc>
                          <a:spcPct val="100000"/>
                        </a:lnSpc>
                        <a:spcBef>
                          <a:spcPts val="0"/>
                        </a:spcBef>
                        <a:spcAft>
                          <a:spcPts val="0"/>
                        </a:spcAft>
                        <a:buClrTx/>
                        <a:buSzTx/>
                        <a:buFont typeface="+mj-lt"/>
                        <a:buNone/>
                        <a:tabLst/>
                        <a:defRPr/>
                      </a:pPr>
                      <a:endParaRPr kumimoji="0" lang="es-ES_tradnl" sz="800" b="1"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ctr" defTabSz="914400" rtl="0" eaLnBrk="1" fontAlgn="auto" latinLnBrk="0" hangingPunct="1">
                        <a:lnSpc>
                          <a:spcPct val="100000"/>
                        </a:lnSpc>
                        <a:spcBef>
                          <a:spcPts val="0"/>
                        </a:spcBef>
                        <a:spcAft>
                          <a:spcPts val="0"/>
                        </a:spcAft>
                        <a:buClrTx/>
                        <a:buSzTx/>
                        <a:buFont typeface="+mj-lt"/>
                        <a:buNone/>
                        <a:tabLst/>
                        <a:defRPr/>
                      </a:pPr>
                      <a:endParaRPr kumimoji="0" lang="es-ES_tradnl" sz="800" b="1"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ctr" defTabSz="914400" rtl="0" eaLnBrk="1" fontAlgn="auto" latinLnBrk="0" hangingPunct="1">
                        <a:lnSpc>
                          <a:spcPct val="100000"/>
                        </a:lnSpc>
                        <a:spcBef>
                          <a:spcPts val="0"/>
                        </a:spcBef>
                        <a:spcAft>
                          <a:spcPts val="0"/>
                        </a:spcAft>
                        <a:buClrTx/>
                        <a:buSzTx/>
                        <a:buFont typeface="+mj-lt"/>
                        <a:buNone/>
                        <a:tabLst/>
                        <a:defRPr/>
                      </a:pPr>
                      <a:endParaRPr kumimoji="0" lang="es-ES_tradnl" sz="800" b="1"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ctr" defTabSz="914400" rtl="0" eaLnBrk="1" fontAlgn="auto" latinLnBrk="0" hangingPunct="1">
                        <a:lnSpc>
                          <a:spcPct val="100000"/>
                        </a:lnSpc>
                        <a:spcBef>
                          <a:spcPts val="0"/>
                        </a:spcBef>
                        <a:spcAft>
                          <a:spcPts val="0"/>
                        </a:spcAft>
                        <a:buClrTx/>
                        <a:buSzTx/>
                        <a:buFont typeface="+mj-lt"/>
                        <a:buNone/>
                        <a:tabLst/>
                        <a:defRPr/>
                      </a:pPr>
                      <a:r>
                        <a:rPr kumimoji="0" lang="es-ES_tradnl" sz="800" b="1" i="0" u="none" strike="noStrike" cap="none" normalizeH="0" baseline="0" dirty="0">
                          <a:ln>
                            <a:noFill/>
                          </a:ln>
                          <a:solidFill>
                            <a:schemeClr val="tx1"/>
                          </a:solidFill>
                          <a:effectLst/>
                          <a:latin typeface="Times New Roman" pitchFamily="18" charset="0"/>
                          <a:cs typeface="Times New Roman" pitchFamily="18" charset="0"/>
                        </a:rPr>
                        <a:t>APRENDIZAJE  Y CRECIMIENTO </a:t>
                      </a:r>
                      <a:endParaRPr kumimoji="0" lang="es-VE" sz="800" b="1" i="0" u="none" strike="noStrike" cap="none" normalizeH="0" baseline="0" dirty="0">
                        <a:ln>
                          <a:noFill/>
                        </a:ln>
                        <a:solidFill>
                          <a:schemeClr val="tx1"/>
                        </a:solidFill>
                        <a:effectLst/>
                        <a:latin typeface="Times New Roman" pitchFamily="18" charset="0"/>
                        <a:cs typeface="Times New Roman" pitchFamily="18" charset="0"/>
                      </a:endParaRPr>
                    </a:p>
                    <a:p>
                      <a:pPr marL="0" indent="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just">
                        <a:spcAft>
                          <a:spcPts val="0"/>
                        </a:spcAft>
                        <a:buFont typeface="+mj-lt"/>
                        <a:buNone/>
                      </a:pPr>
                      <a:endParaRPr lang="es-ES_tradnl" sz="80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endParaRPr lang="es-ES_tradnl" sz="80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endParaRPr lang="es-ES_tradnl" sz="80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r>
                        <a:rPr lang="es-ES_tradnl" sz="800" dirty="0">
                          <a:solidFill>
                            <a:schemeClr val="tx1"/>
                          </a:solidFill>
                          <a:latin typeface="Times New Roman" pitchFamily="18" charset="0"/>
                          <a:ea typeface="Times New Roman"/>
                          <a:cs typeface="Times New Roman" pitchFamily="18" charset="0"/>
                        </a:rPr>
                        <a:t>      Formacion constante del personal</a:t>
                      </a: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just">
                        <a:spcAft>
                          <a:spcPts val="0"/>
                        </a:spcAft>
                        <a:buFont typeface="+mj-lt"/>
                        <a:buAutoNum type="arabicPeriod"/>
                      </a:pPr>
                      <a:endParaRPr lang="es-ES" sz="800" b="0" dirty="0">
                        <a:solidFill>
                          <a:schemeClr val="tx1"/>
                        </a:solidFill>
                        <a:latin typeface="Times New Roman" pitchFamily="18" charset="0"/>
                        <a:ea typeface="Times New Roman"/>
                        <a:cs typeface="Times New Roman" pitchFamily="18" charset="0"/>
                      </a:endParaRP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endParaRPr kumimoji="0" lang="es-ES" sz="800"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endParaRPr kumimoji="0" lang="es-ES" sz="800"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kumimoji="0" lang="es-ES" sz="800" b="0" i="0" u="none" strike="noStrike" cap="none" normalizeH="0" baseline="0" dirty="0">
                          <a:ln>
                            <a:noFill/>
                          </a:ln>
                          <a:solidFill>
                            <a:schemeClr val="tx1"/>
                          </a:solidFill>
                          <a:effectLst/>
                          <a:latin typeface="Times New Roman" pitchFamily="18" charset="0"/>
                          <a:cs typeface="Times New Roman" pitchFamily="18" charset="0"/>
                        </a:rPr>
                        <a:t>          Disponer de un Recurso Humano capacitado.</a:t>
                      </a: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endParaRPr kumimoji="0" lang="es-ES_tradnl" sz="800" b="0" i="0" u="none" strike="noStrike" cap="none" normalizeH="0" baseline="0" dirty="0">
                        <a:ln>
                          <a:noFill/>
                        </a:ln>
                        <a:solidFill>
                          <a:schemeClr val="tx1"/>
                        </a:solidFill>
                        <a:effectLst/>
                        <a:latin typeface="Times New Roman" pitchFamily="18" charset="0"/>
                        <a:cs typeface="Times New Roman" pitchFamily="18" charset="0"/>
                      </a:endParaRPr>
                    </a:p>
                    <a:p>
                      <a:pPr marL="228600" indent="-228600" algn="just">
                        <a:spcAft>
                          <a:spcPts val="0"/>
                        </a:spcAft>
                        <a:buFont typeface="+mj-lt"/>
                        <a:buNone/>
                      </a:pPr>
                      <a:endParaRPr lang="es-ES" sz="800" b="0" dirty="0">
                        <a:solidFill>
                          <a:schemeClr val="tx1"/>
                        </a:solidFill>
                        <a:latin typeface="Times New Roman" pitchFamily="18" charset="0"/>
                        <a:ea typeface="Times New Roman"/>
                        <a:cs typeface="Times New Roman" pitchFamily="18" charset="0"/>
                      </a:endParaRP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Calibri" pitchFamily="34" charset="0"/>
                        <a:buNone/>
                        <a:tabLst>
                          <a:tab pos="158750" algn="l"/>
                        </a:tabLst>
                      </a:pPr>
                      <a:endParaRPr kumimoji="0" lang="es-VE" sz="800" b="1" i="0" u="none" strike="noStrike" cap="none" normalizeH="0" baseline="0" dirty="0">
                        <a:ln>
                          <a:noFill/>
                        </a:ln>
                        <a:solidFill>
                          <a:schemeClr val="tx1"/>
                        </a:solidFill>
                        <a:effectLst/>
                        <a:latin typeface="Times New Roman" pitchFamily="18" charset="0"/>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Calibri" pitchFamily="34" charset="0"/>
                        <a:buNone/>
                        <a:tabLst>
                          <a:tab pos="158750" algn="l"/>
                        </a:tabLst>
                      </a:pPr>
                      <a:r>
                        <a:rPr kumimoji="0" lang="en-US" sz="800" b="1" i="0" u="none" strike="noStrike" cap="none" normalizeH="0" baseline="0" dirty="0">
                          <a:ln>
                            <a:noFill/>
                          </a:ln>
                          <a:solidFill>
                            <a:schemeClr val="tx1"/>
                          </a:solidFill>
                          <a:effectLst/>
                          <a:latin typeface="Times New Roman" pitchFamily="18" charset="0"/>
                          <a:cs typeface="Times New Roman" pitchFamily="18" charset="0"/>
                        </a:rPr>
                        <a:t>  CUMPLIMIENTO DEL PLAN DE ADIESTRAMIENTO DEL A</a:t>
                      </a:r>
                      <a:r>
                        <a:rPr kumimoji="0" lang="en-US" sz="900" b="1" i="0" u="none" strike="noStrike" cap="none" normalizeH="0" baseline="0" dirty="0">
                          <a:ln>
                            <a:noFill/>
                          </a:ln>
                          <a:solidFill>
                            <a:schemeClr val="tx1"/>
                          </a:solidFill>
                          <a:effectLst/>
                          <a:latin typeface="Times New Roman" pitchFamily="18" charset="0"/>
                          <a:cs typeface="Times New Roman" pitchFamily="18" charset="0"/>
                        </a:rPr>
                        <a:t>NUAL</a:t>
                      </a:r>
                      <a:endParaRPr kumimoji="0" lang="es-VE" sz="800" b="1" i="0" u="none" strike="noStrike" cap="none" normalizeH="0" baseline="0" dirty="0">
                        <a:ln>
                          <a:noFill/>
                        </a:ln>
                        <a:solidFill>
                          <a:schemeClr val="tx1"/>
                        </a:solidFill>
                        <a:effectLst/>
                        <a:latin typeface="Times New Roman" pitchFamily="18" charset="0"/>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Calibri" pitchFamily="34" charset="0"/>
                        <a:buNone/>
                        <a:tabLst>
                          <a:tab pos="158750" algn="l"/>
                        </a:tabLst>
                      </a:pPr>
                      <a:endParaRPr kumimoji="0" lang="es-VE" sz="800" b="0" i="0" u="none" strike="noStrike" cap="none" normalizeH="0" baseline="0" dirty="0">
                        <a:ln>
                          <a:noFill/>
                        </a:ln>
                        <a:solidFill>
                          <a:schemeClr val="tx1"/>
                        </a:solidFill>
                        <a:effectLst/>
                        <a:latin typeface="Times New Roman" pitchFamily="18" charset="0"/>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Calibri" pitchFamily="34" charset="0"/>
                        <a:buNone/>
                        <a:tabLst>
                          <a:tab pos="158750" algn="l"/>
                        </a:tabLst>
                      </a:pPr>
                      <a:r>
                        <a:rPr kumimoji="0" lang="es-VE" sz="800" b="0" i="0" u="none" strike="noStrike" cap="none" normalizeH="0" baseline="0" dirty="0">
                          <a:ln>
                            <a:noFill/>
                          </a:ln>
                          <a:solidFill>
                            <a:schemeClr val="tx1"/>
                          </a:solidFill>
                          <a:effectLst/>
                          <a:latin typeface="Times New Roman" pitchFamily="18" charset="0"/>
                          <a:cs typeface="Times New Roman" pitchFamily="18" charset="0"/>
                        </a:rPr>
                        <a:t>HH de formación por trabajador por año  ejecutadas/ HH de formación programadas por trabajador</a:t>
                      </a:r>
                    </a:p>
                    <a:p>
                      <a:pPr marL="285750" marR="0" lvl="0" indent="-285750" algn="just" defTabSz="914400" rtl="0" eaLnBrk="1" fontAlgn="base" latinLnBrk="0" hangingPunct="1">
                        <a:lnSpc>
                          <a:spcPct val="100000"/>
                        </a:lnSpc>
                        <a:spcBef>
                          <a:spcPct val="0"/>
                        </a:spcBef>
                        <a:spcAft>
                          <a:spcPct val="0"/>
                        </a:spcAft>
                        <a:buClrTx/>
                        <a:buSzTx/>
                        <a:buFont typeface="Calibri" pitchFamily="34" charset="0"/>
                        <a:buAutoNum type="arabicPeriod"/>
                        <a:tabLst>
                          <a:tab pos="158750" algn="l"/>
                        </a:tabLst>
                      </a:pPr>
                      <a:endParaRPr kumimoji="0" lang="es-ES_tradnl" sz="800" b="0" i="0" u="none" strike="noStrike" cap="none" normalizeH="0" baseline="0" dirty="0">
                        <a:ln>
                          <a:noFill/>
                        </a:ln>
                        <a:solidFill>
                          <a:schemeClr val="tx1"/>
                        </a:solidFill>
                        <a:effectLst/>
                        <a:latin typeface="Times New Roman" pitchFamily="18" charset="0"/>
                        <a:cs typeface="Times New Roman" pitchFamily="18" charset="0"/>
                      </a:endParaRPr>
                    </a:p>
                    <a:p>
                      <a:pPr algn="just"/>
                      <a:endParaRPr lang="es-VE" sz="800" b="1"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800" dirty="0">
                          <a:solidFill>
                            <a:schemeClr val="tx1"/>
                          </a:solidFill>
                          <a:latin typeface="Times New Roman" pitchFamily="18" charset="0"/>
                          <a:cs typeface="Times New Roman" pitchFamily="18" charset="0"/>
                        </a:rPr>
                        <a:t>  Desarollo estrategico    de  Recursos Humanos  en los niveles Gerenciales</a:t>
                      </a:r>
                      <a:r>
                        <a:rPr lang="en-US" sz="800" baseline="0" dirty="0">
                          <a:solidFill>
                            <a:schemeClr val="tx1"/>
                          </a:solidFill>
                          <a:latin typeface="Times New Roman" pitchFamily="18" charset="0"/>
                          <a:cs typeface="Times New Roman" pitchFamily="18" charset="0"/>
                        </a:rPr>
                        <a:t> y operativos</a:t>
                      </a:r>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800" dirty="0">
                          <a:solidFill>
                            <a:schemeClr val="tx1"/>
                          </a:solidFill>
                          <a:latin typeface="Times New Roman" pitchFamily="18" charset="0"/>
                          <a:cs typeface="Times New Roman" pitchFamily="18" charset="0"/>
                        </a:rPr>
                        <a:t>Plan de capacitacion y formacion por areas de trabajo. </a:t>
                      </a:r>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6281">
                <a:tc>
                  <a:txBody>
                    <a:bodyPr/>
                    <a:lstStyle/>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r>
                        <a:rPr lang="es-ES_tradnl" sz="800" b="1" dirty="0">
                          <a:solidFill>
                            <a:schemeClr val="tx1"/>
                          </a:solidFill>
                          <a:latin typeface="Times New Roman" pitchFamily="18" charset="0"/>
                          <a:ea typeface="Times New Roman"/>
                          <a:cs typeface="Times New Roman" pitchFamily="18" charset="0"/>
                        </a:rPr>
                        <a:t>FINANCIERA</a:t>
                      </a: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just">
                        <a:spcAft>
                          <a:spcPts val="0"/>
                        </a:spcAft>
                        <a:buFont typeface="+mj-lt"/>
                        <a:buNone/>
                      </a:pPr>
                      <a:endParaRPr lang="es-ES_tradnl" sz="80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endParaRPr lang="es-ES_tradnl" sz="80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None/>
                      </a:pPr>
                      <a:r>
                        <a:rPr lang="es-ES_tradnl" sz="800" dirty="0">
                          <a:solidFill>
                            <a:schemeClr val="tx1"/>
                          </a:solidFill>
                          <a:latin typeface="Times New Roman" pitchFamily="18" charset="0"/>
                          <a:ea typeface="Times New Roman"/>
                          <a:cs typeface="Times New Roman" pitchFamily="18" charset="0"/>
                        </a:rPr>
                        <a:t>       Disminuir los costos </a:t>
                      </a: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800" b="0" i="0" u="none" strike="noStrike" cap="none" normalizeH="0" baseline="0" dirty="0">
                          <a:ln>
                            <a:noFill/>
                          </a:ln>
                          <a:solidFill>
                            <a:schemeClr val="tx1"/>
                          </a:solidFill>
                          <a:effectLst/>
                          <a:latin typeface="Times New Roman" pitchFamily="18" charset="0"/>
                          <a:cs typeface="Times New Roman" pitchFamily="18" charset="0"/>
                        </a:rPr>
                        <a:t> </a:t>
                      </a:r>
                    </a:p>
                    <a:p>
                      <a:pPr marL="228600" marR="0" lvl="0" indent="-228600" algn="l" defTabSz="914400" rtl="0" eaLnBrk="1" fontAlgn="base" latinLnBrk="0" hangingPunct="1">
                        <a:lnSpc>
                          <a:spcPct val="100000"/>
                        </a:lnSpc>
                        <a:spcBef>
                          <a:spcPct val="0"/>
                        </a:spcBef>
                        <a:spcAft>
                          <a:spcPct val="0"/>
                        </a:spcAft>
                        <a:buClrTx/>
                        <a:buSzTx/>
                        <a:buFont typeface="+mj-lt"/>
                        <a:buNone/>
                        <a:tabLst/>
                      </a:pPr>
                      <a:endParaRPr kumimoji="0" lang="es-VE" sz="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Reducir los costos de inventario</a:t>
                      </a:r>
                      <a:endParaRPr kumimoji="0" lang="es-VE" sz="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VE" sz="8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VE" sz="800" b="0" i="0" u="none" strike="noStrike" cap="none" normalizeH="0" baseline="0" dirty="0">
                          <a:ln>
                            <a:noFill/>
                          </a:ln>
                          <a:solidFill>
                            <a:schemeClr val="tx1"/>
                          </a:solidFill>
                          <a:effectLst/>
                          <a:latin typeface="Times New Roman" pitchFamily="18" charset="0"/>
                          <a:cs typeface="Times New Roman" pitchFamily="18" charset="0"/>
                        </a:rPr>
                        <a:t> </a:t>
                      </a:r>
                    </a:p>
                  </a:txBody>
                  <a:tcPr marL="68577" marR="68577" marT="0" marB="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800" b="1" dirty="0">
                          <a:solidFill>
                            <a:schemeClr val="tx1"/>
                          </a:solidFill>
                          <a:latin typeface="Times New Roman" pitchFamily="18" charset="0"/>
                          <a:cs typeface="Times New Roman" pitchFamily="18" charset="0"/>
                        </a:rPr>
                        <a:t>INDICE</a:t>
                      </a:r>
                      <a:r>
                        <a:rPr lang="en-US" sz="800" b="1" baseline="0" dirty="0">
                          <a:solidFill>
                            <a:schemeClr val="tx1"/>
                          </a:solidFill>
                          <a:latin typeface="Times New Roman" pitchFamily="18" charset="0"/>
                          <a:cs typeface="Times New Roman" pitchFamily="18" charset="0"/>
                        </a:rPr>
                        <a:t> DE INVENTARIO SEGUN DE BAJA ROTACION:</a:t>
                      </a:r>
                    </a:p>
                    <a:p>
                      <a:pPr algn="just"/>
                      <a:endParaRPr lang="en-US" sz="800" b="1" baseline="0" dirty="0">
                        <a:solidFill>
                          <a:schemeClr val="tx1"/>
                        </a:solidFill>
                        <a:latin typeface="Times New Roman" pitchFamily="18" charset="0"/>
                        <a:cs typeface="Times New Roman" pitchFamily="18" charset="0"/>
                      </a:endParaRPr>
                    </a:p>
                    <a:p>
                      <a:pPr algn="just"/>
                      <a:r>
                        <a:rPr lang="en-US" sz="800" b="1" dirty="0">
                          <a:solidFill>
                            <a:schemeClr val="tx1"/>
                          </a:solidFill>
                          <a:latin typeface="Times New Roman" pitchFamily="18" charset="0"/>
                          <a:cs typeface="Times New Roman" pitchFamily="18" charset="0"/>
                        </a:rPr>
                        <a:t># </a:t>
                      </a:r>
                      <a:r>
                        <a:rPr lang="en-US" sz="800" b="0" dirty="0">
                          <a:solidFill>
                            <a:schemeClr val="tx1"/>
                          </a:solidFill>
                          <a:latin typeface="Times New Roman" pitchFamily="18" charset="0"/>
                          <a:cs typeface="Times New Roman" pitchFamily="18" charset="0"/>
                        </a:rPr>
                        <a:t>Items</a:t>
                      </a:r>
                      <a:r>
                        <a:rPr lang="en-US" sz="800" b="0" baseline="0" dirty="0">
                          <a:solidFill>
                            <a:schemeClr val="tx1"/>
                          </a:solidFill>
                          <a:latin typeface="Times New Roman" pitchFamily="18" charset="0"/>
                          <a:cs typeface="Times New Roman" pitchFamily="18" charset="0"/>
                        </a:rPr>
                        <a:t> de Baja Rotacion/ Items Totales</a:t>
                      </a:r>
                    </a:p>
                    <a:p>
                      <a:pPr algn="just"/>
                      <a:endParaRPr lang="en-US" sz="800" b="0" baseline="0" dirty="0">
                        <a:solidFill>
                          <a:schemeClr val="tx1"/>
                        </a:solidFill>
                        <a:latin typeface="Times New Roman" pitchFamily="18" charset="0"/>
                        <a:cs typeface="Times New Roman" pitchFamily="18" charset="0"/>
                      </a:endParaRPr>
                    </a:p>
                    <a:p>
                      <a:pPr algn="just"/>
                      <a:r>
                        <a:rPr lang="en-US" sz="800" b="0" baseline="0" dirty="0">
                          <a:solidFill>
                            <a:schemeClr val="tx1"/>
                          </a:solidFill>
                          <a:latin typeface="Times New Roman" pitchFamily="18" charset="0"/>
                          <a:cs typeface="Times New Roman" pitchFamily="18" charset="0"/>
                        </a:rPr>
                        <a:t>Relacion costo inventario Baja Rotacion/ Costo inventario Total</a:t>
                      </a:r>
                      <a:endParaRPr lang="es-VE" sz="800" b="1"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800" baseline="0" dirty="0">
                          <a:solidFill>
                            <a:schemeClr val="tx1"/>
                          </a:solidFill>
                          <a:latin typeface="Times New Roman" pitchFamily="18" charset="0"/>
                          <a:cs typeface="Times New Roman" pitchFamily="18" charset="0"/>
                        </a:rPr>
                        <a:t>Obtener la Sinergia entre un equipo de mejora entrea las areas de Sistemas, Contabilidad y Almacen</a:t>
                      </a:r>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800" dirty="0">
                          <a:solidFill>
                            <a:schemeClr val="tx1"/>
                          </a:solidFill>
                          <a:latin typeface="Times New Roman" pitchFamily="18" charset="0"/>
                          <a:cs typeface="Times New Roman" pitchFamily="18" charset="0"/>
                        </a:rPr>
                        <a:t>Plan</a:t>
                      </a:r>
                      <a:r>
                        <a:rPr lang="en-US" sz="800" baseline="0" dirty="0">
                          <a:solidFill>
                            <a:schemeClr val="tx1"/>
                          </a:solidFill>
                          <a:latin typeface="Times New Roman" pitchFamily="18" charset="0"/>
                          <a:cs typeface="Times New Roman" pitchFamily="18" charset="0"/>
                        </a:rPr>
                        <a:t> de Revision de Inventario de lento movimiento para desincorporar Inventario obsoleto</a:t>
                      </a:r>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95697">
                <a:tc>
                  <a:txBody>
                    <a:bodyPr/>
                    <a:lstStyle/>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endParaRPr lang="es-ES_tradnl" sz="800" b="1" dirty="0">
                        <a:solidFill>
                          <a:schemeClr val="tx1"/>
                        </a:solidFill>
                        <a:latin typeface="Times New Roman" pitchFamily="18" charset="0"/>
                        <a:ea typeface="Times New Roman"/>
                        <a:cs typeface="Times New Roman" pitchFamily="18" charset="0"/>
                      </a:endParaRPr>
                    </a:p>
                    <a:p>
                      <a:pPr marL="228600" indent="-228600" algn="ctr">
                        <a:spcAft>
                          <a:spcPts val="0"/>
                        </a:spcAft>
                        <a:buFont typeface="+mj-lt"/>
                        <a:buNone/>
                      </a:pPr>
                      <a:r>
                        <a:rPr lang="es-ES_tradnl" sz="800" b="1" dirty="0">
                          <a:solidFill>
                            <a:schemeClr val="tx1"/>
                          </a:solidFill>
                          <a:latin typeface="Times New Roman" pitchFamily="18" charset="0"/>
                          <a:ea typeface="Times New Roman"/>
                          <a:cs typeface="Times New Roman" pitchFamily="18" charset="0"/>
                        </a:rPr>
                        <a:t>CLIENTE</a:t>
                      </a: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just">
                        <a:spcAft>
                          <a:spcPts val="0"/>
                        </a:spcAft>
                        <a:buFont typeface="+mj-lt"/>
                        <a:buAutoNum type="arabicPeriod" startAt="2"/>
                      </a:pPr>
                      <a:endParaRPr lang="es-ES_tradnl" sz="800" dirty="0">
                        <a:solidFill>
                          <a:schemeClr val="tx1"/>
                        </a:solidFill>
                        <a:latin typeface="Times New Roman" pitchFamily="18" charset="0"/>
                        <a:ea typeface="Times New Roman"/>
                        <a:cs typeface="Times New Roman" pitchFamily="18" charset="0"/>
                      </a:endParaRPr>
                    </a:p>
                    <a:p>
                      <a:pPr marL="228600" indent="-228600" algn="just">
                        <a:spcAft>
                          <a:spcPts val="0"/>
                        </a:spcAft>
                        <a:buFont typeface="+mj-lt"/>
                        <a:buAutoNum type="arabicPeriod" startAt="2"/>
                      </a:pPr>
                      <a:r>
                        <a:rPr lang="es-ES_tradnl" sz="800" dirty="0">
                          <a:solidFill>
                            <a:schemeClr val="tx1"/>
                          </a:solidFill>
                          <a:latin typeface="Times New Roman" pitchFamily="18" charset="0"/>
                          <a:ea typeface="Times New Roman"/>
                          <a:cs typeface="Times New Roman" pitchFamily="18" charset="0"/>
                        </a:rPr>
                        <a:t>Fortalecer las Ventas</a:t>
                      </a:r>
                    </a:p>
                  </a:txBody>
                  <a:tcPr marL="68577" marR="685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cap="none" normalizeH="0" baseline="0" dirty="0">
                          <a:ln>
                            <a:noFill/>
                          </a:ln>
                          <a:solidFill>
                            <a:schemeClr val="tx1"/>
                          </a:solidFill>
                          <a:effectLst/>
                          <a:latin typeface="Times New Roman" pitchFamily="18" charset="0"/>
                          <a:cs typeface="Times New Roman" pitchFamily="18" charset="0"/>
                        </a:rPr>
                        <a:t>Mantener una planificación  viable  de ordenes de trabajo aprobadas por el cliente que garantice el uso eficiente de los activos.</a:t>
                      </a:r>
                    </a:p>
                  </a:txBody>
                  <a:tcPr marL="68577" marR="68577" marT="0" marB="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800" b="1" dirty="0">
                          <a:solidFill>
                            <a:schemeClr val="tx1"/>
                          </a:solidFill>
                          <a:latin typeface="Times New Roman" pitchFamily="18" charset="0"/>
                          <a:cs typeface="Times New Roman" pitchFamily="18" charset="0"/>
                        </a:rPr>
                        <a:t>RELACION</a:t>
                      </a:r>
                      <a:r>
                        <a:rPr lang="en-US" sz="800" b="1" baseline="0" dirty="0">
                          <a:solidFill>
                            <a:schemeClr val="tx1"/>
                          </a:solidFill>
                          <a:latin typeface="Times New Roman" pitchFamily="18" charset="0"/>
                          <a:cs typeface="Times New Roman" pitchFamily="18" charset="0"/>
                        </a:rPr>
                        <a:t> DE ORDENES DE TRABAJO APROBADAS SOBRE CAPACIDAD INSTALADA:</a:t>
                      </a:r>
                    </a:p>
                    <a:p>
                      <a:pPr algn="just"/>
                      <a:endParaRPr lang="en-US" sz="800" b="1" baseline="0" dirty="0">
                        <a:solidFill>
                          <a:schemeClr val="tx1"/>
                        </a:solidFill>
                        <a:latin typeface="Times New Roman" pitchFamily="18" charset="0"/>
                        <a:cs typeface="Times New Roman" pitchFamily="18" charset="0"/>
                      </a:endParaRPr>
                    </a:p>
                    <a:p>
                      <a:pPr algn="just"/>
                      <a:r>
                        <a:rPr lang="en-US" sz="800" b="0" baseline="0" dirty="0">
                          <a:solidFill>
                            <a:schemeClr val="tx1"/>
                          </a:solidFill>
                          <a:latin typeface="Times New Roman" pitchFamily="18" charset="0"/>
                          <a:cs typeface="Times New Roman" pitchFamily="18" charset="0"/>
                        </a:rPr>
                        <a:t># metros de Ordenes de Fabricacion aprobadas  / metros de capacidades instalada</a:t>
                      </a:r>
                    </a:p>
                    <a:p>
                      <a:pPr algn="just"/>
                      <a:endParaRPr lang="en-US" sz="800" b="0" baseline="0" dirty="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Times New Roman" pitchFamily="18" charset="0"/>
                          <a:cs typeface="Times New Roman" pitchFamily="18" charset="0"/>
                        </a:rPr>
                        <a:t># TM de Ordenes de Fabricacion aprobadas  / TM de capacidades instalada</a:t>
                      </a:r>
                    </a:p>
                    <a:p>
                      <a:pPr algn="just"/>
                      <a:endParaRPr lang="en-US" sz="800" b="0" baseline="0" dirty="0">
                        <a:solidFill>
                          <a:schemeClr val="tx1"/>
                        </a:solidFill>
                        <a:latin typeface="Times New Roman" pitchFamily="18" charset="0"/>
                        <a:cs typeface="Times New Roman" pitchFamily="18" charset="0"/>
                      </a:endParaRPr>
                    </a:p>
                    <a:p>
                      <a:pPr algn="just"/>
                      <a:endParaRPr lang="en-US" sz="800" b="1" baseline="0" dirty="0">
                        <a:solidFill>
                          <a:schemeClr val="tx1"/>
                        </a:solidFill>
                        <a:latin typeface="Times New Roman" pitchFamily="18" charset="0"/>
                        <a:cs typeface="Times New Roman" pitchFamily="18" charset="0"/>
                      </a:endParaRPr>
                    </a:p>
                    <a:p>
                      <a:pPr algn="just"/>
                      <a:endParaRPr lang="es-VE" sz="800" b="1"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Comite de evaluacion , de Planificacion y aprovechamiento de la capacidad instalada</a:t>
                      </a:r>
                      <a:endParaRPr kumimoji="0" lang="es-VE" sz="800" b="0" i="0" u="none" strike="noStrike" cap="none" normalizeH="0" baseline="0" dirty="0">
                        <a:ln>
                          <a:noFill/>
                        </a:ln>
                        <a:solidFill>
                          <a:schemeClr val="tx1"/>
                        </a:solidFill>
                        <a:effectLst/>
                        <a:latin typeface="Times New Roman" pitchFamily="18" charset="0"/>
                        <a:cs typeface="Times New Roman" pitchFamily="18" charset="0"/>
                      </a:endParaRPr>
                    </a:p>
                    <a:p>
                      <a:pPr algn="just"/>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800" dirty="0">
                          <a:solidFill>
                            <a:schemeClr val="tx1"/>
                          </a:solidFill>
                          <a:latin typeface="Times New Roman" pitchFamily="18" charset="0"/>
                          <a:cs typeface="Times New Roman" pitchFamily="18" charset="0"/>
                        </a:rPr>
                        <a:t>Plan de revision de requisitos  y obtener</a:t>
                      </a:r>
                      <a:r>
                        <a:rPr lang="en-US" sz="800" baseline="0" dirty="0">
                          <a:solidFill>
                            <a:schemeClr val="tx1"/>
                          </a:solidFill>
                          <a:latin typeface="Times New Roman" pitchFamily="18" charset="0"/>
                          <a:cs typeface="Times New Roman" pitchFamily="18" charset="0"/>
                        </a:rPr>
                        <a:t> informacion oportuna </a:t>
                      </a:r>
                      <a:r>
                        <a:rPr lang="en-US" sz="800" dirty="0">
                          <a:solidFill>
                            <a:schemeClr val="tx1"/>
                          </a:solidFill>
                          <a:latin typeface="Times New Roman" pitchFamily="18" charset="0"/>
                          <a:cs typeface="Times New Roman" pitchFamily="18" charset="0"/>
                        </a:rPr>
                        <a:t>para</a:t>
                      </a:r>
                      <a:r>
                        <a:rPr lang="en-US" sz="800" baseline="0" dirty="0">
                          <a:solidFill>
                            <a:schemeClr val="tx1"/>
                          </a:solidFill>
                          <a:latin typeface="Times New Roman" pitchFamily="18" charset="0"/>
                          <a:cs typeface="Times New Roman" pitchFamily="18" charset="0"/>
                        </a:rPr>
                        <a:t> licitar  en  proyectos rentables  adecuados  a las capacidades tecnicas de la empresa</a:t>
                      </a:r>
                      <a:endParaRPr lang="es-VE" sz="800" dirty="0">
                        <a:solidFill>
                          <a:schemeClr val="tx1"/>
                        </a:solidFill>
                        <a:latin typeface="Times New Roman" pitchFamily="18" charset="0"/>
                        <a:cs typeface="Times New Roman" pitchFamily="18" charset="0"/>
                      </a:endParaRPr>
                    </a:p>
                  </a:txBody>
                  <a:tcPr marL="91454" marR="91454"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Group 2">
            <a:extLst>
              <a:ext uri="{FF2B5EF4-FFF2-40B4-BE49-F238E27FC236}">
                <a16:creationId xmlns:a16="http://schemas.microsoft.com/office/drawing/2014/main" id="{3B972637-A594-4A33-A435-60F8993ED9C9}"/>
              </a:ext>
            </a:extLst>
          </p:cNvPr>
          <p:cNvGraphicFramePr>
            <a:graphicFrameLocks noGrp="1"/>
          </p:cNvGraphicFramePr>
          <p:nvPr/>
        </p:nvGraphicFramePr>
        <p:xfrm>
          <a:off x="373063" y="2133600"/>
          <a:ext cx="8447087" cy="4592637"/>
        </p:xfrm>
        <a:graphic>
          <a:graphicData uri="http://schemas.openxmlformats.org/drawingml/2006/table">
            <a:tbl>
              <a:tblPr/>
              <a:tblGrid>
                <a:gridCol w="1014412">
                  <a:extLst>
                    <a:ext uri="{9D8B030D-6E8A-4147-A177-3AD203B41FA5}">
                      <a16:colId xmlns:a16="http://schemas.microsoft.com/office/drawing/2014/main" val="20000"/>
                    </a:ext>
                  </a:extLst>
                </a:gridCol>
                <a:gridCol w="1096963">
                  <a:extLst>
                    <a:ext uri="{9D8B030D-6E8A-4147-A177-3AD203B41FA5}">
                      <a16:colId xmlns:a16="http://schemas.microsoft.com/office/drawing/2014/main" val="20001"/>
                    </a:ext>
                  </a:extLst>
                </a:gridCol>
                <a:gridCol w="1098550">
                  <a:extLst>
                    <a:ext uri="{9D8B030D-6E8A-4147-A177-3AD203B41FA5}">
                      <a16:colId xmlns:a16="http://schemas.microsoft.com/office/drawing/2014/main" val="20002"/>
                    </a:ext>
                  </a:extLst>
                </a:gridCol>
                <a:gridCol w="1014412">
                  <a:extLst>
                    <a:ext uri="{9D8B030D-6E8A-4147-A177-3AD203B41FA5}">
                      <a16:colId xmlns:a16="http://schemas.microsoft.com/office/drawing/2014/main" val="20003"/>
                    </a:ext>
                  </a:extLst>
                </a:gridCol>
                <a:gridCol w="1096963">
                  <a:extLst>
                    <a:ext uri="{9D8B030D-6E8A-4147-A177-3AD203B41FA5}">
                      <a16:colId xmlns:a16="http://schemas.microsoft.com/office/drawing/2014/main" val="20004"/>
                    </a:ext>
                  </a:extLst>
                </a:gridCol>
                <a:gridCol w="1436687">
                  <a:extLst>
                    <a:ext uri="{9D8B030D-6E8A-4147-A177-3AD203B41FA5}">
                      <a16:colId xmlns:a16="http://schemas.microsoft.com/office/drawing/2014/main" val="20005"/>
                    </a:ext>
                  </a:extLst>
                </a:gridCol>
                <a:gridCol w="1689100">
                  <a:extLst>
                    <a:ext uri="{9D8B030D-6E8A-4147-A177-3AD203B41FA5}">
                      <a16:colId xmlns:a16="http://schemas.microsoft.com/office/drawing/2014/main" val="20006"/>
                    </a:ext>
                  </a:extLst>
                </a:gridCol>
              </a:tblGrid>
              <a:tr h="426750">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dirty="0">
                          <a:ln>
                            <a:noFill/>
                          </a:ln>
                          <a:solidFill>
                            <a:schemeClr val="tx1"/>
                          </a:solidFill>
                          <a:effectLst/>
                          <a:latin typeface="Arial" pitchFamily="34" charset="0"/>
                          <a:cs typeface="Arial" pitchFamily="34" charset="0"/>
                        </a:rPr>
                        <a:t>ACTIVIDADES</a:t>
                      </a:r>
                      <a:endParaRPr kumimoji="0" lang="es-ES" sz="1100" b="1" i="0" u="none"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RECURSOS</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LUGAR</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PLAZO</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RESPONSABLES</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MÉTODOS O PROCEDIMIENTOS</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0"/>
                  </a:ext>
                </a:extLst>
              </a:tr>
              <a:tr h="30482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¿QUÉ?</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¿CUÁNTO?</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¿CON QUÉ?</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¿DÓNDE?</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¿CUÁNDO?</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¿QUIÉNES?</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100" b="1" i="0" u="none" strike="noStrike" cap="none" normalizeH="0" baseline="0">
                          <a:ln>
                            <a:noFill/>
                          </a:ln>
                          <a:solidFill>
                            <a:schemeClr val="tx1"/>
                          </a:solidFill>
                          <a:effectLst/>
                          <a:latin typeface="Arial" pitchFamily="34" charset="0"/>
                          <a:cs typeface="Arial" pitchFamily="34" charset="0"/>
                        </a:rPr>
                        <a:t>¿CÓMO?</a:t>
                      </a:r>
                      <a:endParaRPr kumimoji="0" lang="es-ES" sz="1100" b="1"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1"/>
                  </a:ext>
                </a:extLst>
              </a:tr>
              <a:tr h="58424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2"/>
                  </a:ext>
                </a:extLst>
              </a:tr>
              <a:tr h="83825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3"/>
                  </a:ext>
                </a:extLst>
              </a:tr>
              <a:tr h="60964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964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5"/>
                  </a:ext>
                </a:extLst>
              </a:tr>
              <a:tr h="60964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6"/>
                  </a:ext>
                </a:extLst>
              </a:tr>
              <a:tr h="60964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ES" sz="1200" b="0" i="0" u="none"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7291" name="Text Box 75">
            <a:extLst>
              <a:ext uri="{FF2B5EF4-FFF2-40B4-BE49-F238E27FC236}">
                <a16:creationId xmlns:a16="http://schemas.microsoft.com/office/drawing/2014/main" id="{8C8F3097-E484-432B-9915-BFA3F53EC1DF}"/>
              </a:ext>
            </a:extLst>
          </p:cNvPr>
          <p:cNvSpPr txBox="1">
            <a:spLocks noChangeArrowheads="1"/>
          </p:cNvSpPr>
          <p:nvPr/>
        </p:nvSpPr>
        <p:spPr bwMode="auto">
          <a:xfrm>
            <a:off x="539750" y="981075"/>
            <a:ext cx="837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spcBef>
                <a:spcPct val="50000"/>
              </a:spcBef>
            </a:pPr>
            <a:r>
              <a:rPr lang="es-MX" altLang="es-EC" sz="1400" b="1">
                <a:cs typeface="Arial" panose="020B0604020202020204" pitchFamily="34" charset="0"/>
              </a:rPr>
              <a:t>UNIDAD/ DPTO.: ___________________________________________________________________</a:t>
            </a:r>
          </a:p>
          <a:p>
            <a:pPr>
              <a:spcBef>
                <a:spcPct val="50000"/>
              </a:spcBef>
            </a:pPr>
            <a:r>
              <a:rPr lang="es-MX" altLang="es-EC" sz="1400" b="1">
                <a:cs typeface="Arial" panose="020B0604020202020204" pitchFamily="34" charset="0"/>
              </a:rPr>
              <a:t>OBJETIVO: _______________________________________________________________________</a:t>
            </a:r>
          </a:p>
          <a:p>
            <a:pPr>
              <a:spcBef>
                <a:spcPct val="50000"/>
              </a:spcBef>
            </a:pPr>
            <a:r>
              <a:rPr lang="es-MX" altLang="es-EC" sz="1400" b="1">
                <a:cs typeface="Arial" panose="020B0604020202020204" pitchFamily="34" charset="0"/>
              </a:rPr>
              <a:t>META: ___________________________________________________________________________</a:t>
            </a:r>
            <a:endParaRPr lang="es-ES" altLang="es-EC" sz="1400" b="1">
              <a:cs typeface="Arial" panose="020B0604020202020204" pitchFamily="34" charset="0"/>
            </a:endParaRPr>
          </a:p>
        </p:txBody>
      </p:sp>
      <p:sp>
        <p:nvSpPr>
          <p:cNvPr id="108546" name="Rectangle 2">
            <a:extLst>
              <a:ext uri="{FF2B5EF4-FFF2-40B4-BE49-F238E27FC236}">
                <a16:creationId xmlns:a16="http://schemas.microsoft.com/office/drawing/2014/main" id="{2FE11A60-3BF9-4C67-B2CA-717DA78A427D}"/>
              </a:ext>
            </a:extLst>
          </p:cNvPr>
          <p:cNvSpPr>
            <a:spLocks noChangeArrowheads="1"/>
          </p:cNvSpPr>
          <p:nvPr/>
        </p:nvSpPr>
        <p:spPr bwMode="auto">
          <a:xfrm>
            <a:off x="395288" y="333375"/>
            <a:ext cx="8569325" cy="7016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s-MX" sz="4000" b="1">
                <a:solidFill>
                  <a:srgbClr val="FF9933"/>
                </a:solidFill>
                <a:effectLst>
                  <a:outerShdw blurRad="38100" dist="38100" dir="2700000" algn="tl">
                    <a:srgbClr val="000000"/>
                  </a:outerShdw>
                </a:effectLst>
                <a:latin typeface="+mn-lt"/>
                <a:cs typeface="Arial" pitchFamily="34" charset="0"/>
              </a:rPr>
              <a:t>Plan Operativo</a:t>
            </a:r>
            <a:endParaRPr lang="es-ES" sz="4000" b="1">
              <a:solidFill>
                <a:srgbClr val="FF9933"/>
              </a:solidFill>
              <a:effectLst>
                <a:outerShdw blurRad="38100" dist="38100" dir="2700000" algn="tl">
                  <a:srgbClr val="000000"/>
                </a:outerShdw>
              </a:effectLst>
              <a:latin typeface="+mn-lt"/>
              <a:cs typeface="Aria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1000" fill="hold"/>
                                        <p:tgtEl>
                                          <p:spTgt spid="108546"/>
                                        </p:tgtEl>
                                        <p:attrNameLst>
                                          <p:attrName>ppt_w</p:attrName>
                                        </p:attrNameLst>
                                      </p:cBhvr>
                                      <p:tavLst>
                                        <p:tav tm="0">
                                          <p:val>
                                            <p:fltVal val="0"/>
                                          </p:val>
                                        </p:tav>
                                        <p:tav tm="100000">
                                          <p:val>
                                            <p:strVal val="#ppt_w"/>
                                          </p:val>
                                        </p:tav>
                                      </p:tavLst>
                                    </p:anim>
                                    <p:anim calcmode="lin" valueType="num">
                                      <p:cBhvr>
                                        <p:cTn id="8" dur="1000" fill="hold"/>
                                        <p:tgtEl>
                                          <p:spTgt spid="108546"/>
                                        </p:tgtEl>
                                        <p:attrNameLst>
                                          <p:attrName>ppt_h</p:attrName>
                                        </p:attrNameLst>
                                      </p:cBhvr>
                                      <p:tavLst>
                                        <p:tav tm="0">
                                          <p:val>
                                            <p:fltVal val="0"/>
                                          </p:val>
                                        </p:tav>
                                        <p:tav tm="100000">
                                          <p:val>
                                            <p:strVal val="#ppt_h"/>
                                          </p:val>
                                        </p:tav>
                                      </p:tavLst>
                                    </p:anim>
                                    <p:anim calcmode="lin" valueType="num">
                                      <p:cBhvr>
                                        <p:cTn id="9" dur="1000" fill="hold"/>
                                        <p:tgtEl>
                                          <p:spTgt spid="1085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85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37218"/>
                                        </p:tgtEl>
                                        <p:attrNameLst>
                                          <p:attrName>style.visibility</p:attrName>
                                        </p:attrNameLst>
                                      </p:cBhvr>
                                      <p:to>
                                        <p:strVal val="visible"/>
                                      </p:to>
                                    </p:set>
                                    <p:animEffect transition="in" filter="box(in)">
                                      <p:cBhvr>
                                        <p:cTn id="15" dur="500"/>
                                        <p:tgtEl>
                                          <p:spTgt spid="13721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7291"/>
                                        </p:tgtEl>
                                        <p:attrNameLst>
                                          <p:attrName>style.visibility</p:attrName>
                                        </p:attrNameLst>
                                      </p:cBhvr>
                                      <p:to>
                                        <p:strVal val="visible"/>
                                      </p:to>
                                    </p:set>
                                    <p:animEffect transition="in" filter="box(in)">
                                      <p:cBhvr>
                                        <p:cTn id="18" dur="500"/>
                                        <p:tgtEl>
                                          <p:spTgt spid="137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91" grpId="0"/>
      <p:bldP spid="10854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AutoShape 9">
            <a:extLst>
              <a:ext uri="{FF2B5EF4-FFF2-40B4-BE49-F238E27FC236}">
                <a16:creationId xmlns:a16="http://schemas.microsoft.com/office/drawing/2014/main" id="{45C1DE08-0659-4242-8151-2DE3DDB6AB1C}"/>
              </a:ext>
            </a:extLst>
          </p:cNvPr>
          <p:cNvSpPr>
            <a:spLocks noChangeArrowheads="1"/>
          </p:cNvSpPr>
          <p:nvPr/>
        </p:nvSpPr>
        <p:spPr bwMode="auto">
          <a:xfrm>
            <a:off x="842963" y="188913"/>
            <a:ext cx="7185025" cy="768350"/>
          </a:xfrm>
          <a:prstGeom prst="roundRect">
            <a:avLst>
              <a:gd name="adj" fmla="val 16667"/>
            </a:avLst>
          </a:prstGeom>
          <a:noFill/>
          <a:ln w="9525" algn="ctr">
            <a:noFill/>
            <a:round/>
            <a:headEnd/>
            <a:tailEnd/>
          </a:ln>
          <a:effectLst/>
        </p:spPr>
        <p:txBody>
          <a:bodyPr>
            <a:spAutoFit/>
          </a:bodyPr>
          <a:lstStyle/>
          <a:p>
            <a:pPr algn="ctr" fontAlgn="auto">
              <a:spcBef>
                <a:spcPts val="0"/>
              </a:spcBef>
              <a:spcAft>
                <a:spcPts val="0"/>
              </a:spcAft>
              <a:defRPr/>
            </a:pPr>
            <a:r>
              <a:rPr lang="es-VE" sz="4000" b="1">
                <a:solidFill>
                  <a:srgbClr val="FF9933"/>
                </a:solidFill>
                <a:effectLst>
                  <a:outerShdw blurRad="38100" dist="38100" dir="2700000" algn="tl">
                    <a:srgbClr val="000000"/>
                  </a:outerShdw>
                </a:effectLst>
                <a:latin typeface="+mn-lt"/>
                <a:cs typeface="Arial" pitchFamily="34" charset="0"/>
              </a:rPr>
              <a:t>  Metas y Acciones</a:t>
            </a:r>
          </a:p>
        </p:txBody>
      </p:sp>
      <p:sp>
        <p:nvSpPr>
          <p:cNvPr id="62467" name="Rectangle 3">
            <a:extLst>
              <a:ext uri="{FF2B5EF4-FFF2-40B4-BE49-F238E27FC236}">
                <a16:creationId xmlns:a16="http://schemas.microsoft.com/office/drawing/2014/main" id="{9156A620-E45E-4DC8-B47A-D7E4C750E41F}"/>
              </a:ext>
            </a:extLst>
          </p:cNvPr>
          <p:cNvSpPr txBox="1">
            <a:spLocks noChangeArrowheads="1"/>
          </p:cNvSpPr>
          <p:nvPr/>
        </p:nvSpPr>
        <p:spPr bwMode="auto">
          <a:xfrm>
            <a:off x="357188" y="1928813"/>
            <a:ext cx="85725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sz="1700">
              <a:latin typeface="Verdana" panose="020B0604030504040204" pitchFamily="34" charset="0"/>
              <a:cs typeface="Arial" panose="020B0604020202020204" pitchFamily="34" charset="0"/>
            </a:endParaRPr>
          </a:p>
        </p:txBody>
      </p:sp>
      <p:sp>
        <p:nvSpPr>
          <p:cNvPr id="62468" name="Rectangle 1">
            <a:extLst>
              <a:ext uri="{FF2B5EF4-FFF2-40B4-BE49-F238E27FC236}">
                <a16:creationId xmlns:a16="http://schemas.microsoft.com/office/drawing/2014/main" id="{B6C05FBB-7EEC-4BC0-9B6E-FFE60B6C34A8}"/>
              </a:ext>
            </a:extLst>
          </p:cNvPr>
          <p:cNvSpPr>
            <a:spLocks noChangeArrowheads="1"/>
          </p:cNvSpPr>
          <p:nvPr/>
        </p:nvSpPr>
        <p:spPr bwMode="auto">
          <a:xfrm>
            <a:off x="323850" y="920750"/>
            <a:ext cx="850106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0" hangingPunct="0"/>
            <a:r>
              <a:rPr lang="es-VE" altLang="es-EC" sz="2000" b="1">
                <a:solidFill>
                  <a:schemeClr val="bg1"/>
                </a:solidFill>
                <a:latin typeface="Verdana" panose="020B0604030504040204" pitchFamily="34" charset="0"/>
                <a:cs typeface="Arial" panose="020B0604020202020204" pitchFamily="34" charset="0"/>
              </a:rPr>
              <a:t>Metas:</a:t>
            </a:r>
            <a:endParaRPr lang="es-VE" altLang="es-EC" sz="2000">
              <a:solidFill>
                <a:schemeClr val="bg1"/>
              </a:solidFill>
              <a:latin typeface="Verdana" panose="020B0604030504040204" pitchFamily="34" charset="0"/>
              <a:cs typeface="Arial" panose="020B0604020202020204" pitchFamily="34" charset="0"/>
            </a:endParaRPr>
          </a:p>
          <a:p>
            <a:pPr eaLnBrk="0" hangingPunct="0">
              <a:buFontTx/>
              <a:buBlip>
                <a:blip r:embed="rId2"/>
              </a:buBlip>
            </a:pPr>
            <a:r>
              <a:rPr lang="es-VE" altLang="es-EC" sz="2000">
                <a:solidFill>
                  <a:schemeClr val="bg1"/>
                </a:solidFill>
                <a:latin typeface="Verdana" panose="020B0604030504040204" pitchFamily="34" charset="0"/>
                <a:cs typeface="Arial" panose="020B0604020202020204" pitchFamily="34" charset="0"/>
              </a:rPr>
              <a:t> </a:t>
            </a:r>
            <a:r>
              <a:rPr lang="es-VE" altLang="es-EC" sz="2000">
                <a:latin typeface="Verdana" panose="020B0604030504040204" pitchFamily="34" charset="0"/>
                <a:cs typeface="Arial" panose="020B0604020202020204" pitchFamily="34" charset="0"/>
              </a:rPr>
              <a:t>Revelan exactamente el éxito.</a:t>
            </a:r>
          </a:p>
          <a:p>
            <a:pPr eaLnBrk="0" hangingPunct="0">
              <a:buFontTx/>
              <a:buBlip>
                <a:blip r:embed="rId2"/>
              </a:buBlip>
            </a:pPr>
            <a:r>
              <a:rPr lang="es-VE" altLang="es-EC" sz="2000">
                <a:latin typeface="Verdana" panose="020B0604030504040204" pitchFamily="34" charset="0"/>
                <a:cs typeface="Arial" panose="020B0604020202020204" pitchFamily="34" charset="0"/>
              </a:rPr>
              <a:t> Son medibles en términos exactos.</a:t>
            </a:r>
          </a:p>
          <a:p>
            <a:pPr eaLnBrk="0" hangingPunct="0">
              <a:buFontTx/>
              <a:buBlip>
                <a:blip r:embed="rId2"/>
              </a:buBlip>
            </a:pPr>
            <a:r>
              <a:rPr lang="es-VE" altLang="es-EC" sz="2000">
                <a:latin typeface="Verdana" panose="020B0604030504040204" pitchFamily="34" charset="0"/>
                <a:cs typeface="Arial" panose="020B0604020202020204" pitchFamily="34" charset="0"/>
              </a:rPr>
              <a:t> Son medidas por una escala de intervalo o de proporción.</a:t>
            </a:r>
          </a:p>
          <a:p>
            <a:pPr eaLnBrk="0" hangingPunct="0"/>
            <a:endParaRPr lang="es-VE" altLang="es-EC" sz="2000" b="1">
              <a:latin typeface="Verdana" panose="020B0604030504040204" pitchFamily="34" charset="0"/>
              <a:cs typeface="Arial" panose="020B0604020202020204" pitchFamily="34" charset="0"/>
            </a:endParaRPr>
          </a:p>
          <a:p>
            <a:pPr eaLnBrk="0" hangingPunct="0"/>
            <a:r>
              <a:rPr lang="es-VE" altLang="es-EC" sz="2000" b="1">
                <a:latin typeface="Verdana" panose="020B0604030504040204" pitchFamily="34" charset="0"/>
                <a:cs typeface="Arial" panose="020B0604020202020204" pitchFamily="34" charset="0"/>
              </a:rPr>
              <a:t>Acciones:</a:t>
            </a:r>
          </a:p>
          <a:p>
            <a:pPr eaLnBrk="0" hangingPunct="0"/>
            <a:r>
              <a:rPr lang="es-VE" altLang="es-EC" sz="2000">
                <a:latin typeface="Verdana" panose="020B0604030504040204" pitchFamily="34" charset="0"/>
                <a:cs typeface="Arial" panose="020B0604020202020204" pitchFamily="34" charset="0"/>
              </a:rPr>
              <a:t>Es la estructuración del Plan operativo, con el detalle de las actividades, plazos, recursos, etc.</a:t>
            </a:r>
          </a:p>
          <a:p>
            <a:pPr eaLnBrk="0" hangingPunct="0"/>
            <a:endParaRPr lang="es-VE" altLang="es-EC" sz="2000">
              <a:latin typeface="Verdana" panose="020B0604030504040204" pitchFamily="34" charset="0"/>
              <a:cs typeface="Arial" panose="020B0604020202020204" pitchFamily="34" charset="0"/>
            </a:endParaRPr>
          </a:p>
          <a:p>
            <a:pPr eaLnBrk="0" hangingPunct="0"/>
            <a:endParaRPr lang="es-VE" altLang="es-EC" sz="2000">
              <a:latin typeface="Verdana" panose="020B0604030504040204" pitchFamily="34" charset="0"/>
              <a:cs typeface="Arial" panose="020B0604020202020204" pitchFamily="34" charset="0"/>
            </a:endParaRPr>
          </a:p>
          <a:p>
            <a:pPr eaLnBrk="0" hangingPunct="0"/>
            <a:endParaRPr lang="es-VE" altLang="es-EC" sz="2000">
              <a:latin typeface="Verdana" panose="020B0604030504040204" pitchFamily="34" charset="0"/>
              <a:cs typeface="Arial" panose="020B0604020202020204" pitchFamily="34" charset="0"/>
            </a:endParaRPr>
          </a:p>
        </p:txBody>
      </p:sp>
      <p:graphicFrame>
        <p:nvGraphicFramePr>
          <p:cNvPr id="68648" name="Group 40">
            <a:extLst>
              <a:ext uri="{FF2B5EF4-FFF2-40B4-BE49-F238E27FC236}">
                <a16:creationId xmlns:a16="http://schemas.microsoft.com/office/drawing/2014/main" id="{40004B7F-FEC7-4F2B-9B4A-95F17178E3E3}"/>
              </a:ext>
            </a:extLst>
          </p:cNvPr>
          <p:cNvGraphicFramePr>
            <a:graphicFrameLocks noGrp="1"/>
          </p:cNvGraphicFramePr>
          <p:nvPr/>
        </p:nvGraphicFramePr>
        <p:xfrm>
          <a:off x="428625" y="5286375"/>
          <a:ext cx="8447088" cy="1006475"/>
        </p:xfrm>
        <a:graphic>
          <a:graphicData uri="http://schemas.openxmlformats.org/drawingml/2006/table">
            <a:tbl>
              <a:tblPr/>
              <a:tblGrid>
                <a:gridCol w="1014413">
                  <a:extLst>
                    <a:ext uri="{9D8B030D-6E8A-4147-A177-3AD203B41FA5}">
                      <a16:colId xmlns:a16="http://schemas.microsoft.com/office/drawing/2014/main" val="20000"/>
                    </a:ext>
                  </a:extLst>
                </a:gridCol>
                <a:gridCol w="1096962">
                  <a:extLst>
                    <a:ext uri="{9D8B030D-6E8A-4147-A177-3AD203B41FA5}">
                      <a16:colId xmlns:a16="http://schemas.microsoft.com/office/drawing/2014/main" val="20001"/>
                    </a:ext>
                  </a:extLst>
                </a:gridCol>
                <a:gridCol w="1098550">
                  <a:extLst>
                    <a:ext uri="{9D8B030D-6E8A-4147-A177-3AD203B41FA5}">
                      <a16:colId xmlns:a16="http://schemas.microsoft.com/office/drawing/2014/main" val="20002"/>
                    </a:ext>
                  </a:extLst>
                </a:gridCol>
                <a:gridCol w="1014413">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gridCol w="1485900">
                  <a:extLst>
                    <a:ext uri="{9D8B030D-6E8A-4147-A177-3AD203B41FA5}">
                      <a16:colId xmlns:a16="http://schemas.microsoft.com/office/drawing/2014/main" val="20005"/>
                    </a:ext>
                  </a:extLst>
                </a:gridCol>
                <a:gridCol w="1639888">
                  <a:extLst>
                    <a:ext uri="{9D8B030D-6E8A-4147-A177-3AD203B41FA5}">
                      <a16:colId xmlns:a16="http://schemas.microsoft.com/office/drawing/2014/main" val="20006"/>
                    </a:ext>
                  </a:extLst>
                </a:gridCol>
              </a:tblGrid>
              <a:tr h="457489">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dirty="0">
                          <a:ln>
                            <a:noFill/>
                          </a:ln>
                          <a:solidFill>
                            <a:schemeClr val="tx1"/>
                          </a:solidFill>
                          <a:effectLst/>
                          <a:latin typeface="Arial" pitchFamily="34" charset="0"/>
                          <a:cs typeface="Arial" pitchFamily="34" charset="0"/>
                        </a:rPr>
                        <a:t>ACTIVIDADES</a:t>
                      </a:r>
                      <a:endParaRPr kumimoji="0" lang="es-ES" sz="1200" b="1" i="0" u="none" strike="noStrike" cap="none" normalizeH="0" baseline="0" dirty="0">
                        <a:ln>
                          <a:noFill/>
                        </a:ln>
                        <a:solidFill>
                          <a:schemeClr val="tx1"/>
                        </a:solidFill>
                        <a:effectLst/>
                        <a:latin typeface="Arial" pitchFamily="34" charset="0"/>
                        <a:cs typeface="Arial" pitchFamily="34" charset="0"/>
                      </a:endParaRPr>
                    </a:p>
                  </a:txBody>
                  <a:tcPr marT="45749" marB="45749"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hMerge="1">
                  <a:txBody>
                    <a:bodyPr/>
                    <a:lstStyle/>
                    <a:p>
                      <a:endParaRPr lang="es-V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dirty="0">
                          <a:ln>
                            <a:noFill/>
                          </a:ln>
                          <a:solidFill>
                            <a:schemeClr val="tx1"/>
                          </a:solidFill>
                          <a:effectLst/>
                          <a:latin typeface="Arial" pitchFamily="34" charset="0"/>
                          <a:cs typeface="Arial" pitchFamily="34" charset="0"/>
                        </a:rPr>
                        <a:t>RECURSOS</a:t>
                      </a:r>
                      <a:endParaRPr kumimoji="0" lang="es-ES" sz="1200" b="1" i="0" u="none" strike="noStrike" cap="none" normalizeH="0" baseline="0" dirty="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LUGAR</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PLAZO</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RESPONSABLES</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MÉTODOS O PROCEDIMIENTOS</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0"/>
                  </a:ext>
                </a:extLst>
              </a:tr>
              <a:tr h="27449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¿QUÉ?</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¿CUÁNTO?</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¿CON QUÉ?</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¿DÓNDE?</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dirty="0">
                          <a:ln>
                            <a:noFill/>
                          </a:ln>
                          <a:solidFill>
                            <a:schemeClr val="tx1"/>
                          </a:solidFill>
                          <a:effectLst/>
                          <a:latin typeface="Arial" pitchFamily="34" charset="0"/>
                          <a:cs typeface="Arial" pitchFamily="34" charset="0"/>
                        </a:rPr>
                        <a:t>¿CUÁNDO?</a:t>
                      </a:r>
                      <a:endParaRPr kumimoji="0" lang="es-ES" sz="1200" b="1" i="0" u="none" strike="noStrike" cap="none" normalizeH="0" baseline="0" dirty="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¿QUIÉNES?</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MX" sz="1200" b="1" i="0" u="none" strike="noStrike" cap="none" normalizeH="0" baseline="0">
                          <a:ln>
                            <a:noFill/>
                          </a:ln>
                          <a:solidFill>
                            <a:schemeClr val="tx1"/>
                          </a:solidFill>
                          <a:effectLst/>
                          <a:latin typeface="Arial" pitchFamily="34" charset="0"/>
                          <a:cs typeface="Arial" pitchFamily="34" charset="0"/>
                        </a:rPr>
                        <a:t>¿CÓMO?</a:t>
                      </a:r>
                      <a:endParaRPr kumimoji="0" lang="es-ES" sz="1200" b="1"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1"/>
                  </a:ext>
                </a:extLst>
              </a:tr>
              <a:tr h="27449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VE" sz="1200" b="0"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VE" sz="1200" b="0"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VE" sz="1200" b="0"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VE" sz="1200" b="0" i="0" u="none" strike="noStrike" cap="none" normalizeH="0" baseline="0" dirty="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VE" sz="1200" b="0" i="0" u="none" strike="noStrike" cap="none" normalizeH="0" baseline="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VE" sz="1200" b="0" i="0" u="none" strike="noStrike" cap="none" normalizeH="0" baseline="0" dirty="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s-VE" sz="1200" b="0" i="0" u="none" strike="noStrike" cap="none" normalizeH="0" baseline="0" dirty="0">
                        <a:ln>
                          <a:noFill/>
                        </a:ln>
                        <a:solidFill>
                          <a:schemeClr val="tx1"/>
                        </a:solidFill>
                        <a:effectLst/>
                        <a:latin typeface="Arial" pitchFamily="34" charset="0"/>
                        <a:cs typeface="Arial" pitchFamily="34" charset="0"/>
                      </a:endParaRPr>
                    </a:p>
                  </a:txBody>
                  <a:tcPr marT="45749" marB="45749"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2502" name="Text Box 75">
            <a:extLst>
              <a:ext uri="{FF2B5EF4-FFF2-40B4-BE49-F238E27FC236}">
                <a16:creationId xmlns:a16="http://schemas.microsoft.com/office/drawing/2014/main" id="{4B47CDE4-2D28-49BD-A097-11A1541DAD7A}"/>
              </a:ext>
            </a:extLst>
          </p:cNvPr>
          <p:cNvSpPr txBox="1">
            <a:spLocks noChangeArrowheads="1"/>
          </p:cNvSpPr>
          <p:nvPr/>
        </p:nvSpPr>
        <p:spPr bwMode="auto">
          <a:xfrm>
            <a:off x="357188" y="4076700"/>
            <a:ext cx="837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spcBef>
                <a:spcPct val="50000"/>
              </a:spcBef>
            </a:pPr>
            <a:r>
              <a:rPr lang="es-MX" altLang="es-EC" sz="1400" b="1">
                <a:cs typeface="Arial" panose="020B0604020202020204" pitchFamily="34" charset="0"/>
              </a:rPr>
              <a:t>DEPARTAMENTO: __________________________________________________________________</a:t>
            </a:r>
          </a:p>
          <a:p>
            <a:pPr>
              <a:spcBef>
                <a:spcPct val="50000"/>
              </a:spcBef>
            </a:pPr>
            <a:r>
              <a:rPr lang="es-MX" altLang="es-EC" sz="1400" b="1">
                <a:cs typeface="Arial" panose="020B0604020202020204" pitchFamily="34" charset="0"/>
              </a:rPr>
              <a:t>OBJETIVO: ________________________________________________________________________</a:t>
            </a:r>
          </a:p>
          <a:p>
            <a:pPr>
              <a:spcBef>
                <a:spcPct val="50000"/>
              </a:spcBef>
            </a:pPr>
            <a:r>
              <a:rPr lang="es-MX" altLang="es-EC" sz="1400" b="1">
                <a:cs typeface="Arial" panose="020B0604020202020204" pitchFamily="34" charset="0"/>
              </a:rPr>
              <a:t>META: ____________________________________________________________________________</a:t>
            </a:r>
            <a:endParaRPr lang="es-ES" altLang="es-EC" sz="1400" b="1">
              <a:cs typeface="Arial" panose="020B0604020202020204" pitchFamily="34" charset="0"/>
            </a:endParaRPr>
          </a:p>
        </p:txBody>
      </p:sp>
      <p:sp>
        <p:nvSpPr>
          <p:cNvPr id="62503" name="Text Box 33">
            <a:extLst>
              <a:ext uri="{FF2B5EF4-FFF2-40B4-BE49-F238E27FC236}">
                <a16:creationId xmlns:a16="http://schemas.microsoft.com/office/drawing/2014/main" id="{1DB7FF00-378C-44E6-BADA-0A123CCFBCAB}"/>
              </a:ext>
            </a:extLst>
          </p:cNvPr>
          <p:cNvSpPr txBox="1">
            <a:spLocks noChangeArrowheads="1"/>
          </p:cNvSpPr>
          <p:nvPr/>
        </p:nvSpPr>
        <p:spPr bwMode="auto">
          <a:xfrm>
            <a:off x="3635375" y="3644900"/>
            <a:ext cx="514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r>
              <a:rPr lang="es-VE" altLang="es-EC" b="1">
                <a:solidFill>
                  <a:schemeClr val="accent1"/>
                </a:solidFill>
                <a:latin typeface="Verdana" panose="020B0604030504040204" pitchFamily="34" charset="0"/>
                <a:cs typeface="Arial" panose="020B0604020202020204" pitchFamily="34" charset="0"/>
              </a:rPr>
              <a:t>Ejemplo Metas y Acciones</a:t>
            </a:r>
          </a:p>
        </p:txBody>
      </p:sp>
    </p:spTree>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DD64AE32-45B9-4C9E-A2AD-3397672992AC}"/>
              </a:ext>
            </a:extLst>
          </p:cNvPr>
          <p:cNvSpPr txBox="1">
            <a:spLocks noChangeArrowheads="1"/>
          </p:cNvSpPr>
          <p:nvPr/>
        </p:nvSpPr>
        <p:spPr bwMode="auto">
          <a:xfrm>
            <a:off x="357188" y="1928813"/>
            <a:ext cx="85725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sz="1700">
              <a:latin typeface="Verdana" panose="020B0604030504040204" pitchFamily="34" charset="0"/>
              <a:cs typeface="Arial" panose="020B0604020202020204" pitchFamily="34" charset="0"/>
            </a:endParaRPr>
          </a:p>
        </p:txBody>
      </p:sp>
      <p:sp>
        <p:nvSpPr>
          <p:cNvPr id="63491" name="Text Box 33">
            <a:extLst>
              <a:ext uri="{FF2B5EF4-FFF2-40B4-BE49-F238E27FC236}">
                <a16:creationId xmlns:a16="http://schemas.microsoft.com/office/drawing/2014/main" id="{4D0AF0A8-B77C-4076-A23E-166ACDFE27E2}"/>
              </a:ext>
            </a:extLst>
          </p:cNvPr>
          <p:cNvSpPr txBox="1">
            <a:spLocks noChangeArrowheads="1"/>
          </p:cNvSpPr>
          <p:nvPr/>
        </p:nvSpPr>
        <p:spPr bwMode="auto">
          <a:xfrm>
            <a:off x="3779838" y="908050"/>
            <a:ext cx="514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a:r>
              <a:rPr lang="es-VE" altLang="es-EC" b="1">
                <a:solidFill>
                  <a:schemeClr val="accent1"/>
                </a:solidFill>
                <a:latin typeface="Verdana" panose="020B0604030504040204" pitchFamily="34" charset="0"/>
                <a:cs typeface="Arial" panose="020B0604020202020204" pitchFamily="34" charset="0"/>
              </a:rPr>
              <a:t>Ejemplo Metas y Acciones</a:t>
            </a:r>
          </a:p>
        </p:txBody>
      </p:sp>
      <p:graphicFrame>
        <p:nvGraphicFramePr>
          <p:cNvPr id="69687" name="Group 55">
            <a:extLst>
              <a:ext uri="{FF2B5EF4-FFF2-40B4-BE49-F238E27FC236}">
                <a16:creationId xmlns:a16="http://schemas.microsoft.com/office/drawing/2014/main" id="{768FE2AC-5B97-49F7-8A30-6DA630040B56}"/>
              </a:ext>
            </a:extLst>
          </p:cNvPr>
          <p:cNvGraphicFramePr>
            <a:graphicFrameLocks noGrp="1"/>
          </p:cNvGraphicFramePr>
          <p:nvPr>
            <p:extLst>
              <p:ext uri="{D42A27DB-BD31-4B8C-83A1-F6EECF244321}">
                <p14:modId xmlns:p14="http://schemas.microsoft.com/office/powerpoint/2010/main" val="731472987"/>
              </p:ext>
            </p:extLst>
          </p:nvPr>
        </p:nvGraphicFramePr>
        <p:xfrm>
          <a:off x="0" y="1354138"/>
          <a:ext cx="9144000" cy="5278757"/>
        </p:xfrm>
        <a:graphic>
          <a:graphicData uri="http://schemas.openxmlformats.org/drawingml/2006/table">
            <a:tbl>
              <a:tblPr/>
              <a:tblGrid>
                <a:gridCol w="2093711">
                  <a:extLst>
                    <a:ext uri="{9D8B030D-6E8A-4147-A177-3AD203B41FA5}">
                      <a16:colId xmlns:a16="http://schemas.microsoft.com/office/drawing/2014/main" val="20000"/>
                    </a:ext>
                  </a:extLst>
                </a:gridCol>
                <a:gridCol w="1248456">
                  <a:extLst>
                    <a:ext uri="{9D8B030D-6E8A-4147-A177-3AD203B41FA5}">
                      <a16:colId xmlns:a16="http://schemas.microsoft.com/office/drawing/2014/main" val="20001"/>
                    </a:ext>
                  </a:extLst>
                </a:gridCol>
                <a:gridCol w="764294">
                  <a:extLst>
                    <a:ext uri="{9D8B030D-6E8A-4147-A177-3AD203B41FA5}">
                      <a16:colId xmlns:a16="http://schemas.microsoft.com/office/drawing/2014/main" val="20002"/>
                    </a:ext>
                  </a:extLst>
                </a:gridCol>
                <a:gridCol w="1292175">
                  <a:extLst>
                    <a:ext uri="{9D8B030D-6E8A-4147-A177-3AD203B41FA5}">
                      <a16:colId xmlns:a16="http://schemas.microsoft.com/office/drawing/2014/main" val="20003"/>
                    </a:ext>
                  </a:extLst>
                </a:gridCol>
                <a:gridCol w="497115">
                  <a:extLst>
                    <a:ext uri="{9D8B030D-6E8A-4147-A177-3AD203B41FA5}">
                      <a16:colId xmlns:a16="http://schemas.microsoft.com/office/drawing/2014/main" val="20004"/>
                    </a:ext>
                  </a:extLst>
                </a:gridCol>
                <a:gridCol w="3248249">
                  <a:extLst>
                    <a:ext uri="{9D8B030D-6E8A-4147-A177-3AD203B41FA5}">
                      <a16:colId xmlns:a16="http://schemas.microsoft.com/office/drawing/2014/main" val="20005"/>
                    </a:ext>
                  </a:extLst>
                </a:gridCol>
              </a:tblGrid>
              <a:tr h="373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rgbClr val="000000"/>
                          </a:solidFill>
                          <a:effectLst/>
                          <a:latin typeface="Arial" pitchFamily="34" charset="0"/>
                          <a:cs typeface="Arial" pitchFamily="34" charset="0"/>
                        </a:rPr>
                        <a:t>Objetivo Estratégico: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Racionalizar los costos de Operación y Mantenimiento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extLst>
                  <a:ext uri="{0D108BD9-81ED-4DB2-BD59-A6C34878D82A}">
                    <a16:rowId xmlns:a16="http://schemas.microsoft.com/office/drawing/2014/main" val="10000"/>
                  </a:ext>
                </a:extLst>
              </a:tr>
              <a:tr h="2809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Objetivo Táctico: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Optimizar los Métodos de Trabajo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extLst>
                  <a:ext uri="{0D108BD9-81ED-4DB2-BD59-A6C34878D82A}">
                    <a16:rowId xmlns:a16="http://schemas.microsoft.com/office/drawing/2014/main" val="10001"/>
                  </a:ext>
                </a:extLst>
              </a:tr>
              <a:tr h="3921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Objetivo Operativo: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Garantizar dentro de la  empresa la aplicación de controles sobre el uso eficiente de la estructura tarifaria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extLst>
                  <a:ext uri="{0D108BD9-81ED-4DB2-BD59-A6C34878D82A}">
                    <a16:rowId xmlns:a16="http://schemas.microsoft.com/office/drawing/2014/main" val="10002"/>
                  </a:ext>
                </a:extLst>
              </a:tr>
              <a:tr h="411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Planes de Acción (3.2.1):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Evaluar internamente la correcta aplicación tarifaria a través de aplicación de Auditorias Tarifarias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extLst>
                  <a:ext uri="{0D108BD9-81ED-4DB2-BD59-A6C34878D82A}">
                    <a16:rowId xmlns:a16="http://schemas.microsoft.com/office/drawing/2014/main" val="10003"/>
                  </a:ext>
                </a:extLst>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Responsable: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Unidad de Tarifas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extLst>
                  <a:ext uri="{0D108BD9-81ED-4DB2-BD59-A6C34878D82A}">
                    <a16:rowId xmlns:a16="http://schemas.microsoft.com/office/drawing/2014/main" val="10004"/>
                  </a:ext>
                </a:extLst>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Inversiones (Bs):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 200.000</a:t>
                      </a: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4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rgbClr val="000000"/>
                          </a:solidFill>
                          <a:effectLst/>
                          <a:latin typeface="Arial" pitchFamily="34" charset="0"/>
                          <a:cs typeface="Arial" pitchFamily="34" charset="0"/>
                        </a:rPr>
                        <a:t>Gastos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140.000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extLst>
                  <a:ext uri="{0D108BD9-81ED-4DB2-BD59-A6C34878D82A}">
                    <a16:rowId xmlns:a16="http://schemas.microsoft.com/office/drawing/2014/main" val="10006"/>
                  </a:ext>
                </a:extLst>
              </a:tr>
              <a:tr h="1786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Indicador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Valor Actual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Meta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s-VE"/>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a:ln>
                            <a:noFill/>
                          </a:ln>
                          <a:solidFill>
                            <a:srgbClr val="000000"/>
                          </a:solidFill>
                          <a:effectLst/>
                          <a:latin typeface="Arial" pitchFamily="34" charset="0"/>
                          <a:cs typeface="Arial" pitchFamily="34" charset="0"/>
                        </a:rPr>
                        <a:t>Acciones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s-VE"/>
                    </a:p>
                  </a:txBody>
                  <a:tcPr/>
                </a:tc>
                <a:extLst>
                  <a:ext uri="{0D108BD9-81ED-4DB2-BD59-A6C34878D82A}">
                    <a16:rowId xmlns:a16="http://schemas.microsoft.com/office/drawing/2014/main" val="10007"/>
                  </a:ext>
                </a:extLst>
              </a:tr>
              <a:tr h="914399">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Errores en Facturación por concepto de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aplicación tarifaria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N.A.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Asegurar a Diciembre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20023, que el 100% de los procesos de aplicación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de precios y ubicación tarifaria este ejecutado</a:t>
                      </a:r>
                    </a:p>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 según lo establecido en</a:t>
                      </a:r>
                    </a:p>
                    <a:p>
                      <a:pPr marL="0" marR="0" lvl="0" indent="0" algn="ctr"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 el Pliego Tarifario vigente.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hMerge="1">
                  <a:txBody>
                    <a:bodyPr/>
                    <a:lstStyle/>
                    <a:p>
                      <a:endParaRPr lang="es-VE"/>
                    </a:p>
                  </a:txBody>
                  <a:tcPr/>
                </a:tc>
                <a:tc gridSpan="2">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1- Identificar información de facturación por tipo de tarifa relacionada a: consumo de energía, facturación de demanda, penalización por bajo factor de potencia, ubicación tarifaria, entre otros</a:t>
                      </a:r>
                      <a:r>
                        <a:rPr kumimoji="0" lang="es-VE" sz="1200" b="1" i="0" u="none" strike="noStrike" cap="none" normalizeH="0" baseline="0" dirty="0">
                          <a:ln>
                            <a:noFill/>
                          </a:ln>
                          <a:solidFill>
                            <a:schemeClr val="bg1"/>
                          </a:solidFill>
                          <a:effectLst/>
                          <a:latin typeface="Arial" pitchFamily="34" charset="0"/>
                          <a:cs typeface="Arial"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extLst>
                  <a:ext uri="{0D108BD9-81ED-4DB2-BD59-A6C34878D82A}">
                    <a16:rowId xmlns:a16="http://schemas.microsoft.com/office/drawing/2014/main" val="10008"/>
                  </a:ext>
                </a:extLst>
              </a:tr>
              <a:tr h="588963">
                <a:tc vMerge="1">
                  <a:txBody>
                    <a:bodyPr/>
                    <a:lstStyle/>
                    <a:p>
                      <a:endParaRPr lang="es-VE"/>
                    </a:p>
                  </a:txBody>
                  <a:tcPr/>
                </a:tc>
                <a:tc vMerge="1">
                  <a:txBody>
                    <a:bodyPr/>
                    <a:lstStyle/>
                    <a:p>
                      <a:endParaRPr lang="es-VE"/>
                    </a:p>
                  </a:txBody>
                  <a:tcPr/>
                </a:tc>
                <a:tc gridSpan="2" vMerge="1">
                  <a:txBody>
                    <a:bodyPr/>
                    <a:lstStyle/>
                    <a:p>
                      <a:endParaRPr lang="es-VE"/>
                    </a:p>
                  </a:txBody>
                  <a:tcPr/>
                </a:tc>
                <a:tc hMerge="1" vMerge="1">
                  <a:txBody>
                    <a:bodyPr/>
                    <a:lstStyle/>
                    <a:p>
                      <a:endParaRPr lang="es-VE"/>
                    </a:p>
                  </a:txBody>
                  <a:tcPr/>
                </a:tc>
                <a:tc gridSpan="2">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2- Comparar contra los precios y procedimientos establecidos por el regulador para la facturación y ubicación tarifaria.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extLst>
                  <a:ext uri="{0D108BD9-81ED-4DB2-BD59-A6C34878D82A}">
                    <a16:rowId xmlns:a16="http://schemas.microsoft.com/office/drawing/2014/main" val="10009"/>
                  </a:ext>
                </a:extLst>
              </a:tr>
              <a:tr h="588963">
                <a:tc vMerge="1">
                  <a:txBody>
                    <a:bodyPr/>
                    <a:lstStyle/>
                    <a:p>
                      <a:endParaRPr lang="es-VE"/>
                    </a:p>
                  </a:txBody>
                  <a:tcPr/>
                </a:tc>
                <a:tc vMerge="1">
                  <a:txBody>
                    <a:bodyPr/>
                    <a:lstStyle/>
                    <a:p>
                      <a:endParaRPr lang="es-VE"/>
                    </a:p>
                  </a:txBody>
                  <a:tcPr/>
                </a:tc>
                <a:tc gridSpan="2" vMerge="1">
                  <a:txBody>
                    <a:bodyPr/>
                    <a:lstStyle/>
                    <a:p>
                      <a:endParaRPr lang="es-VE"/>
                    </a:p>
                  </a:txBody>
                  <a:tcPr/>
                </a:tc>
                <a:tc hMerge="1" vMerge="1">
                  <a:txBody>
                    <a:bodyPr/>
                    <a:lstStyle/>
                    <a:p>
                      <a:endParaRPr lang="es-VE"/>
                    </a:p>
                  </a:txBody>
                  <a:tcPr/>
                </a:tc>
                <a:tc gridSpan="2">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3- Establecer planes de acción para corregir posibles desviaciones detectadas en la facturación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extLst>
                  <a:ext uri="{0D108BD9-81ED-4DB2-BD59-A6C34878D82A}">
                    <a16:rowId xmlns:a16="http://schemas.microsoft.com/office/drawing/2014/main" val="10010"/>
                  </a:ext>
                </a:extLst>
              </a:tr>
              <a:tr h="603250">
                <a:tc vMerge="1">
                  <a:txBody>
                    <a:bodyPr/>
                    <a:lstStyle/>
                    <a:p>
                      <a:endParaRPr lang="es-VE"/>
                    </a:p>
                  </a:txBody>
                  <a:tcPr/>
                </a:tc>
                <a:tc vMerge="1">
                  <a:txBody>
                    <a:bodyPr/>
                    <a:lstStyle/>
                    <a:p>
                      <a:endParaRPr lang="es-VE"/>
                    </a:p>
                  </a:txBody>
                  <a:tcPr/>
                </a:tc>
                <a:tc gridSpan="2" vMerge="1">
                  <a:txBody>
                    <a:bodyPr/>
                    <a:lstStyle/>
                    <a:p>
                      <a:endParaRPr lang="es-VE"/>
                    </a:p>
                  </a:txBody>
                  <a:tcPr/>
                </a:tc>
                <a:tc hMerge="1" vMerge="1">
                  <a:txBody>
                    <a:bodyPr/>
                    <a:lstStyle/>
                    <a:p>
                      <a:endParaRPr lang="es-VE"/>
                    </a:p>
                  </a:txBody>
                  <a:tcPr/>
                </a:tc>
                <a:tc gridSpan="2">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es-VE" sz="1200" b="1" i="0" u="none" strike="noStrike" cap="none" normalizeH="0" baseline="0" dirty="0">
                          <a:ln>
                            <a:noFill/>
                          </a:ln>
                          <a:solidFill>
                            <a:schemeClr val="tx1"/>
                          </a:solidFill>
                          <a:effectLst/>
                          <a:latin typeface="Arial" pitchFamily="34" charset="0"/>
                          <a:cs typeface="Arial" pitchFamily="34" charset="0"/>
                        </a:rPr>
                        <a:t>4- Identificar cronograma de ejecución de revisiones periódicas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VE"/>
                    </a:p>
                  </a:txBody>
                  <a:tcPr/>
                </a:tc>
                <a:extLst>
                  <a:ext uri="{0D108BD9-81ED-4DB2-BD59-A6C34878D82A}">
                    <a16:rowId xmlns:a16="http://schemas.microsoft.com/office/drawing/2014/main" val="10011"/>
                  </a:ext>
                </a:extLst>
              </a:tr>
            </a:tbl>
          </a:graphicData>
        </a:graphic>
      </p:graphicFrame>
      <p:sp>
        <p:nvSpPr>
          <p:cNvPr id="3081" name="AutoShape 9">
            <a:extLst>
              <a:ext uri="{FF2B5EF4-FFF2-40B4-BE49-F238E27FC236}">
                <a16:creationId xmlns:a16="http://schemas.microsoft.com/office/drawing/2014/main" id="{95E4B21D-1742-4D92-83D2-1C8C5BD31C73}"/>
              </a:ext>
            </a:extLst>
          </p:cNvPr>
          <p:cNvSpPr>
            <a:spLocks noChangeArrowheads="1"/>
          </p:cNvSpPr>
          <p:nvPr/>
        </p:nvSpPr>
        <p:spPr bwMode="auto">
          <a:xfrm>
            <a:off x="842963" y="188913"/>
            <a:ext cx="7185025" cy="768350"/>
          </a:xfrm>
          <a:prstGeom prst="roundRect">
            <a:avLst>
              <a:gd name="adj" fmla="val 16667"/>
            </a:avLst>
          </a:prstGeom>
          <a:noFill/>
          <a:ln w="9525" algn="ctr">
            <a:noFill/>
            <a:round/>
            <a:headEnd/>
            <a:tailEnd/>
          </a:ln>
          <a:effectLst/>
        </p:spPr>
        <p:txBody>
          <a:bodyPr>
            <a:spAutoFit/>
          </a:bodyPr>
          <a:lstStyle/>
          <a:p>
            <a:pPr algn="ctr" fontAlgn="auto">
              <a:spcBef>
                <a:spcPts val="0"/>
              </a:spcBef>
              <a:spcAft>
                <a:spcPts val="0"/>
              </a:spcAft>
              <a:defRPr/>
            </a:pPr>
            <a:r>
              <a:rPr lang="es-VE" sz="4000" b="1">
                <a:solidFill>
                  <a:srgbClr val="FF9933"/>
                </a:solidFill>
                <a:effectLst>
                  <a:outerShdw blurRad="38100" dist="38100" dir="2700000" algn="tl">
                    <a:srgbClr val="000000"/>
                  </a:outerShdw>
                </a:effectLst>
                <a:latin typeface="+mn-lt"/>
                <a:cs typeface="Arial" pitchFamily="34" charset="0"/>
              </a:rPr>
              <a:t>  Metas y Acciones</a:t>
            </a:r>
          </a:p>
        </p:txBody>
      </p:sp>
    </p:spTree>
  </p:cSld>
  <p:clrMapOvr>
    <a:masterClrMapping/>
  </p:clrMapOvr>
  <p:transition>
    <p:randomBa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Elipse">
            <a:extLst>
              <a:ext uri="{FF2B5EF4-FFF2-40B4-BE49-F238E27FC236}">
                <a16:creationId xmlns:a16="http://schemas.microsoft.com/office/drawing/2014/main" id="{B168656B-F678-420A-A098-D63B117498DE}"/>
              </a:ext>
            </a:extLst>
          </p:cNvPr>
          <p:cNvSpPr/>
          <p:nvPr/>
        </p:nvSpPr>
        <p:spPr>
          <a:xfrm>
            <a:off x="214313" y="71438"/>
            <a:ext cx="4071937" cy="1681162"/>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s-VE">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Elipse">
            <a:extLst>
              <a:ext uri="{FF2B5EF4-FFF2-40B4-BE49-F238E27FC236}">
                <a16:creationId xmlns:a16="http://schemas.microsoft.com/office/drawing/2014/main" id="{424D9163-00A8-4608-A7A8-01E6DBF1062D}"/>
              </a:ext>
            </a:extLst>
          </p:cNvPr>
          <p:cNvSpPr/>
          <p:nvPr/>
        </p:nvSpPr>
        <p:spPr>
          <a:xfrm>
            <a:off x="4714875" y="71438"/>
            <a:ext cx="4071938" cy="1357312"/>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s-VE"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3076" name="6 Rectángulo">
            <a:extLst>
              <a:ext uri="{FF2B5EF4-FFF2-40B4-BE49-F238E27FC236}">
                <a16:creationId xmlns:a16="http://schemas.microsoft.com/office/drawing/2014/main" id="{BC916E13-9F91-4EFC-BEF7-779BE23EC524}"/>
              </a:ext>
            </a:extLst>
          </p:cNvPr>
          <p:cNvSpPr>
            <a:spLocks noChangeArrowheads="1"/>
          </p:cNvSpPr>
          <p:nvPr/>
        </p:nvSpPr>
        <p:spPr bwMode="auto">
          <a:xfrm>
            <a:off x="571500" y="363538"/>
            <a:ext cx="3571875" cy="862012"/>
          </a:xfrm>
          <a:prstGeom prst="rect">
            <a:avLst/>
          </a:prstGeom>
          <a:noFill/>
          <a:ln w="9525">
            <a:noFill/>
            <a:miter lim="800000"/>
            <a:headEnd/>
            <a:tailEnd/>
          </a:ln>
        </p:spPr>
        <p:txBody>
          <a:bodyPr>
            <a:spAutoFit/>
          </a:bodyPr>
          <a:lstStyle/>
          <a:p>
            <a:pPr algn="ctr" fontAlgn="auto">
              <a:spcBef>
                <a:spcPts val="0"/>
              </a:spcBef>
              <a:spcAft>
                <a:spcPts val="0"/>
              </a:spcAft>
              <a:defRPr/>
            </a:pPr>
            <a:r>
              <a:rPr lang="es-ES" sz="1000" dirty="0">
                <a:effectLst>
                  <a:outerShdw blurRad="38100" dist="38100" dir="2700000" algn="tl">
                    <a:srgbClr val="000000">
                      <a:alpha val="43137"/>
                    </a:srgbClr>
                  </a:outerShdw>
                </a:effectLst>
                <a:latin typeface="+mn-lt"/>
              </a:rPr>
              <a:t> VISION</a:t>
            </a:r>
            <a:endParaRPr lang="es-VE" sz="1000" dirty="0">
              <a:effectLst>
                <a:outerShdw blurRad="38100" dist="38100" dir="2700000" algn="tl">
                  <a:srgbClr val="000000">
                    <a:alpha val="43137"/>
                  </a:srgbClr>
                </a:outerShdw>
              </a:effectLst>
              <a:latin typeface="+mn-lt"/>
            </a:endParaRPr>
          </a:p>
          <a:p>
            <a:pPr algn="just" fontAlgn="auto">
              <a:spcBef>
                <a:spcPts val="0"/>
              </a:spcBef>
              <a:spcAft>
                <a:spcPts val="0"/>
              </a:spcAft>
              <a:defRPr/>
            </a:pPr>
            <a:r>
              <a:rPr lang="es-ES" sz="1000" dirty="0">
                <a:effectLst>
                  <a:outerShdw blurRad="38100" dist="38100" dir="2700000" algn="tl">
                    <a:srgbClr val="000000">
                      <a:alpha val="43137"/>
                    </a:srgbClr>
                  </a:outerShdw>
                </a:effectLst>
                <a:latin typeface="+mn-lt"/>
              </a:rPr>
              <a:t>Alcanzar un liderazgo sostenible en el mercado nacional de bienes de capital, requerido para el transporte de fluidos líquidos o gaseosos y en el sector de infraestructura, logrando una participación creciente</a:t>
            </a:r>
            <a:endParaRPr lang="es-VE" sz="1000" dirty="0">
              <a:effectLst>
                <a:outerShdw blurRad="38100" dist="38100" dir="2700000" algn="tl">
                  <a:srgbClr val="000000">
                    <a:alpha val="43137"/>
                  </a:srgbClr>
                </a:outerShdw>
              </a:effectLst>
              <a:latin typeface="+mn-lt"/>
            </a:endParaRPr>
          </a:p>
        </p:txBody>
      </p:sp>
      <p:sp>
        <p:nvSpPr>
          <p:cNvPr id="8" name="7 Rectángulo">
            <a:extLst>
              <a:ext uri="{FF2B5EF4-FFF2-40B4-BE49-F238E27FC236}">
                <a16:creationId xmlns:a16="http://schemas.microsoft.com/office/drawing/2014/main" id="{C8FAD2EC-B213-4C13-AD94-436331A1B114}"/>
              </a:ext>
            </a:extLst>
          </p:cNvPr>
          <p:cNvSpPr/>
          <p:nvPr/>
        </p:nvSpPr>
        <p:spPr>
          <a:xfrm>
            <a:off x="5214938" y="214313"/>
            <a:ext cx="3214687" cy="10160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endParaRPr lang="es-ES" sz="1000" dirty="0">
              <a:cs typeface="Arial" pitchFamily="34" charset="0"/>
            </a:endParaRPr>
          </a:p>
          <a:p>
            <a:pPr algn="ctr" fontAlgn="auto">
              <a:spcBef>
                <a:spcPts val="0"/>
              </a:spcBef>
              <a:spcAft>
                <a:spcPts val="0"/>
              </a:spcAft>
              <a:defRPr/>
            </a:pPr>
            <a:r>
              <a:rPr lang="es-ES" sz="1000" dirty="0">
                <a:cs typeface="Arial" pitchFamily="34" charset="0"/>
              </a:rPr>
              <a:t>MISION</a:t>
            </a:r>
          </a:p>
          <a:p>
            <a:pPr algn="ctr" fontAlgn="auto">
              <a:spcBef>
                <a:spcPts val="0"/>
              </a:spcBef>
              <a:spcAft>
                <a:spcPts val="0"/>
              </a:spcAft>
              <a:defRPr/>
            </a:pPr>
            <a:r>
              <a:rPr lang="es-ES" sz="1000" dirty="0">
                <a:cs typeface="Arial" pitchFamily="34" charset="0"/>
              </a:rPr>
              <a:t>Producir y comercializar tuberías de acero requeridas por la industria petrolera, energética, hidrológica y de infraestructura, con la calidad y tiempos </a:t>
            </a:r>
          </a:p>
          <a:p>
            <a:pPr algn="ctr" fontAlgn="auto">
              <a:spcBef>
                <a:spcPts val="0"/>
              </a:spcBef>
              <a:spcAft>
                <a:spcPts val="0"/>
              </a:spcAft>
              <a:defRPr/>
            </a:pPr>
            <a:r>
              <a:rPr lang="es-ES" sz="1000" dirty="0">
                <a:cs typeface="Arial" pitchFamily="34" charset="0"/>
              </a:rPr>
              <a:t>exigidos por ellos, al menor costo posible</a:t>
            </a:r>
          </a:p>
        </p:txBody>
      </p:sp>
      <p:graphicFrame>
        <p:nvGraphicFramePr>
          <p:cNvPr id="2" name="1 Diagrama">
            <a:extLst>
              <a:ext uri="{FF2B5EF4-FFF2-40B4-BE49-F238E27FC236}">
                <a16:creationId xmlns:a16="http://schemas.microsoft.com/office/drawing/2014/main" id="{1E608054-FB40-43E0-81B2-EE22C05FF531}"/>
              </a:ext>
            </a:extLst>
          </p:cNvPr>
          <p:cNvGraphicFramePr/>
          <p:nvPr/>
        </p:nvGraphicFramePr>
        <p:xfrm>
          <a:off x="0" y="2714620"/>
          <a:ext cx="2029345"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redondeado">
            <a:extLst>
              <a:ext uri="{FF2B5EF4-FFF2-40B4-BE49-F238E27FC236}">
                <a16:creationId xmlns:a16="http://schemas.microsoft.com/office/drawing/2014/main" id="{85ECDC34-EE02-49DB-AA49-FE9938F37D6D}"/>
              </a:ext>
            </a:extLst>
          </p:cNvPr>
          <p:cNvSpPr/>
          <p:nvPr/>
        </p:nvSpPr>
        <p:spPr>
          <a:xfrm>
            <a:off x="2586038" y="3694113"/>
            <a:ext cx="3775075" cy="8048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a:solidFill>
                  <a:schemeClr val="bg1"/>
                </a:solidFill>
                <a:latin typeface="Times New Roman" pitchFamily="18" charset="0"/>
                <a:cs typeface="Times New Roman" pitchFamily="18" charset="0"/>
              </a:rPr>
              <a:t> Mantener una planificación  viable  de ordenes de trabajo aprobadas por el cliente que garantice el uso eficiente de los activos.</a:t>
            </a:r>
            <a:endParaRPr lang="es-VE" sz="1400" b="1" dirty="0">
              <a:solidFill>
                <a:schemeClr val="bg1"/>
              </a:solidFill>
            </a:endParaRPr>
          </a:p>
          <a:p>
            <a:pPr fontAlgn="auto">
              <a:spcBef>
                <a:spcPts val="0"/>
              </a:spcBef>
              <a:spcAft>
                <a:spcPts val="0"/>
              </a:spcAft>
              <a:defRPr/>
            </a:pPr>
            <a:endParaRPr lang="es-VE" sz="1100" b="1" dirty="0">
              <a:solidFill>
                <a:schemeClr val="bg1"/>
              </a:solidFill>
              <a:latin typeface="Times New Roman" pitchFamily="18" charset="0"/>
              <a:cs typeface="Times New Roman" pitchFamily="18" charset="0"/>
            </a:endParaRPr>
          </a:p>
        </p:txBody>
      </p:sp>
      <p:sp>
        <p:nvSpPr>
          <p:cNvPr id="10" name="9 Rectángulo redondeado">
            <a:extLst>
              <a:ext uri="{FF2B5EF4-FFF2-40B4-BE49-F238E27FC236}">
                <a16:creationId xmlns:a16="http://schemas.microsoft.com/office/drawing/2014/main" id="{5CCBE068-984E-43F6-8556-FC522F1ACAA7}"/>
              </a:ext>
            </a:extLst>
          </p:cNvPr>
          <p:cNvSpPr/>
          <p:nvPr/>
        </p:nvSpPr>
        <p:spPr>
          <a:xfrm>
            <a:off x="2586038" y="2714625"/>
            <a:ext cx="2976562" cy="633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Times New Roman" pitchFamily="18" charset="0"/>
                <a:cs typeface="Times New Roman" pitchFamily="18" charset="0"/>
              </a:rPr>
              <a:t>Reducir los costos de inventario</a:t>
            </a:r>
            <a:endParaRPr lang="es-VE" sz="1400" b="1" dirty="0">
              <a:solidFill>
                <a:schemeClr val="tx1"/>
              </a:solidFill>
              <a:latin typeface="Times New Roman" pitchFamily="18" charset="0"/>
              <a:cs typeface="Times New Roman" pitchFamily="18" charset="0"/>
            </a:endParaRPr>
          </a:p>
        </p:txBody>
      </p:sp>
      <p:sp>
        <p:nvSpPr>
          <p:cNvPr id="11" name="10 Rectángulo redondeado">
            <a:extLst>
              <a:ext uri="{FF2B5EF4-FFF2-40B4-BE49-F238E27FC236}">
                <a16:creationId xmlns:a16="http://schemas.microsoft.com/office/drawing/2014/main" id="{580BBA09-2AEE-4224-A0C8-3AE4597FA3EC}"/>
              </a:ext>
            </a:extLst>
          </p:cNvPr>
          <p:cNvSpPr/>
          <p:nvPr/>
        </p:nvSpPr>
        <p:spPr>
          <a:xfrm>
            <a:off x="2665413" y="4787900"/>
            <a:ext cx="4181475" cy="74771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sz="1200" b="1" dirty="0">
              <a:solidFill>
                <a:schemeClr val="bg1"/>
              </a:solidFill>
              <a:latin typeface="Times New Roman" pitchFamily="18" charset="0"/>
              <a:ea typeface="Times New Roman"/>
              <a:cs typeface="Times New Roman" pitchFamily="18" charset="0"/>
            </a:endParaRPr>
          </a:p>
          <a:p>
            <a:pPr algn="ctr" fontAlgn="auto">
              <a:spcBef>
                <a:spcPts val="0"/>
              </a:spcBef>
              <a:spcAft>
                <a:spcPts val="0"/>
              </a:spcAft>
              <a:defRPr/>
            </a:pPr>
            <a:endParaRPr lang="es-VE" sz="1200" b="1" dirty="0">
              <a:solidFill>
                <a:schemeClr val="bg1"/>
              </a:solidFill>
              <a:latin typeface="Times New Roman" pitchFamily="18" charset="0"/>
              <a:ea typeface="Times New Roman"/>
              <a:cs typeface="Times New Roman" pitchFamily="18" charset="0"/>
            </a:endParaRPr>
          </a:p>
          <a:p>
            <a:pPr algn="ctr" fontAlgn="auto">
              <a:spcBef>
                <a:spcPts val="0"/>
              </a:spcBef>
              <a:spcAft>
                <a:spcPts val="0"/>
              </a:spcAft>
              <a:defRPr/>
            </a:pPr>
            <a:r>
              <a:rPr lang="es-VE" sz="1400" b="1" dirty="0">
                <a:solidFill>
                  <a:schemeClr val="tx1"/>
                </a:solidFill>
                <a:latin typeface="Times New Roman" pitchFamily="18" charset="0"/>
                <a:ea typeface="Times New Roman"/>
                <a:cs typeface="Times New Roman" pitchFamily="18" charset="0"/>
              </a:rPr>
              <a:t>Minimizar las mermas   de las materias primas principales ( acero, fundente , alambre); por debajo de los estándares de las industrias.</a:t>
            </a:r>
            <a:endParaRPr lang="es-VE" sz="1400" b="1" dirty="0">
              <a:solidFill>
                <a:schemeClr val="tx1"/>
              </a:solidFill>
            </a:endParaRPr>
          </a:p>
          <a:p>
            <a:pPr fontAlgn="auto">
              <a:spcBef>
                <a:spcPts val="0"/>
              </a:spcBef>
              <a:spcAft>
                <a:spcPts val="0"/>
              </a:spcAft>
              <a:defRPr/>
            </a:pPr>
            <a:endParaRPr lang="es-VE" sz="1200" b="1" dirty="0">
              <a:solidFill>
                <a:schemeClr val="bg1"/>
              </a:solidFill>
            </a:endParaRPr>
          </a:p>
          <a:p>
            <a:pPr fontAlgn="auto">
              <a:spcBef>
                <a:spcPts val="0"/>
              </a:spcBef>
              <a:spcAft>
                <a:spcPts val="0"/>
              </a:spcAft>
              <a:defRPr/>
            </a:pPr>
            <a:endParaRPr lang="es-VE" sz="1200" b="1" dirty="0">
              <a:solidFill>
                <a:schemeClr val="bg1"/>
              </a:solidFill>
              <a:latin typeface="Times New Roman" pitchFamily="18" charset="0"/>
              <a:cs typeface="Times New Roman" pitchFamily="18" charset="0"/>
            </a:endParaRPr>
          </a:p>
        </p:txBody>
      </p:sp>
      <p:sp>
        <p:nvSpPr>
          <p:cNvPr id="12" name="11 Rectángulo redondeado">
            <a:extLst>
              <a:ext uri="{FF2B5EF4-FFF2-40B4-BE49-F238E27FC236}">
                <a16:creationId xmlns:a16="http://schemas.microsoft.com/office/drawing/2014/main" id="{6FD4525C-3206-44F7-B1E2-B665478033E7}"/>
              </a:ext>
            </a:extLst>
          </p:cNvPr>
          <p:cNvSpPr/>
          <p:nvPr/>
        </p:nvSpPr>
        <p:spPr>
          <a:xfrm>
            <a:off x="2665413" y="5881688"/>
            <a:ext cx="5264150" cy="633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b="1" dirty="0">
              <a:solidFill>
                <a:schemeClr val="bg1"/>
              </a:solidFill>
              <a:latin typeface="Times New Roman" pitchFamily="18" charset="0"/>
              <a:cs typeface="Times New Roman" pitchFamily="18" charset="0"/>
            </a:endParaRPr>
          </a:p>
          <a:p>
            <a:pPr algn="ctr" fontAlgn="auto">
              <a:spcBef>
                <a:spcPts val="0"/>
              </a:spcBef>
              <a:spcAft>
                <a:spcPts val="0"/>
              </a:spcAft>
              <a:defRPr/>
            </a:pPr>
            <a:endParaRPr lang="es-ES" sz="14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ES" sz="1400" b="1" dirty="0">
                <a:solidFill>
                  <a:srgbClr val="FF0000"/>
                </a:solidFill>
                <a:latin typeface="Times New Roman" pitchFamily="18" charset="0"/>
                <a:cs typeface="Times New Roman" pitchFamily="18" charset="0"/>
              </a:rPr>
              <a:t>Disponer de un Recurso Humano capacitado</a:t>
            </a:r>
            <a:r>
              <a:rPr lang="es-ES" sz="1200" b="1" dirty="0">
                <a:solidFill>
                  <a:schemeClr val="tx1"/>
                </a:solidFill>
                <a:latin typeface="Times New Roman" pitchFamily="18" charset="0"/>
                <a:cs typeface="Times New Roman" pitchFamily="18" charset="0"/>
              </a:rPr>
              <a:t>.</a:t>
            </a:r>
            <a:endParaRPr lang="es-ES_tradnl" sz="1200" b="1" dirty="0">
              <a:latin typeface="Times New Roman" pitchFamily="18" charset="0"/>
              <a:ea typeface="Times New Roman"/>
              <a:cs typeface="Times New Roman" pitchFamily="18" charset="0"/>
            </a:endParaRPr>
          </a:p>
          <a:p>
            <a:pPr fontAlgn="auto">
              <a:spcBef>
                <a:spcPts val="0"/>
              </a:spcBef>
              <a:spcAft>
                <a:spcPts val="0"/>
              </a:spcAft>
              <a:defRPr/>
            </a:pPr>
            <a:r>
              <a:rPr lang="es-ES" sz="1200" dirty="0">
                <a:solidFill>
                  <a:schemeClr val="tx1"/>
                </a:solidFill>
                <a:latin typeface="Times New Roman" pitchFamily="18" charset="0"/>
                <a:cs typeface="Times New Roman" pitchFamily="18" charset="0"/>
              </a:rPr>
              <a:t>.</a:t>
            </a:r>
            <a:endParaRPr lang="es-VE" sz="1200" dirty="0"/>
          </a:p>
          <a:p>
            <a:pPr fontAlgn="auto">
              <a:spcBef>
                <a:spcPts val="0"/>
              </a:spcBef>
              <a:spcAft>
                <a:spcPts val="0"/>
              </a:spcAft>
              <a:defRPr/>
            </a:pPr>
            <a:endParaRPr lang="es-VE" dirty="0">
              <a:solidFill>
                <a:schemeClr val="bg1"/>
              </a:solidFill>
              <a:latin typeface="Times New Roman" pitchFamily="18" charset="0"/>
              <a:cs typeface="Times New Roman" pitchFamily="18" charset="0"/>
            </a:endParaRPr>
          </a:p>
        </p:txBody>
      </p:sp>
      <p:cxnSp>
        <p:nvCxnSpPr>
          <p:cNvPr id="18" name="17 Conector curvado">
            <a:extLst>
              <a:ext uri="{FF2B5EF4-FFF2-40B4-BE49-F238E27FC236}">
                <a16:creationId xmlns:a16="http://schemas.microsoft.com/office/drawing/2014/main" id="{1271250D-BE43-4962-84B1-B4EBEA68E5B4}"/>
              </a:ext>
            </a:extLst>
          </p:cNvPr>
          <p:cNvCxnSpPr>
            <a:stCxn id="12" idx="1"/>
            <a:endCxn id="11" idx="1"/>
          </p:cNvCxnSpPr>
          <p:nvPr/>
        </p:nvCxnSpPr>
        <p:spPr>
          <a:xfrm rot="10800000">
            <a:off x="2665413" y="5160963"/>
            <a:ext cx="1587" cy="1036637"/>
          </a:xfrm>
          <a:prstGeom prst="curvedConnector3">
            <a:avLst>
              <a:gd name="adj1" fmla="val 14395466"/>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18 Conector curvado">
            <a:extLst>
              <a:ext uri="{FF2B5EF4-FFF2-40B4-BE49-F238E27FC236}">
                <a16:creationId xmlns:a16="http://schemas.microsoft.com/office/drawing/2014/main" id="{0A218D3A-A9ED-47DA-A133-73C214901B32}"/>
              </a:ext>
            </a:extLst>
          </p:cNvPr>
          <p:cNvCxnSpPr/>
          <p:nvPr/>
        </p:nvCxnSpPr>
        <p:spPr>
          <a:xfrm rot="10800000">
            <a:off x="2586038" y="4095750"/>
            <a:ext cx="1587" cy="1036638"/>
          </a:xfrm>
          <a:prstGeom prst="curvedConnector3">
            <a:avLst>
              <a:gd name="adj1" fmla="val 14395466"/>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2" name="21 Conector curvado">
            <a:extLst>
              <a:ext uri="{FF2B5EF4-FFF2-40B4-BE49-F238E27FC236}">
                <a16:creationId xmlns:a16="http://schemas.microsoft.com/office/drawing/2014/main" id="{FF6164E8-7452-429A-8899-DA33CA43D25F}"/>
              </a:ext>
            </a:extLst>
          </p:cNvPr>
          <p:cNvCxnSpPr/>
          <p:nvPr/>
        </p:nvCxnSpPr>
        <p:spPr>
          <a:xfrm rot="10800000">
            <a:off x="2584450" y="3060700"/>
            <a:ext cx="1588" cy="1035050"/>
          </a:xfrm>
          <a:prstGeom prst="curvedConnector3">
            <a:avLst>
              <a:gd name="adj1" fmla="val 14395466"/>
            </a:avLst>
          </a:prstGeom>
          <a:ln>
            <a:tailEnd type="arrow"/>
          </a:ln>
        </p:spPr>
        <p:style>
          <a:lnRef idx="3">
            <a:schemeClr val="accent4"/>
          </a:lnRef>
          <a:fillRef idx="0">
            <a:schemeClr val="accent4"/>
          </a:fillRef>
          <a:effectRef idx="2">
            <a:schemeClr val="accent4"/>
          </a:effectRef>
          <a:fontRef idx="minor">
            <a:schemeClr val="tx1"/>
          </a:fontRef>
        </p:style>
      </p:cxnSp>
      <p:sp>
        <p:nvSpPr>
          <p:cNvPr id="24" name="23 Elipse">
            <a:extLst>
              <a:ext uri="{FF2B5EF4-FFF2-40B4-BE49-F238E27FC236}">
                <a16:creationId xmlns:a16="http://schemas.microsoft.com/office/drawing/2014/main" id="{57690319-DB82-4A65-B065-D25B819AE474}"/>
              </a:ext>
            </a:extLst>
          </p:cNvPr>
          <p:cNvSpPr/>
          <p:nvPr/>
        </p:nvSpPr>
        <p:spPr>
          <a:xfrm>
            <a:off x="1071563" y="1714500"/>
            <a:ext cx="3000375" cy="785813"/>
          </a:xfrm>
          <a:prstGeom prst="ellipse">
            <a:avLst/>
          </a:prstGeom>
          <a:solidFill>
            <a:srgbClr val="FFC000"/>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b="1" dirty="0">
                <a:solidFill>
                  <a:schemeClr val="tx1"/>
                </a:solidFill>
              </a:rPr>
              <a:t>PRODUCTIVIDAD</a:t>
            </a:r>
            <a:r>
              <a:rPr lang="en-US" dirty="0"/>
              <a:t>  </a:t>
            </a:r>
            <a:endParaRPr lang="es-VE" dirty="0"/>
          </a:p>
        </p:txBody>
      </p:sp>
      <p:sp>
        <p:nvSpPr>
          <p:cNvPr id="25" name="24 Elipse">
            <a:extLst>
              <a:ext uri="{FF2B5EF4-FFF2-40B4-BE49-F238E27FC236}">
                <a16:creationId xmlns:a16="http://schemas.microsoft.com/office/drawing/2014/main" id="{DCF1C670-D6FD-4C17-9B96-E8651F57737C}"/>
              </a:ext>
            </a:extLst>
          </p:cNvPr>
          <p:cNvSpPr/>
          <p:nvPr/>
        </p:nvSpPr>
        <p:spPr>
          <a:xfrm>
            <a:off x="6215063" y="1714500"/>
            <a:ext cx="2571750" cy="785813"/>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dirty="0"/>
              <a:t>CRECIMIENTO</a:t>
            </a:r>
            <a:endParaRPr lang="es-VE" dirty="0"/>
          </a:p>
        </p:txBody>
      </p:sp>
      <p:cxnSp>
        <p:nvCxnSpPr>
          <p:cNvPr id="26" name="25 Conector curvado">
            <a:extLst>
              <a:ext uri="{FF2B5EF4-FFF2-40B4-BE49-F238E27FC236}">
                <a16:creationId xmlns:a16="http://schemas.microsoft.com/office/drawing/2014/main" id="{A132D4A2-F293-48A9-BFB1-D56EB6BC2B17}"/>
              </a:ext>
            </a:extLst>
          </p:cNvPr>
          <p:cNvCxnSpPr>
            <a:stCxn id="10" idx="1"/>
            <a:endCxn id="24" idx="3"/>
          </p:cNvCxnSpPr>
          <p:nvPr/>
        </p:nvCxnSpPr>
        <p:spPr>
          <a:xfrm rot="10800000">
            <a:off x="1511300" y="2386013"/>
            <a:ext cx="1074738" cy="646112"/>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4" name="33 Conector curvado">
            <a:extLst>
              <a:ext uri="{FF2B5EF4-FFF2-40B4-BE49-F238E27FC236}">
                <a16:creationId xmlns:a16="http://schemas.microsoft.com/office/drawing/2014/main" id="{EAEA90DD-4BD0-49E4-8C3B-C55D36E58163}"/>
              </a:ext>
            </a:extLst>
          </p:cNvPr>
          <p:cNvCxnSpPr>
            <a:stCxn id="12" idx="3"/>
            <a:endCxn id="25" idx="6"/>
          </p:cNvCxnSpPr>
          <p:nvPr/>
        </p:nvCxnSpPr>
        <p:spPr>
          <a:xfrm flipV="1">
            <a:off x="7929563" y="2106613"/>
            <a:ext cx="857250" cy="4092575"/>
          </a:xfrm>
          <a:prstGeom prst="curvedConnector3">
            <a:avLst>
              <a:gd name="adj1" fmla="val 126666"/>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0" name="39 Conector curvado">
            <a:extLst>
              <a:ext uri="{FF2B5EF4-FFF2-40B4-BE49-F238E27FC236}">
                <a16:creationId xmlns:a16="http://schemas.microsoft.com/office/drawing/2014/main" id="{ABB93AB0-C7F0-4DD0-AD74-5034591F1FEB}"/>
              </a:ext>
            </a:extLst>
          </p:cNvPr>
          <p:cNvCxnSpPr>
            <a:endCxn id="25" idx="4"/>
          </p:cNvCxnSpPr>
          <p:nvPr/>
        </p:nvCxnSpPr>
        <p:spPr>
          <a:xfrm rot="5400000" flipH="1" flipV="1">
            <a:off x="6026944" y="2616994"/>
            <a:ext cx="1590675" cy="1357313"/>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42 Conector curvado">
            <a:extLst>
              <a:ext uri="{FF2B5EF4-FFF2-40B4-BE49-F238E27FC236}">
                <a16:creationId xmlns:a16="http://schemas.microsoft.com/office/drawing/2014/main" id="{CC3D0E8B-9E82-46E6-B87B-992781B6967C}"/>
              </a:ext>
            </a:extLst>
          </p:cNvPr>
          <p:cNvCxnSpPr/>
          <p:nvPr/>
        </p:nvCxnSpPr>
        <p:spPr>
          <a:xfrm rot="10800000">
            <a:off x="3571875" y="1857375"/>
            <a:ext cx="2786063" cy="2447925"/>
          </a:xfrm>
          <a:prstGeom prst="curvedConnector3">
            <a:avLst>
              <a:gd name="adj1" fmla="val -1925"/>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46 Conector curvado">
            <a:extLst>
              <a:ext uri="{FF2B5EF4-FFF2-40B4-BE49-F238E27FC236}">
                <a16:creationId xmlns:a16="http://schemas.microsoft.com/office/drawing/2014/main" id="{A7E749B2-4186-40A9-9DC6-27171F531177}"/>
              </a:ext>
            </a:extLst>
          </p:cNvPr>
          <p:cNvCxnSpPr>
            <a:stCxn id="11" idx="3"/>
            <a:endCxn id="24" idx="6"/>
          </p:cNvCxnSpPr>
          <p:nvPr/>
        </p:nvCxnSpPr>
        <p:spPr>
          <a:xfrm flipH="1" flipV="1">
            <a:off x="4071938" y="2108200"/>
            <a:ext cx="2774950" cy="3054350"/>
          </a:xfrm>
          <a:prstGeom prst="curvedConnector3">
            <a:avLst>
              <a:gd name="adj1" fmla="val -8238"/>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3" name="52 Conector curvado">
            <a:extLst>
              <a:ext uri="{FF2B5EF4-FFF2-40B4-BE49-F238E27FC236}">
                <a16:creationId xmlns:a16="http://schemas.microsoft.com/office/drawing/2014/main" id="{CB04E9FA-749D-447A-9E03-DDF2E8368692}"/>
              </a:ext>
            </a:extLst>
          </p:cNvPr>
          <p:cNvCxnSpPr>
            <a:stCxn id="24" idx="0"/>
            <a:endCxn id="14" idx="4"/>
          </p:cNvCxnSpPr>
          <p:nvPr/>
        </p:nvCxnSpPr>
        <p:spPr>
          <a:xfrm rot="5400000" flipH="1" flipV="1">
            <a:off x="4518819" y="-518319"/>
            <a:ext cx="285750" cy="4179888"/>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5" name="54 Conector curvado">
            <a:extLst>
              <a:ext uri="{FF2B5EF4-FFF2-40B4-BE49-F238E27FC236}">
                <a16:creationId xmlns:a16="http://schemas.microsoft.com/office/drawing/2014/main" id="{92D9E42F-8566-4CC5-8FC8-07F1816F0D05}"/>
              </a:ext>
            </a:extLst>
          </p:cNvPr>
          <p:cNvCxnSpPr>
            <a:stCxn id="25" idx="0"/>
            <a:endCxn id="14" idx="4"/>
          </p:cNvCxnSpPr>
          <p:nvPr/>
        </p:nvCxnSpPr>
        <p:spPr>
          <a:xfrm rot="16200000" flipV="1">
            <a:off x="6983413" y="1196975"/>
            <a:ext cx="285750" cy="749300"/>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7" name="25 Conector curvado">
            <a:extLst>
              <a:ext uri="{FF2B5EF4-FFF2-40B4-BE49-F238E27FC236}">
                <a16:creationId xmlns:a16="http://schemas.microsoft.com/office/drawing/2014/main" id="{B89A28EC-9219-4D64-9054-4F77256417F5}"/>
              </a:ext>
            </a:extLst>
          </p:cNvPr>
          <p:cNvCxnSpPr>
            <a:cxnSpLocks/>
            <a:stCxn id="14" idx="2"/>
            <a:endCxn id="13" idx="6"/>
          </p:cNvCxnSpPr>
          <p:nvPr/>
        </p:nvCxnSpPr>
        <p:spPr>
          <a:xfrm rot="10800000" flipV="1">
            <a:off x="4286251" y="750093"/>
            <a:ext cx="428625" cy="161925"/>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64536" name="26 CuadroTexto">
            <a:extLst>
              <a:ext uri="{FF2B5EF4-FFF2-40B4-BE49-F238E27FC236}">
                <a16:creationId xmlns:a16="http://schemas.microsoft.com/office/drawing/2014/main" id="{682D0124-6294-4F75-8DA3-BB7E18D7A37B}"/>
              </a:ext>
            </a:extLst>
          </p:cNvPr>
          <p:cNvSpPr txBox="1">
            <a:spLocks noChangeArrowheads="1"/>
          </p:cNvSpPr>
          <p:nvPr/>
        </p:nvSpPr>
        <p:spPr bwMode="auto">
          <a:xfrm>
            <a:off x="3563938" y="5661025"/>
            <a:ext cx="316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_tradnl" altLang="es-EC" sz="1100" b="1">
                <a:solidFill>
                  <a:srgbClr val="FF0000"/>
                </a:solidFill>
              </a:rPr>
              <a:t>Gestión y desarrollo del talento humano</a:t>
            </a:r>
          </a:p>
        </p:txBody>
      </p:sp>
      <p:sp>
        <p:nvSpPr>
          <p:cNvPr id="64537" name="27 CuadroTexto">
            <a:extLst>
              <a:ext uri="{FF2B5EF4-FFF2-40B4-BE49-F238E27FC236}">
                <a16:creationId xmlns:a16="http://schemas.microsoft.com/office/drawing/2014/main" id="{D6E13D49-645C-44E6-86B9-E4F8686A0ECD}"/>
              </a:ext>
            </a:extLst>
          </p:cNvPr>
          <p:cNvSpPr txBox="1">
            <a:spLocks noChangeArrowheads="1"/>
          </p:cNvSpPr>
          <p:nvPr/>
        </p:nvSpPr>
        <p:spPr bwMode="auto">
          <a:xfrm>
            <a:off x="2843213" y="3429000"/>
            <a:ext cx="316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_tradnl" altLang="es-EC" sz="1100" b="1">
                <a:solidFill>
                  <a:schemeClr val="bg1"/>
                </a:solidFill>
              </a:rPr>
              <a:t>Excelencia Operacional</a:t>
            </a:r>
          </a:p>
        </p:txBody>
      </p:sp>
      <p:sp>
        <p:nvSpPr>
          <p:cNvPr id="64538" name="28 CuadroTexto">
            <a:extLst>
              <a:ext uri="{FF2B5EF4-FFF2-40B4-BE49-F238E27FC236}">
                <a16:creationId xmlns:a16="http://schemas.microsoft.com/office/drawing/2014/main" id="{7D76E48B-6DEC-471C-8DC5-8F713A0409F8}"/>
              </a:ext>
            </a:extLst>
          </p:cNvPr>
          <p:cNvSpPr txBox="1">
            <a:spLocks noChangeArrowheads="1"/>
          </p:cNvSpPr>
          <p:nvPr/>
        </p:nvSpPr>
        <p:spPr bwMode="auto">
          <a:xfrm>
            <a:off x="3132138" y="4508500"/>
            <a:ext cx="316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_tradnl" altLang="es-EC" sz="1100" b="1">
                <a:solidFill>
                  <a:schemeClr val="bg1"/>
                </a:solidFill>
              </a:rPr>
              <a:t>Gestión efectiva de los recursos</a:t>
            </a:r>
          </a:p>
        </p:txBody>
      </p:sp>
      <p:sp>
        <p:nvSpPr>
          <p:cNvPr id="64539" name="29 CuadroTexto">
            <a:extLst>
              <a:ext uri="{FF2B5EF4-FFF2-40B4-BE49-F238E27FC236}">
                <a16:creationId xmlns:a16="http://schemas.microsoft.com/office/drawing/2014/main" id="{D07A3DFA-6D8D-44D0-AA2E-9DBB3A06A3AB}"/>
              </a:ext>
            </a:extLst>
          </p:cNvPr>
          <p:cNvSpPr txBox="1">
            <a:spLocks noChangeArrowheads="1"/>
          </p:cNvSpPr>
          <p:nvPr/>
        </p:nvSpPr>
        <p:spPr bwMode="auto">
          <a:xfrm>
            <a:off x="2555875" y="2420938"/>
            <a:ext cx="3168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_tradnl" altLang="es-EC" sz="1100" b="1">
                <a:solidFill>
                  <a:schemeClr val="bg1"/>
                </a:solidFill>
              </a:rPr>
              <a:t>Sostenibilidad Financiera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a:extLst>
              <a:ext uri="{FF2B5EF4-FFF2-40B4-BE49-F238E27FC236}">
                <a16:creationId xmlns:a16="http://schemas.microsoft.com/office/drawing/2014/main" id="{348157F3-F14E-491A-9752-37145A1DE67A}"/>
              </a:ext>
            </a:extLst>
          </p:cNvPr>
          <p:cNvSpPr>
            <a:spLocks noGrp="1"/>
          </p:cNvSpPr>
          <p:nvPr>
            <p:ph type="title"/>
          </p:nvPr>
        </p:nvSpPr>
        <p:spPr>
          <a:xfrm>
            <a:off x="685332" y="188640"/>
            <a:ext cx="7773338" cy="1596177"/>
          </a:xfrm>
        </p:spPr>
        <p:txBody>
          <a:bodyPr>
            <a:normAutofit/>
          </a:bodyPr>
          <a:lstStyle/>
          <a:p>
            <a:pPr algn="ctr" fontAlgn="auto">
              <a:spcAft>
                <a:spcPts val="0"/>
              </a:spcAft>
              <a:defRPr/>
            </a:pPr>
            <a:r>
              <a:rPr lang="es-VE" dirty="0">
                <a:effectLst>
                  <a:outerShdw blurRad="38100" dist="38100" dir="2700000" algn="tl">
                    <a:srgbClr val="000000">
                      <a:alpha val="43137"/>
                    </a:srgbClr>
                  </a:outerShdw>
                </a:effectLst>
              </a:rPr>
              <a:t>Productividad</a:t>
            </a:r>
          </a:p>
        </p:txBody>
      </p:sp>
      <p:pic>
        <p:nvPicPr>
          <p:cNvPr id="66563" name="Picture 2" descr="http://guzmanlastra.com/wp-content/uploads/2011/02/productividad-en-el-trabajo.jpg">
            <a:extLst>
              <a:ext uri="{FF2B5EF4-FFF2-40B4-BE49-F238E27FC236}">
                <a16:creationId xmlns:a16="http://schemas.microsoft.com/office/drawing/2014/main" id="{038D67D9-9C76-4E39-BA0B-388B3B474C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438" y="1420813"/>
            <a:ext cx="1944687"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4 CuadroTexto">
            <a:extLst>
              <a:ext uri="{FF2B5EF4-FFF2-40B4-BE49-F238E27FC236}">
                <a16:creationId xmlns:a16="http://schemas.microsoft.com/office/drawing/2014/main" id="{53FD40E1-1B93-420A-A32B-719E6A4E0532}"/>
              </a:ext>
            </a:extLst>
          </p:cNvPr>
          <p:cNvSpPr txBox="1">
            <a:spLocks noChangeArrowheads="1"/>
          </p:cNvSpPr>
          <p:nvPr/>
        </p:nvSpPr>
        <p:spPr bwMode="auto">
          <a:xfrm>
            <a:off x="654051" y="1420813"/>
            <a:ext cx="6150198"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r>
              <a:rPr lang="es-VE" altLang="es-EC" sz="2000" dirty="0">
                <a:latin typeface="Arial" panose="020B0604020202020204" pitchFamily="34" charset="0"/>
                <a:cs typeface="Arial" panose="020B0604020202020204" pitchFamily="34" charset="0"/>
              </a:rPr>
              <a:t>Es la relación entre la producción obtenida por un sistema productivo y los recursos utilizados para obtener dicha producción.</a:t>
            </a:r>
          </a:p>
          <a:p>
            <a:pPr algn="just"/>
            <a:r>
              <a:rPr lang="es-VE" altLang="es-EC" sz="2000" dirty="0">
                <a:latin typeface="Arial" panose="020B0604020202020204" pitchFamily="34" charset="0"/>
                <a:cs typeface="Arial" panose="020B0604020202020204" pitchFamily="34" charset="0"/>
              </a:rPr>
              <a:t>Es la relación entre los resultados y el tiempo utilizado para obtenerlos.</a:t>
            </a:r>
          </a:p>
          <a:p>
            <a:pPr algn="just"/>
            <a:r>
              <a:rPr lang="es-VE" altLang="es-EC" sz="2000" dirty="0">
                <a:latin typeface="Arial" panose="020B0604020202020204" pitchFamily="34" charset="0"/>
                <a:cs typeface="Arial" panose="020B0604020202020204" pitchFamily="34" charset="0"/>
              </a:rPr>
              <a:t>Es un indicador de eficiencia que relaciona la cantidad de producto utilizado con la cantidad de producción obtenida.</a:t>
            </a:r>
          </a:p>
          <a:p>
            <a:pPr algn="just"/>
            <a:r>
              <a:rPr lang="es-VE" altLang="es-EC" sz="2000" dirty="0">
                <a:latin typeface="Arial" panose="020B0604020202020204" pitchFamily="34" charset="0"/>
                <a:cs typeface="Arial" panose="020B0604020202020204" pitchFamily="34" charset="0"/>
              </a:rPr>
              <a:t>Es el índice económico que relaciona la producción con los recursos empleados para obtener dicha producción.</a:t>
            </a:r>
          </a:p>
          <a:p>
            <a:pPr algn="just"/>
            <a:endParaRPr lang="es-ES" altLang="es-EC" sz="2000" dirty="0">
              <a:latin typeface="Arial" panose="020B0604020202020204" pitchFamily="34" charset="0"/>
              <a:cs typeface="Arial" panose="020B0604020202020204" pitchFamily="34" charset="0"/>
            </a:endParaRPr>
          </a:p>
          <a:p>
            <a:pPr algn="just"/>
            <a:r>
              <a:rPr lang="es-ES" altLang="es-EC" sz="2000" dirty="0">
                <a:latin typeface="Arial" panose="020B0604020202020204" pitchFamily="34" charset="0"/>
                <a:cs typeface="Arial" panose="020B0604020202020204" pitchFamily="34" charset="0"/>
              </a:rPr>
              <a:t>Matemáticamente se expresa como:</a:t>
            </a:r>
            <a:endParaRPr lang="es-ES" altLang="es-EC" sz="2000" dirty="0">
              <a:solidFill>
                <a:srgbClr val="FF0000"/>
              </a:solidFill>
              <a:latin typeface="Arial" panose="020B0604020202020204" pitchFamily="34" charset="0"/>
              <a:cs typeface="Arial" panose="020B0604020202020204" pitchFamily="34" charset="0"/>
            </a:endParaRPr>
          </a:p>
          <a:p>
            <a:pPr algn="just"/>
            <a:endParaRPr lang="es-ES" altLang="es-EC" sz="2000" dirty="0">
              <a:latin typeface="Arial" panose="020B0604020202020204" pitchFamily="34" charset="0"/>
              <a:cs typeface="Arial" panose="020B0604020202020204" pitchFamily="34" charset="0"/>
            </a:endParaRPr>
          </a:p>
          <a:p>
            <a:pPr algn="just"/>
            <a:r>
              <a:rPr lang="es-ES" altLang="es-EC" sz="2000" b="1" dirty="0">
                <a:latin typeface="Arial" panose="020B0604020202020204" pitchFamily="34" charset="0"/>
                <a:cs typeface="Arial" panose="020B0604020202020204" pitchFamily="34" charset="0"/>
              </a:rPr>
              <a:t>	</a:t>
            </a:r>
            <a:r>
              <a:rPr lang="es-VE" altLang="es-EC" sz="2000" b="1" dirty="0">
                <a:latin typeface="Arial" panose="020B0604020202020204" pitchFamily="34" charset="0"/>
                <a:cs typeface="Arial" panose="020B0604020202020204" pitchFamily="34" charset="0"/>
              </a:rPr>
              <a:t>P  = PRODUCCIÓN/RECURSOS</a:t>
            </a:r>
            <a:endParaRPr lang="es-VE" altLang="es-EC" sz="2000" dirty="0">
              <a:latin typeface="Arial" panose="020B0604020202020204" pitchFamily="34" charset="0"/>
              <a:cs typeface="Arial" panose="020B0604020202020204" pitchFamily="34" charset="0"/>
            </a:endParaRPr>
          </a:p>
          <a:p>
            <a:endParaRPr lang="es-VE" altLang="es-EC"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3 CuadroTexto">
            <a:extLst>
              <a:ext uri="{FF2B5EF4-FFF2-40B4-BE49-F238E27FC236}">
                <a16:creationId xmlns:a16="http://schemas.microsoft.com/office/drawing/2014/main" id="{63F5B703-3DC7-4F19-91EF-03CADCFA687F}"/>
              </a:ext>
            </a:extLst>
          </p:cNvPr>
          <p:cNvSpPr txBox="1">
            <a:spLocks noChangeArrowheads="1"/>
          </p:cNvSpPr>
          <p:nvPr/>
        </p:nvSpPr>
        <p:spPr bwMode="auto">
          <a:xfrm>
            <a:off x="467544" y="704885"/>
            <a:ext cx="84969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VE" altLang="es-EC" sz="2000" dirty="0">
                <a:latin typeface="Arial" panose="020B0604020202020204" pitchFamily="34" charset="0"/>
                <a:cs typeface="Arial" panose="020B0604020202020204" pitchFamily="34" charset="0"/>
              </a:rPr>
              <a:t>	</a:t>
            </a:r>
            <a:r>
              <a:rPr lang="es-VE" altLang="es-EC" sz="2400" b="1" dirty="0">
                <a:latin typeface="Arial" panose="020B0604020202020204" pitchFamily="34" charset="0"/>
                <a:cs typeface="Arial" panose="020B0604020202020204" pitchFamily="34" charset="0"/>
              </a:rPr>
              <a:t>El único camino para que un negocio pueda crecer y aumentar su rentabilidad (o sus utilidades) es aumentando su productividad.</a:t>
            </a:r>
          </a:p>
          <a:p>
            <a:endParaRPr lang="es-VE" altLang="es-EC" sz="2000" dirty="0">
              <a:latin typeface="Arial" panose="020B0604020202020204" pitchFamily="34" charset="0"/>
              <a:cs typeface="Arial" panose="020B0604020202020204" pitchFamily="34" charset="0"/>
            </a:endParaRPr>
          </a:p>
          <a:p>
            <a:endParaRPr lang="es-ES" altLang="es-EC" sz="2000" dirty="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q"/>
            </a:pPr>
            <a:r>
              <a:rPr lang="es-VE" altLang="es-EC" sz="2200" dirty="0">
                <a:latin typeface="Arial" panose="020B0604020202020204" pitchFamily="34" charset="0"/>
                <a:cs typeface="Arial" panose="020B0604020202020204" pitchFamily="34" charset="0"/>
              </a:rPr>
              <a:t>Productividad = salida/ entradas.</a:t>
            </a:r>
          </a:p>
          <a:p>
            <a:pPr>
              <a:buClr>
                <a:schemeClr val="accent2"/>
              </a:buClr>
              <a:buFont typeface="Wingdings" panose="05000000000000000000" pitchFamily="2" charset="2"/>
              <a:buChar char="q"/>
            </a:pPr>
            <a:r>
              <a:rPr lang="es-VE" altLang="es-EC" sz="2200" dirty="0">
                <a:latin typeface="Arial" panose="020B0604020202020204" pitchFamily="34" charset="0"/>
                <a:cs typeface="Arial" panose="020B0604020202020204" pitchFamily="34" charset="0"/>
              </a:rPr>
              <a:t>Entradas: mano de obra, materia prima, maquinarias, energía. </a:t>
            </a:r>
          </a:p>
          <a:p>
            <a:pPr>
              <a:buClr>
                <a:schemeClr val="accent2"/>
              </a:buClr>
              <a:buFont typeface="Wingdings" panose="05000000000000000000" pitchFamily="2" charset="2"/>
              <a:buChar char="q"/>
            </a:pPr>
            <a:r>
              <a:rPr lang="es-VE" altLang="es-EC" sz="2200" dirty="0">
                <a:latin typeface="Arial" panose="020B0604020202020204" pitchFamily="34" charset="0"/>
                <a:cs typeface="Arial" panose="020B0604020202020204" pitchFamily="34" charset="0"/>
              </a:rPr>
              <a:t>Salidas: productos.</a:t>
            </a:r>
          </a:p>
          <a:p>
            <a:pPr>
              <a:buClr>
                <a:schemeClr val="accent2"/>
              </a:buClr>
              <a:buFont typeface="Wingdings" panose="05000000000000000000" pitchFamily="2" charset="2"/>
              <a:buChar char="q"/>
            </a:pPr>
            <a:r>
              <a:rPr lang="es-VE" altLang="es-EC" sz="2200" dirty="0">
                <a:latin typeface="Arial" panose="020B0604020202020204" pitchFamily="34" charset="0"/>
                <a:cs typeface="Arial" panose="020B0604020202020204" pitchFamily="34" charset="0"/>
              </a:rPr>
              <a:t>Misma entrada, salida más grande.</a:t>
            </a:r>
          </a:p>
          <a:p>
            <a:pPr>
              <a:buClr>
                <a:schemeClr val="accent2"/>
              </a:buClr>
              <a:buFont typeface="Wingdings" panose="05000000000000000000" pitchFamily="2" charset="2"/>
              <a:buChar char="q"/>
            </a:pPr>
            <a:r>
              <a:rPr lang="es-VE" altLang="es-EC" sz="2200" dirty="0">
                <a:latin typeface="Arial" panose="020B0604020202020204" pitchFamily="34" charset="0"/>
                <a:cs typeface="Arial" panose="020B0604020202020204" pitchFamily="34" charset="0"/>
              </a:rPr>
              <a:t>Entrada más pequeña misma salida.</a:t>
            </a:r>
          </a:p>
          <a:p>
            <a:pPr>
              <a:buClr>
                <a:schemeClr val="accent2"/>
              </a:buClr>
              <a:buFont typeface="Wingdings" panose="05000000000000000000" pitchFamily="2" charset="2"/>
              <a:buChar char="q"/>
            </a:pPr>
            <a:r>
              <a:rPr lang="es-VE" altLang="es-EC" sz="2200" dirty="0">
                <a:latin typeface="Arial" panose="020B0604020202020204" pitchFamily="34" charset="0"/>
                <a:cs typeface="Arial" panose="020B0604020202020204" pitchFamily="34" charset="0"/>
              </a:rPr>
              <a:t>Incrementar salida disminuir entrada.</a:t>
            </a:r>
          </a:p>
          <a:p>
            <a:pPr>
              <a:buClr>
                <a:schemeClr val="accent2"/>
              </a:buClr>
              <a:buFont typeface="Wingdings" panose="05000000000000000000" pitchFamily="2" charset="2"/>
              <a:buChar char="q"/>
            </a:pPr>
            <a:r>
              <a:rPr lang="es-VE" altLang="es-EC" sz="2200" dirty="0">
                <a:latin typeface="Arial" panose="020B0604020202020204" pitchFamily="34" charset="0"/>
                <a:cs typeface="Arial" panose="020B0604020202020204" pitchFamily="34" charset="0"/>
              </a:rPr>
              <a:t>Incrementar salida más rápido que la entrada.</a:t>
            </a:r>
          </a:p>
          <a:p>
            <a:pPr>
              <a:buClr>
                <a:schemeClr val="accent2"/>
              </a:buClr>
              <a:buFont typeface="Wingdings" panose="05000000000000000000" pitchFamily="2" charset="2"/>
              <a:buChar char="q"/>
            </a:pPr>
            <a:r>
              <a:rPr lang="es-VE" altLang="es-EC" sz="2200" dirty="0">
                <a:latin typeface="Arial" panose="020B0604020202020204" pitchFamily="34" charset="0"/>
                <a:cs typeface="Arial" panose="020B0604020202020204" pitchFamily="34" charset="0"/>
              </a:rPr>
              <a:t>Disminuir la salida en forma menor que la entrada.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Rectángulo">
            <a:extLst>
              <a:ext uri="{FF2B5EF4-FFF2-40B4-BE49-F238E27FC236}">
                <a16:creationId xmlns:a16="http://schemas.microsoft.com/office/drawing/2014/main" id="{D084C8E1-0404-4731-B4F4-803482EA1B1D}"/>
              </a:ext>
            </a:extLst>
          </p:cNvPr>
          <p:cNvSpPr>
            <a:spLocks noChangeArrowheads="1"/>
          </p:cNvSpPr>
          <p:nvPr/>
        </p:nvSpPr>
        <p:spPr bwMode="auto">
          <a:xfrm>
            <a:off x="611509" y="750888"/>
            <a:ext cx="8208963" cy="2678112"/>
          </a:xfrm>
          <a:prstGeom prst="rect">
            <a:avLst/>
          </a:prstGeom>
          <a:solidFill>
            <a:schemeClr val="accent2">
              <a:lumMod val="40000"/>
              <a:lumOff val="60000"/>
            </a:schemeClr>
          </a:solidFill>
          <a:ln>
            <a:noFill/>
          </a:ln>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r>
              <a:rPr lang="es-VE" altLang="es-EC" sz="2400" dirty="0">
                <a:latin typeface="Arial" panose="020B0604020202020204" pitchFamily="34" charset="0"/>
                <a:cs typeface="Arial" panose="020B0604020202020204" pitchFamily="34" charset="0"/>
              </a:rPr>
              <a:t>	Con el fin de medir el progreso de la productividad, generalmente se emplea el índice de productividad (p)</a:t>
            </a:r>
          </a:p>
          <a:p>
            <a:pPr algn="just"/>
            <a:br>
              <a:rPr lang="es-VE" altLang="es-EC" sz="2400" dirty="0">
                <a:latin typeface="Arial" panose="020B0604020202020204" pitchFamily="34" charset="0"/>
                <a:cs typeface="Arial" panose="020B0604020202020204" pitchFamily="34" charset="0"/>
              </a:rPr>
            </a:br>
            <a:r>
              <a:rPr lang="es-VE" altLang="es-EC" sz="2400" b="1" dirty="0">
                <a:solidFill>
                  <a:srgbClr val="00B050"/>
                </a:solidFill>
                <a:latin typeface="Arial" panose="020B0604020202020204" pitchFamily="34" charset="0"/>
                <a:cs typeface="Arial" panose="020B0604020202020204" pitchFamily="34" charset="0"/>
              </a:rPr>
              <a:t>Como punto de comparación:</a:t>
            </a:r>
          </a:p>
          <a:p>
            <a:pPr algn="ctr"/>
            <a:br>
              <a:rPr lang="es-VE" altLang="es-EC" sz="2400" dirty="0">
                <a:latin typeface="Arial" panose="020B0604020202020204" pitchFamily="34" charset="0"/>
                <a:cs typeface="Arial" panose="020B0604020202020204" pitchFamily="34" charset="0"/>
              </a:rPr>
            </a:br>
            <a:r>
              <a:rPr lang="es-VE" altLang="es-EC" sz="2400" dirty="0">
                <a:latin typeface="Arial" panose="020B0604020202020204" pitchFamily="34" charset="0"/>
                <a:cs typeface="Arial" panose="020B0604020202020204" pitchFamily="34" charset="0"/>
              </a:rPr>
              <a:t>P= </a:t>
            </a:r>
            <a:r>
              <a:rPr lang="es-VE" altLang="es-EC" sz="2400" u="sng" dirty="0">
                <a:latin typeface="Arial" panose="020B0604020202020204" pitchFamily="34" charset="0"/>
                <a:cs typeface="Arial" panose="020B0604020202020204" pitchFamily="34" charset="0"/>
              </a:rPr>
              <a:t> 100*(productividad observada)</a:t>
            </a:r>
            <a:r>
              <a:rPr lang="es-VE" altLang="es-EC" sz="2400" dirty="0">
                <a:latin typeface="Arial" panose="020B0604020202020204" pitchFamily="34" charset="0"/>
                <a:cs typeface="Arial" panose="020B0604020202020204" pitchFamily="34" charset="0"/>
              </a:rPr>
              <a:t> </a:t>
            </a:r>
          </a:p>
          <a:p>
            <a:pPr algn="ctr"/>
            <a:r>
              <a:rPr lang="es-VE" altLang="es-EC" sz="2400" dirty="0">
                <a:latin typeface="Arial" panose="020B0604020202020204" pitchFamily="34" charset="0"/>
                <a:cs typeface="Arial" panose="020B0604020202020204" pitchFamily="34" charset="0"/>
              </a:rPr>
              <a:t>       (estándar de productividad)</a:t>
            </a:r>
          </a:p>
        </p:txBody>
      </p:sp>
      <p:sp>
        <p:nvSpPr>
          <p:cNvPr id="68611" name="4 Rectángulo">
            <a:extLst>
              <a:ext uri="{FF2B5EF4-FFF2-40B4-BE49-F238E27FC236}">
                <a16:creationId xmlns:a16="http://schemas.microsoft.com/office/drawing/2014/main" id="{B16E1AE3-9F56-4FDF-81F5-873E0FEBA333}"/>
              </a:ext>
            </a:extLst>
          </p:cNvPr>
          <p:cNvSpPr>
            <a:spLocks noChangeArrowheads="1"/>
          </p:cNvSpPr>
          <p:nvPr/>
        </p:nvSpPr>
        <p:spPr bwMode="auto">
          <a:xfrm>
            <a:off x="2699792" y="3861048"/>
            <a:ext cx="59044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r>
              <a:rPr lang="es-VE" altLang="es-EC" sz="2400" dirty="0">
                <a:latin typeface="Arial" panose="020B0604020202020204" pitchFamily="34" charset="0"/>
                <a:cs typeface="Arial" panose="020B0604020202020204" pitchFamily="34" charset="0"/>
              </a:rPr>
              <a:t>	Con lo anterior vemos que podemos obtener diferentes medidas de productividad, evaluar diferentes sistemas, departamentos, empresas, recursos como materias primas, energía, entre otros.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69639" name="Rectangle 6963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1" name="Rectangle 6964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pic>
        <p:nvPicPr>
          <p:cNvPr id="69643" name="Picture 6964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69634" name="3 Rectángulo">
            <a:extLst>
              <a:ext uri="{FF2B5EF4-FFF2-40B4-BE49-F238E27FC236}">
                <a16:creationId xmlns:a16="http://schemas.microsoft.com/office/drawing/2014/main" id="{AC374278-497C-4E0A-8F13-EC903CD48AD2}"/>
              </a:ext>
            </a:extLst>
          </p:cNvPr>
          <p:cNvSpPr>
            <a:spLocks noChangeArrowheads="1"/>
          </p:cNvSpPr>
          <p:nvPr/>
        </p:nvSpPr>
        <p:spPr bwMode="auto">
          <a:xfrm>
            <a:off x="3476095" y="1049695"/>
            <a:ext cx="4982105" cy="47586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indent="-228600" defTabSz="914400">
              <a:lnSpc>
                <a:spcPct val="120000"/>
              </a:lnSpc>
              <a:spcAft>
                <a:spcPts val="600"/>
              </a:spcAft>
              <a:buClr>
                <a:schemeClr val="tx1"/>
              </a:buClr>
              <a:buFont typeface="Arial" panose="020B0604020202020204" pitchFamily="34" charset="0"/>
              <a:buChar char="•"/>
            </a:pPr>
            <a:r>
              <a:rPr lang="en-US" altLang="es-EC" cap="all" dirty="0">
                <a:latin typeface="+mn-lt"/>
              </a:rPr>
              <a:t>	La productividad es, sobre todo, una actitud de la mente. Ella busca mejorar continuamente todo lo que existe. Está basada en la convicción de que uno puede hacer las cosas mejor hoy que ayer y mejor mañana que hoy. Además, ella requiere esfuerzos sin fin para adaptar actividades económicas a condiciones cambiantes aplicando nuevas teorías y métodos.</a:t>
            </a:r>
          </a:p>
          <a:p>
            <a:pPr indent="-228600" defTabSz="914400">
              <a:lnSpc>
                <a:spcPct val="120000"/>
              </a:lnSpc>
              <a:spcAft>
                <a:spcPts val="600"/>
              </a:spcAft>
              <a:buClr>
                <a:schemeClr val="tx1"/>
              </a:buClr>
              <a:buFont typeface="Arial" panose="020B0604020202020204" pitchFamily="34" charset="0"/>
              <a:buChar char="•"/>
            </a:pPr>
            <a:endParaRPr lang="en-US" altLang="es-EC" cap="all" dirty="0">
              <a:latin typeface="+mn-lt"/>
            </a:endParaRPr>
          </a:p>
          <a:p>
            <a:pPr indent="-228600" defTabSz="914400">
              <a:lnSpc>
                <a:spcPct val="120000"/>
              </a:lnSpc>
              <a:spcAft>
                <a:spcPts val="600"/>
              </a:spcAft>
              <a:buClr>
                <a:schemeClr val="tx1"/>
              </a:buClr>
              <a:buFont typeface="Arial" panose="020B0604020202020204" pitchFamily="34" charset="0"/>
              <a:buChar char="•"/>
            </a:pPr>
            <a:r>
              <a:rPr lang="en-US" altLang="es-EC" cap="all" dirty="0">
                <a:latin typeface="+mn-lt"/>
              </a:rPr>
              <a:t>Es una creencia firme en el progreso humano</a:t>
            </a:r>
          </a:p>
        </p:txBody>
      </p:sp>
      <p:pic>
        <p:nvPicPr>
          <p:cNvPr id="69645" name="Picture 6964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536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5370">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5373" name="Rectangle 1537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3">
            <a:extLst>
              <a:ext uri="{FF2B5EF4-FFF2-40B4-BE49-F238E27FC236}">
                <a16:creationId xmlns:a16="http://schemas.microsoft.com/office/drawing/2014/main" id="{48B1ADD3-F693-4067-8ACA-257D6EB44840}"/>
              </a:ext>
            </a:extLst>
          </p:cNvPr>
          <p:cNvSpPr>
            <a:spLocks noChangeArrowheads="1"/>
          </p:cNvSpPr>
          <p:nvPr/>
        </p:nvSpPr>
        <p:spPr bwMode="auto">
          <a:xfrm>
            <a:off x="685330" y="2367092"/>
            <a:ext cx="4534742" cy="38813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ormAutofit/>
          </a:bodyPr>
          <a:lstStyle>
            <a:lvl1pPr marL="274638" indent="-274638">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indent="-228600" defTabSz="914400">
              <a:lnSpc>
                <a:spcPct val="110000"/>
              </a:lnSpc>
              <a:spcBef>
                <a:spcPct val="50000"/>
              </a:spcBef>
              <a:buClr>
                <a:schemeClr val="tx1"/>
              </a:buClr>
              <a:buSzPct val="75000"/>
              <a:buFont typeface="Arial" panose="020B0604020202020204" pitchFamily="34" charset="0"/>
              <a:buChar char="•"/>
            </a:pPr>
            <a:r>
              <a:rPr lang="en-US" altLang="es-EC" sz="1200" b="1" cap="all" dirty="0">
                <a:latin typeface="+mn-lt"/>
              </a:rPr>
              <a:t>No es predicción.</a:t>
            </a:r>
          </a:p>
          <a:p>
            <a:pPr indent="-228600" defTabSz="914400">
              <a:lnSpc>
                <a:spcPct val="110000"/>
              </a:lnSpc>
              <a:spcBef>
                <a:spcPct val="50000"/>
              </a:spcBef>
              <a:buClr>
                <a:schemeClr val="tx1"/>
              </a:buClr>
              <a:buSzPct val="75000"/>
              <a:buFont typeface="Arial" panose="020B0604020202020204" pitchFamily="34" charset="0"/>
              <a:buChar char="•"/>
            </a:pPr>
            <a:r>
              <a:rPr lang="en-US" altLang="es-EC" sz="1200" b="1" cap="all" dirty="0">
                <a:latin typeface="+mn-lt"/>
              </a:rPr>
              <a:t>No es adivinación del futuro.</a:t>
            </a:r>
          </a:p>
          <a:p>
            <a:pPr indent="-228600" defTabSz="914400">
              <a:lnSpc>
                <a:spcPct val="110000"/>
              </a:lnSpc>
              <a:spcBef>
                <a:spcPct val="50000"/>
              </a:spcBef>
              <a:buClr>
                <a:schemeClr val="tx1"/>
              </a:buClr>
              <a:buSzPct val="75000"/>
              <a:buFont typeface="Arial" panose="020B0604020202020204" pitchFamily="34" charset="0"/>
              <a:buChar char="•"/>
            </a:pPr>
            <a:r>
              <a:rPr lang="en-US" altLang="es-EC" sz="1200" b="1" cap="all" dirty="0">
                <a:latin typeface="+mn-lt"/>
              </a:rPr>
              <a:t>La planificación es necesaria precisamente por nuestra incapacidad de </a:t>
            </a:r>
          </a:p>
          <a:p>
            <a:pPr marL="46038" indent="0" defTabSz="914400">
              <a:lnSpc>
                <a:spcPct val="110000"/>
              </a:lnSpc>
              <a:spcBef>
                <a:spcPct val="50000"/>
              </a:spcBef>
              <a:buClr>
                <a:schemeClr val="tx1"/>
              </a:buClr>
              <a:buSzPct val="75000"/>
            </a:pPr>
            <a:r>
              <a:rPr lang="en-US" altLang="es-EC" sz="2800" b="1" cap="all" dirty="0">
                <a:latin typeface="+mn-lt"/>
              </a:rPr>
              <a:t>predicción</a:t>
            </a:r>
            <a:r>
              <a:rPr lang="en-US" altLang="es-EC" sz="1200" b="1" cap="all" dirty="0">
                <a:latin typeface="+mn-lt"/>
              </a:rPr>
              <a:t>.</a:t>
            </a:r>
          </a:p>
          <a:p>
            <a:pPr indent="-228600" algn="just" defTabSz="914400">
              <a:lnSpc>
                <a:spcPct val="110000"/>
              </a:lnSpc>
              <a:spcBef>
                <a:spcPct val="50000"/>
              </a:spcBef>
              <a:buClr>
                <a:schemeClr val="tx1"/>
              </a:buClr>
              <a:buSzPct val="75000"/>
              <a:buFont typeface="Arial" panose="020B0604020202020204" pitchFamily="34" charset="0"/>
              <a:buChar char="•"/>
            </a:pPr>
            <a:r>
              <a:rPr lang="en-US" altLang="es-EC" sz="1200" b="1" cap="all" dirty="0">
                <a:latin typeface="+mn-lt"/>
              </a:rPr>
              <a:t>Las predicciones se refieren al curso más probable de los eventos: la gestión más exitosa es la que prepara a la empresa para </a:t>
            </a:r>
            <a:r>
              <a:rPr lang="en-US" altLang="es-EC" sz="1200" b="1" cap="all" dirty="0" err="1">
                <a:latin typeface="+mn-lt"/>
              </a:rPr>
              <a:t>enfrentar</a:t>
            </a:r>
            <a:r>
              <a:rPr lang="en-US" altLang="es-EC" sz="1200" b="1" cap="all" dirty="0">
                <a:latin typeface="+mn-lt"/>
              </a:rPr>
              <a:t> los sucesos improbables cuando éstos ocurren.</a:t>
            </a:r>
          </a:p>
        </p:txBody>
      </p:sp>
      <p:pic>
        <p:nvPicPr>
          <p:cNvPr id="15364" name="Picture 4" descr="future">
            <a:extLst>
              <a:ext uri="{FF2B5EF4-FFF2-40B4-BE49-F238E27FC236}">
                <a16:creationId xmlns:a16="http://schemas.microsoft.com/office/drawing/2014/main" id="{0C7034AE-7005-4656-8AA4-58422D28A8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0112" y="1009068"/>
            <a:ext cx="3081285" cy="47249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5374">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0" name="Rectangle 2">
            <a:extLst>
              <a:ext uri="{FF2B5EF4-FFF2-40B4-BE49-F238E27FC236}">
                <a16:creationId xmlns:a16="http://schemas.microsoft.com/office/drawing/2014/main" id="{5EE2052E-83E6-43B5-B8F7-389BF23FE8D8}"/>
              </a:ext>
            </a:extLst>
          </p:cNvPr>
          <p:cNvSpPr>
            <a:spLocks noGrp="1" noChangeArrowheads="1"/>
          </p:cNvSpPr>
          <p:nvPr>
            <p:ph type="title" idx="4294967295"/>
          </p:nvPr>
        </p:nvSpPr>
        <p:spPr>
          <a:xfrm>
            <a:off x="685330" y="640831"/>
            <a:ext cx="4894780" cy="1573863"/>
          </a:xfrm>
        </p:spPr>
        <p:txBody>
          <a:bodyPr vert="horz" lIns="91440" tIns="45720" rIns="91440" bIns="45720" rtlCol="0" anchor="ctr">
            <a:normAutofit/>
          </a:bodyPr>
          <a:lstStyle/>
          <a:p>
            <a:pPr algn="l" fontAlgn="auto">
              <a:spcAft>
                <a:spcPts val="0"/>
              </a:spcAft>
              <a:defRPr/>
            </a:pPr>
            <a:r>
              <a:rPr lang="en-US" sz="2500" b="1" dirty="0"/>
              <a:t>Planeación Estratégica:</a:t>
            </a:r>
            <a:br>
              <a:rPr lang="en-US" sz="2500" b="1" dirty="0"/>
            </a:br>
            <a:r>
              <a:rPr lang="en-US" sz="2500" b="1" dirty="0"/>
              <a:t>Lo que NO es Planificación…</a:t>
            </a:r>
          </a:p>
        </p:txBody>
      </p:sp>
    </p:spTree>
  </p:cSld>
  <p:clrMapOvr>
    <a:masterClrMapping/>
  </p:clrMapOvr>
  <p:transition>
    <p:randomBa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4 Rectángulo">
            <a:extLst>
              <a:ext uri="{FF2B5EF4-FFF2-40B4-BE49-F238E27FC236}">
                <a16:creationId xmlns:a16="http://schemas.microsoft.com/office/drawing/2014/main" id="{6196FBA6-2B70-4F05-9FFE-7F780AFDBD55}"/>
              </a:ext>
            </a:extLst>
          </p:cNvPr>
          <p:cNvSpPr>
            <a:spLocks noChangeArrowheads="1"/>
          </p:cNvSpPr>
          <p:nvPr/>
        </p:nvSpPr>
        <p:spPr bwMode="auto">
          <a:xfrm>
            <a:off x="788665" y="1555750"/>
            <a:ext cx="8031807" cy="5016500"/>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r>
              <a:rPr lang="es-VE" altLang="es-EC" sz="2000" dirty="0">
                <a:latin typeface="Arial" panose="020B0604020202020204" pitchFamily="34" charset="0"/>
                <a:ea typeface="Verdana" panose="020B0604030504040204" pitchFamily="34" charset="0"/>
                <a:cs typeface="Arial" panose="020B0604020202020204" pitchFamily="34" charset="0"/>
              </a:rPr>
              <a:t>Para </a:t>
            </a:r>
            <a:r>
              <a:rPr lang="es-VE" altLang="es-EC" sz="2000" i="1" dirty="0">
                <a:latin typeface="Arial" panose="020B0604020202020204" pitchFamily="34" charset="0"/>
                <a:ea typeface="Verdana" panose="020B0604030504040204" pitchFamily="34" charset="0"/>
                <a:cs typeface="Arial" panose="020B0604020202020204" pitchFamily="34" charset="0"/>
              </a:rPr>
              <a:t>Shewhart Walter </a:t>
            </a:r>
            <a:r>
              <a:rPr lang="es-VE" altLang="es-EC" sz="2000" dirty="0">
                <a:latin typeface="Arial" panose="020B0604020202020204" pitchFamily="34" charset="0"/>
                <a:ea typeface="Verdana" panose="020B0604030504040204" pitchFamily="34" charset="0"/>
                <a:cs typeface="Arial" panose="020B0604020202020204" pitchFamily="34" charset="0"/>
              </a:rPr>
              <a:t>la calidad es </a:t>
            </a:r>
            <a:r>
              <a:rPr lang="es-VE" altLang="es-EC" sz="2000" b="1" dirty="0">
                <a:latin typeface="Arial" panose="020B0604020202020204" pitchFamily="34" charset="0"/>
                <a:ea typeface="Verdana" panose="020B0604030504040204" pitchFamily="34" charset="0"/>
                <a:cs typeface="Arial" panose="020B0604020202020204" pitchFamily="34" charset="0"/>
              </a:rPr>
              <a:t>“La bondad de un producto”</a:t>
            </a:r>
            <a:endParaRPr lang="es-VE" altLang="es-EC" sz="2000" dirty="0">
              <a:latin typeface="Arial" panose="020B0604020202020204" pitchFamily="34" charset="0"/>
              <a:ea typeface="Verdana" panose="020B0604030504040204" pitchFamily="34" charset="0"/>
              <a:cs typeface="Arial" panose="020B0604020202020204" pitchFamily="34" charset="0"/>
            </a:endParaRPr>
          </a:p>
          <a:p>
            <a:pPr algn="just"/>
            <a:endParaRPr lang="es-VE" altLang="es-EC" sz="2000" dirty="0">
              <a:latin typeface="Arial" panose="020B0604020202020204" pitchFamily="34" charset="0"/>
              <a:ea typeface="Verdana" panose="020B0604030504040204" pitchFamily="34" charset="0"/>
              <a:cs typeface="Arial" panose="020B0604020202020204" pitchFamily="34" charset="0"/>
            </a:endParaRPr>
          </a:p>
          <a:p>
            <a:pPr algn="just"/>
            <a:r>
              <a:rPr lang="es-VE" altLang="es-EC" sz="2000" i="1" dirty="0">
                <a:latin typeface="Arial" panose="020B0604020202020204" pitchFamily="34" charset="0"/>
                <a:ea typeface="Verdana" panose="020B0604030504040204" pitchFamily="34" charset="0"/>
                <a:cs typeface="Arial" panose="020B0604020202020204" pitchFamily="34" charset="0"/>
              </a:rPr>
              <a:t>Juran Josep </a:t>
            </a:r>
            <a:r>
              <a:rPr lang="es-VE" altLang="es-EC" sz="2000" dirty="0">
                <a:latin typeface="Arial" panose="020B0604020202020204" pitchFamily="34" charset="0"/>
                <a:ea typeface="Verdana" panose="020B0604030504040204" pitchFamily="34" charset="0"/>
                <a:cs typeface="Arial" panose="020B0604020202020204" pitchFamily="34" charset="0"/>
              </a:rPr>
              <a:t>define calidad como “</a:t>
            </a:r>
            <a:r>
              <a:rPr lang="es-VE" altLang="es-EC" sz="2000" b="1" dirty="0">
                <a:latin typeface="Arial" panose="020B0604020202020204" pitchFamily="34" charset="0"/>
                <a:ea typeface="Verdana" panose="020B0604030504040204" pitchFamily="34" charset="0"/>
                <a:cs typeface="Arial" panose="020B0604020202020204" pitchFamily="34" charset="0"/>
              </a:rPr>
              <a:t>Adecuado para el uso</a:t>
            </a:r>
            <a:r>
              <a:rPr lang="es-VE" altLang="es-EC" sz="2000" dirty="0">
                <a:latin typeface="Arial" panose="020B0604020202020204" pitchFamily="34" charset="0"/>
                <a:ea typeface="Verdana" panose="020B0604030504040204" pitchFamily="34" charset="0"/>
                <a:cs typeface="Arial" panose="020B0604020202020204" pitchFamily="34" charset="0"/>
              </a:rPr>
              <a:t>", también la expresa como </a:t>
            </a:r>
            <a:r>
              <a:rPr lang="es-VE" altLang="es-EC" sz="2000" b="1" dirty="0">
                <a:latin typeface="Arial" panose="020B0604020202020204" pitchFamily="34" charset="0"/>
                <a:ea typeface="Verdana" panose="020B0604030504040204" pitchFamily="34" charset="0"/>
                <a:cs typeface="Arial" panose="020B0604020202020204" pitchFamily="34" charset="0"/>
              </a:rPr>
              <a:t>“La satisfacción del cliente externo e interno"</a:t>
            </a:r>
            <a:r>
              <a:rPr lang="es-VE" altLang="es-EC" sz="2000" dirty="0">
                <a:latin typeface="Arial" panose="020B0604020202020204" pitchFamily="34" charset="0"/>
                <a:ea typeface="Verdana" panose="020B0604030504040204" pitchFamily="34" charset="0"/>
                <a:cs typeface="Arial" panose="020B0604020202020204" pitchFamily="34" charset="0"/>
              </a:rPr>
              <a:t>.</a:t>
            </a:r>
          </a:p>
          <a:p>
            <a:pPr algn="just"/>
            <a:endParaRPr lang="es-VE" altLang="es-EC" sz="2000" i="1" dirty="0">
              <a:latin typeface="Arial" panose="020B0604020202020204" pitchFamily="34" charset="0"/>
              <a:ea typeface="Verdana" panose="020B0604030504040204" pitchFamily="34" charset="0"/>
              <a:cs typeface="Arial" panose="020B0604020202020204" pitchFamily="34" charset="0"/>
            </a:endParaRPr>
          </a:p>
          <a:p>
            <a:pPr algn="just"/>
            <a:r>
              <a:rPr lang="es-VE" altLang="es-EC" sz="2000" i="1" dirty="0">
                <a:latin typeface="Arial" panose="020B0604020202020204" pitchFamily="34" charset="0"/>
                <a:ea typeface="Verdana" panose="020B0604030504040204" pitchFamily="34" charset="0"/>
                <a:cs typeface="Arial" panose="020B0604020202020204" pitchFamily="34" charset="0"/>
              </a:rPr>
              <a:t>Montgomery</a:t>
            </a:r>
            <a:r>
              <a:rPr lang="es-VE" altLang="es-EC" sz="2000" dirty="0">
                <a:latin typeface="Arial" panose="020B0604020202020204" pitchFamily="34" charset="0"/>
                <a:ea typeface="Verdana" panose="020B0604030504040204" pitchFamily="34" charset="0"/>
                <a:cs typeface="Arial" panose="020B0604020202020204" pitchFamily="34" charset="0"/>
              </a:rPr>
              <a:t> la define como “</a:t>
            </a:r>
            <a:r>
              <a:rPr lang="es-VE" altLang="es-EC" sz="2000" b="1" dirty="0">
                <a:latin typeface="Arial" panose="020B0604020202020204" pitchFamily="34" charset="0"/>
                <a:ea typeface="Verdana" panose="020B0604030504040204" pitchFamily="34" charset="0"/>
                <a:cs typeface="Arial" panose="020B0604020202020204" pitchFamily="34" charset="0"/>
              </a:rPr>
              <a:t>Es el grado hasta el cual los productos satisfacen las necesidades de la gente que los usa</a:t>
            </a:r>
            <a:r>
              <a:rPr lang="es-VE" altLang="es-EC" sz="2000" dirty="0">
                <a:latin typeface="Arial" panose="020B0604020202020204" pitchFamily="34" charset="0"/>
                <a:ea typeface="Verdana" panose="020B0604030504040204" pitchFamily="34" charset="0"/>
                <a:cs typeface="Arial" panose="020B0604020202020204" pitchFamily="34" charset="0"/>
              </a:rPr>
              <a:t>”</a:t>
            </a:r>
          </a:p>
          <a:p>
            <a:pPr algn="just"/>
            <a:endParaRPr lang="es-VE" altLang="es-EC" sz="2000" dirty="0">
              <a:latin typeface="Arial" panose="020B0604020202020204" pitchFamily="34" charset="0"/>
              <a:ea typeface="Verdana" panose="020B0604030504040204" pitchFamily="34" charset="0"/>
              <a:cs typeface="Arial" panose="020B0604020202020204" pitchFamily="34" charset="0"/>
            </a:endParaRPr>
          </a:p>
          <a:p>
            <a:pPr algn="just"/>
            <a:r>
              <a:rPr lang="es-VE" altLang="es-EC" sz="2000" i="1" dirty="0">
                <a:latin typeface="Arial" panose="020B0604020202020204" pitchFamily="34" charset="0"/>
                <a:ea typeface="Verdana" panose="020B0604030504040204" pitchFamily="34" charset="0"/>
                <a:cs typeface="Arial" panose="020B0604020202020204" pitchFamily="34" charset="0"/>
              </a:rPr>
              <a:t>Crosby</a:t>
            </a:r>
            <a:r>
              <a:rPr lang="es-VE" altLang="es-EC" sz="2000" dirty="0">
                <a:latin typeface="Arial" panose="020B0604020202020204" pitchFamily="34" charset="0"/>
                <a:ea typeface="Verdana" panose="020B0604030504040204" pitchFamily="34" charset="0"/>
                <a:cs typeface="Arial" panose="020B0604020202020204" pitchFamily="34" charset="0"/>
              </a:rPr>
              <a:t> la define como  </a:t>
            </a:r>
            <a:r>
              <a:rPr lang="es-VE" altLang="es-EC" sz="2000" b="1" dirty="0">
                <a:latin typeface="Arial" panose="020B0604020202020204" pitchFamily="34" charset="0"/>
                <a:ea typeface="Verdana" panose="020B0604030504040204" pitchFamily="34" charset="0"/>
                <a:cs typeface="Arial" panose="020B0604020202020204" pitchFamily="34" charset="0"/>
              </a:rPr>
              <a:t>“Ajustarse a las especificaciones”</a:t>
            </a:r>
          </a:p>
          <a:p>
            <a:pPr algn="just"/>
            <a:endParaRPr lang="es-ES" altLang="es-EC" sz="2000" dirty="0">
              <a:latin typeface="Arial" panose="020B0604020202020204" pitchFamily="34" charset="0"/>
              <a:ea typeface="Verdana" panose="020B0604030504040204" pitchFamily="34" charset="0"/>
              <a:cs typeface="Arial" panose="020B0604020202020204" pitchFamily="34" charset="0"/>
            </a:endParaRPr>
          </a:p>
          <a:p>
            <a:pPr algn="just"/>
            <a:r>
              <a:rPr lang="es-VE" altLang="es-EC" sz="2000" dirty="0">
                <a:latin typeface="Arial" panose="020B0604020202020204" pitchFamily="34" charset="0"/>
                <a:cs typeface="Arial" panose="020B0604020202020204" pitchFamily="34" charset="0"/>
              </a:rPr>
              <a:t>Definición de la norma </a:t>
            </a:r>
            <a:r>
              <a:rPr lang="es-VE" altLang="es-EC" sz="2000" i="1" dirty="0">
                <a:latin typeface="Arial" panose="020B0604020202020204" pitchFamily="34" charset="0"/>
                <a:cs typeface="Arial" panose="020B0604020202020204" pitchFamily="34" charset="0"/>
              </a:rPr>
              <a:t>ISO 9000 “</a:t>
            </a:r>
            <a:r>
              <a:rPr lang="es-VE" altLang="es-EC" sz="2000" b="1" i="1" dirty="0">
                <a:latin typeface="Arial" panose="020B0604020202020204" pitchFamily="34" charset="0"/>
                <a:cs typeface="Arial" panose="020B0604020202020204" pitchFamily="34" charset="0"/>
              </a:rPr>
              <a:t>Grado en el que un conjunto de características inherentes cumple con los requisitos</a:t>
            </a:r>
            <a:r>
              <a:rPr lang="es-VE" altLang="es-EC" sz="2000" b="1" dirty="0">
                <a:latin typeface="Arial" panose="020B0604020202020204" pitchFamily="34" charset="0"/>
                <a:cs typeface="Arial" panose="020B0604020202020204" pitchFamily="34" charset="0"/>
              </a:rPr>
              <a:t>”.</a:t>
            </a:r>
          </a:p>
          <a:p>
            <a:pPr algn="just"/>
            <a:endParaRPr lang="es-VE" altLang="es-EC" sz="2000" b="1" dirty="0">
              <a:latin typeface="Arial" panose="020B0604020202020204" pitchFamily="34" charset="0"/>
              <a:cs typeface="Arial" panose="020B0604020202020204" pitchFamily="34" charset="0"/>
            </a:endParaRPr>
          </a:p>
          <a:p>
            <a:pPr algn="just"/>
            <a:r>
              <a:rPr lang="es-VE" altLang="es-EC" sz="2000" i="1" dirty="0">
                <a:latin typeface="Arial" panose="020B0604020202020204" pitchFamily="34" charset="0"/>
                <a:cs typeface="Arial" panose="020B0604020202020204" pitchFamily="34" charset="0"/>
              </a:rPr>
              <a:t>Real Academia de la Lengua Española</a:t>
            </a:r>
            <a:r>
              <a:rPr lang="es-VE" altLang="es-EC" sz="2000" dirty="0">
                <a:latin typeface="Arial" panose="020B0604020202020204" pitchFamily="34" charset="0"/>
                <a:cs typeface="Arial" panose="020B0604020202020204" pitchFamily="34" charset="0"/>
              </a:rPr>
              <a:t>: “</a:t>
            </a:r>
            <a:r>
              <a:rPr lang="es-VE" altLang="es-EC" sz="2000" b="1" i="1" dirty="0">
                <a:latin typeface="Arial" panose="020B0604020202020204" pitchFamily="34" charset="0"/>
                <a:cs typeface="Arial" panose="020B0604020202020204" pitchFamily="34" charset="0"/>
              </a:rPr>
              <a:t>Propiedad o conjunto de propiedades inherentes a una cosa que permiten apreciarla como igual, mejor o peor que las restantes de su especie”</a:t>
            </a:r>
            <a:endParaRPr lang="es-VE" altLang="es-EC" sz="2000" b="1" dirty="0">
              <a:latin typeface="Arial" panose="020B0604020202020204" pitchFamily="34" charset="0"/>
              <a:ea typeface="Verdana" panose="020B0604030504040204" pitchFamily="34" charset="0"/>
              <a:cs typeface="Verdana" panose="020B0604030504040204" pitchFamily="34" charset="0"/>
            </a:endParaRPr>
          </a:p>
        </p:txBody>
      </p:sp>
      <p:sp>
        <p:nvSpPr>
          <p:cNvPr id="6" name="5 Título">
            <a:extLst>
              <a:ext uri="{FF2B5EF4-FFF2-40B4-BE49-F238E27FC236}">
                <a16:creationId xmlns:a16="http://schemas.microsoft.com/office/drawing/2014/main" id="{6C73F20A-744C-4A3E-AF9B-5FB297A2D7CB}"/>
              </a:ext>
            </a:extLst>
          </p:cNvPr>
          <p:cNvSpPr>
            <a:spLocks noGrp="1"/>
          </p:cNvSpPr>
          <p:nvPr>
            <p:ph type="title"/>
          </p:nvPr>
        </p:nvSpPr>
        <p:spPr>
          <a:xfrm>
            <a:off x="500063" y="508467"/>
            <a:ext cx="8153400" cy="766986"/>
          </a:xfrm>
          <a:solidFill>
            <a:schemeClr val="bg1"/>
          </a:solidFill>
        </p:spPr>
        <p:txBody>
          <a:bodyPr>
            <a:normAutofit/>
          </a:bodyPr>
          <a:lstStyle/>
          <a:p>
            <a:pPr algn="ctr" fontAlgn="auto">
              <a:spcAft>
                <a:spcPts val="0"/>
              </a:spcAft>
              <a:defRPr/>
            </a:pPr>
            <a:r>
              <a:rPr lang="es-VE" dirty="0"/>
              <a:t>¿Qué es la Calidad?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10 Grupo">
            <a:extLst>
              <a:ext uri="{FF2B5EF4-FFF2-40B4-BE49-F238E27FC236}">
                <a16:creationId xmlns:a16="http://schemas.microsoft.com/office/drawing/2014/main" id="{01A3193F-1F61-4489-874A-479064A72938}"/>
              </a:ext>
            </a:extLst>
          </p:cNvPr>
          <p:cNvGrpSpPr>
            <a:grpSpLocks/>
          </p:cNvGrpSpPr>
          <p:nvPr/>
        </p:nvGrpSpPr>
        <p:grpSpPr bwMode="auto">
          <a:xfrm>
            <a:off x="900113" y="476250"/>
            <a:ext cx="7704137" cy="5805488"/>
            <a:chOff x="971600" y="980728"/>
            <a:chExt cx="7704856" cy="5805264"/>
          </a:xfrm>
        </p:grpSpPr>
        <p:pic>
          <p:nvPicPr>
            <p:cNvPr id="71683" name="Picture 2">
              <a:extLst>
                <a:ext uri="{FF2B5EF4-FFF2-40B4-BE49-F238E27FC236}">
                  <a16:creationId xmlns:a16="http://schemas.microsoft.com/office/drawing/2014/main" id="{D0AC814A-27CD-4554-B3DD-96BE4E51F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704856"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4 CuadroTexto">
              <a:extLst>
                <a:ext uri="{FF2B5EF4-FFF2-40B4-BE49-F238E27FC236}">
                  <a16:creationId xmlns:a16="http://schemas.microsoft.com/office/drawing/2014/main" id="{BCEF7B85-61DA-4877-AAC3-8186B125E0E8}"/>
                </a:ext>
              </a:extLst>
            </p:cNvPr>
            <p:cNvSpPr txBox="1">
              <a:spLocks noChangeArrowheads="1"/>
            </p:cNvSpPr>
            <p:nvPr/>
          </p:nvSpPr>
          <p:spPr bwMode="auto">
            <a:xfrm>
              <a:off x="3707904" y="1556792"/>
              <a:ext cx="1512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 altLang="es-EC" sz="2400" b="1">
                  <a:latin typeface="Arial" panose="020B0604020202020204" pitchFamily="34" charset="0"/>
                  <a:cs typeface="Arial" panose="020B0604020202020204" pitchFamily="34" charset="0"/>
                </a:rPr>
                <a:t>GRADO</a:t>
              </a:r>
              <a:endParaRPr lang="es-VE" altLang="es-EC" sz="2400" b="1">
                <a:latin typeface="Arial" panose="020B0604020202020204" pitchFamily="34" charset="0"/>
                <a:cs typeface="Arial" panose="020B0604020202020204" pitchFamily="34" charset="0"/>
              </a:endParaRPr>
            </a:p>
          </p:txBody>
        </p:sp>
        <p:sp>
          <p:nvSpPr>
            <p:cNvPr id="71685" name="5 CuadroTexto">
              <a:extLst>
                <a:ext uri="{FF2B5EF4-FFF2-40B4-BE49-F238E27FC236}">
                  <a16:creationId xmlns:a16="http://schemas.microsoft.com/office/drawing/2014/main" id="{8006AD56-36E4-4D16-ABED-C854E56FC9E7}"/>
                </a:ext>
              </a:extLst>
            </p:cNvPr>
            <p:cNvSpPr txBox="1">
              <a:spLocks noChangeArrowheads="1"/>
            </p:cNvSpPr>
            <p:nvPr/>
          </p:nvSpPr>
          <p:spPr bwMode="auto">
            <a:xfrm>
              <a:off x="1907704" y="5415607"/>
              <a:ext cx="18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 altLang="es-EC" sz="2400" b="1">
                  <a:latin typeface="Arial" panose="020B0604020202020204" pitchFamily="34" charset="0"/>
                  <a:cs typeface="Arial" panose="020B0604020202020204" pitchFamily="34" charset="0"/>
                </a:rPr>
                <a:t>CUMPLEN</a:t>
              </a:r>
              <a:endParaRPr lang="es-VE" altLang="es-EC" sz="2400" b="1">
                <a:latin typeface="Arial" panose="020B0604020202020204" pitchFamily="34" charset="0"/>
                <a:cs typeface="Arial" panose="020B0604020202020204" pitchFamily="34" charset="0"/>
              </a:endParaRPr>
            </a:p>
          </p:txBody>
        </p:sp>
        <p:sp>
          <p:nvSpPr>
            <p:cNvPr id="71686" name="6 CuadroTexto">
              <a:extLst>
                <a:ext uri="{FF2B5EF4-FFF2-40B4-BE49-F238E27FC236}">
                  <a16:creationId xmlns:a16="http://schemas.microsoft.com/office/drawing/2014/main" id="{B8A6F6EB-70E7-40D0-A319-60647D428CA0}"/>
                </a:ext>
              </a:extLst>
            </p:cNvPr>
            <p:cNvSpPr txBox="1">
              <a:spLocks noChangeArrowheads="1"/>
            </p:cNvSpPr>
            <p:nvPr/>
          </p:nvSpPr>
          <p:spPr bwMode="auto">
            <a:xfrm>
              <a:off x="5292080" y="5313402"/>
              <a:ext cx="1944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 altLang="es-EC" sz="2000" b="1">
                  <a:latin typeface="Arial" panose="020B0604020202020204" pitchFamily="34" charset="0"/>
                  <a:cs typeface="Arial" panose="020B0604020202020204" pitchFamily="34" charset="0"/>
                </a:rPr>
                <a:t>CARACTERI</a:t>
              </a:r>
              <a:r>
                <a:rPr lang="es-ES" altLang="es-EC" sz="2000" b="1" u="sng">
                  <a:latin typeface="Arial" panose="020B0604020202020204" pitchFamily="34" charset="0"/>
                  <a:cs typeface="Arial" panose="020B0604020202020204" pitchFamily="34" charset="0"/>
                </a:rPr>
                <a:t>S</a:t>
              </a:r>
            </a:p>
            <a:p>
              <a:pPr algn="ctr"/>
              <a:r>
                <a:rPr lang="es-ES" altLang="es-EC" sz="2000" b="1">
                  <a:latin typeface="Arial" panose="020B0604020202020204" pitchFamily="34" charset="0"/>
                  <a:cs typeface="Arial" panose="020B0604020202020204" pitchFamily="34" charset="0"/>
                </a:rPr>
                <a:t>TICAS</a:t>
              </a:r>
              <a:endParaRPr lang="es-VE" altLang="es-EC" sz="2000" b="1">
                <a:latin typeface="Arial" panose="020B0604020202020204" pitchFamily="34" charset="0"/>
                <a:cs typeface="Arial" panose="020B0604020202020204" pitchFamily="34" charset="0"/>
              </a:endParaRPr>
            </a:p>
          </p:txBody>
        </p:sp>
        <p:sp>
          <p:nvSpPr>
            <p:cNvPr id="71687" name="7 CuadroTexto">
              <a:extLst>
                <a:ext uri="{FF2B5EF4-FFF2-40B4-BE49-F238E27FC236}">
                  <a16:creationId xmlns:a16="http://schemas.microsoft.com/office/drawing/2014/main" id="{63628530-E2DA-433C-94DC-8D0E69229C8C}"/>
                </a:ext>
              </a:extLst>
            </p:cNvPr>
            <p:cNvSpPr txBox="1">
              <a:spLocks noChangeArrowheads="1"/>
            </p:cNvSpPr>
            <p:nvPr/>
          </p:nvSpPr>
          <p:spPr bwMode="auto">
            <a:xfrm>
              <a:off x="5940152" y="2996952"/>
              <a:ext cx="1944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 altLang="es-EC" sz="2400" b="1">
                  <a:latin typeface="Arial" panose="020B0604020202020204" pitchFamily="34" charset="0"/>
                  <a:cs typeface="Arial" panose="020B0604020202020204" pitchFamily="34" charset="0"/>
                </a:rPr>
                <a:t>CONJUNTO</a:t>
              </a:r>
              <a:endParaRPr lang="es-VE" altLang="es-EC" sz="2400" b="1">
                <a:latin typeface="Arial" panose="020B0604020202020204" pitchFamily="34" charset="0"/>
                <a:cs typeface="Arial" panose="020B0604020202020204" pitchFamily="34" charset="0"/>
              </a:endParaRPr>
            </a:p>
          </p:txBody>
        </p:sp>
        <p:sp>
          <p:nvSpPr>
            <p:cNvPr id="71688" name="8 CuadroTexto">
              <a:extLst>
                <a:ext uri="{FF2B5EF4-FFF2-40B4-BE49-F238E27FC236}">
                  <a16:creationId xmlns:a16="http://schemas.microsoft.com/office/drawing/2014/main" id="{32692836-BF3F-444D-8E98-AB096E270456}"/>
                </a:ext>
              </a:extLst>
            </p:cNvPr>
            <p:cNvSpPr txBox="1">
              <a:spLocks noChangeArrowheads="1"/>
            </p:cNvSpPr>
            <p:nvPr/>
          </p:nvSpPr>
          <p:spPr bwMode="auto">
            <a:xfrm>
              <a:off x="1115616" y="2956882"/>
              <a:ext cx="21602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ES" altLang="es-EC" sz="2200" b="1">
                  <a:latin typeface="Arial" panose="020B0604020202020204" pitchFamily="34" charset="0"/>
                  <a:cs typeface="Arial" panose="020B0604020202020204" pitchFamily="34" charset="0"/>
                </a:rPr>
                <a:t>REQUISITOS</a:t>
              </a:r>
              <a:endParaRPr lang="es-VE" altLang="es-EC" sz="2200" b="1">
                <a:latin typeface="Arial" panose="020B0604020202020204" pitchFamily="34" charset="0"/>
                <a:cs typeface="Arial" panose="020B0604020202020204" pitchFamily="34" charset="0"/>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a:extLst>
              <a:ext uri="{FF2B5EF4-FFF2-40B4-BE49-F238E27FC236}">
                <a16:creationId xmlns:a16="http://schemas.microsoft.com/office/drawing/2014/main" id="{A76AF505-089B-458F-8D66-FBBDAE0118D6}"/>
              </a:ext>
            </a:extLst>
          </p:cNvPr>
          <p:cNvSpPr>
            <a:spLocks noGrp="1"/>
          </p:cNvSpPr>
          <p:nvPr>
            <p:ph type="title"/>
          </p:nvPr>
        </p:nvSpPr>
        <p:spPr>
          <a:xfrm>
            <a:off x="1945200" y="260648"/>
            <a:ext cx="6589200" cy="504056"/>
          </a:xfrm>
          <a:noFill/>
        </p:spPr>
        <p:txBody>
          <a:bodyPr>
            <a:normAutofit/>
          </a:bodyPr>
          <a:lstStyle/>
          <a:p>
            <a:pPr algn="ctr" fontAlgn="auto">
              <a:spcAft>
                <a:spcPts val="0"/>
              </a:spcAft>
              <a:defRPr/>
            </a:pPr>
            <a:r>
              <a:rPr lang="es-VE" sz="2000" b="1" dirty="0"/>
              <a:t>Evolución Conceptual de Calidad</a:t>
            </a:r>
          </a:p>
        </p:txBody>
      </p:sp>
      <p:graphicFrame>
        <p:nvGraphicFramePr>
          <p:cNvPr id="4" name="3 Tabla">
            <a:extLst>
              <a:ext uri="{FF2B5EF4-FFF2-40B4-BE49-F238E27FC236}">
                <a16:creationId xmlns:a16="http://schemas.microsoft.com/office/drawing/2014/main" id="{AF50174A-E3E1-4EC1-865F-9C8311E41D0A}"/>
              </a:ext>
            </a:extLst>
          </p:cNvPr>
          <p:cNvGraphicFramePr>
            <a:graphicFrameLocks noGrp="1"/>
          </p:cNvGraphicFramePr>
          <p:nvPr>
            <p:extLst>
              <p:ext uri="{D42A27DB-BD31-4B8C-83A1-F6EECF244321}">
                <p14:modId xmlns:p14="http://schemas.microsoft.com/office/powerpoint/2010/main" val="89080075"/>
              </p:ext>
            </p:extLst>
          </p:nvPr>
        </p:nvGraphicFramePr>
        <p:xfrm>
          <a:off x="0" y="836712"/>
          <a:ext cx="9144000" cy="6021289"/>
        </p:xfrm>
        <a:graphic>
          <a:graphicData uri="http://schemas.openxmlformats.org/drawingml/2006/table">
            <a:tbl>
              <a:tblPr firstRow="1" bandRow="1">
                <a:tableStyleId>{5C22544A-7EE6-4342-B048-85BDC9FD1C3A}</a:tableStyleId>
              </a:tblPr>
              <a:tblGrid>
                <a:gridCol w="2684478">
                  <a:extLst>
                    <a:ext uri="{9D8B030D-6E8A-4147-A177-3AD203B41FA5}">
                      <a16:colId xmlns:a16="http://schemas.microsoft.com/office/drawing/2014/main" val="20000"/>
                    </a:ext>
                  </a:extLst>
                </a:gridCol>
                <a:gridCol w="6459522">
                  <a:extLst>
                    <a:ext uri="{9D8B030D-6E8A-4147-A177-3AD203B41FA5}">
                      <a16:colId xmlns:a16="http://schemas.microsoft.com/office/drawing/2014/main" val="20001"/>
                    </a:ext>
                  </a:extLst>
                </a:gridCol>
              </a:tblGrid>
              <a:tr h="353608">
                <a:tc>
                  <a:txBody>
                    <a:bodyPr/>
                    <a:lstStyle/>
                    <a:p>
                      <a:pPr algn="ctr"/>
                      <a:r>
                        <a:rPr lang="es-ES" sz="1600" dirty="0"/>
                        <a:t>ETAPA</a:t>
                      </a:r>
                      <a:endParaRPr lang="es-VE" sz="1600" dirty="0"/>
                    </a:p>
                  </a:txBody>
                  <a:tcPr marL="91436" marR="91436" marT="45717" marB="45717"/>
                </a:tc>
                <a:tc>
                  <a:txBody>
                    <a:bodyPr/>
                    <a:lstStyle/>
                    <a:p>
                      <a:pPr algn="ctr"/>
                      <a:r>
                        <a:rPr lang="es-ES" sz="1600" dirty="0"/>
                        <a:t>CONCEPTO</a:t>
                      </a:r>
                      <a:endParaRPr lang="es-VE" sz="1600" dirty="0"/>
                    </a:p>
                  </a:txBody>
                  <a:tcPr marL="91436" marR="91436" marT="45717" marB="45717"/>
                </a:tc>
                <a:extLst>
                  <a:ext uri="{0D108BD9-81ED-4DB2-BD59-A6C34878D82A}">
                    <a16:rowId xmlns:a16="http://schemas.microsoft.com/office/drawing/2014/main" val="10000"/>
                  </a:ext>
                </a:extLst>
              </a:tr>
              <a:tr h="610365">
                <a:tc>
                  <a:txBody>
                    <a:bodyPr/>
                    <a:lstStyle/>
                    <a:p>
                      <a:r>
                        <a:rPr lang="es-ES" sz="1600" b="1" dirty="0"/>
                        <a:t>ARTESANAL</a:t>
                      </a:r>
                      <a:endParaRPr lang="es-VE" sz="1600" b="1" dirty="0"/>
                    </a:p>
                  </a:txBody>
                  <a:tcPr marL="91436" marR="91436" marT="45717" marB="45717"/>
                </a:tc>
                <a:tc>
                  <a:txBody>
                    <a:bodyPr/>
                    <a:lstStyle/>
                    <a:p>
                      <a:r>
                        <a:rPr lang="es-ES" sz="1600" dirty="0"/>
                        <a:t>HACER LAS COSAS BIEN INDEPENDIENTEMENTE DEL COSTE O ESFUERZO QUE SE HAGA PARA ELLO</a:t>
                      </a:r>
                      <a:endParaRPr lang="es-VE" sz="1600" dirty="0"/>
                    </a:p>
                  </a:txBody>
                  <a:tcPr marL="91436" marR="91436" marT="45717" marB="45717"/>
                </a:tc>
                <a:extLst>
                  <a:ext uri="{0D108BD9-81ED-4DB2-BD59-A6C34878D82A}">
                    <a16:rowId xmlns:a16="http://schemas.microsoft.com/office/drawing/2014/main" val="10001"/>
                  </a:ext>
                </a:extLst>
              </a:tr>
              <a:tr h="610365">
                <a:tc>
                  <a:txBody>
                    <a:bodyPr/>
                    <a:lstStyle/>
                    <a:p>
                      <a:r>
                        <a:rPr lang="es-ES" sz="1600" b="1" dirty="0"/>
                        <a:t>REVOLUCION</a:t>
                      </a:r>
                      <a:r>
                        <a:rPr lang="es-ES" sz="1600" b="1" baseline="0" dirty="0"/>
                        <a:t> </a:t>
                      </a:r>
                      <a:r>
                        <a:rPr lang="es-ES" sz="1600" b="1" dirty="0"/>
                        <a:t>INDUSTRIAL</a:t>
                      </a:r>
                      <a:endParaRPr lang="es-VE" sz="1600" b="1" dirty="0"/>
                    </a:p>
                  </a:txBody>
                  <a:tcPr marL="91436" marR="91436" marT="45717" marB="45717"/>
                </a:tc>
                <a:tc>
                  <a:txBody>
                    <a:bodyPr/>
                    <a:lstStyle/>
                    <a:p>
                      <a:r>
                        <a:rPr lang="es-ES" sz="1600" dirty="0"/>
                        <a:t>HACER MUCHAS COSAS NO IMPORTA QUE SEAN DE CALIDAD</a:t>
                      </a:r>
                      <a:endParaRPr lang="es-VE" sz="1600" dirty="0"/>
                    </a:p>
                  </a:txBody>
                  <a:tcPr marL="91436" marR="91436" marT="45717" marB="45717"/>
                </a:tc>
                <a:extLst>
                  <a:ext uri="{0D108BD9-81ED-4DB2-BD59-A6C34878D82A}">
                    <a16:rowId xmlns:a16="http://schemas.microsoft.com/office/drawing/2014/main" val="10002"/>
                  </a:ext>
                </a:extLst>
              </a:tr>
              <a:tr h="871952">
                <a:tc>
                  <a:txBody>
                    <a:bodyPr/>
                    <a:lstStyle/>
                    <a:p>
                      <a:r>
                        <a:rPr lang="es-ES" sz="1600" b="1" dirty="0"/>
                        <a:t>II GUERRA</a:t>
                      </a:r>
                      <a:r>
                        <a:rPr lang="es-ES" sz="1600" b="1" baseline="0" dirty="0"/>
                        <a:t> MUNDIAL</a:t>
                      </a:r>
                      <a:endParaRPr lang="es-VE" sz="1600" b="1" dirty="0"/>
                    </a:p>
                  </a:txBody>
                  <a:tcPr marL="91436" marR="91436" marT="45717" marB="45717"/>
                </a:tc>
                <a:tc>
                  <a:txBody>
                    <a:bodyPr/>
                    <a:lstStyle/>
                    <a:p>
                      <a:r>
                        <a:rPr lang="es-ES" sz="1600" dirty="0"/>
                        <a:t>ASEGURAR LA EFICACIA DEL ARMAMENTO SIN IMPORTAR EL COSTO</a:t>
                      </a:r>
                      <a:r>
                        <a:rPr lang="es-ES" sz="1600" baseline="0" dirty="0"/>
                        <a:t> CON LA MAYOR  PRODUCCIÓN</a:t>
                      </a:r>
                      <a:endParaRPr lang="es-VE" sz="1600" dirty="0"/>
                    </a:p>
                  </a:txBody>
                  <a:tcPr marL="91436" marR="91436" marT="45717" marB="45717"/>
                </a:tc>
                <a:extLst>
                  <a:ext uri="{0D108BD9-81ED-4DB2-BD59-A6C34878D82A}">
                    <a16:rowId xmlns:a16="http://schemas.microsoft.com/office/drawing/2014/main" val="10003"/>
                  </a:ext>
                </a:extLst>
              </a:tr>
              <a:tr h="610365">
                <a:tc>
                  <a:txBody>
                    <a:bodyPr/>
                    <a:lstStyle/>
                    <a:p>
                      <a:r>
                        <a:rPr lang="es-ES" sz="1600" b="1" dirty="0"/>
                        <a:t>POST GUERRA</a:t>
                      </a:r>
                      <a:r>
                        <a:rPr lang="es-ES" sz="1600" b="1" baseline="0" dirty="0"/>
                        <a:t> (JAPON)</a:t>
                      </a:r>
                      <a:endParaRPr lang="es-VE" sz="1600" b="1" dirty="0"/>
                    </a:p>
                  </a:txBody>
                  <a:tcPr marL="91436" marR="91436" marT="45717" marB="45717"/>
                </a:tc>
                <a:tc>
                  <a:txBody>
                    <a:bodyPr/>
                    <a:lstStyle/>
                    <a:p>
                      <a:r>
                        <a:rPr lang="es-ES" sz="1600" dirty="0"/>
                        <a:t>HACER LAS COSAS BIEN A LA PRIMERA</a:t>
                      </a:r>
                      <a:endParaRPr lang="es-VE" sz="1600" dirty="0"/>
                    </a:p>
                  </a:txBody>
                  <a:tcPr marL="91436" marR="91436" marT="45717" marB="45717"/>
                </a:tc>
                <a:extLst>
                  <a:ext uri="{0D108BD9-81ED-4DB2-BD59-A6C34878D82A}">
                    <a16:rowId xmlns:a16="http://schemas.microsoft.com/office/drawing/2014/main" val="10004"/>
                  </a:ext>
                </a:extLst>
              </a:tr>
              <a:tr h="610365">
                <a:tc>
                  <a:txBody>
                    <a:bodyPr/>
                    <a:lstStyle/>
                    <a:p>
                      <a:r>
                        <a:rPr lang="es-ES" sz="1600" b="1" dirty="0"/>
                        <a:t>POST GUERRA</a:t>
                      </a:r>
                      <a:r>
                        <a:rPr lang="es-ES" sz="1600" b="1" baseline="0" dirty="0"/>
                        <a:t> (REST. DEL MUNDO)</a:t>
                      </a:r>
                      <a:endParaRPr lang="es-VE" sz="1600" b="1" dirty="0"/>
                    </a:p>
                  </a:txBody>
                  <a:tcPr marL="91436" marR="91436" marT="45717" marB="45717"/>
                </a:tc>
                <a:tc>
                  <a:txBody>
                    <a:bodyPr/>
                    <a:lstStyle/>
                    <a:p>
                      <a:r>
                        <a:rPr lang="es-ES" sz="1600" dirty="0"/>
                        <a:t>PRODUCIR, CUANTO MAS MEJOR</a:t>
                      </a:r>
                      <a:endParaRPr lang="es-VE" sz="1600" dirty="0"/>
                    </a:p>
                  </a:txBody>
                  <a:tcPr marL="91436" marR="91436" marT="45717" marB="45717"/>
                </a:tc>
                <a:extLst>
                  <a:ext uri="{0D108BD9-81ED-4DB2-BD59-A6C34878D82A}">
                    <a16:rowId xmlns:a16="http://schemas.microsoft.com/office/drawing/2014/main" val="10005"/>
                  </a:ext>
                </a:extLst>
              </a:tr>
              <a:tr h="610365">
                <a:tc>
                  <a:txBody>
                    <a:bodyPr/>
                    <a:lstStyle/>
                    <a:p>
                      <a:r>
                        <a:rPr lang="es-ES" sz="1600" b="1" dirty="0"/>
                        <a:t>CONTROL</a:t>
                      </a:r>
                      <a:r>
                        <a:rPr lang="es-ES" sz="1600" b="1" baseline="0" dirty="0"/>
                        <a:t>  DE CALIDAD</a:t>
                      </a:r>
                      <a:endParaRPr lang="es-VE" sz="1600" b="1" dirty="0"/>
                    </a:p>
                  </a:txBody>
                  <a:tcPr marL="91436" marR="91436" marT="45717" marB="45717"/>
                </a:tc>
                <a:tc>
                  <a:txBody>
                    <a:bodyPr/>
                    <a:lstStyle/>
                    <a:p>
                      <a:r>
                        <a:rPr lang="es-ES" sz="1600" dirty="0"/>
                        <a:t>TECNICAS DE INSPECCION EN PRODUCCION PARA EVITAR  LA SALIDA DE BIENES DEFECTUOSOS</a:t>
                      </a:r>
                      <a:endParaRPr lang="es-VE" sz="1600" dirty="0"/>
                    </a:p>
                  </a:txBody>
                  <a:tcPr marL="91436" marR="91436" marT="45717" marB="45717"/>
                </a:tc>
                <a:extLst>
                  <a:ext uri="{0D108BD9-81ED-4DB2-BD59-A6C34878D82A}">
                    <a16:rowId xmlns:a16="http://schemas.microsoft.com/office/drawing/2014/main" val="10006"/>
                  </a:ext>
                </a:extLst>
              </a:tr>
              <a:tr h="871952">
                <a:tc>
                  <a:txBody>
                    <a:bodyPr/>
                    <a:lstStyle/>
                    <a:p>
                      <a:r>
                        <a:rPr lang="es-ES" sz="1600" b="1" dirty="0"/>
                        <a:t>ASEGURAMIENTO</a:t>
                      </a:r>
                      <a:r>
                        <a:rPr lang="es-ES" sz="1600" b="1" baseline="0" dirty="0"/>
                        <a:t> DE</a:t>
                      </a:r>
                      <a:r>
                        <a:rPr lang="es-ES" sz="1600" b="1" dirty="0"/>
                        <a:t> CALIDAD</a:t>
                      </a:r>
                      <a:endParaRPr lang="es-VE" sz="1600" b="1" dirty="0"/>
                    </a:p>
                  </a:txBody>
                  <a:tcPr marL="91436" marR="91436" marT="45717" marB="45717"/>
                </a:tc>
                <a:tc>
                  <a:txBody>
                    <a:bodyPr/>
                    <a:lstStyle/>
                    <a:p>
                      <a:r>
                        <a:rPr lang="es-ES" sz="1600" dirty="0"/>
                        <a:t>SISTEMAS Y PRODEDIMIENTO</a:t>
                      </a:r>
                      <a:r>
                        <a:rPr lang="es-ES" sz="1600" baseline="0" dirty="0"/>
                        <a:t> DE LA ORGANIZACIÓN PARA EVITAR QUE SE PRODUZCAN BIENES DEFECTUOSOS</a:t>
                      </a:r>
                      <a:endParaRPr lang="es-VE" sz="1600" dirty="0"/>
                    </a:p>
                  </a:txBody>
                  <a:tcPr marL="91436" marR="91436" marT="45717" marB="45717"/>
                </a:tc>
                <a:extLst>
                  <a:ext uri="{0D108BD9-81ED-4DB2-BD59-A6C34878D82A}">
                    <a16:rowId xmlns:a16="http://schemas.microsoft.com/office/drawing/2014/main" val="10007"/>
                  </a:ext>
                </a:extLst>
              </a:tr>
              <a:tr h="871952">
                <a:tc>
                  <a:txBody>
                    <a:bodyPr/>
                    <a:lstStyle/>
                    <a:p>
                      <a:r>
                        <a:rPr lang="es-ES" sz="1600" b="1" dirty="0"/>
                        <a:t>CALIDAD</a:t>
                      </a:r>
                      <a:r>
                        <a:rPr lang="es-ES" sz="1600" b="1" baseline="0" dirty="0"/>
                        <a:t> TOTAL</a:t>
                      </a:r>
                      <a:endParaRPr lang="es-VE" sz="1600" b="1" dirty="0"/>
                    </a:p>
                  </a:txBody>
                  <a:tcPr marL="91436" marR="91436" marT="45717" marB="45717"/>
                </a:tc>
                <a:tc>
                  <a:txBody>
                    <a:bodyPr/>
                    <a:lstStyle/>
                    <a:p>
                      <a:r>
                        <a:rPr lang="es-ES" sz="1600" dirty="0"/>
                        <a:t>TEORIA DE LA ADMINISTRACIÓN EMPRESARIAL CENTRADA EN LA PERMANENTE SATISFACCIÓN DEL CLIENTE</a:t>
                      </a:r>
                      <a:endParaRPr lang="es-VE" sz="1600" dirty="0"/>
                    </a:p>
                  </a:txBody>
                  <a:tcPr marL="91436" marR="91436" marT="45717" marB="45717"/>
                </a:tc>
                <a:extLst>
                  <a:ext uri="{0D108BD9-81ED-4DB2-BD59-A6C34878D82A}">
                    <a16:rowId xmlns:a16="http://schemas.microsoft.com/office/drawing/2014/main" val="10008"/>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3 CuadroTexto">
            <a:extLst>
              <a:ext uri="{FF2B5EF4-FFF2-40B4-BE49-F238E27FC236}">
                <a16:creationId xmlns:a16="http://schemas.microsoft.com/office/drawing/2014/main" id="{3738CA2D-DFE7-405E-994B-A2BDF22B3C5E}"/>
              </a:ext>
            </a:extLst>
          </p:cNvPr>
          <p:cNvSpPr txBox="1">
            <a:spLocks noChangeArrowheads="1"/>
          </p:cNvSpPr>
          <p:nvPr/>
        </p:nvSpPr>
        <p:spPr bwMode="auto">
          <a:xfrm>
            <a:off x="684213" y="2708275"/>
            <a:ext cx="77089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000" dirty="0">
                <a:latin typeface="Verdana" panose="020B0604030504040204" pitchFamily="34" charset="0"/>
                <a:ea typeface="Verdana" panose="020B0604030504040204" pitchFamily="34" charset="0"/>
                <a:cs typeface="Verdana" panose="020B0604030504040204" pitchFamily="34" charset="0"/>
              </a:rPr>
              <a:t>	</a:t>
            </a:r>
            <a:r>
              <a:rPr lang="es-VE" altLang="es-EC" sz="2000" dirty="0">
                <a:latin typeface="Arial" panose="020B0604020202020204" pitchFamily="34" charset="0"/>
                <a:ea typeface="Verdana" panose="020B0604030504040204" pitchFamily="34" charset="0"/>
                <a:cs typeface="Arial" panose="020B0604020202020204" pitchFamily="34" charset="0"/>
              </a:rPr>
              <a:t>La Globalización y la </a:t>
            </a:r>
            <a:r>
              <a:rPr lang="es-VE" altLang="es-EC" sz="2000" b="1" dirty="0">
                <a:latin typeface="Arial" panose="020B0604020202020204" pitchFamily="34" charset="0"/>
                <a:ea typeface="Verdana" panose="020B0604030504040204" pitchFamily="34" charset="0"/>
                <a:cs typeface="Arial" panose="020B0604020202020204" pitchFamily="34" charset="0"/>
              </a:rPr>
              <a:t>COMPETITIVIDAD</a:t>
            </a:r>
            <a:r>
              <a:rPr lang="es-VE" altLang="es-EC" sz="2000" dirty="0">
                <a:latin typeface="Arial" panose="020B0604020202020204" pitchFamily="34" charset="0"/>
                <a:ea typeface="Verdana" panose="020B0604030504040204" pitchFamily="34" charset="0"/>
                <a:cs typeface="Arial" panose="020B0604020202020204" pitchFamily="34" charset="0"/>
              </a:rPr>
              <a:t> Mundial imponen hacerse de una marca, de certificaciones, Benchmarking, Normalizaciones que aseguren al Cliente la Solvencia Tecnológica y </a:t>
            </a:r>
            <a:r>
              <a:rPr lang="es-VE" altLang="es-EC" sz="2000" b="1" dirty="0">
                <a:latin typeface="Arial" panose="020B0604020202020204" pitchFamily="34" charset="0"/>
                <a:ea typeface="Verdana" panose="020B0604030504040204" pitchFamily="34" charset="0"/>
                <a:cs typeface="Arial" panose="020B0604020202020204" pitchFamily="34" charset="0"/>
              </a:rPr>
              <a:t>LA CALIDAD </a:t>
            </a:r>
            <a:r>
              <a:rPr lang="es-VE" altLang="es-EC" sz="2000" dirty="0">
                <a:latin typeface="Arial" panose="020B0604020202020204" pitchFamily="34" charset="0"/>
                <a:ea typeface="Verdana" panose="020B0604030504040204" pitchFamily="34" charset="0"/>
                <a:cs typeface="Arial" panose="020B0604020202020204" pitchFamily="34" charset="0"/>
              </a:rPr>
              <a:t>de los productos que adquieren, surgen entonces los modelos de </a:t>
            </a:r>
            <a:r>
              <a:rPr lang="es-VE" altLang="es-EC" sz="2000" b="1" dirty="0">
                <a:latin typeface="Arial" panose="020B0604020202020204" pitchFamily="34" charset="0"/>
                <a:ea typeface="Verdana" panose="020B0604030504040204" pitchFamily="34" charset="0"/>
                <a:cs typeface="Arial" panose="020B0604020202020204" pitchFamily="34" charset="0"/>
              </a:rPr>
              <a:t>Empresas de Clase Mundial (WCM)</a:t>
            </a:r>
            <a:r>
              <a:rPr lang="es-VE" altLang="es-EC" sz="2000" dirty="0">
                <a:latin typeface="Arial" panose="020B0604020202020204" pitchFamily="34" charset="0"/>
                <a:ea typeface="Verdana" panose="020B0604030504040204" pitchFamily="34" charset="0"/>
                <a:cs typeface="Arial" panose="020B0604020202020204" pitchFamily="34" charset="0"/>
              </a:rPr>
              <a:t>. Las Certificaciones Avalaran aquellas empresas que se hayan movido mas rápido hacia la EXCELENCIA.</a:t>
            </a:r>
            <a:endParaRPr lang="es-VE" altLang="es-EC" sz="2000" dirty="0">
              <a:latin typeface="Arial" panose="020B0604020202020204" pitchFamily="34" charset="0"/>
              <a:cs typeface="Arial" panose="020B0604020202020204" pitchFamily="34" charset="0"/>
            </a:endParaRPr>
          </a:p>
        </p:txBody>
      </p:sp>
      <p:pic>
        <p:nvPicPr>
          <p:cNvPr id="73731" name="Picture 2" descr="http://t0.gstatic.com/images?q=tbn:ANd9GcR7IlxBWzqQUKoXphkuYeIm3s2Z2K-kqxHS1oBzGwZp0QFF2vaCCg">
            <a:extLst>
              <a:ext uri="{FF2B5EF4-FFF2-40B4-BE49-F238E27FC236}">
                <a16:creationId xmlns:a16="http://schemas.microsoft.com/office/drawing/2014/main" id="{D8A61E09-4A2B-4DAF-9D82-6F4E92C4F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0013"/>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http://t3.gstatic.com/images?q=tbn:ANd9GcThtUuvfbT1laX64cLQIiCrTdU7q4xb9IXPLpQuZZTDeMkrOfu1Xg">
            <a:extLst>
              <a:ext uri="{FF2B5EF4-FFF2-40B4-BE49-F238E27FC236}">
                <a16:creationId xmlns:a16="http://schemas.microsoft.com/office/drawing/2014/main" id="{5F15BC39-65CA-4957-A3F2-7CE0438F3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15888"/>
            <a:ext cx="22193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AutoShape 6" descr="data:image/jpeg;base64,/9j/4AAQSkZJRgABAQAAAQABAAD/2wCEAAkGBhQQERUUExQVFRQWFhgWFxcWGBoWGhkeGRUcGxgVFxYYHiYeGBomGRsaIDsgJyctLS4tGB4xODAqNSYrLCsBCQoKBQUFDQUFDSkYEhgpKSkpKSkpKSkpKSkpKSkpKSkpKSkpKSkpKSkpKSkpKSkpKSkpKSkpKSkpKSkpKSkpKf/AABEIAOEA4AMBIgACEQEDEQH/xAAcAAEBAAMBAQEBAAAAAAAAAAAABgQFBwMBAgj/xABHEAACAQMCAwYDBAcHAgMJAAABAgMABBEFIQYSMQcTIkFRYTJxgRQjQlIVM2JygpGhCENEU5KxwSQ0JaKyFhc1ZHSDk7TR/8QAFAEBAAAAAAAAAAAAAAAAAAAAAP/EABQRAQAAAAAAAAAAAAAAAAAAAAD/2gAMAwEAAhEDEQA/AO40pSgUpSgUpSgUpSgUpSgUpSgUpSgUpSgUpSgUpSgUpSgUpSgUpSgUpSgUpSgUpSgUpSgUpSgUpSgUpSgUrXX3EVtAQJbiCMkZAklRCfcBiK0c3axpSHBvYv4eZv6qpoK2lR69rulH/GR/VXH+61tLLjiwmx3d5bNzHAHeoGJ9OUkHP0oN5Svyrg7ggj2r9UClKUClKUClKUClKUClKUClKUClKUClKUClK8by8SFGkkdURRlmYhVA9STsKD2rScQ8ZWlgB9omVXPwxrl5GJ6BY1yxyRjOMe9TjcR3urHl04fZ7POGvpVyz46/ZoWxkeXO23XoRW84d4FtbBmkRTJO273Ezd5Mx8yXPTPtgUGm/Tuq34/6S1SyiPSa8OZSD+JbdPhI/aOK9R2bNOea+v7q5P5Ff7ND57iKL59c1+NR4/mazlvbGGK4giZ1IMjK7LGcSSABSABueU7lfF58tbfgjjiDVrfvYcqy4WSNiOaNsZwcdVO+G88HoQQAwTwTpGnpzNa26glVXvE75mb8KoHDMzH0Xc1t9Fks7hCbdYSEJRlVApQjYo6EBkIx0IFc74q4jP8A7U2ELZ7uFcBfLnnjdef+sY/hPrWJr2rNpfFMbLgRXqQrKPJucmMOfRg6A/z/ADGg6+dNiP8Adx/6F/8A5U3dadpFy7RvFZO5fuz4I88/+X3gG0mPwg81a/to4sew04903JNO4iUg4ZQQS7r57KMZ8i4qQ122W04RhVTytJ3EgO4PO8olJB9QAfotBbSdktomTavc2bdQbaeRRnGPgYlce1fhrTWbLeOWDUYx+CUfZ5+p2WRfuyem7eg6ee/4L1VrvT7ad/jkhRmPq3L4jt6nJ+tYvF3HcGlqHuEm5GYIrIqsCSM4HiB6A9R5GgxdK7S7Z3ENyHsrk/3VyvJnG3gl+Bxnpvk+lV1TtlLaa3ZLI8HPBLzcqzIA2zFeYYJK5xkEHPStEeHr3SPFYO13aDObOZvGg/8Alpjvt+RvTzJoL+laXhji6DUULQkhkPLJFIOSWJvyyIeh677jY77VuqBSlKBSlKBSlKBSlKBSlKBSleF9epBG0krBI0UszMcAAdSaDG17XobGBp7hwka9SepPkqjzY+lR9nw/NrEi3OoK0doPFb2JJBPpLd46t0Ij6DYHzz94fsn1idb+6Ui1jbNjbt0ONvtcqnq5/CD8I3x0JotR45sLeTu5buBHBwVMi5U7fEAfD188UG7RAoAAAAGABsAB5AV+biPmRl9QR/MYrzsdQjnQPDIkqHo0bB1PyZSRWRQcG7G+IP0ddXOlXuEDOeXvMBecDDIc7YdACPI48+YVi9n8403iSW1hcPbzM8Y5SCMcpki6HBK/Dn3bbyrs+tcEWV64kuLaKR1xhmG5x0DEY5h7HIqF0bhhZ+JJriNFW3so0iHKoVO9MQXkUAY8KsScdDy+tBPdrEJtOIbG66I5gYsdxmOblcY9kKn619/tA2B+32DpnvHUxrj1SUFcY3zmQ/0rp/H3AsWrW/dueSRCWikAyUbHmPNTtkew8wKw5uDZby6s7i97r/owxCxFmEsh5cSHmVeRQVDcu++2cDcIX+0qGK2IGeUtN8s4jx/TNZHbwBBptlaKfxrjPXlghK8x9vECa6Bx9wWuqWvdcwSRHEsTkZAdc4DeZUgkHHsfKtZqHBUuo30NxeBEhth4IFYyc7cwYuz8q4XITbGTyDOxIoN/wbpZtbC2hIIaOFFYHqDygsDjbOc1yHtcv31XVrbS4T4UYB/TncZdjj8kX8stXWOLeM7fTYJJJXAZUyiHZpD+FUz8Rz1x0G5xXM+wLQ3nludTn8TuzIjEdWY88zj6kLt+0KDsen2KQRRxRjlSNFRR6BRgD+QrIpWFq+tQWkRluJUijHVnOPoB1Y+w3NBouKeCftEgurV/s18nwzKNpB/lTqP1iEDG+42+VfeEeNftbyW1xH9nvoP1sJOQR5SxN+OM5B9sj1BOp/T9/q21ghs7U9budPvXHrbwHy/ab+hFfL3skhSLvLWSVL9G71LuRy8juB0lJ2KMNiAMb+e4IdApU5wXxcL6NlkTubqFuS4gJ3Rh+IDqY26hv6nFUdApSlApSlApSlApSlArn+uN+mL/AOwrn7Fassl4w6SyDeO1yNiAfEw/ZxsQKo+NeIvsFnJKo5pTiOFOpeVzyxqB5+LfHoDXzgnhoWFokRPNK2ZJ36l5X3kYnz32HsBQYvEeoKbm00/JRbgSs3IShKQpnulK4K8xI3G/KjDbORrtb7GNMuYyqwCBsHlkhJUg+pGeVvkR/Kpzt6024jFpqFuSDauQxUZKcxUq5/Z5l5Tn8w9ao+zrtUt9VjVGKxXYHjhJ+LA3eIn4l88dR57bkOQXVhqHCl4rqe8t3bHMMiKYfkdd+STH1HUEjNf0Vomrpd28VxH8EqK4z1GR0PuDt9K8uJNEivbWWCYAxupBJx4TjZxnoVO4PtWi7I9PaDR7VHGDyu30eZ3Q/VWB+tBWXEZZSAxQkY5hjI9xzAjPzBrw03TY7aIRxLyouT1ySScszMd2YkkljuSSTWq4r4zhsAqkNLcSbQ28QLSSn2Azyr6sdtj1O1aBODrzU/HqkxihJyLG3blUD0mmXxSHHkNvQjpQbXVe0/T7d+778Sy7gRwKZ3JH4cRggH2JFYI7RLh+butIv2A6GRVhz9HOQKqNI4ft7NOS3hjiX9hQM+5PVj7k1sKCIi47vd+fR7oADPhkif8ApkV+oe1i0XlF0lzZM3QXUDxg9ejgFcbdcirWvxLCrjDAMD1BGR/I0GKkkF5DsYp4X22Kyxt6jbKmsTRuHoNORxCe6gJLmMt93GerMpbdAepGcegG9c64wsbO1n5dKaaLUjnENjh0Jz/iYie7RM+uMdcHFby04HvNR5X1icFBgiztyUiz6yuDmQ+2cA9DjagyL3tCkunMOkwi6cHle5bK2sR93/vTjfC+o3PSsjSezpTILjUJTfXI3UyDEMW+eWGH4Rvjc5OwO1U0ccNpDgCOGGNfZERR6nYAe9eFpqQvIDJbSYVshJeXmBAOC6KTuOoBO22cEdQ2VKnuCreWOKZZ5GllFzKGkbGWGR3ZwPCv3fJ4QABvVDQQnHenPZTLq1spZ4V5bqNf76D8R/fTZgfRd9hirSxvUnjSSNg6OoZWG4IIyCK/dxbrIjI4DKylWB6EEYIPsRUF2bymyuLrSXJItz31sT1aCQ5x7lHbBPqx9KDoNKUoFKUoFKUoFKV8ZsAk9BQQ+pN9u1uGDrDYR/aZNtjNJ4YVY4/CmXHz9ts7WOPBb3otVtp7j7sO7W696YixOBKm3KCoyDzZPp5nD7LV76K5vicm9upZF9RHGxjiXoM4VT/P51i6H2h2NrBMLmdIrhJpzPG2RIX75vhXGXBXlxjIAwPKguQUni8SnkkUgrIpU4YYKsjDI22wa5HxF/Z6RpDLYXBgOeYRuCyqc7ckinmUD3DH3qM4k4xvuJboW1qjpDnwxKSBjODNcMNv+BnAyTk2uj8C3vD3d3Ed4J4OeNLi3Ksq8skioXjyxBZSwOcA7H1IoKbhzgW+ChdQ1KS4jxgwoAqv+zJMR3kinzXbO4OQSDuuMuKhp8K8id7cSsIreBdjI52A9kGxJ8tvWqB3ABJOANyT5Y86g+CIjqV3LqsgzH4reyUj4YlYh5hnoztkeoGR0NBs+DuDTbFrq6YTX8w+9l8kB/uYR+GMdPfHyFVdKUCleF7fRwIXldY0HVnYKB9TUR/7X3mqHk0yPuoM4a+uF8J6728J3kP7R29QOtBTcScXW2noHuJQpb4EHidz6Ig3Y5IHpvuRUwItS1f4ufTLMn4VP/Vyj9o9IAfTdtvMVuOGuz+3s3MzF7i6b4ric88n8Gdox7D+Zr24t48tNLTmuJAGIysS+KRvknkPc4HvQZmgcL21ghS3iWMHdjuXc+rucsx+Z86119xvG0zWtnyXV2qlmjEgRIwGCkyyb4IJA5VDN6gda1evG5upNOJcLZXBxcRxtnJMZkiUzLgtGxAU4wDsNw1c67SNDbQdUg1G0ULDI5JQDCK2PvIttgrqSQPLxY6CguL3hptdt3g1ASWt3EekTsYdy3dTJGWKyqRsSfECrDK1BWWsanwrMIrhDPZM3h3JQ5JOYn/un6koeu+34q7to2qRXcEdxEQySIGU+eD1U+hB2I8iPavXUdOjuI2imRZI3GGVhkH6f8+VBOdnvE8WoJczQklDcbBhhhm3hJ5l8vHzD0ODjNVlfzzok8nDWuPb8sklvPgBUBdmRiTE6qN2dTzKfXx1/QFpcd4ivysnMM8rjlYfvL5H2oPauf8AaWv2O4stTUbQS9zcY2zDN4SW9Qrbger/AMugVzTtA4yhvYZ9Os42vZ5EKt3JHdxY3DvKfDkMBtncjGQaDpQOa+1M9musG70u1lJy3dBGPnzRkxsT7krn61TUClKUClKUCtJxvqRt9Ou5QSGSCQqR1DFCFP8AqIrd1G9r8hGj3ODjm7pPo86Kf6E0G34I0/7Pp1pFjBW3iDA/mKAt/wCYmsHijs0sNRfvJ4fvNsyIxRiAMAMV2bbHUbYr98c8S/ouxM4HN3bwryj8QMqhlBIIHg5t6i7b+0fZEeO3uVP7Ijf+pdaC60Xhi30qArZ2xPTmCFe8k645nlZQcZOxbAztWltddn1K8+zSWstpBCVmbvx45+RxyIgXKBBIFZiGbOAPxZrUL/aJ04/3d0PnGn/ElUXA3H6atLOYFZYIliUFwFYu3OW2BPh5Qv1zQfe1K/ePT3ii/W3TpaR/OduU/wDk5qo9J01LaCOGMYSNFRfkox/OpLjWMS6ppEJGQJZ7g7/5MQKn/UwrZ8S8e29kwi8U9036u2hHPIxPTIGyD3PlnrQUjNjc9Ki9T7Re8kNvpkJvZwcM6nFvF7yzdCR15V69M5rGXha91XDalJ3Fud/sNux8Q28NzODl/wB1cDfqKsrSzhs4eSNUhhjUnAwiKBksx8h5kk+5oJbTezwyyLcapN9snXJWPGLaLI6RwkeI/tN122yM1Uapq8FnEZZ5EiiXbmY4Hso9T6Ab1mKwIyNwehFcw7auz4Xdq91F3jXEPj5S7srIB41SMnlQgeLwgZwc5zQdLtbjvEV+Vl5hnDDDDPTI8j7VIdpHZ9FqNnKscaLcDMsbhQGZwPhZsZIYeHf2PlWH2M8bfpGxCOcz2/LHJ6suPu5PqAQfdSfOru6uViRnchURSzMegAGST7AUHJ+wXjMzQtYTn7233iDdTGDgpv5o39GH5a6HxhwxHqVnLbSY8Y8LYzyON0cfI/zGR51x/tZ0aTR9Sh1W1GFkfLjyEmPEp9pE5vrz+1df4X4vt9RiWSB+bKqzDB8BI+BjjHMD5Z8s9KDk/YxxadPuJtLvWEfK792XOArg+OPmO2G+IHod/wAwrt9vcLIodGDKwyrKcgg9CCOoqaXs6tWvZL2dFmncjl5lHIgUAJyoc5fAGXOTnOOUbVuNc4gt7GIy3MqRINssep9FUbsfYAmg/cWjQrO1xyAzMoUyN4mCjoik/Amd+UYGST1Navibjq2sCEYtLcP+rt4R3kznG2EHQe5wK0X6V1HVhi1U6faH/ESrmeVT5wxH9WCPxMc7giqHhjgq208MYUJkf9ZNIeeWTzJeQ79fIYHtQTknDd/q4zfSNZ2p6Wlu33jg+VxNjH8IGPkRVlougwWUQit4lijG+FHU+rE7sfckms+lBAdkS91HfW3lb386L+6SCv8AyfrV/UDwEeXVdaT0mt3/APyRMc/0q+oFKUoFKUoFRfbF/wDCJ/37f/8Aajq0qU7VLXvNIvBgnERfbP4GD529OXP0oNrxBw5FfJHHMA0ayiRkIyH5VYBT7czA/wAOPOtc3Zjph/wNv9Ex/tW80i8E1vDIvSSNHHyZAR/vXtdXaRIzyMqIoLMzEAADqST0FBLTdk2lP1sov4Sy/wDpYVjWmnWHD32iTvFggmKMsRJZuZFYMsYJLPnIOB038q8ZOOrjUGMekwhkyVe9nBWBcdRGmzTN/Tp1G9bLQezyGCQXFw7Xl51+0T7lfQRR7rEAemNxnrQTV1pl7rlzDcoJdNt4VkVJG2uZVlC8xWPpECq4DEk7538rbhvg+209OWCMBj8cjeKVyTkl5Du2/l09q2tzPyIzcrNgE8qDLH2A9a5ppXas9xrIsp4ms4wGVUfHePJsUEh6KpTJCrnJ5fEQcUFvfcWQRXUVpzFriU4CKM8oClyzt8K+EZxnJ2wK2l1brIjIwBVlKsDuCGGCCPTBrE1zSvtEXKCFkUiSJzvySIco/wAs7Eealh0Jr5oWq/aYQ5HI4ykqZyY5FOHQn2bz8xg+dBwvgbtFudEdLa+R2s2J7t+pQBipaM/jTmG6dR5YOx75YahHcRLLE6yRuMqynIIqC1jTlvkutONs0zpcSOsjHu44RLiZZe9wTnMjKEQMTy4bAOa55FPqHCd4sZJuLSU5VRkLJ0yUG/dyjbbfO3XbAemu27cMa2txEp+xz5PKOnIxHexD3RsMP4feuv8AGOtobF1h++luYWW3jQc5l7xMKwX/ACwGDFjsB1NYHEnDK6/bQCVJbaMSd6wkQLOMAgIoyQgbJJJz8I8O+Rv+HeFrbT4xHbxBBgAnqzY6czndup9hnbFBqLPhNrzT7WDUvE0aqZow3MJGTZC8mMnYZIB3J6kdaOOKK1iAASGGNemyIij+QUVOa92hxRSG3tY2vbv/ACYeie80vwxj57+1YMHAs9+wl1abvFyGWyhJSBPMd4QczMNtzt16g0H244+mvWaLSYRNg8rXcuUtoz+ztzTHYjC+3UVPa9wP9nudOnuJ5Lu6kv4laSTZQnI7FI4R4UTmAPn08q6ta2qRIqRqqIowqqAqgegUbAVG65mfXLCIYItoZ7pxjPxjuY/YeLJ+nyoLYV9pSgUpSggOBd9Y1pvLvLVf9MT5/wB6v6geyw97Jqdx5SahKqn1WMAL/vV9QKUpQKUpQKxtSslnhkiYZWRGQjpkMpUjI9jWTSg5Rwf2jMtjb2cEEl1fxIYWiXwpH3TFFaWZgFVeVR6noNq31lwBLduJtWlFwwOUtUytrH/Ad5W92/rWZw1pL2V3f8wxBPMtxFg8zF3jJn8C5IHMNtt96p0u1JwDuc4BBGcHGRnqPfzoP3FCqKFUBVAwABgAegA6CpiHWJtRa4WzmSGKCQwGbk713kVQzhVfCqi8wXJzzENjAAJqJM4OMZ8s7jPlkeYriv8AZ71/u2ubCXwyc5mUHqSMJKvzHKpx+9Qe+t9oGqaFdBb8Jd2snwSIgiJx1xyjAcDqh67YPnXl2w6Ml7aQazZNkxhSzLkMU5hyNgdHjfOfTfPw10vjjhRNTs5bdwOYjMbfkcDwN8s7H1BI865r/Z7u35L2xmB5Y2B5WHQtzJKhz7qu2PX1oOh9nvFw1OzWU4Eq/dzKOiuoGcexyD9ceVZDD7Pfry7Jdo3MPLvYVBVh+00XMD7Qp71zPTuAtV0O+d9ORLm1lO8byKh5cnlEnMV8a5OHXPU7bkV0jRNMuZJRc3vdCRVKRQw5ZIg+OdmkYAySNygZwAoGBnJJDxU3CapL3VvzQSQwd5Kz92qujSg8o5SZWMbR9MAcoyRmt7LpUTzLMyBpEBVGbfkz1KA7KT0JG5AAJwBXzVdXhtYzLPIkUa9Wc4HyHqfYb1GtxLfap4dOjNtbH/G3CbuPW3gO7Z6hm2+RoKLibjO205R37+Nto4kHPLIfRIxud/PYe9Tn2DUtX/Xs2nWZ3EUZ/wCqlX0lk6RAj8I33IOa3nDPAlvYkyDmmuW/WXMx7yVjjfxH4R7D+tUdBrdB4ct7GLuraJYk8+UbsfzOx3c+5JrZUpQec86xqzsQqqCzE7AADJJ9sVFdm0ZumudTdcG7kxCCN1gi8Mec9CxBY/Q+mPLiu+OqXH6Lt2+7GGv5V/AmQRbq3+Y+MEeQz7gb/XdY+wxwwW0Ikmk+6t4AyxriNMszMfhjRB5An4QNyKDf0rh+qdteqafcd3fWESKdwq86kj1WXndHwNsgdfTpXReCu0q01VcQsUlAy0MmA49WXGzr7j64oKusHXdTFrbTTt0iieQ/wqTgZ89sVnVBdrk7SwW9hGfvL6dIvcRoQ8r/ACA5c+xNBmdkemGDSbbm+ORWnY+plYuD/pK1Y1528AjRUUYVQFUegAwB/KvSgUpSgUpSgVj3k4UAZwWOAfoST0xsoJ39KyKwtSgLcpGcYdWI6gMh8QA6nIA+ufKg1lzcIqpzOUVwXxkg8nLuXPVmIOCWOFyT+Dmr0tJo5kIiZXU4KqfEnKDsgIJUb5wy9MAb8hFabjXh/wC3WUkZk5HlUZx1UcyOqhCdwOUAjIzzPjc4rF7M+Ev0dbd33wdyXZc7bvyggKclVwi++WY4G1Bb2ROMNnbGOYgtgjbmx5g5HU/DnJzXE+0vgW60+/Gq6epK84ldUBJRujkqN2jcE5x+ZugxXZ9NYMCwQLzYJ8HISTknP5iMjfpnP0zaCK4Y7WrC8gEjzx28mPHFK4VlPmFLY519x7ZAO1aDsv1uwaW/vFnijaed27t3VGSNWJ5yGxu7MWJGQPCM5Bq/1ThW1uldZreJw/xHlAY+/OuGB9wc1ze64Z0XTLgJDbNeXpPgtlYzFT+Zwx5I1G275x1xQdUtNQSWISqfuyOYMQVBH5vFjbG+fTepC+7RjcStb6VELudTh5SeW2i3Iy8n4zkfCvXBwdq8U4Ou9SIfVZQkI3Wxt2Ij/wDvyjeU9NgcenWs3UuzKAuJbN3sJ1AAe2wqsAPCssJ8Eij5AnzNB56T2chpBc6lKb65G6hxiCL2ih+H+IjyBwDVrUQupaxaYWW2gv02HeW79xJ7l4pPCTn8pA2r7/70o0YLPZahAd8l7ZmXI64aMtzDPmB5igtqVFy9q9rt3cN7KxOAsdrLzb/vBR/Xzr8PxjqFwMWmlypno966wAeWTECXPy9BQWruFBJIAAySdgAOpJ8hUJqPFs2pO1rpRwAeWa+IJiiGcMsP+bL7jYdc+Y9F4CnvSG1W6My7H7Lb5ht/k/45d8HcjpVlZWUcEaxxIscajCogCqB6ADYUGv4Y4Yh06AQwg/md23eRz8UkjebE/wAug2qO7atGuWggvLRnE1k7SeD4uVwA7AeeOUZHQqWz6Vp0t7fiG71G1upZFmt5nS2VXYKiREx96sYwjsXyWLZOGUAgVGaVxhqHDV4bW5JmgBGY2YspQnaWBj8O3l06ggEbBWcM9rFlq8Qs9WijV22Dt+qc4wGDdYZNzvnHoRnFT/GPY/c6ZILzTXeSOM94OU/exY3zt+sXHmN8dRjJqm4i7G7PVkW806VYe9Xn5QMxNn9ld4mzsQM7g7A5ry4P4X4i09u4SS3a3HhBmfvI0GNjGBiQY8lwB6gUHRuA+Jf0jYQXJGGdSHA8nRir49AWBI9iKnOFP/E9VuNQ2MFsDaWp8mPWaUevXAPQhvavDiJjp1lb6RZOWu7nmRW2BVWZnnuGA+AbvgDpvj4auOHdCjsbaK2iHgiXlGepOcsxx5liSfc0GypSlApSlApSlAr46Agg7g7GvtKDCazbmJBxnG6nB8tmDAqxx+Lr0HvXwwsQGOWIw3KSPyjICqQpbOerEA75rw1fTpZZImjkKKmeYAkZy8ZG3Q4VX6+uPM1+9NhmU/fcrMcMSrHlU8oHdquNwDnc7nIzvQYvCfFCX8RIVopY2Mc0D/HEwJ8LfMbg9D9DWRr/ABPb2MfPcSqgweVScu/siDdj5bVM8c8I3HO1/pj91fBOV1wCtwgGyureEuMDlJ9AD5EeHZhpFpIhuuaSe+JAne6w00Tj+75D+pA3wB5Y9MAP3/4lq359Msz16fa5VPX/AOn/APUPeqfh3hW209ClvEEzu7fE7n8zufExyT1O2dsVt6UClKUClKUGi4k43s9Ox9qnWMsMhN3cjOMhFBbHvjFe/DvFVrqCF7WZZQMcwGQy5GRzIwDL9R5H0qPuOxqC8e4nv2eS4ndiGjcqsKg4jRBjDEIFB5gRt08zzrsh0yWz4gltlYkRieOUgbMqfCxG+Bz8h+ZxQdH4g4qNxrCaUs8lundF3eHlEjuV50iEjA8g5PFkDJ6VIwdod5oeptZ6hK1xalgRK6+MI3wyqRuw8iu/wtjfrq+2tJNP1qG9iyCyxyK2+C0R5WX5coQEeje9b/tp0pNS0y31O3GeRVLHz7qTGxHqj4+WXoJ3tb0SbS9RTU7Risc7d4sidFkIy6nyKuMtvs3M48qspktuLdNyvJHewjz6xuRuD5mF8dd8fNcVkdkN1Hqui/ZrlRKsRNuytvlQA0ZH5cKQARuOQHatPH2L3um3YuNKuowOnJPkHlJyY3KqRIuw3wp+ozQfewG/mglu9OnDK0J7wId+Q83JIM+hPIRjY5JHXfp3FXFEOnWzTzHAGyqPikY/DGg8yf6bk7Cp0Omjrc6jqEsZnuORSsKkL92pEcMKseaRjuSxx9AtePDPDdxfXI1HU0Clf+ztTuLcHfvJAesx269PYgBQyuz/AIbmDyahe/8AeXQHg3xBFsVgUHcHoT7geeSbalKBSlKBSlKBSlKBSlKBSlKBUnxPwY8kn2uxkW2vVGC2Pu51yPu7hR8Q2+LqP5YrKUEjoPaEkkotb1DZ3vTupD4JPRoJfhkB9M5zkb4zVdWq4i4WttQi7q5iWRd8E7MpPmjDdT8jUeuh6rpX/aSjULUf4e4blnQekc3RsD1+i0HRaVD6d2vWbOIroS2M/nHdIUHviT4cZ8zjNWVrdpKoeN1dT0ZGDA/Ijag9qUpQYGu6zHZ28txKcJEhY++Oij3JwB7kVE9m3D32GC41G9+7nuee4mzn7qPJk5MEZB3JI9gPKsLtd07U794raxhcQxssry94kYZxugUlg2E6/vEflBqOHYvrN0f+qul5SRzd7PJKevoAQT9aDqfaZwQur2RRcCZPvIWOw5sfC3orDb2OD5Vzjs24jS0t7nSdX+4XDcgmyo5ZBiSMH5nnBHXmYg7Cu4zXCRJzOyoqjdmIUD5k7CozVe1exV+7gD31wM8kdshlOTttJjlA9SCaDC7DuFZLGxdpQVaeTvFVhghAoCFl6qx3OPIEVtuJu0WO3k+zWqG8vW2EERzynIGZn6RqM+f1x1rV/ozVtV/7lxptq3WKA89w49Gm6R59vkRVZw3wlbadH3dtEqD8TdXf3dzu3/Hlign+G+A5GnW+1NxcXexjQD7m2/ZiXoW/aPmM9fEbilKBSlKBSlKBSlKBSlKBSlKBSlKBSlKBSlKDE1HSoblOSeKOVPyyKHH8mG1R9x2NWQYvbNcWbn8VtMyf0bmGPYYq7pQQC8E6rD+o1h2H5biBJT9XJJodO4gXpdae/wC/FIufnyrtV/SggBp3EDdbrT0/cjkbHy5l3o3BerTfrtYZVP4be3SM/R8hhV/Sgg4OxuzLB7p7m8cb5uZmYZ/dXG3tvVhpujw2y8kEUcS+kahB9cDesylApSlApSlApSlApSlApSlApSlApSlApSlApSlApSlApSlApSlApSlApSlApSlApSlApSlApSlApSlApSlApSlApSlApSlApSlApSlApSlApSlApSlApSlApSlApSlApSlApSlB/9k=">
            <a:extLst>
              <a:ext uri="{FF2B5EF4-FFF2-40B4-BE49-F238E27FC236}">
                <a16:creationId xmlns:a16="http://schemas.microsoft.com/office/drawing/2014/main" id="{3C2B5EB0-2CDB-4DD1-AA5D-2C4948E2215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sp>
        <p:nvSpPr>
          <p:cNvPr id="73734" name="AutoShape 8" descr="data:image/jpeg;base64,/9j/4AAQSkZJRgABAQAAAQABAAD/2wCEAAkGBhQQERUUExQVFRQWFhgWFxcWGBoWGhkeGRUcGxgVFxYYHiYeGBomGRsaIDsgJyctLS4tGB4xODAqNSYrLCsBCQoKBQUFDQUFDSkYEhgpKSkpKSkpKSkpKSkpKSkpKSkpKSkpKSkpKSkpKSkpKSkpKSkpKSkpKSkpKSkpKSkpKf/AABEIAOEA4AMBIgACEQEDEQH/xAAcAAEBAAMBAQEBAAAAAAAAAAAABgQFBwMBAgj/xABHEAACAQMCAwYDBAcHAgMJAAABAgMABBEFIQYSMQcTIkFRYTJxgRQjQlIVM2JygpGhCENEU5KxwSQ0JaKyFhc1ZHSDk7TR/8QAFAEBAAAAAAAAAAAAAAAAAAAAAP/EABQRAQAAAAAAAAAAAAAAAAAAAAD/2gAMAwEAAhEDEQA/AO40pSgUpSgUpSgUpSgUpSgUpSgUpSgUpSgUpSgUpSgUpSgUpSgUpSgUpSgUpSgUpSgUpSgUpSgUpSgUpSgUrXX3EVtAQJbiCMkZAklRCfcBiK0c3axpSHBvYv4eZv6qpoK2lR69rulH/GR/VXH+61tLLjiwmx3d5bNzHAHeoGJ9OUkHP0oN5Svyrg7ggj2r9UClKUClKUClKUClKUClKUClKUClKUClKUClK8by8SFGkkdURRlmYhVA9STsKD2rScQ8ZWlgB9omVXPwxrl5GJ6BY1yxyRjOMe9TjcR3urHl04fZ7POGvpVyz46/ZoWxkeXO23XoRW84d4FtbBmkRTJO273Ezd5Mx8yXPTPtgUGm/Tuq34/6S1SyiPSa8OZSD+JbdPhI/aOK9R2bNOea+v7q5P5Ff7ND57iKL59c1+NR4/mazlvbGGK4giZ1IMjK7LGcSSABSABueU7lfF58tbfgjjiDVrfvYcqy4WSNiOaNsZwcdVO+G88HoQQAwTwTpGnpzNa26glVXvE75mb8KoHDMzH0Xc1t9Fks7hCbdYSEJRlVApQjYo6EBkIx0IFc74q4jP8A7U2ELZ7uFcBfLnnjdef+sY/hPrWJr2rNpfFMbLgRXqQrKPJucmMOfRg6A/z/ADGg6+dNiP8Adx/6F/8A5U3dadpFy7RvFZO5fuz4I88/+X3gG0mPwg81a/to4sew04903JNO4iUg4ZQQS7r57KMZ8i4qQ122W04RhVTytJ3EgO4PO8olJB9QAfotBbSdktomTavc2bdQbaeRRnGPgYlce1fhrTWbLeOWDUYx+CUfZ5+p2WRfuyem7eg6ee/4L1VrvT7ad/jkhRmPq3L4jt6nJ+tYvF3HcGlqHuEm5GYIrIqsCSM4HiB6A9R5GgxdK7S7Z3ENyHsrk/3VyvJnG3gl+Bxnpvk+lV1TtlLaa3ZLI8HPBLzcqzIA2zFeYYJK5xkEHPStEeHr3SPFYO13aDObOZvGg/8Alpjvt+RvTzJoL+laXhji6DUULQkhkPLJFIOSWJvyyIeh677jY77VuqBSlKBSlKBSlKBSlKBSlKBSleF9epBG0krBI0UszMcAAdSaDG17XobGBp7hwka9SepPkqjzY+lR9nw/NrEi3OoK0doPFb2JJBPpLd46t0Ij6DYHzz94fsn1idb+6Ui1jbNjbt0ONvtcqnq5/CD8I3x0JotR45sLeTu5buBHBwVMi5U7fEAfD188UG7RAoAAAAGABsAB5AV+biPmRl9QR/MYrzsdQjnQPDIkqHo0bB1PyZSRWRQcG7G+IP0ddXOlXuEDOeXvMBecDDIc7YdACPI48+YVi9n8403iSW1hcPbzM8Y5SCMcpki6HBK/Dn3bbyrs+tcEWV64kuLaKR1xhmG5x0DEY5h7HIqF0bhhZ+JJriNFW3so0iHKoVO9MQXkUAY8KsScdDy+tBPdrEJtOIbG66I5gYsdxmOblcY9kKn619/tA2B+32DpnvHUxrj1SUFcY3zmQ/0rp/H3AsWrW/dueSRCWikAyUbHmPNTtkew8wKw5uDZby6s7i97r/owxCxFmEsh5cSHmVeRQVDcu++2cDcIX+0qGK2IGeUtN8s4jx/TNZHbwBBptlaKfxrjPXlghK8x9vECa6Bx9wWuqWvdcwSRHEsTkZAdc4DeZUgkHHsfKtZqHBUuo30NxeBEhth4IFYyc7cwYuz8q4XITbGTyDOxIoN/wbpZtbC2hIIaOFFYHqDygsDjbOc1yHtcv31XVrbS4T4UYB/TncZdjj8kX8stXWOLeM7fTYJJJXAZUyiHZpD+FUz8Rz1x0G5xXM+wLQ3nludTn8TuzIjEdWY88zj6kLt+0KDsen2KQRRxRjlSNFRR6BRgD+QrIpWFq+tQWkRluJUijHVnOPoB1Y+w3NBouKeCftEgurV/s18nwzKNpB/lTqP1iEDG+42+VfeEeNftbyW1xH9nvoP1sJOQR5SxN+OM5B9sj1BOp/T9/q21ghs7U9budPvXHrbwHy/ab+hFfL3skhSLvLWSVL9G71LuRy8juB0lJ2KMNiAMb+e4IdApU5wXxcL6NlkTubqFuS4gJ3Rh+IDqY26hv6nFUdApSlApSlApSlApSlArn+uN+mL/AOwrn7Fassl4w6SyDeO1yNiAfEw/ZxsQKo+NeIvsFnJKo5pTiOFOpeVzyxqB5+LfHoDXzgnhoWFokRPNK2ZJ36l5X3kYnz32HsBQYvEeoKbm00/JRbgSs3IShKQpnulK4K8xI3G/KjDbORrtb7GNMuYyqwCBsHlkhJUg+pGeVvkR/Kpzt6024jFpqFuSDauQxUZKcxUq5/Z5l5Tn8w9ao+zrtUt9VjVGKxXYHjhJ+LA3eIn4l88dR57bkOQXVhqHCl4rqe8t3bHMMiKYfkdd+STH1HUEjNf0Vomrpd28VxH8EqK4z1GR0PuDt9K8uJNEivbWWCYAxupBJx4TjZxnoVO4PtWi7I9PaDR7VHGDyu30eZ3Q/VWB+tBWXEZZSAxQkY5hjI9xzAjPzBrw03TY7aIRxLyouT1ySScszMd2YkkljuSSTWq4r4zhsAqkNLcSbQ28QLSSn2Azyr6sdtj1O1aBODrzU/HqkxihJyLG3blUD0mmXxSHHkNvQjpQbXVe0/T7d+778Sy7gRwKZ3JH4cRggH2JFYI7RLh+butIv2A6GRVhz9HOQKqNI4ft7NOS3hjiX9hQM+5PVj7k1sKCIi47vd+fR7oADPhkif8ApkV+oe1i0XlF0lzZM3QXUDxg9ejgFcbdcirWvxLCrjDAMD1BGR/I0GKkkF5DsYp4X22Kyxt6jbKmsTRuHoNORxCe6gJLmMt93GerMpbdAepGcegG9c64wsbO1n5dKaaLUjnENjh0Jz/iYie7RM+uMdcHFby04HvNR5X1icFBgiztyUiz6yuDmQ+2cA9DjagyL3tCkunMOkwi6cHle5bK2sR93/vTjfC+o3PSsjSezpTILjUJTfXI3UyDEMW+eWGH4Rvjc5OwO1U0ccNpDgCOGGNfZERR6nYAe9eFpqQvIDJbSYVshJeXmBAOC6KTuOoBO22cEdQ2VKnuCreWOKZZ5GllFzKGkbGWGR3ZwPCv3fJ4QABvVDQQnHenPZTLq1spZ4V5bqNf76D8R/fTZgfRd9hirSxvUnjSSNg6OoZWG4IIyCK/dxbrIjI4DKylWB6EEYIPsRUF2bymyuLrSXJItz31sT1aCQ5x7lHbBPqx9KDoNKUoFKUoFKUoFKV8ZsAk9BQQ+pN9u1uGDrDYR/aZNtjNJ4YVY4/CmXHz9ts7WOPBb3otVtp7j7sO7W696YixOBKm3KCoyDzZPp5nD7LV76K5vicm9upZF9RHGxjiXoM4VT/P51i6H2h2NrBMLmdIrhJpzPG2RIX75vhXGXBXlxjIAwPKguQUni8SnkkUgrIpU4YYKsjDI22wa5HxF/Z6RpDLYXBgOeYRuCyqc7ckinmUD3DH3qM4k4xvuJboW1qjpDnwxKSBjODNcMNv+BnAyTk2uj8C3vD3d3Ed4J4OeNLi3Ksq8skioXjyxBZSwOcA7H1IoKbhzgW+ChdQ1KS4jxgwoAqv+zJMR3kinzXbO4OQSDuuMuKhp8K8id7cSsIreBdjI52A9kGxJ8tvWqB3ABJOANyT5Y86g+CIjqV3LqsgzH4reyUj4YlYh5hnoztkeoGR0NBs+DuDTbFrq6YTX8w+9l8kB/uYR+GMdPfHyFVdKUCleF7fRwIXldY0HVnYKB9TUR/7X3mqHk0yPuoM4a+uF8J6728J3kP7R29QOtBTcScXW2noHuJQpb4EHidz6Ig3Y5IHpvuRUwItS1f4ufTLMn4VP/Vyj9o9IAfTdtvMVuOGuz+3s3MzF7i6b4ric88n8Gdox7D+Zr24t48tNLTmuJAGIysS+KRvknkPc4HvQZmgcL21ghS3iWMHdjuXc+rucsx+Z86119xvG0zWtnyXV2qlmjEgRIwGCkyyb4IJA5VDN6gda1evG5upNOJcLZXBxcRxtnJMZkiUzLgtGxAU4wDsNw1c67SNDbQdUg1G0ULDI5JQDCK2PvIttgrqSQPLxY6CguL3hptdt3g1ASWt3EekTsYdy3dTJGWKyqRsSfECrDK1BWWsanwrMIrhDPZM3h3JQ5JOYn/un6koeu+34q7to2qRXcEdxEQySIGU+eD1U+hB2I8iPavXUdOjuI2imRZI3GGVhkH6f8+VBOdnvE8WoJczQklDcbBhhhm3hJ5l8vHzD0ODjNVlfzzok8nDWuPb8sklvPgBUBdmRiTE6qN2dTzKfXx1/QFpcd4ivysnMM8rjlYfvL5H2oPauf8AaWv2O4stTUbQS9zcY2zDN4SW9Qrbger/AMugVzTtA4yhvYZ9Os42vZ5EKt3JHdxY3DvKfDkMBtncjGQaDpQOa+1M9musG70u1lJy3dBGPnzRkxsT7krn61TUClKUClKUCtJxvqRt9Ou5QSGSCQqR1DFCFP8AqIrd1G9r8hGj3ODjm7pPo86Kf6E0G34I0/7Pp1pFjBW3iDA/mKAt/wCYmsHijs0sNRfvJ4fvNsyIxRiAMAMV2bbHUbYr98c8S/ouxM4HN3bwryj8QMqhlBIIHg5t6i7b+0fZEeO3uVP7Ijf+pdaC60Xhi30qArZ2xPTmCFe8k645nlZQcZOxbAztWltddn1K8+zSWstpBCVmbvx45+RxyIgXKBBIFZiGbOAPxZrUL/aJ04/3d0PnGn/ElUXA3H6atLOYFZYIliUFwFYu3OW2BPh5Qv1zQfe1K/ePT3ii/W3TpaR/OduU/wDk5qo9J01LaCOGMYSNFRfkox/OpLjWMS6ppEJGQJZ7g7/5MQKn/UwrZ8S8e29kwi8U9036u2hHPIxPTIGyD3PlnrQUjNjc9Ki9T7Re8kNvpkJvZwcM6nFvF7yzdCR15V69M5rGXha91XDalJ3Fud/sNux8Q28NzODl/wB1cDfqKsrSzhs4eSNUhhjUnAwiKBksx8h5kk+5oJbTezwyyLcapN9snXJWPGLaLI6RwkeI/tN122yM1Uapq8FnEZZ5EiiXbmY4Hso9T6Ab1mKwIyNwehFcw7auz4Xdq91F3jXEPj5S7srIB41SMnlQgeLwgZwc5zQdLtbjvEV+Vl5hnDDDDPTI8j7VIdpHZ9FqNnKscaLcDMsbhQGZwPhZsZIYeHf2PlWH2M8bfpGxCOcz2/LHJ6suPu5PqAQfdSfOru6uViRnchURSzMegAGST7AUHJ+wXjMzQtYTn7233iDdTGDgpv5o39GH5a6HxhwxHqVnLbSY8Y8LYzyON0cfI/zGR51x/tZ0aTR9Sh1W1GFkfLjyEmPEp9pE5vrz+1df4X4vt9RiWSB+bKqzDB8BI+BjjHMD5Z8s9KDk/YxxadPuJtLvWEfK792XOArg+OPmO2G+IHod/wAwrt9vcLIodGDKwyrKcgg9CCOoqaXs6tWvZL2dFmncjl5lHIgUAJyoc5fAGXOTnOOUbVuNc4gt7GIy3MqRINssep9FUbsfYAmg/cWjQrO1xyAzMoUyN4mCjoik/Amd+UYGST1Navibjq2sCEYtLcP+rt4R3kznG2EHQe5wK0X6V1HVhi1U6faH/ESrmeVT5wxH9WCPxMc7giqHhjgq208MYUJkf9ZNIeeWTzJeQ79fIYHtQTknDd/q4zfSNZ2p6Wlu33jg+VxNjH8IGPkRVlougwWUQit4lijG+FHU+rE7sfckms+lBAdkS91HfW3lb386L+6SCv8AyfrV/UDwEeXVdaT0mt3/APyRMc/0q+oFKUoFKUoFRfbF/wDCJ/37f/8Aajq0qU7VLXvNIvBgnERfbP4GD529OXP0oNrxBw5FfJHHMA0ayiRkIyH5VYBT7czA/wAOPOtc3Zjph/wNv9Ex/tW80i8E1vDIvSSNHHyZAR/vXtdXaRIzyMqIoLMzEAADqST0FBLTdk2lP1sov4Sy/wDpYVjWmnWHD32iTvFggmKMsRJZuZFYMsYJLPnIOB038q8ZOOrjUGMekwhkyVe9nBWBcdRGmzTN/Tp1G9bLQezyGCQXFw7Xl51+0T7lfQRR7rEAemNxnrQTV1pl7rlzDcoJdNt4VkVJG2uZVlC8xWPpECq4DEk7538rbhvg+209OWCMBj8cjeKVyTkl5Du2/l09q2tzPyIzcrNgE8qDLH2A9a5ppXas9xrIsp4ms4wGVUfHePJsUEh6KpTJCrnJ5fEQcUFvfcWQRXUVpzFriU4CKM8oClyzt8K+EZxnJ2wK2l1brIjIwBVlKsDuCGGCCPTBrE1zSvtEXKCFkUiSJzvySIco/wAs7Eealh0Jr5oWq/aYQ5HI4ykqZyY5FOHQn2bz8xg+dBwvgbtFudEdLa+R2s2J7t+pQBipaM/jTmG6dR5YOx75YahHcRLLE6yRuMqynIIqC1jTlvkutONs0zpcSOsjHu44RLiZZe9wTnMjKEQMTy4bAOa55FPqHCd4sZJuLSU5VRkLJ0yUG/dyjbbfO3XbAemu27cMa2txEp+xz5PKOnIxHexD3RsMP4feuv8AGOtobF1h++luYWW3jQc5l7xMKwX/ACwGDFjsB1NYHEnDK6/bQCVJbaMSd6wkQLOMAgIoyQgbJJJz8I8O+Rv+HeFrbT4xHbxBBgAnqzY6czndup9hnbFBqLPhNrzT7WDUvE0aqZow3MJGTZC8mMnYZIB3J6kdaOOKK1iAASGGNemyIij+QUVOa92hxRSG3tY2vbv/ACYeie80vwxj57+1YMHAs9+wl1abvFyGWyhJSBPMd4QczMNtzt16g0H244+mvWaLSYRNg8rXcuUtoz+ztzTHYjC+3UVPa9wP9nudOnuJ5Lu6kv4laSTZQnI7FI4R4UTmAPn08q6ta2qRIqRqqIowqqAqgegUbAVG65mfXLCIYItoZ7pxjPxjuY/YeLJ+nyoLYV9pSgUpSggOBd9Y1pvLvLVf9MT5/wB6v6geyw97Jqdx5SahKqn1WMAL/vV9QKUpQKUpQKxtSslnhkiYZWRGQjpkMpUjI9jWTSg5Rwf2jMtjb2cEEl1fxIYWiXwpH3TFFaWZgFVeVR6noNq31lwBLduJtWlFwwOUtUytrH/Ad5W92/rWZw1pL2V3f8wxBPMtxFg8zF3jJn8C5IHMNtt96p0u1JwDuc4BBGcHGRnqPfzoP3FCqKFUBVAwABgAegA6CpiHWJtRa4WzmSGKCQwGbk713kVQzhVfCqi8wXJzzENjAAJqJM4OMZ8s7jPlkeYriv8AZ71/u2ubCXwyc5mUHqSMJKvzHKpx+9Qe+t9oGqaFdBb8Jd2snwSIgiJx1xyjAcDqh67YPnXl2w6Ml7aQazZNkxhSzLkMU5hyNgdHjfOfTfPw10vjjhRNTs5bdwOYjMbfkcDwN8s7H1BI865r/Z7u35L2xmB5Y2B5WHQtzJKhz7qu2PX1oOh9nvFw1OzWU4Eq/dzKOiuoGcexyD9ceVZDD7Pfry7Jdo3MPLvYVBVh+00XMD7Qp71zPTuAtV0O+d9ORLm1lO8byKh5cnlEnMV8a5OHXPU7bkV0jRNMuZJRc3vdCRVKRQw5ZIg+OdmkYAySNygZwAoGBnJJDxU3CapL3VvzQSQwd5Kz92qujSg8o5SZWMbR9MAcoyRmt7LpUTzLMyBpEBVGbfkz1KA7KT0JG5AAJwBXzVdXhtYzLPIkUa9Wc4HyHqfYb1GtxLfap4dOjNtbH/G3CbuPW3gO7Z6hm2+RoKLibjO205R37+Nto4kHPLIfRIxud/PYe9Tn2DUtX/Xs2nWZ3EUZ/wCqlX0lk6RAj8I33IOa3nDPAlvYkyDmmuW/WXMx7yVjjfxH4R7D+tUdBrdB4ct7GLuraJYk8+UbsfzOx3c+5JrZUpQec86xqzsQqqCzE7AADJJ9sVFdm0ZumudTdcG7kxCCN1gi8Mec9CxBY/Q+mPLiu+OqXH6Lt2+7GGv5V/AmQRbq3+Y+MEeQz7gb/XdY+wxwwW0Ikmk+6t4AyxriNMszMfhjRB5An4QNyKDf0rh+qdteqafcd3fWESKdwq86kj1WXndHwNsgdfTpXReCu0q01VcQsUlAy0MmA49WXGzr7j64oKusHXdTFrbTTt0iieQ/wqTgZ89sVnVBdrk7SwW9hGfvL6dIvcRoQ8r/ACA5c+xNBmdkemGDSbbm+ORWnY+plYuD/pK1Y1528AjRUUYVQFUegAwB/KvSgUpSgUpSgVj3k4UAZwWOAfoST0xsoJ39KyKwtSgLcpGcYdWI6gMh8QA6nIA+ufKg1lzcIqpzOUVwXxkg8nLuXPVmIOCWOFyT+Dmr0tJo5kIiZXU4KqfEnKDsgIJUb5wy9MAb8hFabjXh/wC3WUkZk5HlUZx1UcyOqhCdwOUAjIzzPjc4rF7M+Ev0dbd33wdyXZc7bvyggKclVwi++WY4G1Bb2ROMNnbGOYgtgjbmx5g5HU/DnJzXE+0vgW60+/Gq6epK84ldUBJRujkqN2jcE5x+ZugxXZ9NYMCwQLzYJ8HISTknP5iMjfpnP0zaCK4Y7WrC8gEjzx28mPHFK4VlPmFLY519x7ZAO1aDsv1uwaW/vFnijaed27t3VGSNWJ5yGxu7MWJGQPCM5Bq/1ThW1uldZreJw/xHlAY+/OuGB9wc1ze64Z0XTLgJDbNeXpPgtlYzFT+Zwx5I1G275x1xQdUtNQSWISqfuyOYMQVBH5vFjbG+fTepC+7RjcStb6VELudTh5SeW2i3Iy8n4zkfCvXBwdq8U4Ou9SIfVZQkI3Wxt2Ij/wDvyjeU9NgcenWs3UuzKAuJbN3sJ1AAe2wqsAPCssJ8Eij5AnzNB56T2chpBc6lKb65G6hxiCL2ih+H+IjyBwDVrUQupaxaYWW2gv02HeW79xJ7l4pPCTn8pA2r7/70o0YLPZahAd8l7ZmXI64aMtzDPmB5igtqVFy9q9rt3cN7KxOAsdrLzb/vBR/Xzr8PxjqFwMWmlypno966wAeWTECXPy9BQWruFBJIAAySdgAOpJ8hUJqPFs2pO1rpRwAeWa+IJiiGcMsP+bL7jYdc+Y9F4CnvSG1W6My7H7Lb5ht/k/45d8HcjpVlZWUcEaxxIscajCogCqB6ADYUGv4Y4Yh06AQwg/md23eRz8UkjebE/wAug2qO7atGuWggvLRnE1k7SeD4uVwA7AeeOUZHQqWz6Vp0t7fiG71G1upZFmt5nS2VXYKiREx96sYwjsXyWLZOGUAgVGaVxhqHDV4bW5JmgBGY2YspQnaWBj8O3l06ggEbBWcM9rFlq8Qs9WijV22Dt+qc4wGDdYZNzvnHoRnFT/GPY/c6ZILzTXeSOM94OU/exY3zt+sXHmN8dRjJqm4i7G7PVkW806VYe9Xn5QMxNn9ld4mzsQM7g7A5ry4P4X4i09u4SS3a3HhBmfvI0GNjGBiQY8lwB6gUHRuA+Jf0jYQXJGGdSHA8nRir49AWBI9iKnOFP/E9VuNQ2MFsDaWp8mPWaUevXAPQhvavDiJjp1lb6RZOWu7nmRW2BVWZnnuGA+AbvgDpvj4auOHdCjsbaK2iHgiXlGepOcsxx5liSfc0GypSlApSlApSlAr46Agg7g7GvtKDCazbmJBxnG6nB8tmDAqxx+Lr0HvXwwsQGOWIw3KSPyjICqQpbOerEA75rw1fTpZZImjkKKmeYAkZy8ZG3Q4VX6+uPM1+9NhmU/fcrMcMSrHlU8oHdquNwDnc7nIzvQYvCfFCX8RIVopY2Mc0D/HEwJ8LfMbg9D9DWRr/ABPb2MfPcSqgweVScu/siDdj5bVM8c8I3HO1/pj91fBOV1wCtwgGyureEuMDlJ9AD5EeHZhpFpIhuuaSe+JAne6w00Tj+75D+pA3wB5Y9MAP3/4lq359Msz16fa5VPX/AOn/APUPeqfh3hW209ClvEEzu7fE7n8zufExyT1O2dsVt6UClKUClKUGi4k43s9Ox9qnWMsMhN3cjOMhFBbHvjFe/DvFVrqCF7WZZQMcwGQy5GRzIwDL9R5H0qPuOxqC8e4nv2eS4ndiGjcqsKg4jRBjDEIFB5gRt08zzrsh0yWz4gltlYkRieOUgbMqfCxG+Bz8h+ZxQdH4g4qNxrCaUs8lundF3eHlEjuV50iEjA8g5PFkDJ6VIwdod5oeptZ6hK1xalgRK6+MI3wyqRuw8iu/wtjfrq+2tJNP1qG9iyCyxyK2+C0R5WX5coQEeje9b/tp0pNS0y31O3GeRVLHz7qTGxHqj4+WXoJ3tb0SbS9RTU7Risc7d4sidFkIy6nyKuMtvs3M48qspktuLdNyvJHewjz6xuRuD5mF8dd8fNcVkdkN1Hqui/ZrlRKsRNuytvlQA0ZH5cKQARuOQHatPH2L3um3YuNKuowOnJPkHlJyY3KqRIuw3wp+ozQfewG/mglu9OnDK0J7wId+Q83JIM+hPIRjY5JHXfp3FXFEOnWzTzHAGyqPikY/DGg8yf6bk7Cp0Omjrc6jqEsZnuORSsKkL92pEcMKseaRjuSxx9AtePDPDdxfXI1HU0Clf+ztTuLcHfvJAesx269PYgBQyuz/AIbmDyahe/8AeXQHg3xBFsVgUHcHoT7geeSbalKBSlKBSlKBSlKBSlKBSlKBUnxPwY8kn2uxkW2vVGC2Pu51yPu7hR8Q2+LqP5YrKUEjoPaEkkotb1DZ3vTupD4JPRoJfhkB9M5zkb4zVdWq4i4WttQi7q5iWRd8E7MpPmjDdT8jUeuh6rpX/aSjULUf4e4blnQekc3RsD1+i0HRaVD6d2vWbOIroS2M/nHdIUHviT4cZ8zjNWVrdpKoeN1dT0ZGDA/Ijag9qUpQYGu6zHZ28txKcJEhY++Oij3JwB7kVE9m3D32GC41G9+7nuee4mzn7qPJk5MEZB3JI9gPKsLtd07U794raxhcQxssry94kYZxugUlg2E6/vEflBqOHYvrN0f+qul5SRzd7PJKevoAQT9aDqfaZwQur2RRcCZPvIWOw5sfC3orDb2OD5Vzjs24jS0t7nSdX+4XDcgmyo5ZBiSMH5nnBHXmYg7Cu4zXCRJzOyoqjdmIUD5k7CozVe1exV+7gD31wM8kdshlOTttJjlA9SCaDC7DuFZLGxdpQVaeTvFVhghAoCFl6qx3OPIEVtuJu0WO3k+zWqG8vW2EERzynIGZn6RqM+f1x1rV/ozVtV/7lxptq3WKA89w49Gm6R59vkRVZw3wlbadH3dtEqD8TdXf3dzu3/Hlign+G+A5GnW+1NxcXexjQD7m2/ZiXoW/aPmM9fEbilKBSlKBSlKBSlKBSlKBSlKBSlKBSlKBSlKDE1HSoblOSeKOVPyyKHH8mG1R9x2NWQYvbNcWbn8VtMyf0bmGPYYq7pQQC8E6rD+o1h2H5biBJT9XJJodO4gXpdae/wC/FIufnyrtV/SggBp3EDdbrT0/cjkbHy5l3o3BerTfrtYZVP4be3SM/R8hhV/Sgg4OxuzLB7p7m8cb5uZmYZ/dXG3tvVhpujw2y8kEUcS+kahB9cDesylApSlApSlApSlApSlApSlApSlApSlApSlApSlApSlApSlApSlApSlApSlApSlApSlApSlApSlApSlApSlApSlApSlApSlApSlApSlApSlApSlApSlApSlApSlApSlApSlApSlB/9k=">
            <a:extLst>
              <a:ext uri="{FF2B5EF4-FFF2-40B4-BE49-F238E27FC236}">
                <a16:creationId xmlns:a16="http://schemas.microsoft.com/office/drawing/2014/main" id="{9743C346-0538-453D-8D52-F496A602CD0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endParaRPr lang="es-EC" altLang="es-EC"/>
          </a:p>
        </p:txBody>
      </p:sp>
      <p:pic>
        <p:nvPicPr>
          <p:cNvPr id="73735" name="Picture 10" descr="http://www.buscarportal.com/z/calidad/iso-9001-calidad.gif">
            <a:extLst>
              <a:ext uri="{FF2B5EF4-FFF2-40B4-BE49-F238E27FC236}">
                <a16:creationId xmlns:a16="http://schemas.microsoft.com/office/drawing/2014/main" id="{E4C83151-BB07-4FAE-80EC-3EBA23C3D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315913"/>
            <a:ext cx="2944812" cy="295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4760"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4762" name="Picture 74761">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74764" name="Rectangle 74763">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6" name="Rectangle 74765">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6" name="Picture 74755">
            <a:extLst>
              <a:ext uri="{FF2B5EF4-FFF2-40B4-BE49-F238E27FC236}">
                <a16:creationId xmlns:a16="http://schemas.microsoft.com/office/drawing/2014/main" id="{9E757E07-37A0-8BDC-4A1B-2ED62D7ACBC9}"/>
              </a:ext>
            </a:extLst>
          </p:cNvPr>
          <p:cNvPicPr>
            <a:picLocks noChangeAspect="1"/>
          </p:cNvPicPr>
          <p:nvPr/>
        </p:nvPicPr>
        <p:blipFill rotWithShape="1">
          <a:blip r:embed="rId4"/>
          <a:srcRect l="34654" r="26297" b="1"/>
          <a:stretch/>
        </p:blipFill>
        <p:spPr>
          <a:xfrm>
            <a:off x="6118030" y="10"/>
            <a:ext cx="3025970" cy="6857990"/>
          </a:xfrm>
          <a:prstGeom prst="rect">
            <a:avLst/>
          </a:prstGeom>
        </p:spPr>
      </p:pic>
      <p:pic>
        <p:nvPicPr>
          <p:cNvPr id="74768" name="Picture 74767">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a:extLst>
              <a:ext uri="{FF2B5EF4-FFF2-40B4-BE49-F238E27FC236}">
                <a16:creationId xmlns:a16="http://schemas.microsoft.com/office/drawing/2014/main" id="{85AA4992-15FD-4555-B8C2-83F09524516A}"/>
              </a:ext>
            </a:extLst>
          </p:cNvPr>
          <p:cNvSpPr>
            <a:spLocks noGrp="1"/>
          </p:cNvSpPr>
          <p:nvPr>
            <p:ph type="title"/>
          </p:nvPr>
        </p:nvSpPr>
        <p:spPr>
          <a:xfrm>
            <a:off x="685332" y="618517"/>
            <a:ext cx="5004664" cy="1596177"/>
          </a:xfrm>
        </p:spPr>
        <p:txBody>
          <a:bodyPr vert="horz" lIns="91440" tIns="45720" rIns="91440" bIns="45720" rtlCol="0" anchor="ctr">
            <a:normAutofit/>
          </a:bodyPr>
          <a:lstStyle/>
          <a:p>
            <a:pPr fontAlgn="auto">
              <a:spcAft>
                <a:spcPts val="0"/>
              </a:spcAft>
              <a:defRPr/>
            </a:pPr>
            <a:r>
              <a:rPr lang="en-US" dirty="0"/>
              <a:t>Factores Relacionados con la Calidad</a:t>
            </a:r>
          </a:p>
        </p:txBody>
      </p:sp>
      <p:sp>
        <p:nvSpPr>
          <p:cNvPr id="74754" name="6 CuadroTexto">
            <a:extLst>
              <a:ext uri="{FF2B5EF4-FFF2-40B4-BE49-F238E27FC236}">
                <a16:creationId xmlns:a16="http://schemas.microsoft.com/office/drawing/2014/main" id="{6F7ED7FD-380F-48D2-A733-C1DDDE6C5240}"/>
              </a:ext>
            </a:extLst>
          </p:cNvPr>
          <p:cNvSpPr txBox="1">
            <a:spLocks noChangeArrowheads="1"/>
          </p:cNvSpPr>
          <p:nvPr/>
        </p:nvSpPr>
        <p:spPr bwMode="auto">
          <a:xfrm>
            <a:off x="395536" y="2367092"/>
            <a:ext cx="5472608" cy="342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indent="-228600" defTabSz="914400">
              <a:lnSpc>
                <a:spcPct val="110000"/>
              </a:lnSpc>
              <a:spcAft>
                <a:spcPts val="600"/>
              </a:spcAft>
              <a:buClr>
                <a:schemeClr val="tx1"/>
              </a:buClr>
              <a:buFont typeface="Arial" panose="020B0604020202020204" pitchFamily="34" charset="0"/>
              <a:buChar char="•"/>
            </a:pPr>
            <a:r>
              <a:rPr lang="en-US" altLang="es-EC" cap="all" dirty="0">
                <a:latin typeface="+mn-lt"/>
              </a:rPr>
              <a:t> Dimension técnica (científicos y tecnológicos)</a:t>
            </a:r>
          </a:p>
          <a:p>
            <a:pPr indent="-228600" defTabSz="914400">
              <a:lnSpc>
                <a:spcPct val="110000"/>
              </a:lnSpc>
              <a:spcAft>
                <a:spcPts val="600"/>
              </a:spcAft>
              <a:buClr>
                <a:schemeClr val="tx1"/>
              </a:buClr>
              <a:buFont typeface="Arial" panose="020B0604020202020204" pitchFamily="34" charset="0"/>
              <a:buChar char="•"/>
            </a:pPr>
            <a:r>
              <a:rPr lang="en-US" altLang="es-EC" cap="all" dirty="0">
                <a:latin typeface="+mn-lt"/>
              </a:rPr>
              <a:t> Dimensión humana ( relación cliente/empresa)</a:t>
            </a:r>
          </a:p>
          <a:p>
            <a:pPr indent="-228600" defTabSz="914400">
              <a:lnSpc>
                <a:spcPct val="110000"/>
              </a:lnSpc>
              <a:spcAft>
                <a:spcPts val="600"/>
              </a:spcAft>
              <a:buClr>
                <a:schemeClr val="tx1"/>
              </a:buClr>
              <a:buFont typeface="Arial" panose="020B0604020202020204" pitchFamily="34" charset="0"/>
              <a:buChar char="•"/>
            </a:pPr>
            <a:r>
              <a:rPr lang="en-US" altLang="es-EC" cap="all" dirty="0">
                <a:latin typeface="+mn-lt"/>
              </a:rPr>
              <a:t> Dimensión económica (reducir costos)</a:t>
            </a:r>
          </a:p>
          <a:p>
            <a:pPr indent="-228600" defTabSz="914400">
              <a:lnSpc>
                <a:spcPct val="110000"/>
              </a:lnSpc>
              <a:spcAft>
                <a:spcPts val="600"/>
              </a:spcAft>
              <a:buClr>
                <a:schemeClr val="tx1"/>
              </a:buClr>
              <a:buFont typeface="Arial" panose="020B0604020202020204" pitchFamily="34" charset="0"/>
              <a:buChar char="•"/>
            </a:pPr>
            <a:r>
              <a:rPr lang="en-US" altLang="es-EC" cap="all" dirty="0">
                <a:latin typeface="+mn-lt"/>
              </a:rPr>
              <a:t> Cantidad justa o necesaria </a:t>
            </a:r>
          </a:p>
          <a:p>
            <a:pPr indent="-228600" defTabSz="914400">
              <a:lnSpc>
                <a:spcPct val="110000"/>
              </a:lnSpc>
              <a:spcAft>
                <a:spcPts val="600"/>
              </a:spcAft>
              <a:buClr>
                <a:schemeClr val="tx1"/>
              </a:buClr>
              <a:buFont typeface="Arial" panose="020B0604020202020204" pitchFamily="34" charset="0"/>
              <a:buChar char="•"/>
            </a:pPr>
            <a:r>
              <a:rPr lang="en-US" altLang="es-EC" cap="all" dirty="0">
                <a:latin typeface="+mn-lt"/>
              </a:rPr>
              <a:t> rapidez de distribución y atc</a:t>
            </a:r>
          </a:p>
          <a:p>
            <a:pPr indent="-228600" defTabSz="914400">
              <a:lnSpc>
                <a:spcPct val="110000"/>
              </a:lnSpc>
              <a:spcAft>
                <a:spcPts val="600"/>
              </a:spcAft>
              <a:buClr>
                <a:schemeClr val="tx1"/>
              </a:buClr>
              <a:buFont typeface="Arial" panose="020B0604020202020204" pitchFamily="34" charset="0"/>
              <a:buChar char="•"/>
            </a:pPr>
            <a:r>
              <a:rPr lang="en-US" altLang="es-EC" cap="all" dirty="0">
                <a:latin typeface="+mn-lt"/>
              </a:rPr>
              <a:t> Precio exacto según o/d e inflación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5840" name="Rectangle 75835">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841" name="Picture 75837">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831" name="4 Rectángulo">
            <a:extLst>
              <a:ext uri="{FF2B5EF4-FFF2-40B4-BE49-F238E27FC236}">
                <a16:creationId xmlns:a16="http://schemas.microsoft.com/office/drawing/2014/main" id="{97C055F6-DCD8-4EFC-BB2B-B9F7A9F97281}"/>
              </a:ext>
            </a:extLst>
          </p:cNvPr>
          <p:cNvSpPr>
            <a:spLocks noChangeArrowheads="1"/>
          </p:cNvSpPr>
          <p:nvPr/>
        </p:nvSpPr>
        <p:spPr bwMode="auto">
          <a:xfrm>
            <a:off x="685330" y="2367092"/>
            <a:ext cx="2920484" cy="342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indent="-228600" algn="just" defTabSz="914400">
              <a:lnSpc>
                <a:spcPct val="120000"/>
              </a:lnSpc>
              <a:spcAft>
                <a:spcPts val="600"/>
              </a:spcAft>
              <a:buClr>
                <a:schemeClr val="tx1"/>
              </a:buClr>
              <a:buFont typeface="Arial" panose="020B0604020202020204" pitchFamily="34" charset="0"/>
              <a:buChar char="•"/>
            </a:pPr>
            <a:r>
              <a:rPr lang="en-US" altLang="es-EC" sz="1400" cap="all" dirty="0">
                <a:latin typeface="+mn-lt"/>
              </a:rPr>
              <a:t>FUENTE: CNN Expansion con datos del Instituto de la Reputación empresarial</a:t>
            </a:r>
          </a:p>
        </p:txBody>
      </p:sp>
      <p:graphicFrame>
        <p:nvGraphicFramePr>
          <p:cNvPr id="4" name="3 Tabla">
            <a:extLst>
              <a:ext uri="{FF2B5EF4-FFF2-40B4-BE49-F238E27FC236}">
                <a16:creationId xmlns:a16="http://schemas.microsoft.com/office/drawing/2014/main" id="{F5D23779-4F6C-41DF-B459-9F22AECA1532}"/>
              </a:ext>
            </a:extLst>
          </p:cNvPr>
          <p:cNvGraphicFramePr>
            <a:graphicFrameLocks noGrp="1"/>
          </p:cNvGraphicFramePr>
          <p:nvPr>
            <p:extLst>
              <p:ext uri="{D42A27DB-BD31-4B8C-83A1-F6EECF244321}">
                <p14:modId xmlns:p14="http://schemas.microsoft.com/office/powerpoint/2010/main" val="354857379"/>
              </p:ext>
            </p:extLst>
          </p:nvPr>
        </p:nvGraphicFramePr>
        <p:xfrm>
          <a:off x="3808545" y="728611"/>
          <a:ext cx="4650124" cy="4943591"/>
        </p:xfrm>
        <a:graphic>
          <a:graphicData uri="http://schemas.openxmlformats.org/drawingml/2006/table">
            <a:tbl>
              <a:tblPr firstRow="1" bandRow="1">
                <a:tableStyleId>{5C22544A-7EE6-4342-B048-85BDC9FD1C3A}</a:tableStyleId>
              </a:tblPr>
              <a:tblGrid>
                <a:gridCol w="1085355">
                  <a:extLst>
                    <a:ext uri="{9D8B030D-6E8A-4147-A177-3AD203B41FA5}">
                      <a16:colId xmlns:a16="http://schemas.microsoft.com/office/drawing/2014/main" val="20000"/>
                    </a:ext>
                  </a:extLst>
                </a:gridCol>
                <a:gridCol w="3564769">
                  <a:extLst>
                    <a:ext uri="{9D8B030D-6E8A-4147-A177-3AD203B41FA5}">
                      <a16:colId xmlns:a16="http://schemas.microsoft.com/office/drawing/2014/main" val="20001"/>
                    </a:ext>
                  </a:extLst>
                </a:gridCol>
              </a:tblGrid>
              <a:tr h="317355">
                <a:tc>
                  <a:txBody>
                    <a:bodyPr/>
                    <a:lstStyle/>
                    <a:p>
                      <a:pPr algn="ctr"/>
                      <a:r>
                        <a:rPr lang="es-ES" sz="1500">
                          <a:latin typeface="Arial" pitchFamily="34" charset="0"/>
                          <a:cs typeface="Arial" pitchFamily="34" charset="0"/>
                        </a:rPr>
                        <a:t>RANKING</a:t>
                      </a:r>
                      <a:endParaRPr lang="es-VE" sz="1500">
                        <a:latin typeface="Arial" pitchFamily="34" charset="0"/>
                        <a:cs typeface="Arial" pitchFamily="34" charset="0"/>
                      </a:endParaRPr>
                    </a:p>
                  </a:txBody>
                  <a:tcPr marL="67049" marR="67049" marT="33519" marB="33519"/>
                </a:tc>
                <a:tc>
                  <a:txBody>
                    <a:bodyPr/>
                    <a:lstStyle/>
                    <a:p>
                      <a:pPr algn="ctr"/>
                      <a:r>
                        <a:rPr lang="es-ES" sz="1500">
                          <a:latin typeface="Arial" pitchFamily="34" charset="0"/>
                          <a:cs typeface="Arial" pitchFamily="34" charset="0"/>
                        </a:rPr>
                        <a:t>EMPRESAS</a:t>
                      </a:r>
                      <a:endParaRPr lang="es-VE" sz="1500">
                        <a:latin typeface="Arial" pitchFamily="34" charset="0"/>
                        <a:cs typeface="Arial" pitchFamily="34" charset="0"/>
                      </a:endParaRPr>
                    </a:p>
                  </a:txBody>
                  <a:tcPr marL="67049" marR="67049" marT="33519" marB="33519"/>
                </a:tc>
                <a:extLst>
                  <a:ext uri="{0D108BD9-81ED-4DB2-BD59-A6C34878D82A}">
                    <a16:rowId xmlns:a16="http://schemas.microsoft.com/office/drawing/2014/main" val="10000"/>
                  </a:ext>
                </a:extLst>
              </a:tr>
              <a:tr h="295006">
                <a:tc>
                  <a:txBody>
                    <a:bodyPr/>
                    <a:lstStyle/>
                    <a:p>
                      <a:pPr algn="ctr"/>
                      <a:r>
                        <a:rPr lang="es-ES" sz="1300">
                          <a:latin typeface="Arial" pitchFamily="34" charset="0"/>
                          <a:cs typeface="Arial" pitchFamily="34" charset="0"/>
                        </a:rPr>
                        <a:t>01</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Toyota Motor Corp. (Japón)</a:t>
                      </a:r>
                    </a:p>
                  </a:txBody>
                  <a:tcPr marL="67049" marR="67049" marT="33519" marB="33519"/>
                </a:tc>
                <a:extLst>
                  <a:ext uri="{0D108BD9-81ED-4DB2-BD59-A6C34878D82A}">
                    <a16:rowId xmlns:a16="http://schemas.microsoft.com/office/drawing/2014/main" val="10001"/>
                  </a:ext>
                </a:extLst>
              </a:tr>
              <a:tr h="295006">
                <a:tc>
                  <a:txBody>
                    <a:bodyPr/>
                    <a:lstStyle/>
                    <a:p>
                      <a:pPr algn="ctr"/>
                      <a:r>
                        <a:rPr lang="es-ES" sz="1300">
                          <a:latin typeface="Arial" pitchFamily="34" charset="0"/>
                          <a:cs typeface="Arial" pitchFamily="34" charset="0"/>
                        </a:rPr>
                        <a:t>02</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Google (Estados Unidos)</a:t>
                      </a:r>
                    </a:p>
                  </a:txBody>
                  <a:tcPr marL="67049" marR="67049" marT="33519" marB="33519"/>
                </a:tc>
                <a:extLst>
                  <a:ext uri="{0D108BD9-81ED-4DB2-BD59-A6C34878D82A}">
                    <a16:rowId xmlns:a16="http://schemas.microsoft.com/office/drawing/2014/main" val="10002"/>
                  </a:ext>
                </a:extLst>
              </a:tr>
              <a:tr h="295006">
                <a:tc>
                  <a:txBody>
                    <a:bodyPr/>
                    <a:lstStyle/>
                    <a:p>
                      <a:pPr algn="ctr"/>
                      <a:r>
                        <a:rPr lang="es-ES" sz="1300">
                          <a:latin typeface="Arial" pitchFamily="34" charset="0"/>
                          <a:cs typeface="Arial" pitchFamily="34" charset="0"/>
                        </a:rPr>
                        <a:t>03</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err="1">
                          <a:latin typeface="Arial" pitchFamily="34" charset="0"/>
                          <a:cs typeface="Arial" pitchFamily="34" charset="0"/>
                        </a:rPr>
                        <a:t>Ikea</a:t>
                      </a:r>
                      <a:r>
                        <a:rPr lang="es-VE" sz="1300">
                          <a:latin typeface="Arial" pitchFamily="34" charset="0"/>
                          <a:cs typeface="Arial" pitchFamily="34" charset="0"/>
                        </a:rPr>
                        <a:t> (Suecia) Muebles</a:t>
                      </a:r>
                      <a:r>
                        <a:rPr lang="es-VE" sz="1300" baseline="0">
                          <a:latin typeface="Arial" pitchFamily="34" charset="0"/>
                          <a:cs typeface="Arial" pitchFamily="34" charset="0"/>
                        </a:rPr>
                        <a:t> y Decoraciones</a:t>
                      </a:r>
                      <a:endParaRPr lang="es-VE" sz="1300">
                        <a:latin typeface="Arial" pitchFamily="34" charset="0"/>
                        <a:cs typeface="Arial" pitchFamily="34" charset="0"/>
                      </a:endParaRPr>
                    </a:p>
                  </a:txBody>
                  <a:tcPr marL="67049" marR="67049" marT="33519" marB="33519"/>
                </a:tc>
                <a:extLst>
                  <a:ext uri="{0D108BD9-81ED-4DB2-BD59-A6C34878D82A}">
                    <a16:rowId xmlns:a16="http://schemas.microsoft.com/office/drawing/2014/main" val="10003"/>
                  </a:ext>
                </a:extLst>
              </a:tr>
              <a:tr h="295006">
                <a:tc>
                  <a:txBody>
                    <a:bodyPr/>
                    <a:lstStyle/>
                    <a:p>
                      <a:pPr algn="ctr"/>
                      <a:r>
                        <a:rPr lang="es-ES" sz="1300">
                          <a:latin typeface="Arial" pitchFamily="34" charset="0"/>
                          <a:cs typeface="Arial" pitchFamily="34" charset="0"/>
                        </a:rPr>
                        <a:t>04</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Ferrero (Italia) Agroalimentaria</a:t>
                      </a:r>
                    </a:p>
                  </a:txBody>
                  <a:tcPr marL="67049" marR="67049" marT="33519" marB="33519"/>
                </a:tc>
                <a:extLst>
                  <a:ext uri="{0D108BD9-81ED-4DB2-BD59-A6C34878D82A}">
                    <a16:rowId xmlns:a16="http://schemas.microsoft.com/office/drawing/2014/main" val="10004"/>
                  </a:ext>
                </a:extLst>
              </a:tr>
              <a:tr h="295006">
                <a:tc>
                  <a:txBody>
                    <a:bodyPr/>
                    <a:lstStyle/>
                    <a:p>
                      <a:pPr algn="ctr"/>
                      <a:r>
                        <a:rPr lang="es-ES" sz="1300">
                          <a:latin typeface="Arial" pitchFamily="34" charset="0"/>
                          <a:cs typeface="Arial" pitchFamily="34" charset="0"/>
                        </a:rPr>
                        <a:t>05</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Johnson &amp; Johnson (Estados Unidos)</a:t>
                      </a:r>
                    </a:p>
                  </a:txBody>
                  <a:tcPr marL="67049" marR="67049" marT="33519" marB="33519"/>
                </a:tc>
                <a:extLst>
                  <a:ext uri="{0D108BD9-81ED-4DB2-BD59-A6C34878D82A}">
                    <a16:rowId xmlns:a16="http://schemas.microsoft.com/office/drawing/2014/main" val="10005"/>
                  </a:ext>
                </a:extLst>
              </a:tr>
              <a:tr h="295006">
                <a:tc>
                  <a:txBody>
                    <a:bodyPr/>
                    <a:lstStyle/>
                    <a:p>
                      <a:pPr algn="ctr"/>
                      <a:r>
                        <a:rPr lang="es-ES" sz="1300">
                          <a:latin typeface="Arial" pitchFamily="34" charset="0"/>
                          <a:cs typeface="Arial" pitchFamily="34" charset="0"/>
                        </a:rPr>
                        <a:t>06</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Tata </a:t>
                      </a:r>
                      <a:r>
                        <a:rPr lang="es-VE" sz="1300" err="1">
                          <a:latin typeface="Arial" pitchFamily="34" charset="0"/>
                          <a:cs typeface="Arial" pitchFamily="34" charset="0"/>
                        </a:rPr>
                        <a:t>Group</a:t>
                      </a:r>
                      <a:r>
                        <a:rPr lang="es-VE" sz="1300">
                          <a:latin typeface="Arial" pitchFamily="34" charset="0"/>
                          <a:cs typeface="Arial" pitchFamily="34" charset="0"/>
                        </a:rPr>
                        <a:t> (India)</a:t>
                      </a:r>
                    </a:p>
                  </a:txBody>
                  <a:tcPr marL="67049" marR="67049" marT="33519" marB="33519"/>
                </a:tc>
                <a:extLst>
                  <a:ext uri="{0D108BD9-81ED-4DB2-BD59-A6C34878D82A}">
                    <a16:rowId xmlns:a16="http://schemas.microsoft.com/office/drawing/2014/main" val="10006"/>
                  </a:ext>
                </a:extLst>
              </a:tr>
              <a:tr h="295006">
                <a:tc>
                  <a:txBody>
                    <a:bodyPr/>
                    <a:lstStyle/>
                    <a:p>
                      <a:pPr algn="ctr"/>
                      <a:r>
                        <a:rPr lang="es-ES" sz="1300">
                          <a:latin typeface="Arial" pitchFamily="34" charset="0"/>
                          <a:cs typeface="Arial" pitchFamily="34" charset="0"/>
                        </a:rPr>
                        <a:t>07</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err="1">
                          <a:latin typeface="Arial" pitchFamily="34" charset="0"/>
                          <a:cs typeface="Arial" pitchFamily="34" charset="0"/>
                        </a:rPr>
                        <a:t>Kraft</a:t>
                      </a:r>
                      <a:r>
                        <a:rPr lang="es-VE" sz="1300">
                          <a:latin typeface="Arial" pitchFamily="34" charset="0"/>
                          <a:cs typeface="Arial" pitchFamily="34" charset="0"/>
                        </a:rPr>
                        <a:t> </a:t>
                      </a:r>
                      <a:r>
                        <a:rPr lang="es-VE" sz="1300" err="1">
                          <a:latin typeface="Arial" pitchFamily="34" charset="0"/>
                          <a:cs typeface="Arial" pitchFamily="34" charset="0"/>
                        </a:rPr>
                        <a:t>Foods</a:t>
                      </a:r>
                      <a:r>
                        <a:rPr lang="es-VE" sz="1300">
                          <a:latin typeface="Arial" pitchFamily="34" charset="0"/>
                          <a:cs typeface="Arial" pitchFamily="34" charset="0"/>
                        </a:rPr>
                        <a:t> Inc. (Estados Unidos)</a:t>
                      </a:r>
                    </a:p>
                  </a:txBody>
                  <a:tcPr marL="67049" marR="67049" marT="33519" marB="33519"/>
                </a:tc>
                <a:extLst>
                  <a:ext uri="{0D108BD9-81ED-4DB2-BD59-A6C34878D82A}">
                    <a16:rowId xmlns:a16="http://schemas.microsoft.com/office/drawing/2014/main" val="10007"/>
                  </a:ext>
                </a:extLst>
              </a:tr>
              <a:tr h="295006">
                <a:tc>
                  <a:txBody>
                    <a:bodyPr/>
                    <a:lstStyle/>
                    <a:p>
                      <a:pPr algn="ctr"/>
                      <a:r>
                        <a:rPr lang="es-ES" sz="1300">
                          <a:latin typeface="Arial" pitchFamily="34" charset="0"/>
                          <a:cs typeface="Arial" pitchFamily="34" charset="0"/>
                        </a:rPr>
                        <a:t>08</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Novo </a:t>
                      </a:r>
                      <a:r>
                        <a:rPr lang="es-VE" sz="1300" err="1">
                          <a:latin typeface="Arial" pitchFamily="34" charset="0"/>
                          <a:cs typeface="Arial" pitchFamily="34" charset="0"/>
                        </a:rPr>
                        <a:t>Nordisk</a:t>
                      </a:r>
                      <a:r>
                        <a:rPr lang="es-VE" sz="1300">
                          <a:latin typeface="Arial" pitchFamily="34" charset="0"/>
                          <a:cs typeface="Arial" pitchFamily="34" charset="0"/>
                        </a:rPr>
                        <a:t> (Dinamarca) Farmacéutica </a:t>
                      </a:r>
                    </a:p>
                  </a:txBody>
                  <a:tcPr marL="67049" marR="67049" marT="33519" marB="33519"/>
                </a:tc>
                <a:extLst>
                  <a:ext uri="{0D108BD9-81ED-4DB2-BD59-A6C34878D82A}">
                    <a16:rowId xmlns:a16="http://schemas.microsoft.com/office/drawing/2014/main" val="10008"/>
                  </a:ext>
                </a:extLst>
              </a:tr>
              <a:tr h="295006">
                <a:tc>
                  <a:txBody>
                    <a:bodyPr/>
                    <a:lstStyle/>
                    <a:p>
                      <a:pPr algn="ctr"/>
                      <a:r>
                        <a:rPr lang="es-ES" sz="1300">
                          <a:latin typeface="Arial" pitchFamily="34" charset="0"/>
                          <a:cs typeface="Arial" pitchFamily="34" charset="0"/>
                        </a:rPr>
                        <a:t>09</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Grupo Bimbo (México)</a:t>
                      </a:r>
                    </a:p>
                  </a:txBody>
                  <a:tcPr marL="67049" marR="67049" marT="33519" marB="33519"/>
                </a:tc>
                <a:extLst>
                  <a:ext uri="{0D108BD9-81ED-4DB2-BD59-A6C34878D82A}">
                    <a16:rowId xmlns:a16="http://schemas.microsoft.com/office/drawing/2014/main" val="10009"/>
                  </a:ext>
                </a:extLst>
              </a:tr>
              <a:tr h="295006">
                <a:tc>
                  <a:txBody>
                    <a:bodyPr/>
                    <a:lstStyle/>
                    <a:p>
                      <a:pPr algn="ctr"/>
                      <a:r>
                        <a:rPr lang="es-ES" sz="1300">
                          <a:latin typeface="Arial" pitchFamily="34" charset="0"/>
                          <a:cs typeface="Arial" pitchFamily="34" charset="0"/>
                        </a:rPr>
                        <a:t>10</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err="1">
                          <a:latin typeface="Arial" pitchFamily="34" charset="0"/>
                          <a:cs typeface="Arial" pitchFamily="34" charset="0"/>
                        </a:rPr>
                        <a:t>Migros</a:t>
                      </a:r>
                      <a:r>
                        <a:rPr lang="es-VE" sz="1300">
                          <a:latin typeface="Arial" pitchFamily="34" charset="0"/>
                          <a:cs typeface="Arial" pitchFamily="34" charset="0"/>
                        </a:rPr>
                        <a:t> (Suiza) Supermercados</a:t>
                      </a:r>
                    </a:p>
                  </a:txBody>
                  <a:tcPr marL="67049" marR="67049" marT="33519" marB="33519"/>
                </a:tc>
                <a:extLst>
                  <a:ext uri="{0D108BD9-81ED-4DB2-BD59-A6C34878D82A}">
                    <a16:rowId xmlns:a16="http://schemas.microsoft.com/office/drawing/2014/main" val="10010"/>
                  </a:ext>
                </a:extLst>
              </a:tr>
              <a:tr h="295006">
                <a:tc>
                  <a:txBody>
                    <a:bodyPr/>
                    <a:lstStyle/>
                    <a:p>
                      <a:pPr algn="ctr"/>
                      <a:r>
                        <a:rPr lang="es-ES" sz="1300">
                          <a:latin typeface="Arial" pitchFamily="34" charset="0"/>
                          <a:cs typeface="Arial" pitchFamily="34" charset="0"/>
                        </a:rPr>
                        <a:t>11</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General </a:t>
                      </a:r>
                      <a:r>
                        <a:rPr lang="es-VE" sz="1300" err="1">
                          <a:latin typeface="Arial" pitchFamily="34" charset="0"/>
                          <a:cs typeface="Arial" pitchFamily="34" charset="0"/>
                        </a:rPr>
                        <a:t>Mills</a:t>
                      </a:r>
                      <a:r>
                        <a:rPr lang="es-VE" sz="1300">
                          <a:latin typeface="Arial" pitchFamily="34" charset="0"/>
                          <a:cs typeface="Arial" pitchFamily="34" charset="0"/>
                        </a:rPr>
                        <a:t> (Estados Unidos) Alimentos</a:t>
                      </a:r>
                    </a:p>
                  </a:txBody>
                  <a:tcPr marL="67049" marR="67049" marT="33519" marB="33519"/>
                </a:tc>
                <a:extLst>
                  <a:ext uri="{0D108BD9-81ED-4DB2-BD59-A6C34878D82A}">
                    <a16:rowId xmlns:a16="http://schemas.microsoft.com/office/drawing/2014/main" val="10011"/>
                  </a:ext>
                </a:extLst>
              </a:tr>
              <a:tr h="295006">
                <a:tc>
                  <a:txBody>
                    <a:bodyPr/>
                    <a:lstStyle/>
                    <a:p>
                      <a:pPr algn="ctr"/>
                      <a:r>
                        <a:rPr lang="es-ES" sz="1300">
                          <a:latin typeface="Arial" pitchFamily="34" charset="0"/>
                          <a:cs typeface="Arial" pitchFamily="34" charset="0"/>
                        </a:rPr>
                        <a:t>12</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a:latin typeface="Arial" pitchFamily="34" charset="0"/>
                          <a:cs typeface="Arial" pitchFamily="34" charset="0"/>
                        </a:rPr>
                        <a:t>Walt Disney (Estados Unidos)</a:t>
                      </a:r>
                    </a:p>
                  </a:txBody>
                  <a:tcPr marL="67049" marR="67049" marT="33519" marB="33519"/>
                </a:tc>
                <a:extLst>
                  <a:ext uri="{0D108BD9-81ED-4DB2-BD59-A6C34878D82A}">
                    <a16:rowId xmlns:a16="http://schemas.microsoft.com/office/drawing/2014/main" val="10012"/>
                  </a:ext>
                </a:extLst>
              </a:tr>
              <a:tr h="295006">
                <a:tc>
                  <a:txBody>
                    <a:bodyPr/>
                    <a:lstStyle/>
                    <a:p>
                      <a:pPr algn="ctr"/>
                      <a:r>
                        <a:rPr lang="es-ES" sz="1300">
                          <a:latin typeface="Arial" pitchFamily="34" charset="0"/>
                          <a:cs typeface="Arial" pitchFamily="34" charset="0"/>
                        </a:rPr>
                        <a:t>13</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err="1">
                          <a:latin typeface="Arial" pitchFamily="34" charset="0"/>
                          <a:cs typeface="Arial" pitchFamily="34" charset="0"/>
                        </a:rPr>
                        <a:t>Haier</a:t>
                      </a:r>
                      <a:r>
                        <a:rPr lang="es-VE" sz="1300">
                          <a:latin typeface="Arial" pitchFamily="34" charset="0"/>
                          <a:cs typeface="Arial" pitchFamily="34" charset="0"/>
                        </a:rPr>
                        <a:t> </a:t>
                      </a:r>
                      <a:r>
                        <a:rPr lang="es-VE" sz="1300" err="1">
                          <a:latin typeface="Arial" pitchFamily="34" charset="0"/>
                          <a:cs typeface="Arial" pitchFamily="34" charset="0"/>
                        </a:rPr>
                        <a:t>Corporation</a:t>
                      </a:r>
                      <a:r>
                        <a:rPr lang="es-VE" sz="1300">
                          <a:latin typeface="Arial" pitchFamily="34" charset="0"/>
                          <a:cs typeface="Arial" pitchFamily="34" charset="0"/>
                        </a:rPr>
                        <a:t> (China)</a:t>
                      </a:r>
                    </a:p>
                  </a:txBody>
                  <a:tcPr marL="67049" marR="67049" marT="33519" marB="33519"/>
                </a:tc>
                <a:extLst>
                  <a:ext uri="{0D108BD9-81ED-4DB2-BD59-A6C34878D82A}">
                    <a16:rowId xmlns:a16="http://schemas.microsoft.com/office/drawing/2014/main" val="10013"/>
                  </a:ext>
                </a:extLst>
              </a:tr>
              <a:tr h="496152">
                <a:tc>
                  <a:txBody>
                    <a:bodyPr/>
                    <a:lstStyle/>
                    <a:p>
                      <a:pPr algn="ctr"/>
                      <a:r>
                        <a:rPr lang="es-ES" sz="1300">
                          <a:latin typeface="Arial" pitchFamily="34" charset="0"/>
                          <a:cs typeface="Arial" pitchFamily="34" charset="0"/>
                        </a:rPr>
                        <a:t>14</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err="1">
                          <a:latin typeface="Arial" pitchFamily="34" charset="0"/>
                          <a:cs typeface="Arial" pitchFamily="34" charset="0"/>
                        </a:rPr>
                        <a:t>Infosys</a:t>
                      </a:r>
                      <a:r>
                        <a:rPr lang="es-VE" sz="1300">
                          <a:latin typeface="Arial" pitchFamily="34" charset="0"/>
                          <a:cs typeface="Arial" pitchFamily="34" charset="0"/>
                        </a:rPr>
                        <a:t> Technologies </a:t>
                      </a:r>
                      <a:r>
                        <a:rPr lang="es-VE" sz="1300" err="1">
                          <a:latin typeface="Arial" pitchFamily="34" charset="0"/>
                          <a:cs typeface="Arial" pitchFamily="34" charset="0"/>
                        </a:rPr>
                        <a:t>Limited</a:t>
                      </a:r>
                      <a:r>
                        <a:rPr lang="es-VE" sz="1300">
                          <a:latin typeface="Arial" pitchFamily="34" charset="0"/>
                          <a:cs typeface="Arial" pitchFamily="34" charset="0"/>
                        </a:rPr>
                        <a:t> (India) (Consultor)</a:t>
                      </a:r>
                    </a:p>
                  </a:txBody>
                  <a:tcPr marL="67049" marR="67049" marT="33519" marB="33519"/>
                </a:tc>
                <a:extLst>
                  <a:ext uri="{0D108BD9-81ED-4DB2-BD59-A6C34878D82A}">
                    <a16:rowId xmlns:a16="http://schemas.microsoft.com/office/drawing/2014/main" val="10014"/>
                  </a:ext>
                </a:extLst>
              </a:tr>
              <a:tr h="295006">
                <a:tc>
                  <a:txBody>
                    <a:bodyPr/>
                    <a:lstStyle/>
                    <a:p>
                      <a:pPr algn="ctr"/>
                      <a:r>
                        <a:rPr lang="es-ES" sz="1300">
                          <a:latin typeface="Arial" pitchFamily="34" charset="0"/>
                          <a:cs typeface="Arial" pitchFamily="34" charset="0"/>
                        </a:rPr>
                        <a:t>15</a:t>
                      </a:r>
                      <a:endParaRPr lang="es-VE" sz="1300">
                        <a:latin typeface="Arial" pitchFamily="34" charset="0"/>
                        <a:cs typeface="Arial" pitchFamily="34" charset="0"/>
                      </a:endParaRPr>
                    </a:p>
                  </a:txBody>
                  <a:tcPr marL="67049" marR="67049" marT="33519" marB="335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300" err="1">
                          <a:latin typeface="Arial" pitchFamily="34" charset="0"/>
                          <a:cs typeface="Arial" pitchFamily="34" charset="0"/>
                        </a:rPr>
                        <a:t>United</a:t>
                      </a:r>
                      <a:r>
                        <a:rPr lang="es-VE" sz="1300">
                          <a:latin typeface="Arial" pitchFamily="34" charset="0"/>
                          <a:cs typeface="Arial" pitchFamily="34" charset="0"/>
                        </a:rPr>
                        <a:t> </a:t>
                      </a:r>
                      <a:r>
                        <a:rPr lang="es-VE" sz="1300" err="1">
                          <a:latin typeface="Arial" pitchFamily="34" charset="0"/>
                          <a:cs typeface="Arial" pitchFamily="34" charset="0"/>
                        </a:rPr>
                        <a:t>Parcel</a:t>
                      </a:r>
                      <a:r>
                        <a:rPr lang="es-VE" sz="1300">
                          <a:latin typeface="Arial" pitchFamily="34" charset="0"/>
                          <a:cs typeface="Arial" pitchFamily="34" charset="0"/>
                        </a:rPr>
                        <a:t> </a:t>
                      </a:r>
                      <a:r>
                        <a:rPr lang="es-VE" sz="1300" err="1">
                          <a:latin typeface="Arial" pitchFamily="34" charset="0"/>
                          <a:cs typeface="Arial" pitchFamily="34" charset="0"/>
                        </a:rPr>
                        <a:t>Service</a:t>
                      </a:r>
                      <a:r>
                        <a:rPr lang="es-VE" sz="1300">
                          <a:latin typeface="Arial" pitchFamily="34" charset="0"/>
                          <a:cs typeface="Arial" pitchFamily="34" charset="0"/>
                        </a:rPr>
                        <a:t> (Estados Unidos) UPS</a:t>
                      </a:r>
                    </a:p>
                  </a:txBody>
                  <a:tcPr marL="67049" marR="67049" marT="33519" marB="33519"/>
                </a:tc>
                <a:extLst>
                  <a:ext uri="{0D108BD9-81ED-4DB2-BD59-A6C34878D82A}">
                    <a16:rowId xmlns:a16="http://schemas.microsoft.com/office/drawing/2014/main" val="10015"/>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680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6811" name="Picture 76810">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76813" name="Rectangle 768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4 CuadroTexto">
            <a:extLst>
              <a:ext uri="{FF2B5EF4-FFF2-40B4-BE49-F238E27FC236}">
                <a16:creationId xmlns:a16="http://schemas.microsoft.com/office/drawing/2014/main" id="{8798D755-777C-4A95-A000-9D7AEDF3694A}"/>
              </a:ext>
            </a:extLst>
          </p:cNvPr>
          <p:cNvSpPr txBox="1">
            <a:spLocks noChangeArrowheads="1"/>
          </p:cNvSpPr>
          <p:nvPr/>
        </p:nvSpPr>
        <p:spPr bwMode="auto">
          <a:xfrm>
            <a:off x="685330" y="2367092"/>
            <a:ext cx="5110806" cy="38813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defTabSz="914400">
              <a:lnSpc>
                <a:spcPct val="110000"/>
              </a:lnSpc>
              <a:spcAft>
                <a:spcPts val="600"/>
              </a:spcAft>
              <a:buClr>
                <a:schemeClr val="tx1"/>
              </a:buClr>
            </a:pPr>
            <a:r>
              <a:rPr lang="en-US" altLang="es-EC" sz="1600" cap="all" dirty="0">
                <a:latin typeface="+mn-lt"/>
              </a:rPr>
              <a:t>	</a:t>
            </a:r>
          </a:p>
          <a:p>
            <a:pPr indent="-228600" algn="just" defTabSz="914400">
              <a:lnSpc>
                <a:spcPct val="110000"/>
              </a:lnSpc>
              <a:spcAft>
                <a:spcPts val="600"/>
              </a:spcAft>
              <a:buClr>
                <a:schemeClr val="tx1"/>
              </a:buClr>
              <a:buFont typeface="Arial" panose="020B0604020202020204" pitchFamily="34" charset="0"/>
              <a:buChar char="•"/>
            </a:pPr>
            <a:r>
              <a:rPr lang="en-US" altLang="es-EC" sz="1600" cap="all" dirty="0">
                <a:latin typeface="+mn-lt"/>
              </a:rPr>
              <a:t>Se refieren a los cursos de acción que emprende una empresa o unidad de negocio para lograr sus objetivos en situaciones coyunturales del mercado.</a:t>
            </a:r>
          </a:p>
          <a:p>
            <a:pPr indent="-228600" defTabSz="914400">
              <a:lnSpc>
                <a:spcPct val="110000"/>
              </a:lnSpc>
              <a:spcAft>
                <a:spcPts val="600"/>
              </a:spcAft>
              <a:buClr>
                <a:schemeClr val="tx1"/>
              </a:buClr>
              <a:buFont typeface="Arial" panose="020B0604020202020204" pitchFamily="34" charset="0"/>
              <a:buChar char="•"/>
            </a:pPr>
            <a:r>
              <a:rPr lang="en-US" altLang="es-EC" sz="1600" cap="all" dirty="0">
                <a:latin typeface="+mn-lt"/>
              </a:rPr>
              <a:t> Aparición de competidores o nuevos entrantes</a:t>
            </a:r>
          </a:p>
          <a:p>
            <a:pPr indent="-228600" defTabSz="914400">
              <a:lnSpc>
                <a:spcPct val="110000"/>
              </a:lnSpc>
              <a:spcAft>
                <a:spcPts val="600"/>
              </a:spcAft>
              <a:buClr>
                <a:schemeClr val="tx1"/>
              </a:buClr>
              <a:buFont typeface="Arial" panose="020B0604020202020204" pitchFamily="34" charset="0"/>
              <a:buChar char="•"/>
            </a:pPr>
            <a:r>
              <a:rPr lang="en-US" altLang="es-EC" sz="1600" cap="all" dirty="0">
                <a:latin typeface="+mn-lt"/>
              </a:rPr>
              <a:t> Incursión en nuevos mercados</a:t>
            </a:r>
          </a:p>
          <a:p>
            <a:pPr indent="-228600" defTabSz="914400">
              <a:lnSpc>
                <a:spcPct val="110000"/>
              </a:lnSpc>
              <a:spcAft>
                <a:spcPts val="600"/>
              </a:spcAft>
              <a:buClr>
                <a:schemeClr val="tx1"/>
              </a:buClr>
              <a:buFont typeface="Arial" panose="020B0604020202020204" pitchFamily="34" charset="0"/>
              <a:buChar char="•"/>
            </a:pPr>
            <a:r>
              <a:rPr lang="en-US" altLang="es-EC" sz="1600" cap="all" dirty="0">
                <a:latin typeface="+mn-lt"/>
              </a:rPr>
              <a:t> Enfrentar la aparición de productos sustitutos</a:t>
            </a:r>
          </a:p>
          <a:p>
            <a:pPr indent="-228600" defTabSz="914400">
              <a:lnSpc>
                <a:spcPct val="110000"/>
              </a:lnSpc>
              <a:spcAft>
                <a:spcPts val="600"/>
              </a:spcAft>
              <a:buClr>
                <a:schemeClr val="tx1"/>
              </a:buClr>
              <a:buFont typeface="Arial" panose="020B0604020202020204" pitchFamily="34" charset="0"/>
              <a:buChar char="•"/>
            </a:pPr>
            <a:endParaRPr lang="en-US" altLang="es-EC" sz="1600" cap="all" dirty="0">
              <a:latin typeface="+mn-lt"/>
            </a:endParaRPr>
          </a:p>
          <a:p>
            <a:pPr indent="-228600" defTabSz="914400">
              <a:lnSpc>
                <a:spcPct val="110000"/>
              </a:lnSpc>
              <a:spcAft>
                <a:spcPts val="600"/>
              </a:spcAft>
              <a:buClr>
                <a:schemeClr val="tx1"/>
              </a:buClr>
              <a:buFont typeface="Arial" panose="020B0604020202020204" pitchFamily="34" charset="0"/>
              <a:buChar char="•"/>
            </a:pPr>
            <a:endParaRPr lang="en-US" altLang="es-EC" sz="1600" cap="all" dirty="0">
              <a:latin typeface="+mn-lt"/>
            </a:endParaRPr>
          </a:p>
        </p:txBody>
      </p:sp>
      <p:pic>
        <p:nvPicPr>
          <p:cNvPr id="76806" name="Graphic 76805" descr="Business Growth">
            <a:extLst>
              <a:ext uri="{FF2B5EF4-FFF2-40B4-BE49-F238E27FC236}">
                <a16:creationId xmlns:a16="http://schemas.microsoft.com/office/drawing/2014/main" id="{BDC3A324-E87E-9FB0-BC77-1EAFC94BA5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84168" y="1009068"/>
            <a:ext cx="2577229" cy="4724915"/>
          </a:xfrm>
          <a:prstGeom prst="rect">
            <a:avLst/>
          </a:prstGeom>
        </p:spPr>
      </p:pic>
      <p:pic>
        <p:nvPicPr>
          <p:cNvPr id="76815" name="Picture 76814">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5 Título">
            <a:extLst>
              <a:ext uri="{FF2B5EF4-FFF2-40B4-BE49-F238E27FC236}">
                <a16:creationId xmlns:a16="http://schemas.microsoft.com/office/drawing/2014/main" id="{F0EF3218-6BB4-4ECF-9808-A15F716F97D4}"/>
              </a:ext>
            </a:extLst>
          </p:cNvPr>
          <p:cNvSpPr>
            <a:spLocks noGrp="1"/>
          </p:cNvSpPr>
          <p:nvPr>
            <p:ph type="title"/>
          </p:nvPr>
        </p:nvSpPr>
        <p:spPr>
          <a:xfrm>
            <a:off x="1334566" y="847025"/>
            <a:ext cx="2805386" cy="1573863"/>
          </a:xfrm>
        </p:spPr>
        <p:txBody>
          <a:bodyPr vert="horz" lIns="91440" tIns="45720" rIns="91440" bIns="45720" rtlCol="0" anchor="ctr">
            <a:normAutofit/>
          </a:bodyPr>
          <a:lstStyle/>
          <a:p>
            <a:pPr algn="l" fontAlgn="auto">
              <a:spcAft>
                <a:spcPts val="0"/>
              </a:spcAft>
              <a:defRPr/>
            </a:pPr>
            <a:r>
              <a:rPr lang="en-US" sz="3300" dirty="0"/>
              <a:t>Estrategias Competitivas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048" y="0"/>
            <a:ext cx="3044952"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700"/>
          <a:stretch/>
        </p:blipFill>
        <p:spPr>
          <a:xfrm>
            <a:off x="6099048" y="0"/>
            <a:ext cx="3044952" cy="6858000"/>
          </a:xfrm>
          <a:prstGeom prst="rect">
            <a:avLst/>
          </a:prstGeom>
        </p:spPr>
      </p:pic>
      <p:sp>
        <p:nvSpPr>
          <p:cNvPr id="6" name="5 Título">
            <a:extLst>
              <a:ext uri="{FF2B5EF4-FFF2-40B4-BE49-F238E27FC236}">
                <a16:creationId xmlns:a16="http://schemas.microsoft.com/office/drawing/2014/main" id="{FE7156A8-E897-474D-9826-1E2BA31AC55A}"/>
              </a:ext>
            </a:extLst>
          </p:cNvPr>
          <p:cNvSpPr>
            <a:spLocks noGrp="1"/>
          </p:cNvSpPr>
          <p:nvPr>
            <p:ph type="title"/>
          </p:nvPr>
        </p:nvSpPr>
        <p:spPr>
          <a:xfrm>
            <a:off x="6555023" y="1314450"/>
            <a:ext cx="2133001" cy="3680244"/>
          </a:xfrm>
        </p:spPr>
        <p:txBody>
          <a:bodyPr vert="horz" lIns="91440" tIns="45720" rIns="91440" bIns="45720" rtlCol="0" anchor="ctr">
            <a:normAutofit/>
          </a:bodyPr>
          <a:lstStyle/>
          <a:p>
            <a:pPr algn="l" fontAlgn="auto">
              <a:spcAft>
                <a:spcPts val="0"/>
              </a:spcAft>
              <a:defRPr/>
            </a:pPr>
            <a:r>
              <a:rPr lang="en-US" sz="2700"/>
              <a:t>ESTRATEGIA COMPETITIVA DE PORTER 1985</a:t>
            </a:r>
          </a:p>
        </p:txBody>
      </p:sp>
      <p:graphicFrame>
        <p:nvGraphicFramePr>
          <p:cNvPr id="4" name="3 Diagrama">
            <a:extLst>
              <a:ext uri="{FF2B5EF4-FFF2-40B4-BE49-F238E27FC236}">
                <a16:creationId xmlns:a16="http://schemas.microsoft.com/office/drawing/2014/main" id="{3BF266F5-1290-42D7-B7B6-84D4043FB984}"/>
              </a:ext>
            </a:extLst>
          </p:cNvPr>
          <p:cNvGraphicFramePr/>
          <p:nvPr>
            <p:extLst>
              <p:ext uri="{D42A27DB-BD31-4B8C-83A1-F6EECF244321}">
                <p14:modId xmlns:p14="http://schemas.microsoft.com/office/powerpoint/2010/main" val="3367362556"/>
              </p:ext>
            </p:extLst>
          </p:nvPr>
        </p:nvGraphicFramePr>
        <p:xfrm>
          <a:off x="961278" y="1270001"/>
          <a:ext cx="4172567" cy="4345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3 Tabla">
            <a:extLst>
              <a:ext uri="{FF2B5EF4-FFF2-40B4-BE49-F238E27FC236}">
                <a16:creationId xmlns:a16="http://schemas.microsoft.com/office/drawing/2014/main" id="{66185D3F-41FF-4E1B-9F2A-9273640D54BD}"/>
              </a:ext>
            </a:extLst>
          </p:cNvPr>
          <p:cNvGraphicFramePr>
            <a:graphicFrameLocks noGrp="1"/>
          </p:cNvGraphicFramePr>
          <p:nvPr>
            <p:extLst>
              <p:ext uri="{D42A27DB-BD31-4B8C-83A1-F6EECF244321}">
                <p14:modId xmlns:p14="http://schemas.microsoft.com/office/powerpoint/2010/main" val="929075527"/>
              </p:ext>
            </p:extLst>
          </p:nvPr>
        </p:nvGraphicFramePr>
        <p:xfrm>
          <a:off x="952051" y="1127998"/>
          <a:ext cx="7196348" cy="4300957"/>
        </p:xfrm>
        <a:graphic>
          <a:graphicData uri="http://schemas.openxmlformats.org/drawingml/2006/table">
            <a:tbl>
              <a:tblPr firstRow="1" bandRow="1">
                <a:tableStyleId>{5C22544A-7EE6-4342-B048-85BDC9FD1C3A}</a:tableStyleId>
              </a:tblPr>
              <a:tblGrid>
                <a:gridCol w="2216413">
                  <a:extLst>
                    <a:ext uri="{9D8B030D-6E8A-4147-A177-3AD203B41FA5}">
                      <a16:colId xmlns:a16="http://schemas.microsoft.com/office/drawing/2014/main" val="20000"/>
                    </a:ext>
                  </a:extLst>
                </a:gridCol>
                <a:gridCol w="4979935">
                  <a:extLst>
                    <a:ext uri="{9D8B030D-6E8A-4147-A177-3AD203B41FA5}">
                      <a16:colId xmlns:a16="http://schemas.microsoft.com/office/drawing/2014/main" val="20001"/>
                    </a:ext>
                  </a:extLst>
                </a:gridCol>
              </a:tblGrid>
              <a:tr h="442151">
                <a:tc gridSpan="2">
                  <a:txBody>
                    <a:bodyPr/>
                    <a:lstStyle/>
                    <a:p>
                      <a:pPr algn="ctr"/>
                      <a:r>
                        <a:rPr lang="es-ES" sz="2000"/>
                        <a:t>ESTRATEGIA DE DISUACIÓN</a:t>
                      </a:r>
                      <a:endParaRPr lang="es-VE" sz="2000"/>
                    </a:p>
                  </a:txBody>
                  <a:tcPr marL="100497" marR="100497" marT="50239" marB="50239"/>
                </a:tc>
                <a:tc hMerge="1">
                  <a:txBody>
                    <a:bodyPr/>
                    <a:lstStyle/>
                    <a:p>
                      <a:pPr algn="ctr"/>
                      <a:endParaRPr lang="es-VE"/>
                    </a:p>
                  </a:txBody>
                  <a:tcPr/>
                </a:tc>
                <a:extLst>
                  <a:ext uri="{0D108BD9-81ED-4DB2-BD59-A6C34878D82A}">
                    <a16:rowId xmlns:a16="http://schemas.microsoft.com/office/drawing/2014/main" val="10000"/>
                  </a:ext>
                </a:extLst>
              </a:tr>
              <a:tr h="442151">
                <a:tc>
                  <a:txBody>
                    <a:bodyPr/>
                    <a:lstStyle/>
                    <a:p>
                      <a:pPr algn="ctr"/>
                      <a:r>
                        <a:rPr lang="es-ES" sz="2000" b="1">
                          <a:solidFill>
                            <a:schemeClr val="tx1"/>
                          </a:solidFill>
                        </a:rPr>
                        <a:t>VARIANTE</a:t>
                      </a:r>
                      <a:endParaRPr lang="es-VE" sz="2000" b="1">
                        <a:solidFill>
                          <a:schemeClr val="tx1"/>
                        </a:solidFill>
                      </a:endParaRPr>
                    </a:p>
                  </a:txBody>
                  <a:tcPr marL="100497" marR="100497" marT="50239" marB="50239"/>
                </a:tc>
                <a:tc>
                  <a:txBody>
                    <a:bodyPr/>
                    <a:lstStyle/>
                    <a:p>
                      <a:pPr algn="ctr"/>
                      <a:r>
                        <a:rPr lang="es-ES" sz="2000" b="1">
                          <a:solidFill>
                            <a:schemeClr val="tx1"/>
                          </a:solidFill>
                        </a:rPr>
                        <a:t>FORMA</a:t>
                      </a:r>
                      <a:endParaRPr lang="es-VE" sz="2000" b="1">
                        <a:solidFill>
                          <a:schemeClr val="tx1"/>
                        </a:solidFill>
                      </a:endParaRPr>
                    </a:p>
                  </a:txBody>
                  <a:tcPr marL="100497" marR="100497" marT="50239" marB="50239"/>
                </a:tc>
                <a:extLst>
                  <a:ext uri="{0D108BD9-81ED-4DB2-BD59-A6C34878D82A}">
                    <a16:rowId xmlns:a16="http://schemas.microsoft.com/office/drawing/2014/main" val="10001"/>
                  </a:ext>
                </a:extLst>
              </a:tr>
              <a:tr h="442151">
                <a:tc>
                  <a:txBody>
                    <a:bodyPr/>
                    <a:lstStyle/>
                    <a:p>
                      <a:r>
                        <a:rPr lang="es-ES" sz="2000">
                          <a:solidFill>
                            <a:schemeClr val="tx1"/>
                          </a:solidFill>
                        </a:rPr>
                        <a:t>EN MERCADO</a:t>
                      </a:r>
                      <a:endParaRPr lang="es-VE" sz="2000">
                        <a:solidFill>
                          <a:schemeClr val="tx1"/>
                        </a:solidFill>
                      </a:endParaRPr>
                    </a:p>
                  </a:txBody>
                  <a:tcPr marL="100497" marR="100497" marT="50239" marB="50239"/>
                </a:tc>
                <a:tc>
                  <a:txBody>
                    <a:bodyPr/>
                    <a:lstStyle/>
                    <a:p>
                      <a:r>
                        <a:rPr lang="es-ES" sz="2000">
                          <a:solidFill>
                            <a:schemeClr val="tx1"/>
                          </a:solidFill>
                        </a:rPr>
                        <a:t>FUERTES CAMPAÑAS PUBLICITARIAS</a:t>
                      </a:r>
                      <a:endParaRPr lang="es-VE" sz="2000">
                        <a:solidFill>
                          <a:schemeClr val="tx1"/>
                        </a:solidFill>
                      </a:endParaRPr>
                    </a:p>
                  </a:txBody>
                  <a:tcPr marL="100497" marR="100497" marT="50239" marB="50239"/>
                </a:tc>
                <a:extLst>
                  <a:ext uri="{0D108BD9-81ED-4DB2-BD59-A6C34878D82A}">
                    <a16:rowId xmlns:a16="http://schemas.microsoft.com/office/drawing/2014/main" val="10002"/>
                  </a:ext>
                </a:extLst>
              </a:tr>
              <a:tr h="743626">
                <a:tc>
                  <a:txBody>
                    <a:bodyPr/>
                    <a:lstStyle/>
                    <a:p>
                      <a:r>
                        <a:rPr lang="es-ES" sz="2000">
                          <a:solidFill>
                            <a:schemeClr val="tx1"/>
                          </a:solidFill>
                        </a:rPr>
                        <a:t>EN OPERACIONES</a:t>
                      </a:r>
                      <a:endParaRPr lang="es-VE" sz="2000">
                        <a:solidFill>
                          <a:schemeClr val="tx1"/>
                        </a:solidFill>
                      </a:endParaRPr>
                    </a:p>
                  </a:txBody>
                  <a:tcPr marL="100497" marR="100497" marT="50239" marB="50239"/>
                </a:tc>
                <a:tc>
                  <a:txBody>
                    <a:bodyPr/>
                    <a:lstStyle/>
                    <a:p>
                      <a:r>
                        <a:rPr lang="es-ES" sz="2000">
                          <a:solidFill>
                            <a:schemeClr val="tx1"/>
                          </a:solidFill>
                        </a:rPr>
                        <a:t>INCREMENTO</a:t>
                      </a:r>
                      <a:r>
                        <a:rPr lang="es-ES" sz="2000" baseline="0">
                          <a:solidFill>
                            <a:schemeClr val="tx1"/>
                          </a:solidFill>
                        </a:rPr>
                        <a:t> DE LA MAGNITUD DE LAS OPERACIONES</a:t>
                      </a:r>
                      <a:endParaRPr lang="es-VE" sz="2000">
                        <a:solidFill>
                          <a:schemeClr val="tx1"/>
                        </a:solidFill>
                      </a:endParaRPr>
                    </a:p>
                  </a:txBody>
                  <a:tcPr marL="100497" marR="100497" marT="50239" marB="50239"/>
                </a:tc>
                <a:extLst>
                  <a:ext uri="{0D108BD9-81ED-4DB2-BD59-A6C34878D82A}">
                    <a16:rowId xmlns:a16="http://schemas.microsoft.com/office/drawing/2014/main" val="10003"/>
                  </a:ext>
                </a:extLst>
              </a:tr>
              <a:tr h="743626">
                <a:tc>
                  <a:txBody>
                    <a:bodyPr/>
                    <a:lstStyle/>
                    <a:p>
                      <a:r>
                        <a:rPr lang="es-ES" sz="2000">
                          <a:solidFill>
                            <a:schemeClr val="tx1"/>
                          </a:solidFill>
                        </a:rPr>
                        <a:t>FINANCIERA</a:t>
                      </a:r>
                      <a:endParaRPr lang="es-VE" sz="2000">
                        <a:solidFill>
                          <a:schemeClr val="tx1"/>
                        </a:solidFill>
                      </a:endParaRPr>
                    </a:p>
                  </a:txBody>
                  <a:tcPr marL="100497" marR="100497" marT="50239" marB="50239"/>
                </a:tc>
                <a:tc>
                  <a:txBody>
                    <a:bodyPr/>
                    <a:lstStyle/>
                    <a:p>
                      <a:r>
                        <a:rPr lang="es-ES" sz="2000">
                          <a:solidFill>
                            <a:schemeClr val="tx1"/>
                          </a:solidFill>
                        </a:rPr>
                        <a:t>FORTALECIMIENTO FINANCIERO Y FUENTES DE FINANCIA.</a:t>
                      </a:r>
                      <a:endParaRPr lang="es-VE" sz="2000">
                        <a:solidFill>
                          <a:schemeClr val="tx1"/>
                        </a:solidFill>
                      </a:endParaRPr>
                    </a:p>
                  </a:txBody>
                  <a:tcPr marL="100497" marR="100497" marT="50239" marB="50239"/>
                </a:tc>
                <a:extLst>
                  <a:ext uri="{0D108BD9-81ED-4DB2-BD59-A6C34878D82A}">
                    <a16:rowId xmlns:a16="http://schemas.microsoft.com/office/drawing/2014/main" val="10004"/>
                  </a:ext>
                </a:extLst>
              </a:tr>
              <a:tr h="743626">
                <a:tc>
                  <a:txBody>
                    <a:bodyPr/>
                    <a:lstStyle/>
                    <a:p>
                      <a:r>
                        <a:rPr lang="es-ES" sz="2000">
                          <a:solidFill>
                            <a:schemeClr val="tx1"/>
                          </a:solidFill>
                        </a:rPr>
                        <a:t>TECNOLÓGICA</a:t>
                      </a:r>
                      <a:endParaRPr lang="es-VE" sz="2000">
                        <a:solidFill>
                          <a:schemeClr val="tx1"/>
                        </a:solidFill>
                      </a:endParaRPr>
                    </a:p>
                  </a:txBody>
                  <a:tcPr marL="100497" marR="100497" marT="50239" marB="50239"/>
                </a:tc>
                <a:tc>
                  <a:txBody>
                    <a:bodyPr/>
                    <a:lstStyle/>
                    <a:p>
                      <a:r>
                        <a:rPr lang="es-ES" sz="2000">
                          <a:solidFill>
                            <a:schemeClr val="tx1"/>
                          </a:solidFill>
                        </a:rPr>
                        <a:t>PATENTES, INVESTIGACIÓN Y DESARROLLO</a:t>
                      </a:r>
                      <a:endParaRPr lang="es-VE" sz="2000">
                        <a:solidFill>
                          <a:schemeClr val="tx1"/>
                        </a:solidFill>
                      </a:endParaRPr>
                    </a:p>
                  </a:txBody>
                  <a:tcPr marL="100497" marR="100497" marT="50239" marB="50239"/>
                </a:tc>
                <a:extLst>
                  <a:ext uri="{0D108BD9-81ED-4DB2-BD59-A6C34878D82A}">
                    <a16:rowId xmlns:a16="http://schemas.microsoft.com/office/drawing/2014/main" val="10005"/>
                  </a:ext>
                </a:extLst>
              </a:tr>
              <a:tr h="743626">
                <a:tc>
                  <a:txBody>
                    <a:bodyPr/>
                    <a:lstStyle/>
                    <a:p>
                      <a:r>
                        <a:rPr lang="es-ES" sz="2000">
                          <a:solidFill>
                            <a:schemeClr val="tx1"/>
                          </a:solidFill>
                        </a:rPr>
                        <a:t>ORGANIZATIVA</a:t>
                      </a:r>
                      <a:endParaRPr lang="es-VE" sz="2000">
                        <a:solidFill>
                          <a:schemeClr val="tx1"/>
                        </a:solidFill>
                      </a:endParaRPr>
                    </a:p>
                  </a:txBody>
                  <a:tcPr marL="100497" marR="100497" marT="50239" marB="50239"/>
                </a:tc>
                <a:tc>
                  <a:txBody>
                    <a:bodyPr/>
                    <a:lstStyle/>
                    <a:p>
                      <a:r>
                        <a:rPr lang="es-ES" sz="2000">
                          <a:solidFill>
                            <a:schemeClr val="tx1"/>
                          </a:solidFill>
                        </a:rPr>
                        <a:t>FUSIONES O ADQUISICIÓN DE OTRAS EMPRESAS</a:t>
                      </a:r>
                      <a:endParaRPr lang="es-VE" sz="2000">
                        <a:solidFill>
                          <a:schemeClr val="tx1"/>
                        </a:solidFill>
                      </a:endParaRPr>
                    </a:p>
                  </a:txBody>
                  <a:tcPr marL="100497" marR="100497" marT="50239" marB="50239"/>
                </a:tc>
                <a:extLst>
                  <a:ext uri="{0D108BD9-81ED-4DB2-BD59-A6C34878D82A}">
                    <a16:rowId xmlns:a16="http://schemas.microsoft.com/office/drawing/2014/main" val="10006"/>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4 Tabla">
            <a:extLst>
              <a:ext uri="{FF2B5EF4-FFF2-40B4-BE49-F238E27FC236}">
                <a16:creationId xmlns:a16="http://schemas.microsoft.com/office/drawing/2014/main" id="{C0DE78D6-DF6D-4213-BFA6-A3CF930879EA}"/>
              </a:ext>
            </a:extLst>
          </p:cNvPr>
          <p:cNvGraphicFramePr>
            <a:graphicFrameLocks noGrp="1"/>
          </p:cNvGraphicFramePr>
          <p:nvPr>
            <p:extLst>
              <p:ext uri="{D42A27DB-BD31-4B8C-83A1-F6EECF244321}">
                <p14:modId xmlns:p14="http://schemas.microsoft.com/office/powerpoint/2010/main" val="3996560196"/>
              </p:ext>
            </p:extLst>
          </p:nvPr>
        </p:nvGraphicFramePr>
        <p:xfrm>
          <a:off x="952051" y="1012269"/>
          <a:ext cx="7196347" cy="4532418"/>
        </p:xfrm>
        <a:graphic>
          <a:graphicData uri="http://schemas.openxmlformats.org/drawingml/2006/table">
            <a:tbl>
              <a:tblPr firstRow="1" bandRow="1">
                <a:tableStyleId>{5C22544A-7EE6-4342-B048-85BDC9FD1C3A}</a:tableStyleId>
              </a:tblPr>
              <a:tblGrid>
                <a:gridCol w="2168804">
                  <a:extLst>
                    <a:ext uri="{9D8B030D-6E8A-4147-A177-3AD203B41FA5}">
                      <a16:colId xmlns:a16="http://schemas.microsoft.com/office/drawing/2014/main" val="20000"/>
                    </a:ext>
                  </a:extLst>
                </a:gridCol>
                <a:gridCol w="5027543">
                  <a:extLst>
                    <a:ext uri="{9D8B030D-6E8A-4147-A177-3AD203B41FA5}">
                      <a16:colId xmlns:a16="http://schemas.microsoft.com/office/drawing/2014/main" val="20001"/>
                    </a:ext>
                  </a:extLst>
                </a:gridCol>
              </a:tblGrid>
              <a:tr h="435439">
                <a:tc gridSpan="2">
                  <a:txBody>
                    <a:bodyPr/>
                    <a:lstStyle/>
                    <a:p>
                      <a:pPr algn="ctr"/>
                      <a:r>
                        <a:rPr lang="es-ES" sz="1900"/>
                        <a:t>ESTRATEGIA DE OFENSIVA</a:t>
                      </a:r>
                      <a:endParaRPr lang="es-VE" sz="1900"/>
                    </a:p>
                  </a:txBody>
                  <a:tcPr marL="98962" marR="98962" marT="49493" marB="49493"/>
                </a:tc>
                <a:tc hMerge="1">
                  <a:txBody>
                    <a:bodyPr/>
                    <a:lstStyle/>
                    <a:p>
                      <a:pPr algn="ctr"/>
                      <a:endParaRPr lang="es-VE"/>
                    </a:p>
                  </a:txBody>
                  <a:tcPr/>
                </a:tc>
                <a:extLst>
                  <a:ext uri="{0D108BD9-81ED-4DB2-BD59-A6C34878D82A}">
                    <a16:rowId xmlns:a16="http://schemas.microsoft.com/office/drawing/2014/main" val="10000"/>
                  </a:ext>
                </a:extLst>
              </a:tr>
              <a:tr h="435439">
                <a:tc>
                  <a:txBody>
                    <a:bodyPr/>
                    <a:lstStyle/>
                    <a:p>
                      <a:pPr algn="ctr"/>
                      <a:r>
                        <a:rPr lang="es-ES" sz="1900" b="1">
                          <a:solidFill>
                            <a:schemeClr val="tx1"/>
                          </a:solidFill>
                        </a:rPr>
                        <a:t>VARIANTE</a:t>
                      </a:r>
                      <a:endParaRPr lang="es-VE" sz="1900" b="1">
                        <a:solidFill>
                          <a:schemeClr val="tx1"/>
                        </a:solidFill>
                      </a:endParaRPr>
                    </a:p>
                  </a:txBody>
                  <a:tcPr marL="98962" marR="98962" marT="49493" marB="49493"/>
                </a:tc>
                <a:tc>
                  <a:txBody>
                    <a:bodyPr/>
                    <a:lstStyle/>
                    <a:p>
                      <a:pPr algn="ctr"/>
                      <a:r>
                        <a:rPr lang="es-ES" sz="1900" b="1">
                          <a:solidFill>
                            <a:schemeClr val="tx1"/>
                          </a:solidFill>
                        </a:rPr>
                        <a:t>FORMA</a:t>
                      </a:r>
                      <a:endParaRPr lang="es-VE" sz="1900" b="1">
                        <a:solidFill>
                          <a:schemeClr val="tx1"/>
                        </a:solidFill>
                      </a:endParaRPr>
                    </a:p>
                  </a:txBody>
                  <a:tcPr marL="98962" marR="98962" marT="49493" marB="49493"/>
                </a:tc>
                <a:extLst>
                  <a:ext uri="{0D108BD9-81ED-4DB2-BD59-A6C34878D82A}">
                    <a16:rowId xmlns:a16="http://schemas.microsoft.com/office/drawing/2014/main" val="10001"/>
                  </a:ext>
                </a:extLst>
              </a:tr>
              <a:tr h="732308">
                <a:tc>
                  <a:txBody>
                    <a:bodyPr/>
                    <a:lstStyle/>
                    <a:p>
                      <a:r>
                        <a:rPr lang="es-ES" sz="1900">
                          <a:solidFill>
                            <a:schemeClr val="tx1"/>
                          </a:solidFill>
                        </a:rPr>
                        <a:t>ATAQUE FRONTAL</a:t>
                      </a:r>
                      <a:endParaRPr lang="es-VE" sz="1900">
                        <a:solidFill>
                          <a:schemeClr val="tx1"/>
                        </a:solidFill>
                      </a:endParaRPr>
                    </a:p>
                  </a:txBody>
                  <a:tcPr marL="98962" marR="98962" marT="49493" marB="49493"/>
                </a:tc>
                <a:tc>
                  <a:txBody>
                    <a:bodyPr/>
                    <a:lstStyle/>
                    <a:p>
                      <a:r>
                        <a:rPr lang="es-ES" sz="1900">
                          <a:solidFill>
                            <a:schemeClr val="tx1"/>
                          </a:solidFill>
                        </a:rPr>
                        <a:t>OFRECER VALOR AGREGADO EN</a:t>
                      </a:r>
                      <a:r>
                        <a:rPr lang="es-ES" sz="1900" baseline="0">
                          <a:solidFill>
                            <a:schemeClr val="tx1"/>
                          </a:solidFill>
                        </a:rPr>
                        <a:t> LOS PRODUCTOS</a:t>
                      </a:r>
                      <a:endParaRPr lang="es-VE" sz="1900">
                        <a:solidFill>
                          <a:schemeClr val="tx1"/>
                        </a:solidFill>
                      </a:endParaRPr>
                    </a:p>
                  </a:txBody>
                  <a:tcPr marL="98962" marR="98962" marT="49493" marB="49493"/>
                </a:tc>
                <a:extLst>
                  <a:ext uri="{0D108BD9-81ED-4DB2-BD59-A6C34878D82A}">
                    <a16:rowId xmlns:a16="http://schemas.microsoft.com/office/drawing/2014/main" val="10002"/>
                  </a:ext>
                </a:extLst>
              </a:tr>
              <a:tr h="732308">
                <a:tc>
                  <a:txBody>
                    <a:bodyPr/>
                    <a:lstStyle/>
                    <a:p>
                      <a:r>
                        <a:rPr lang="es-ES" sz="1900">
                          <a:solidFill>
                            <a:schemeClr val="tx1"/>
                          </a:solidFill>
                        </a:rPr>
                        <a:t>ATAQUE AL FLANCO</a:t>
                      </a:r>
                      <a:endParaRPr lang="es-VE" sz="1900">
                        <a:solidFill>
                          <a:schemeClr val="tx1"/>
                        </a:solidFill>
                      </a:endParaRPr>
                    </a:p>
                  </a:txBody>
                  <a:tcPr marL="98962" marR="98962" marT="49493" marB="49493"/>
                </a:tc>
                <a:tc>
                  <a:txBody>
                    <a:bodyPr/>
                    <a:lstStyle/>
                    <a:p>
                      <a:r>
                        <a:rPr lang="es-ES" sz="1900">
                          <a:solidFill>
                            <a:schemeClr val="tx1"/>
                          </a:solidFill>
                        </a:rPr>
                        <a:t>BÚSQUEDA DE MERCADOS NO ATACADOS POR COMPET</a:t>
                      </a:r>
                      <a:endParaRPr lang="es-VE" sz="1900">
                        <a:solidFill>
                          <a:schemeClr val="tx1"/>
                        </a:solidFill>
                      </a:endParaRPr>
                    </a:p>
                  </a:txBody>
                  <a:tcPr marL="98962" marR="98962" marT="49493" marB="49493"/>
                </a:tc>
                <a:extLst>
                  <a:ext uri="{0D108BD9-81ED-4DB2-BD59-A6C34878D82A}">
                    <a16:rowId xmlns:a16="http://schemas.microsoft.com/office/drawing/2014/main" val="10003"/>
                  </a:ext>
                </a:extLst>
              </a:tr>
              <a:tr h="732308">
                <a:tc>
                  <a:txBody>
                    <a:bodyPr/>
                    <a:lstStyle/>
                    <a:p>
                      <a:r>
                        <a:rPr lang="es-ES" sz="1900">
                          <a:solidFill>
                            <a:schemeClr val="tx1"/>
                          </a:solidFill>
                        </a:rPr>
                        <a:t>ENVOLVENTES</a:t>
                      </a:r>
                      <a:endParaRPr lang="es-VE" sz="1900">
                        <a:solidFill>
                          <a:schemeClr val="tx1"/>
                        </a:solidFill>
                      </a:endParaRPr>
                    </a:p>
                  </a:txBody>
                  <a:tcPr marL="98962" marR="98962" marT="49493" marB="49493"/>
                </a:tc>
                <a:tc>
                  <a:txBody>
                    <a:bodyPr/>
                    <a:lstStyle/>
                    <a:p>
                      <a:r>
                        <a:rPr lang="es-ES" sz="1900">
                          <a:solidFill>
                            <a:schemeClr val="tx1"/>
                          </a:solidFill>
                        </a:rPr>
                        <a:t>ADQUIRIR CONTROL DE LOS INSUMOS DE LA COMPETE</a:t>
                      </a:r>
                      <a:endParaRPr lang="es-VE" sz="1900">
                        <a:solidFill>
                          <a:schemeClr val="tx1"/>
                        </a:solidFill>
                      </a:endParaRPr>
                    </a:p>
                  </a:txBody>
                  <a:tcPr marL="98962" marR="98962" marT="49493" marB="49493"/>
                </a:tc>
                <a:extLst>
                  <a:ext uri="{0D108BD9-81ED-4DB2-BD59-A6C34878D82A}">
                    <a16:rowId xmlns:a16="http://schemas.microsoft.com/office/drawing/2014/main" val="10004"/>
                  </a:ext>
                </a:extLst>
              </a:tr>
              <a:tr h="732308">
                <a:tc>
                  <a:txBody>
                    <a:bodyPr/>
                    <a:lstStyle/>
                    <a:p>
                      <a:r>
                        <a:rPr lang="es-ES" sz="1900">
                          <a:solidFill>
                            <a:schemeClr val="tx1"/>
                          </a:solidFill>
                        </a:rPr>
                        <a:t>CONTENCIÓN</a:t>
                      </a:r>
                      <a:endParaRPr lang="es-VE" sz="1900">
                        <a:solidFill>
                          <a:schemeClr val="tx1"/>
                        </a:solidFill>
                      </a:endParaRPr>
                    </a:p>
                  </a:txBody>
                  <a:tcPr marL="98962" marR="98962" marT="49493" marB="49493"/>
                </a:tc>
                <a:tc>
                  <a:txBody>
                    <a:bodyPr/>
                    <a:lstStyle/>
                    <a:p>
                      <a:r>
                        <a:rPr lang="es-ES" sz="1900">
                          <a:solidFill>
                            <a:schemeClr val="tx1"/>
                          </a:solidFill>
                        </a:rPr>
                        <a:t>ADQUIRIR CONTROL SOBRE LOS CANALES DE DISTRIBU.</a:t>
                      </a:r>
                      <a:endParaRPr lang="es-VE" sz="1900">
                        <a:solidFill>
                          <a:schemeClr val="tx1"/>
                        </a:solidFill>
                      </a:endParaRPr>
                    </a:p>
                  </a:txBody>
                  <a:tcPr marL="98962" marR="98962" marT="49493" marB="49493"/>
                </a:tc>
                <a:extLst>
                  <a:ext uri="{0D108BD9-81ED-4DB2-BD59-A6C34878D82A}">
                    <a16:rowId xmlns:a16="http://schemas.microsoft.com/office/drawing/2014/main" val="10005"/>
                  </a:ext>
                </a:extLst>
              </a:tr>
              <a:tr h="732308">
                <a:tc>
                  <a:txBody>
                    <a:bodyPr/>
                    <a:lstStyle/>
                    <a:p>
                      <a:r>
                        <a:rPr lang="es-ES" sz="1900">
                          <a:solidFill>
                            <a:schemeClr val="tx1"/>
                          </a:solidFill>
                        </a:rPr>
                        <a:t>OFENSIVA NO CONV.</a:t>
                      </a:r>
                      <a:endParaRPr lang="es-VE" sz="1900">
                        <a:solidFill>
                          <a:schemeClr val="tx1"/>
                        </a:solidFill>
                      </a:endParaRPr>
                    </a:p>
                  </a:txBody>
                  <a:tcPr marL="98962" marR="98962" marT="49493" marB="49493"/>
                </a:tc>
                <a:tc>
                  <a:txBody>
                    <a:bodyPr/>
                    <a:lstStyle/>
                    <a:p>
                      <a:r>
                        <a:rPr lang="es-ES" sz="1900">
                          <a:solidFill>
                            <a:schemeClr val="tx1"/>
                          </a:solidFill>
                        </a:rPr>
                        <a:t>ROBO DE TALENTOS, EXPANSIÓN DE RUMORES NEGATIV</a:t>
                      </a:r>
                      <a:endParaRPr lang="es-VE" sz="1900">
                        <a:solidFill>
                          <a:schemeClr val="tx1"/>
                        </a:solidFill>
                      </a:endParaRPr>
                    </a:p>
                  </a:txBody>
                  <a:tcPr marL="98962" marR="98962" marT="49493" marB="4949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7518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639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6394">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6402" name="Rectangle 16396">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planificacion">
            <a:extLst>
              <a:ext uri="{FF2B5EF4-FFF2-40B4-BE49-F238E27FC236}">
                <a16:creationId xmlns:a16="http://schemas.microsoft.com/office/drawing/2014/main" id="{5650BA70-DB6B-44B7-9182-D36E960CD8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4716016" y="1935846"/>
            <a:ext cx="3945381" cy="28713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16398">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a:extLst>
              <a:ext uri="{FF2B5EF4-FFF2-40B4-BE49-F238E27FC236}">
                <a16:creationId xmlns:a16="http://schemas.microsoft.com/office/drawing/2014/main" id="{F9387051-7190-417A-81A5-BB8CCD9852F6}"/>
              </a:ext>
            </a:extLst>
          </p:cNvPr>
          <p:cNvSpPr>
            <a:spLocks noGrp="1" noChangeArrowheads="1"/>
          </p:cNvSpPr>
          <p:nvPr>
            <p:ph type="body" sz="half" idx="4294967295"/>
          </p:nvPr>
        </p:nvSpPr>
        <p:spPr>
          <a:xfrm>
            <a:off x="685329" y="2367093"/>
            <a:ext cx="3742655" cy="3078132"/>
          </a:xfrm>
        </p:spPr>
        <p:txBody>
          <a:bodyPr vert="horz" lIns="91440" tIns="45720" rIns="91440" bIns="45720" rtlCol="0">
            <a:normAutofit/>
          </a:bodyPr>
          <a:lstStyle/>
          <a:p>
            <a:pPr marL="482600" indent="0" algn="just">
              <a:lnSpc>
                <a:spcPct val="110000"/>
              </a:lnSpc>
              <a:spcBef>
                <a:spcPct val="30000"/>
              </a:spcBef>
              <a:buNone/>
            </a:pPr>
            <a:r>
              <a:rPr lang="en-US" altLang="es-EC" cap="none" dirty="0"/>
              <a:t>Proceso mediante el cual se establecen los pasos necesarios, se diseñan las metodologías de control adecuadas y se determinan los recursos requeridos, para alcanzar los objetivos  </a:t>
            </a:r>
            <a:r>
              <a:rPr lang="en-US" altLang="es-EC" cap="none" dirty="0" err="1"/>
              <a:t>predeterminados</a:t>
            </a:r>
            <a:r>
              <a:rPr lang="en-US" altLang="es-EC" cap="none" dirty="0"/>
              <a:t>.</a:t>
            </a:r>
          </a:p>
        </p:txBody>
      </p:sp>
      <p:sp>
        <p:nvSpPr>
          <p:cNvPr id="13314" name="Rectangle 2">
            <a:extLst>
              <a:ext uri="{FF2B5EF4-FFF2-40B4-BE49-F238E27FC236}">
                <a16:creationId xmlns:a16="http://schemas.microsoft.com/office/drawing/2014/main" id="{DD603C09-A827-4A9C-A0DD-B60859F5F870}"/>
              </a:ext>
            </a:extLst>
          </p:cNvPr>
          <p:cNvSpPr>
            <a:spLocks noGrp="1" noChangeArrowheads="1"/>
          </p:cNvSpPr>
          <p:nvPr>
            <p:ph type="title" idx="4294967295"/>
          </p:nvPr>
        </p:nvSpPr>
        <p:spPr>
          <a:xfrm>
            <a:off x="1406574" y="640831"/>
            <a:ext cx="2805386" cy="1573863"/>
          </a:xfrm>
        </p:spPr>
        <p:txBody>
          <a:bodyPr vert="horz" lIns="91440" tIns="45720" rIns="91440" bIns="45720" rtlCol="0" anchor="ctr">
            <a:noAutofit/>
          </a:bodyPr>
          <a:lstStyle/>
          <a:p>
            <a:pPr algn="l" fontAlgn="auto">
              <a:spcAft>
                <a:spcPts val="0"/>
              </a:spcAft>
              <a:defRPr/>
            </a:pPr>
            <a:br>
              <a:rPr lang="en-US" sz="2400" b="1" dirty="0"/>
            </a:br>
            <a:br>
              <a:rPr lang="en-US" sz="2400" b="1" dirty="0"/>
            </a:br>
            <a:br>
              <a:rPr lang="en-US" sz="2400" b="1" dirty="0"/>
            </a:br>
            <a:br>
              <a:rPr lang="en-US" sz="2400" b="1" dirty="0"/>
            </a:br>
            <a:r>
              <a:rPr lang="en-US" sz="2400" b="1" dirty="0"/>
              <a:t>¿Qué es Planificación?</a:t>
            </a:r>
            <a:br>
              <a:rPr lang="en-US" sz="2400" b="1" dirty="0"/>
            </a:br>
            <a:r>
              <a:rPr lang="en-US" sz="2400" b="1" dirty="0"/>
              <a:t>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4 Tabla">
            <a:extLst>
              <a:ext uri="{FF2B5EF4-FFF2-40B4-BE49-F238E27FC236}">
                <a16:creationId xmlns:a16="http://schemas.microsoft.com/office/drawing/2014/main" id="{E1005FC2-2603-4E0C-946F-72DAE8A8BAA9}"/>
              </a:ext>
            </a:extLst>
          </p:cNvPr>
          <p:cNvGraphicFramePr>
            <a:graphicFrameLocks noGrp="1"/>
          </p:cNvGraphicFramePr>
          <p:nvPr>
            <p:extLst>
              <p:ext uri="{D42A27DB-BD31-4B8C-83A1-F6EECF244321}">
                <p14:modId xmlns:p14="http://schemas.microsoft.com/office/powerpoint/2010/main" val="2040153080"/>
              </p:ext>
            </p:extLst>
          </p:nvPr>
        </p:nvGraphicFramePr>
        <p:xfrm>
          <a:off x="952051" y="1090939"/>
          <a:ext cx="7196348" cy="4375077"/>
        </p:xfrm>
        <a:graphic>
          <a:graphicData uri="http://schemas.openxmlformats.org/drawingml/2006/table">
            <a:tbl>
              <a:tblPr firstRow="1" bandRow="1">
                <a:tableStyleId>{5C22544A-7EE6-4342-B048-85BDC9FD1C3A}</a:tableStyleId>
              </a:tblPr>
              <a:tblGrid>
                <a:gridCol w="2499733">
                  <a:extLst>
                    <a:ext uri="{9D8B030D-6E8A-4147-A177-3AD203B41FA5}">
                      <a16:colId xmlns:a16="http://schemas.microsoft.com/office/drawing/2014/main" val="20000"/>
                    </a:ext>
                  </a:extLst>
                </a:gridCol>
                <a:gridCol w="4696615">
                  <a:extLst>
                    <a:ext uri="{9D8B030D-6E8A-4147-A177-3AD203B41FA5}">
                      <a16:colId xmlns:a16="http://schemas.microsoft.com/office/drawing/2014/main" val="20001"/>
                    </a:ext>
                  </a:extLst>
                </a:gridCol>
              </a:tblGrid>
              <a:tr h="449771">
                <a:tc gridSpan="2">
                  <a:txBody>
                    <a:bodyPr/>
                    <a:lstStyle/>
                    <a:p>
                      <a:pPr algn="ctr"/>
                      <a:r>
                        <a:rPr lang="es-ES" sz="2000"/>
                        <a:t>ESTRATEGIA DEFENSIVA</a:t>
                      </a:r>
                      <a:endParaRPr lang="es-VE" sz="2000"/>
                    </a:p>
                  </a:txBody>
                  <a:tcPr marL="102229" marR="102229" marT="51105" marB="51105"/>
                </a:tc>
                <a:tc hMerge="1">
                  <a:txBody>
                    <a:bodyPr/>
                    <a:lstStyle/>
                    <a:p>
                      <a:pPr algn="ctr"/>
                      <a:endParaRPr lang="es-VE"/>
                    </a:p>
                  </a:txBody>
                  <a:tcPr/>
                </a:tc>
                <a:extLst>
                  <a:ext uri="{0D108BD9-81ED-4DB2-BD59-A6C34878D82A}">
                    <a16:rowId xmlns:a16="http://schemas.microsoft.com/office/drawing/2014/main" val="10000"/>
                  </a:ext>
                </a:extLst>
              </a:tr>
              <a:tr h="449771">
                <a:tc>
                  <a:txBody>
                    <a:bodyPr/>
                    <a:lstStyle/>
                    <a:p>
                      <a:pPr algn="ctr"/>
                      <a:r>
                        <a:rPr lang="es-ES" sz="2000" b="1">
                          <a:solidFill>
                            <a:schemeClr val="tx1"/>
                          </a:solidFill>
                        </a:rPr>
                        <a:t>VARIANTE</a:t>
                      </a:r>
                      <a:endParaRPr lang="es-VE" sz="2000" b="1">
                        <a:solidFill>
                          <a:schemeClr val="tx1"/>
                        </a:solidFill>
                      </a:endParaRPr>
                    </a:p>
                  </a:txBody>
                  <a:tcPr marL="102229" marR="102229" marT="51105" marB="51105"/>
                </a:tc>
                <a:tc>
                  <a:txBody>
                    <a:bodyPr/>
                    <a:lstStyle/>
                    <a:p>
                      <a:pPr algn="ctr"/>
                      <a:r>
                        <a:rPr lang="es-ES" sz="2000" b="1">
                          <a:solidFill>
                            <a:schemeClr val="tx1"/>
                          </a:solidFill>
                        </a:rPr>
                        <a:t>FORMA</a:t>
                      </a:r>
                      <a:endParaRPr lang="es-VE" sz="2000" b="1">
                        <a:solidFill>
                          <a:schemeClr val="tx1"/>
                        </a:solidFill>
                      </a:endParaRPr>
                    </a:p>
                  </a:txBody>
                  <a:tcPr marL="102229" marR="102229" marT="51105" marB="51105"/>
                </a:tc>
                <a:extLst>
                  <a:ext uri="{0D108BD9-81ED-4DB2-BD59-A6C34878D82A}">
                    <a16:rowId xmlns:a16="http://schemas.microsoft.com/office/drawing/2014/main" val="10001"/>
                  </a:ext>
                </a:extLst>
              </a:tr>
              <a:tr h="756441">
                <a:tc>
                  <a:txBody>
                    <a:bodyPr/>
                    <a:lstStyle/>
                    <a:p>
                      <a:r>
                        <a:rPr lang="es-ES" sz="2000">
                          <a:solidFill>
                            <a:schemeClr val="tx1"/>
                          </a:solidFill>
                        </a:rPr>
                        <a:t>DE LA POSICIÓN</a:t>
                      </a:r>
                      <a:endParaRPr lang="es-VE" sz="2000">
                        <a:solidFill>
                          <a:schemeClr val="tx1"/>
                        </a:solidFill>
                      </a:endParaRPr>
                    </a:p>
                  </a:txBody>
                  <a:tcPr marL="102229" marR="102229" marT="51105" marB="51105"/>
                </a:tc>
                <a:tc>
                  <a:txBody>
                    <a:bodyPr/>
                    <a:lstStyle/>
                    <a:p>
                      <a:r>
                        <a:rPr lang="es-ES" sz="2000">
                          <a:solidFill>
                            <a:schemeClr val="tx1"/>
                          </a:solidFill>
                        </a:rPr>
                        <a:t>BAJOS PRECIOS, MEJOR CALIDAD, INV. EN PUBLICIDAD</a:t>
                      </a:r>
                      <a:endParaRPr lang="es-VE" sz="2000">
                        <a:solidFill>
                          <a:schemeClr val="tx1"/>
                        </a:solidFill>
                      </a:endParaRPr>
                    </a:p>
                  </a:txBody>
                  <a:tcPr marL="102229" marR="102229" marT="51105" marB="51105"/>
                </a:tc>
                <a:extLst>
                  <a:ext uri="{0D108BD9-81ED-4DB2-BD59-A6C34878D82A}">
                    <a16:rowId xmlns:a16="http://schemas.microsoft.com/office/drawing/2014/main" val="10002"/>
                  </a:ext>
                </a:extLst>
              </a:tr>
              <a:tr h="756441">
                <a:tc>
                  <a:txBody>
                    <a:bodyPr/>
                    <a:lstStyle/>
                    <a:p>
                      <a:r>
                        <a:rPr lang="es-ES" sz="2000">
                          <a:solidFill>
                            <a:schemeClr val="tx1"/>
                          </a:solidFill>
                        </a:rPr>
                        <a:t>MOVIL</a:t>
                      </a:r>
                      <a:endParaRPr lang="es-VE" sz="2000">
                        <a:solidFill>
                          <a:schemeClr val="tx1"/>
                        </a:solidFill>
                      </a:endParaRPr>
                    </a:p>
                  </a:txBody>
                  <a:tcPr marL="102229" marR="102229" marT="51105" marB="51105"/>
                </a:tc>
                <a:tc>
                  <a:txBody>
                    <a:bodyPr/>
                    <a:lstStyle/>
                    <a:p>
                      <a:r>
                        <a:rPr lang="es-ES" sz="2000">
                          <a:solidFill>
                            <a:schemeClr val="tx1"/>
                          </a:solidFill>
                        </a:rPr>
                        <a:t>INNOVACIÓN</a:t>
                      </a:r>
                      <a:r>
                        <a:rPr lang="es-ES" sz="2000" baseline="0">
                          <a:solidFill>
                            <a:schemeClr val="tx1"/>
                          </a:solidFill>
                        </a:rPr>
                        <a:t> CONTINUA EN LOS PRODUCTOS</a:t>
                      </a:r>
                      <a:endParaRPr lang="es-VE" sz="2000">
                        <a:solidFill>
                          <a:schemeClr val="tx1"/>
                        </a:solidFill>
                      </a:endParaRPr>
                    </a:p>
                  </a:txBody>
                  <a:tcPr marL="102229" marR="102229" marT="51105" marB="51105"/>
                </a:tc>
                <a:extLst>
                  <a:ext uri="{0D108BD9-81ED-4DB2-BD59-A6C34878D82A}">
                    <a16:rowId xmlns:a16="http://schemas.microsoft.com/office/drawing/2014/main" val="10003"/>
                  </a:ext>
                </a:extLst>
              </a:tr>
              <a:tr h="449771">
                <a:tc>
                  <a:txBody>
                    <a:bodyPr/>
                    <a:lstStyle/>
                    <a:p>
                      <a:r>
                        <a:rPr lang="es-ES" sz="2000">
                          <a:solidFill>
                            <a:schemeClr val="tx1"/>
                          </a:solidFill>
                        </a:rPr>
                        <a:t>PREVENTIVA</a:t>
                      </a:r>
                      <a:endParaRPr lang="es-VE" sz="2000">
                        <a:solidFill>
                          <a:schemeClr val="tx1"/>
                        </a:solidFill>
                      </a:endParaRPr>
                    </a:p>
                  </a:txBody>
                  <a:tcPr marL="102229" marR="102229" marT="51105" marB="51105"/>
                </a:tc>
                <a:tc>
                  <a:txBody>
                    <a:bodyPr/>
                    <a:lstStyle/>
                    <a:p>
                      <a:r>
                        <a:rPr lang="es-ES" sz="2000">
                          <a:solidFill>
                            <a:schemeClr val="tx1"/>
                          </a:solidFill>
                        </a:rPr>
                        <a:t>REFORZAR</a:t>
                      </a:r>
                      <a:r>
                        <a:rPr lang="es-ES" sz="2000" baseline="0">
                          <a:solidFill>
                            <a:schemeClr val="tx1"/>
                          </a:solidFill>
                        </a:rPr>
                        <a:t> LA IMAGEN DE LIDER</a:t>
                      </a:r>
                      <a:endParaRPr lang="es-VE" sz="2000">
                        <a:solidFill>
                          <a:schemeClr val="tx1"/>
                        </a:solidFill>
                      </a:endParaRPr>
                    </a:p>
                  </a:txBody>
                  <a:tcPr marL="102229" marR="102229" marT="51105" marB="51105"/>
                </a:tc>
                <a:extLst>
                  <a:ext uri="{0D108BD9-81ED-4DB2-BD59-A6C34878D82A}">
                    <a16:rowId xmlns:a16="http://schemas.microsoft.com/office/drawing/2014/main" val="10004"/>
                  </a:ext>
                </a:extLst>
              </a:tr>
              <a:tr h="756441">
                <a:tc>
                  <a:txBody>
                    <a:bodyPr/>
                    <a:lstStyle/>
                    <a:p>
                      <a:r>
                        <a:rPr lang="es-ES" sz="2000">
                          <a:solidFill>
                            <a:schemeClr val="tx1"/>
                          </a:solidFill>
                        </a:rPr>
                        <a:t>CONTRAOFENSIVA</a:t>
                      </a:r>
                      <a:endParaRPr lang="es-VE" sz="2000">
                        <a:solidFill>
                          <a:schemeClr val="tx1"/>
                        </a:solidFill>
                      </a:endParaRPr>
                    </a:p>
                  </a:txBody>
                  <a:tcPr marL="102229" marR="102229" marT="51105" marB="51105"/>
                </a:tc>
                <a:tc>
                  <a:txBody>
                    <a:bodyPr/>
                    <a:lstStyle/>
                    <a:p>
                      <a:r>
                        <a:rPr lang="es-ES" sz="2000">
                          <a:solidFill>
                            <a:schemeClr val="tx1"/>
                          </a:solidFill>
                        </a:rPr>
                        <a:t>DEVOLVER EL GOLPE</a:t>
                      </a:r>
                      <a:endParaRPr lang="es-VE" sz="2000">
                        <a:solidFill>
                          <a:schemeClr val="tx1"/>
                        </a:solidFill>
                      </a:endParaRPr>
                    </a:p>
                  </a:txBody>
                  <a:tcPr marL="102229" marR="102229" marT="51105" marB="51105"/>
                </a:tc>
                <a:extLst>
                  <a:ext uri="{0D108BD9-81ED-4DB2-BD59-A6C34878D82A}">
                    <a16:rowId xmlns:a16="http://schemas.microsoft.com/office/drawing/2014/main" val="10005"/>
                  </a:ext>
                </a:extLst>
              </a:tr>
              <a:tr h="756441">
                <a:tc>
                  <a:txBody>
                    <a:bodyPr/>
                    <a:lstStyle/>
                    <a:p>
                      <a:r>
                        <a:rPr lang="es-ES" sz="2000">
                          <a:solidFill>
                            <a:schemeClr val="tx1"/>
                          </a:solidFill>
                        </a:rPr>
                        <a:t>DEFENSA SECTORIAL</a:t>
                      </a:r>
                      <a:endParaRPr lang="es-VE" sz="2000">
                        <a:solidFill>
                          <a:schemeClr val="tx1"/>
                        </a:solidFill>
                      </a:endParaRPr>
                    </a:p>
                  </a:txBody>
                  <a:tcPr marL="102229" marR="102229" marT="51105" marB="51105"/>
                </a:tc>
                <a:tc>
                  <a:txBody>
                    <a:bodyPr/>
                    <a:lstStyle/>
                    <a:p>
                      <a:r>
                        <a:rPr lang="es-ES" sz="2000">
                          <a:solidFill>
                            <a:schemeClr val="tx1"/>
                          </a:solidFill>
                        </a:rPr>
                        <a:t>CREACIÓN DE GREMIOS</a:t>
                      </a:r>
                      <a:endParaRPr lang="es-VE" sz="2000">
                        <a:solidFill>
                          <a:schemeClr val="tx1"/>
                        </a:solidFill>
                      </a:endParaRPr>
                    </a:p>
                  </a:txBody>
                  <a:tcPr marL="102229" marR="102229" marT="51105" marB="51105"/>
                </a:tc>
                <a:extLst>
                  <a:ext uri="{0D108BD9-81ED-4DB2-BD59-A6C34878D82A}">
                    <a16:rowId xmlns:a16="http://schemas.microsoft.com/office/drawing/2014/main" val="10006"/>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3 Tabla">
            <a:extLst>
              <a:ext uri="{FF2B5EF4-FFF2-40B4-BE49-F238E27FC236}">
                <a16:creationId xmlns:a16="http://schemas.microsoft.com/office/drawing/2014/main" id="{99784E60-E1D5-4EDA-9FDB-939231F7C7A0}"/>
              </a:ext>
            </a:extLst>
          </p:cNvPr>
          <p:cNvGraphicFramePr>
            <a:graphicFrameLocks noGrp="1"/>
          </p:cNvGraphicFramePr>
          <p:nvPr>
            <p:extLst>
              <p:ext uri="{D42A27DB-BD31-4B8C-83A1-F6EECF244321}">
                <p14:modId xmlns:p14="http://schemas.microsoft.com/office/powerpoint/2010/main" val="594544186"/>
              </p:ext>
            </p:extLst>
          </p:nvPr>
        </p:nvGraphicFramePr>
        <p:xfrm>
          <a:off x="952051" y="922340"/>
          <a:ext cx="7196348" cy="4712272"/>
        </p:xfrm>
        <a:graphic>
          <a:graphicData uri="http://schemas.openxmlformats.org/drawingml/2006/table">
            <a:tbl>
              <a:tblPr firstRow="1" bandRow="1">
                <a:tableStyleId>{5C22544A-7EE6-4342-B048-85BDC9FD1C3A}</a:tableStyleId>
              </a:tblPr>
              <a:tblGrid>
                <a:gridCol w="2112039">
                  <a:extLst>
                    <a:ext uri="{9D8B030D-6E8A-4147-A177-3AD203B41FA5}">
                      <a16:colId xmlns:a16="http://schemas.microsoft.com/office/drawing/2014/main" val="20000"/>
                    </a:ext>
                  </a:extLst>
                </a:gridCol>
                <a:gridCol w="5084309">
                  <a:extLst>
                    <a:ext uri="{9D8B030D-6E8A-4147-A177-3AD203B41FA5}">
                      <a16:colId xmlns:a16="http://schemas.microsoft.com/office/drawing/2014/main" val="20001"/>
                    </a:ext>
                  </a:extLst>
                </a:gridCol>
              </a:tblGrid>
              <a:tr h="452711">
                <a:tc gridSpan="2">
                  <a:txBody>
                    <a:bodyPr/>
                    <a:lstStyle/>
                    <a:p>
                      <a:pPr algn="ctr"/>
                      <a:r>
                        <a:rPr lang="es-ES" sz="2000"/>
                        <a:t>ESTRATEGIA DE ALIANZAS</a:t>
                      </a:r>
                      <a:endParaRPr lang="es-VE" sz="2000"/>
                    </a:p>
                  </a:txBody>
                  <a:tcPr marL="102892" marR="102892" marT="51449" marB="51449"/>
                </a:tc>
                <a:tc hMerge="1">
                  <a:txBody>
                    <a:bodyPr/>
                    <a:lstStyle/>
                    <a:p>
                      <a:pPr algn="ctr"/>
                      <a:endParaRPr lang="es-VE"/>
                    </a:p>
                  </a:txBody>
                  <a:tcPr/>
                </a:tc>
                <a:extLst>
                  <a:ext uri="{0D108BD9-81ED-4DB2-BD59-A6C34878D82A}">
                    <a16:rowId xmlns:a16="http://schemas.microsoft.com/office/drawing/2014/main" val="10000"/>
                  </a:ext>
                </a:extLst>
              </a:tr>
              <a:tr h="452711">
                <a:tc>
                  <a:txBody>
                    <a:bodyPr/>
                    <a:lstStyle/>
                    <a:p>
                      <a:pPr algn="ctr"/>
                      <a:r>
                        <a:rPr lang="es-ES" sz="2000" b="1">
                          <a:solidFill>
                            <a:schemeClr val="tx1"/>
                          </a:solidFill>
                        </a:rPr>
                        <a:t>VARIANTE</a:t>
                      </a:r>
                      <a:endParaRPr lang="es-VE" sz="2000" b="1">
                        <a:solidFill>
                          <a:schemeClr val="tx1"/>
                        </a:solidFill>
                      </a:endParaRPr>
                    </a:p>
                  </a:txBody>
                  <a:tcPr marL="102892" marR="102892" marT="51449" marB="51449"/>
                </a:tc>
                <a:tc>
                  <a:txBody>
                    <a:bodyPr/>
                    <a:lstStyle/>
                    <a:p>
                      <a:pPr algn="ctr"/>
                      <a:r>
                        <a:rPr lang="es-ES" sz="2000" b="1">
                          <a:solidFill>
                            <a:schemeClr val="tx1"/>
                          </a:solidFill>
                        </a:rPr>
                        <a:t>FORMA</a:t>
                      </a:r>
                      <a:endParaRPr lang="es-VE" sz="2000" b="1">
                        <a:solidFill>
                          <a:schemeClr val="tx1"/>
                        </a:solidFill>
                      </a:endParaRPr>
                    </a:p>
                  </a:txBody>
                  <a:tcPr marL="102892" marR="102892" marT="51449" marB="51449"/>
                </a:tc>
                <a:extLst>
                  <a:ext uri="{0D108BD9-81ED-4DB2-BD59-A6C34878D82A}">
                    <a16:rowId xmlns:a16="http://schemas.microsoft.com/office/drawing/2014/main" val="10001"/>
                  </a:ext>
                </a:extLst>
              </a:tr>
              <a:tr h="761370">
                <a:tc>
                  <a:txBody>
                    <a:bodyPr/>
                    <a:lstStyle/>
                    <a:p>
                      <a:r>
                        <a:rPr lang="es-ES" sz="2000">
                          <a:solidFill>
                            <a:schemeClr val="tx1"/>
                          </a:solidFill>
                        </a:rPr>
                        <a:t>LICENCIAS</a:t>
                      </a:r>
                      <a:endParaRPr lang="es-VE" sz="2000">
                        <a:solidFill>
                          <a:schemeClr val="tx1"/>
                        </a:solidFill>
                      </a:endParaRPr>
                    </a:p>
                  </a:txBody>
                  <a:tcPr marL="102892" marR="102892" marT="51449" marB="51449"/>
                </a:tc>
                <a:tc>
                  <a:txBody>
                    <a:bodyPr/>
                    <a:lstStyle/>
                    <a:p>
                      <a:r>
                        <a:rPr lang="es-ES" sz="2000">
                          <a:solidFill>
                            <a:schemeClr val="tx1"/>
                          </a:solidFill>
                        </a:rPr>
                        <a:t>ALQUILER DE MARCAS Y/O TECNOLOGÍAS</a:t>
                      </a:r>
                      <a:endParaRPr lang="es-VE" sz="2000">
                        <a:solidFill>
                          <a:schemeClr val="tx1"/>
                        </a:solidFill>
                      </a:endParaRPr>
                    </a:p>
                  </a:txBody>
                  <a:tcPr marL="102892" marR="102892" marT="51449" marB="51449"/>
                </a:tc>
                <a:extLst>
                  <a:ext uri="{0D108BD9-81ED-4DB2-BD59-A6C34878D82A}">
                    <a16:rowId xmlns:a16="http://schemas.microsoft.com/office/drawing/2014/main" val="10002"/>
                  </a:ext>
                </a:extLst>
              </a:tr>
              <a:tr h="761370">
                <a:tc>
                  <a:txBody>
                    <a:bodyPr/>
                    <a:lstStyle/>
                    <a:p>
                      <a:r>
                        <a:rPr lang="es-ES" sz="2000">
                          <a:solidFill>
                            <a:schemeClr val="tx1"/>
                          </a:solidFill>
                        </a:rPr>
                        <a:t>MARCA PRIVADA</a:t>
                      </a:r>
                      <a:endParaRPr lang="es-VE" sz="2000">
                        <a:solidFill>
                          <a:schemeClr val="tx1"/>
                        </a:solidFill>
                      </a:endParaRPr>
                    </a:p>
                  </a:txBody>
                  <a:tcPr marL="102892" marR="102892" marT="51449" marB="51449"/>
                </a:tc>
                <a:tc>
                  <a:txBody>
                    <a:bodyPr/>
                    <a:lstStyle/>
                    <a:p>
                      <a:r>
                        <a:rPr lang="es-ES" sz="2000">
                          <a:solidFill>
                            <a:schemeClr val="tx1"/>
                          </a:solidFill>
                        </a:rPr>
                        <a:t>FABRICAR POR ENCARGOS PARA OTRAS EMPRESAS</a:t>
                      </a:r>
                      <a:endParaRPr lang="es-VE" sz="2000">
                        <a:solidFill>
                          <a:schemeClr val="tx1"/>
                        </a:solidFill>
                      </a:endParaRPr>
                    </a:p>
                  </a:txBody>
                  <a:tcPr marL="102892" marR="102892" marT="51449" marB="51449"/>
                </a:tc>
                <a:extLst>
                  <a:ext uri="{0D108BD9-81ED-4DB2-BD59-A6C34878D82A}">
                    <a16:rowId xmlns:a16="http://schemas.microsoft.com/office/drawing/2014/main" val="10003"/>
                  </a:ext>
                </a:extLst>
              </a:tr>
              <a:tr h="761370">
                <a:tc>
                  <a:txBody>
                    <a:bodyPr/>
                    <a:lstStyle/>
                    <a:p>
                      <a:r>
                        <a:rPr lang="es-ES" sz="2000">
                          <a:solidFill>
                            <a:schemeClr val="tx1"/>
                          </a:solidFill>
                        </a:rPr>
                        <a:t>CONSORCIOS</a:t>
                      </a:r>
                      <a:endParaRPr lang="es-VE" sz="2000">
                        <a:solidFill>
                          <a:schemeClr val="tx1"/>
                        </a:solidFill>
                      </a:endParaRPr>
                    </a:p>
                  </a:txBody>
                  <a:tcPr marL="102892" marR="102892" marT="51449" marB="51449"/>
                </a:tc>
                <a:tc>
                  <a:txBody>
                    <a:bodyPr/>
                    <a:lstStyle/>
                    <a:p>
                      <a:r>
                        <a:rPr lang="es-ES" sz="2000">
                          <a:solidFill>
                            <a:schemeClr val="tx1"/>
                          </a:solidFill>
                        </a:rPr>
                        <a:t>COMPLEMENTAR CAPACIDADES CON OTRAS EMPRESAS</a:t>
                      </a:r>
                      <a:endParaRPr lang="es-VE" sz="2000">
                        <a:solidFill>
                          <a:schemeClr val="tx1"/>
                        </a:solidFill>
                      </a:endParaRPr>
                    </a:p>
                  </a:txBody>
                  <a:tcPr marL="102892" marR="102892" marT="51449" marB="51449"/>
                </a:tc>
                <a:extLst>
                  <a:ext uri="{0D108BD9-81ED-4DB2-BD59-A6C34878D82A}">
                    <a16:rowId xmlns:a16="http://schemas.microsoft.com/office/drawing/2014/main" val="10004"/>
                  </a:ext>
                </a:extLst>
              </a:tr>
              <a:tr h="761370">
                <a:tc>
                  <a:txBody>
                    <a:bodyPr/>
                    <a:lstStyle/>
                    <a:p>
                      <a:r>
                        <a:rPr lang="es-ES" sz="2000">
                          <a:solidFill>
                            <a:schemeClr val="tx1"/>
                          </a:solidFill>
                        </a:rPr>
                        <a:t>FRANQUICIAS</a:t>
                      </a:r>
                      <a:endParaRPr lang="es-VE" sz="2000">
                        <a:solidFill>
                          <a:schemeClr val="tx1"/>
                        </a:solidFill>
                      </a:endParaRPr>
                    </a:p>
                  </a:txBody>
                  <a:tcPr marL="102892" marR="102892" marT="51449" marB="51449"/>
                </a:tc>
                <a:tc>
                  <a:txBody>
                    <a:bodyPr/>
                    <a:lstStyle/>
                    <a:p>
                      <a:r>
                        <a:rPr lang="es-ES" sz="2000">
                          <a:solidFill>
                            <a:schemeClr val="tx1"/>
                          </a:solidFill>
                        </a:rPr>
                        <a:t>OTORGAR MARCAS Y DERECHOS DE EXPLOTACIÓN</a:t>
                      </a:r>
                      <a:endParaRPr lang="es-VE" sz="2000">
                        <a:solidFill>
                          <a:schemeClr val="tx1"/>
                        </a:solidFill>
                      </a:endParaRPr>
                    </a:p>
                  </a:txBody>
                  <a:tcPr marL="102892" marR="102892" marT="51449" marB="51449"/>
                </a:tc>
                <a:extLst>
                  <a:ext uri="{0D108BD9-81ED-4DB2-BD59-A6C34878D82A}">
                    <a16:rowId xmlns:a16="http://schemas.microsoft.com/office/drawing/2014/main" val="10005"/>
                  </a:ext>
                </a:extLst>
              </a:tr>
              <a:tr h="761370">
                <a:tc>
                  <a:txBody>
                    <a:bodyPr/>
                    <a:lstStyle/>
                    <a:p>
                      <a:r>
                        <a:rPr lang="es-ES" sz="2000">
                          <a:solidFill>
                            <a:schemeClr val="tx1"/>
                          </a:solidFill>
                        </a:rPr>
                        <a:t>INVESTIG</a:t>
                      </a:r>
                      <a:r>
                        <a:rPr lang="es-ES" sz="2000" baseline="0">
                          <a:solidFill>
                            <a:schemeClr val="tx1"/>
                          </a:solidFill>
                        </a:rPr>
                        <a:t> .</a:t>
                      </a:r>
                      <a:r>
                        <a:rPr lang="es-ES" sz="2000">
                          <a:solidFill>
                            <a:schemeClr val="tx1"/>
                          </a:solidFill>
                        </a:rPr>
                        <a:t>CONJUNTA</a:t>
                      </a:r>
                      <a:endParaRPr lang="es-VE" sz="2000">
                        <a:solidFill>
                          <a:schemeClr val="tx1"/>
                        </a:solidFill>
                      </a:endParaRPr>
                    </a:p>
                  </a:txBody>
                  <a:tcPr marL="102892" marR="102892" marT="51449" marB="51449"/>
                </a:tc>
                <a:tc>
                  <a:txBody>
                    <a:bodyPr/>
                    <a:lstStyle/>
                    <a:p>
                      <a:r>
                        <a:rPr lang="es-ES" sz="2000">
                          <a:solidFill>
                            <a:schemeClr val="tx1"/>
                          </a:solidFill>
                        </a:rPr>
                        <a:t>COOPERACIÓN EN</a:t>
                      </a:r>
                      <a:r>
                        <a:rPr lang="es-ES" sz="2000" baseline="0">
                          <a:solidFill>
                            <a:schemeClr val="tx1"/>
                          </a:solidFill>
                        </a:rPr>
                        <a:t> INVESTIGACIÓN</a:t>
                      </a:r>
                      <a:endParaRPr lang="es-VE" sz="2000">
                        <a:solidFill>
                          <a:schemeClr val="tx1"/>
                        </a:solidFill>
                      </a:endParaRPr>
                    </a:p>
                  </a:txBody>
                  <a:tcPr marL="102892" marR="102892" marT="51449" marB="5144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95888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0904"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0906" name="Picture 80905">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0908" name="Rectangle 80907">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98" name="1 Título">
            <a:extLst>
              <a:ext uri="{FF2B5EF4-FFF2-40B4-BE49-F238E27FC236}">
                <a16:creationId xmlns:a16="http://schemas.microsoft.com/office/drawing/2014/main" id="{D53D4D0B-1243-491B-BF8C-0401D1DC88E1}"/>
              </a:ext>
            </a:extLst>
          </p:cNvPr>
          <p:cNvSpPr>
            <a:spLocks noGrp="1"/>
          </p:cNvSpPr>
          <p:nvPr>
            <p:ph type="title"/>
          </p:nvPr>
        </p:nvSpPr>
        <p:spPr>
          <a:xfrm>
            <a:off x="845071" y="1227279"/>
            <a:ext cx="3246614" cy="2509213"/>
          </a:xfrm>
        </p:spPr>
        <p:txBody>
          <a:bodyPr vert="horz" lIns="91440" tIns="45720" rIns="91440" bIns="45720" rtlCol="0" anchor="b">
            <a:normAutofit/>
          </a:bodyPr>
          <a:lstStyle/>
          <a:p>
            <a:pPr algn="ctr"/>
            <a:r>
              <a:rPr lang="en-US" altLang="es-EC" sz="3400"/>
              <a:t>Tecnificación y Mecanización</a:t>
            </a:r>
          </a:p>
        </p:txBody>
      </p:sp>
      <p:pic>
        <p:nvPicPr>
          <p:cNvPr id="80910" name="Picture 80909">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1947333" cy="872709"/>
          </a:xfrm>
          <a:prstGeom prst="rect">
            <a:avLst/>
          </a:prstGeom>
        </p:spPr>
      </p:pic>
      <p:pic>
        <p:nvPicPr>
          <p:cNvPr id="80912" name="Picture 80911">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7855495" y="5564567"/>
            <a:ext cx="1006159"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5" name="Picture 2" descr="http://www.dialogica.com.ar/digicom/imagenes/beb%E9%20y%20pc3.JPG">
            <a:extLst>
              <a:ext uri="{FF2B5EF4-FFF2-40B4-BE49-F238E27FC236}">
                <a16:creationId xmlns:a16="http://schemas.microsoft.com/office/drawing/2014/main" id="{A5FBDC76-AE95-4084-8341-D4691334B3B2}"/>
              </a:ext>
            </a:extLst>
          </p:cNvPr>
          <p:cNvPicPr>
            <a:picLocks noChangeAspect="1" noChangeArrowheads="1"/>
          </p:cNvPicPr>
          <p:nvPr/>
        </p:nvPicPr>
        <p:blipFill>
          <a:blip r:embed="rId5" cstate="print"/>
          <a:stretch>
            <a:fillRect/>
          </a:stretch>
        </p:blipFill>
        <p:spPr bwMode="auto">
          <a:xfrm>
            <a:off x="4572000" y="1176641"/>
            <a:ext cx="3849243" cy="4286656"/>
          </a:xfrm>
          <a:prstGeom prst="rect">
            <a:avLst/>
          </a:prstGeom>
          <a:noFill/>
        </p:spPr>
      </p:pic>
      <p:pic>
        <p:nvPicPr>
          <p:cNvPr id="80914" name="Picture 80913">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3454004" cy="3715682"/>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B73E7A12-C9E0-4F17-8BEA-17688EB95F18}"/>
              </a:ext>
            </a:extLst>
          </p:cNvPr>
          <p:cNvSpPr>
            <a:spLocks noGrp="1"/>
          </p:cNvSpPr>
          <p:nvPr>
            <p:ph type="title"/>
          </p:nvPr>
        </p:nvSpPr>
        <p:spPr>
          <a:xfrm>
            <a:off x="612775" y="566192"/>
            <a:ext cx="8153400" cy="990600"/>
          </a:xfrm>
        </p:spPr>
        <p:txBody>
          <a:bodyPr>
            <a:normAutofit/>
          </a:bodyPr>
          <a:lstStyle/>
          <a:p>
            <a:pPr algn="ctr" fontAlgn="auto">
              <a:spcAft>
                <a:spcPts val="0"/>
              </a:spcAft>
              <a:defRPr/>
            </a:pPr>
            <a:r>
              <a:rPr lang="es-VE" dirty="0">
                <a:effectLst>
                  <a:outerShdw blurRad="38100" dist="38100" dir="2700000" algn="tl">
                    <a:srgbClr val="000000">
                      <a:alpha val="43137"/>
                    </a:srgbClr>
                  </a:outerShdw>
                </a:effectLst>
              </a:rPr>
              <a:t>Evolución Tecnológica</a:t>
            </a:r>
          </a:p>
        </p:txBody>
      </p:sp>
      <p:sp>
        <p:nvSpPr>
          <p:cNvPr id="16386" name="Text Box 2">
            <a:extLst>
              <a:ext uri="{FF2B5EF4-FFF2-40B4-BE49-F238E27FC236}">
                <a16:creationId xmlns:a16="http://schemas.microsoft.com/office/drawing/2014/main" id="{05B3B97A-8C89-499A-8874-9C27425CE846}"/>
              </a:ext>
            </a:extLst>
          </p:cNvPr>
          <p:cNvSpPr txBox="1">
            <a:spLocks noChangeArrowheads="1"/>
          </p:cNvSpPr>
          <p:nvPr/>
        </p:nvSpPr>
        <p:spPr bwMode="auto">
          <a:xfrm>
            <a:off x="928688" y="1857375"/>
            <a:ext cx="2643187" cy="866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es-VE" sz="1400" dirty="0">
                <a:solidFill>
                  <a:srgbClr val="000000"/>
                </a:solidFill>
                <a:latin typeface="Arial" pitchFamily="34" charset="0"/>
              </a:rPr>
              <a:t>REVOLUCIÓN INFORMÁTICAEN EE.UU. Difundiéndose desde los años 70</a:t>
            </a:r>
            <a:endParaRPr lang="es-VE" sz="2000" dirty="0">
              <a:solidFill>
                <a:schemeClr val="tx1"/>
              </a:solidFill>
              <a:latin typeface="Arial" pitchFamily="34" charset="0"/>
            </a:endParaRPr>
          </a:p>
        </p:txBody>
      </p:sp>
      <p:sp>
        <p:nvSpPr>
          <p:cNvPr id="16387" name="Text Box 3">
            <a:extLst>
              <a:ext uri="{FF2B5EF4-FFF2-40B4-BE49-F238E27FC236}">
                <a16:creationId xmlns:a16="http://schemas.microsoft.com/office/drawing/2014/main" id="{B843F7FF-9DD5-4D41-BC92-5AA0058F7054}"/>
              </a:ext>
            </a:extLst>
          </p:cNvPr>
          <p:cNvSpPr txBox="1">
            <a:spLocks noChangeArrowheads="1"/>
          </p:cNvSpPr>
          <p:nvPr/>
        </p:nvSpPr>
        <p:spPr bwMode="auto">
          <a:xfrm>
            <a:off x="5000625" y="1785938"/>
            <a:ext cx="2452688" cy="866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es-VE" sz="1400" dirty="0">
                <a:solidFill>
                  <a:srgbClr val="000000"/>
                </a:solidFill>
                <a:latin typeface="Arial" pitchFamily="34" charset="0"/>
              </a:rPr>
              <a:t>REVOLUCIÓN ORGANIZATIVA EN JAPON Difundiéndose desde los años 80</a:t>
            </a:r>
            <a:endParaRPr lang="es-VE" sz="2000" dirty="0">
              <a:solidFill>
                <a:schemeClr val="tx1"/>
              </a:solidFill>
              <a:latin typeface="Arial" pitchFamily="34" charset="0"/>
            </a:endParaRPr>
          </a:p>
        </p:txBody>
      </p:sp>
      <p:cxnSp>
        <p:nvCxnSpPr>
          <p:cNvPr id="12" name="11 Conector recto">
            <a:extLst>
              <a:ext uri="{FF2B5EF4-FFF2-40B4-BE49-F238E27FC236}">
                <a16:creationId xmlns:a16="http://schemas.microsoft.com/office/drawing/2014/main" id="{402C0C5F-6968-4E3F-9100-613D042D8A41}"/>
              </a:ext>
            </a:extLst>
          </p:cNvPr>
          <p:cNvCxnSpPr>
            <a:stCxn id="16386" idx="2"/>
          </p:cNvCxnSpPr>
          <p:nvPr/>
        </p:nvCxnSpPr>
        <p:spPr>
          <a:xfrm rot="5400000">
            <a:off x="2022476" y="2916237"/>
            <a:ext cx="419100" cy="34925"/>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12 Conector recto">
            <a:extLst>
              <a:ext uri="{FF2B5EF4-FFF2-40B4-BE49-F238E27FC236}">
                <a16:creationId xmlns:a16="http://schemas.microsoft.com/office/drawing/2014/main" id="{07CDF1D1-463B-4F14-B331-F4C1FD73B959}"/>
              </a:ext>
            </a:extLst>
          </p:cNvPr>
          <p:cNvCxnSpPr/>
          <p:nvPr/>
        </p:nvCxnSpPr>
        <p:spPr>
          <a:xfrm rot="5400000">
            <a:off x="6117432" y="2893219"/>
            <a:ext cx="490537" cy="9525"/>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14 Conector recto">
            <a:extLst>
              <a:ext uri="{FF2B5EF4-FFF2-40B4-BE49-F238E27FC236}">
                <a16:creationId xmlns:a16="http://schemas.microsoft.com/office/drawing/2014/main" id="{670636C1-AE5F-47C6-9FCB-BFA202EADFB3}"/>
              </a:ext>
            </a:extLst>
          </p:cNvPr>
          <p:cNvCxnSpPr/>
          <p:nvPr/>
        </p:nvCxnSpPr>
        <p:spPr>
          <a:xfrm>
            <a:off x="2214563" y="3143250"/>
            <a:ext cx="4143375"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19 Conector recto de flecha">
            <a:extLst>
              <a:ext uri="{FF2B5EF4-FFF2-40B4-BE49-F238E27FC236}">
                <a16:creationId xmlns:a16="http://schemas.microsoft.com/office/drawing/2014/main" id="{7DAA4612-6A02-4A2C-89E2-D33AD30EB3B1}"/>
              </a:ext>
            </a:extLst>
          </p:cNvPr>
          <p:cNvCxnSpPr/>
          <p:nvPr/>
        </p:nvCxnSpPr>
        <p:spPr>
          <a:xfrm rot="5400000">
            <a:off x="4071144" y="3356769"/>
            <a:ext cx="428625" cy="15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1" name="20 Elipse">
            <a:extLst>
              <a:ext uri="{FF2B5EF4-FFF2-40B4-BE49-F238E27FC236}">
                <a16:creationId xmlns:a16="http://schemas.microsoft.com/office/drawing/2014/main" id="{92E3A3E7-C422-4530-98F2-9236B4B531B9}"/>
              </a:ext>
            </a:extLst>
          </p:cNvPr>
          <p:cNvSpPr/>
          <p:nvPr/>
        </p:nvSpPr>
        <p:spPr>
          <a:xfrm>
            <a:off x="3286125" y="3571875"/>
            <a:ext cx="2000250" cy="192881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VE" sz="2000" dirty="0"/>
              <a:t>Nuevo Patrón Tecnológico Mundial</a:t>
            </a:r>
          </a:p>
          <a:p>
            <a:pPr algn="ctr" fontAlgn="auto">
              <a:spcBef>
                <a:spcPts val="0"/>
              </a:spcBef>
              <a:spcAft>
                <a:spcPts val="0"/>
              </a:spcAft>
              <a:defRPr/>
            </a:pPr>
            <a:endParaRPr lang="es-VE" dirty="0"/>
          </a:p>
        </p:txBody>
      </p:sp>
      <p:sp>
        <p:nvSpPr>
          <p:cNvPr id="16388" name="Text Box 4">
            <a:extLst>
              <a:ext uri="{FF2B5EF4-FFF2-40B4-BE49-F238E27FC236}">
                <a16:creationId xmlns:a16="http://schemas.microsoft.com/office/drawing/2014/main" id="{71C91C1D-4159-4355-BBB5-C1E34FE6535A}"/>
              </a:ext>
            </a:extLst>
          </p:cNvPr>
          <p:cNvSpPr txBox="1">
            <a:spLocks noChangeArrowheads="1"/>
          </p:cNvSpPr>
          <p:nvPr/>
        </p:nvSpPr>
        <p:spPr bwMode="auto">
          <a:xfrm>
            <a:off x="11938" y="5715016"/>
            <a:ext cx="6072230" cy="72390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spcAft>
                <a:spcPts val="1000"/>
              </a:spcAft>
              <a:defRPr/>
            </a:pPr>
            <a:r>
              <a:rPr lang="es-VE" b="1" dirty="0">
                <a:solidFill>
                  <a:schemeClr val="tx1"/>
                </a:solidFill>
                <a:latin typeface="Arial" pitchFamily="34" charset="0"/>
              </a:rPr>
              <a:t>Cambio de paradigma tecno-económico Y organizativo</a:t>
            </a:r>
            <a:endParaRPr lang="es-VE" sz="2800" b="1" dirty="0">
              <a:solidFill>
                <a:schemeClr val="tx1"/>
              </a:solidFill>
              <a:latin typeface="Arial" pitchFamily="34" charset="0"/>
            </a:endParaRPr>
          </a:p>
        </p:txBody>
      </p:sp>
      <p:sp>
        <p:nvSpPr>
          <p:cNvPr id="81933" name="24 CuadroTexto">
            <a:extLst>
              <a:ext uri="{FF2B5EF4-FFF2-40B4-BE49-F238E27FC236}">
                <a16:creationId xmlns:a16="http://schemas.microsoft.com/office/drawing/2014/main" id="{246C2354-985D-4FB1-9AB1-1F309519C38E}"/>
              </a:ext>
            </a:extLst>
          </p:cNvPr>
          <p:cNvSpPr txBox="1">
            <a:spLocks noChangeArrowheads="1"/>
          </p:cNvSpPr>
          <p:nvPr/>
        </p:nvSpPr>
        <p:spPr bwMode="auto">
          <a:xfrm>
            <a:off x="1259632" y="6483383"/>
            <a:ext cx="7107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VE" altLang="es-EC" sz="1600" u="sng" dirty="0">
                <a:hlinkClick r:id="rId2">
                  <a:extLst>
                    <a:ext uri="{A12FA001-AC4F-418D-AE19-62706E023703}">
                      <ahyp:hlinkClr xmlns:ahyp="http://schemas.microsoft.com/office/drawing/2018/hyperlinkcolor" val="tx"/>
                    </a:ext>
                  </a:extLst>
                </a:hlinkClick>
              </a:rPr>
              <a:t>http://es.scribd.com/doc/50340835/Administracion-y-Estrategia-de-Operaciones-D</a:t>
            </a:r>
            <a:endParaRPr lang="es-VE" altLang="es-EC" sz="1600" dirty="0"/>
          </a:p>
        </p:txBody>
      </p:sp>
      <p:sp>
        <p:nvSpPr>
          <p:cNvPr id="14" name="13 CuadroTexto">
            <a:extLst>
              <a:ext uri="{FF2B5EF4-FFF2-40B4-BE49-F238E27FC236}">
                <a16:creationId xmlns:a16="http://schemas.microsoft.com/office/drawing/2014/main" id="{6386B973-48C6-415E-985E-6455FD5EC177}"/>
              </a:ext>
            </a:extLst>
          </p:cNvPr>
          <p:cNvSpPr txBox="1"/>
          <p:nvPr/>
        </p:nvSpPr>
        <p:spPr>
          <a:xfrm>
            <a:off x="5429250" y="3214688"/>
            <a:ext cx="3500438" cy="3139321"/>
          </a:xfrm>
          <a:prstGeom prst="rect">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fontAlgn="auto">
              <a:spcBef>
                <a:spcPts val="0"/>
              </a:spcBef>
              <a:spcAft>
                <a:spcPts val="0"/>
              </a:spcAft>
              <a:defRPr/>
            </a:pPr>
            <a:r>
              <a:rPr lang="es-VE" dirty="0">
                <a:solidFill>
                  <a:schemeClr val="tx1"/>
                </a:solidFill>
              </a:rPr>
              <a:t>        Un cambio de paradigma tecno-económico es un cambio en las herramientas y en los modos de hacer las cosas, es un cambio en patrones organizativos y en posibilidades tecnológicas, es encontrarse frente a un enorme potencial de generación de riqueza,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C137C81-8FB0-49DB-B386-1A875F2C79FC}"/>
              </a:ext>
            </a:extLst>
          </p:cNvPr>
          <p:cNvSpPr>
            <a:spLocks noGrp="1"/>
          </p:cNvSpPr>
          <p:nvPr>
            <p:ph type="title"/>
          </p:nvPr>
        </p:nvSpPr>
        <p:spPr>
          <a:xfrm>
            <a:off x="1835695" y="228600"/>
            <a:ext cx="6930479" cy="990600"/>
          </a:xfrm>
          <a:solidFill>
            <a:schemeClr val="accent6">
              <a:lumMod val="20000"/>
              <a:lumOff val="80000"/>
            </a:schemeClr>
          </a:solidFill>
        </p:spPr>
        <p:txBody>
          <a:bodyPr>
            <a:normAutofit/>
          </a:bodyPr>
          <a:lstStyle/>
          <a:p>
            <a:pPr algn="ctr" fontAlgn="auto">
              <a:spcAft>
                <a:spcPts val="0"/>
              </a:spcAft>
              <a:defRPr/>
            </a:pPr>
            <a:r>
              <a:rPr lang="es-VE" sz="2800" dirty="0"/>
              <a:t>Evolución De La Tecnología De Fabricación</a:t>
            </a:r>
          </a:p>
        </p:txBody>
      </p:sp>
      <p:sp>
        <p:nvSpPr>
          <p:cNvPr id="3" name="2 Marcador de contenido">
            <a:extLst>
              <a:ext uri="{FF2B5EF4-FFF2-40B4-BE49-F238E27FC236}">
                <a16:creationId xmlns:a16="http://schemas.microsoft.com/office/drawing/2014/main" id="{EE5A691A-FCE4-4520-8317-4115FA7E988F}"/>
              </a:ext>
            </a:extLst>
          </p:cNvPr>
          <p:cNvSpPr>
            <a:spLocks noGrp="1"/>
          </p:cNvSpPr>
          <p:nvPr>
            <p:ph idx="1"/>
          </p:nvPr>
        </p:nvSpPr>
        <p:spPr>
          <a:xfrm>
            <a:off x="107504" y="2996952"/>
            <a:ext cx="8229600" cy="2697163"/>
          </a:xfrm>
        </p:spPr>
        <p:txBody>
          <a:bodyPr>
            <a:normAutofit lnSpcReduction="10000"/>
          </a:bodyPr>
          <a:lstStyle/>
          <a:p>
            <a:pPr marL="320040" indent="-320040" fontAlgn="auto">
              <a:spcAft>
                <a:spcPts val="0"/>
              </a:spcAft>
              <a:buFont typeface="Wingdings"/>
              <a:buNone/>
              <a:defRPr/>
            </a:pPr>
            <a:r>
              <a:rPr lang="es-VE" dirty="0"/>
              <a:t>	</a:t>
            </a:r>
            <a:r>
              <a:rPr lang="es-VE" sz="2400" dirty="0"/>
              <a:t>Cambios que han producido en la tecnología de Fabricación:</a:t>
            </a:r>
          </a:p>
          <a:p>
            <a:pPr marL="320040" indent="-320040" fontAlgn="auto">
              <a:spcAft>
                <a:spcPts val="0"/>
              </a:spcAft>
              <a:buFont typeface="Wingdings" panose="05000000000000000000" pitchFamily="2" charset="2"/>
              <a:buChar char="q"/>
              <a:defRPr/>
            </a:pPr>
            <a:r>
              <a:rPr lang="es-VE" sz="2800" dirty="0">
                <a:solidFill>
                  <a:srgbClr val="92D050"/>
                </a:solidFill>
              </a:rPr>
              <a:t>Línea de Montaje</a:t>
            </a:r>
          </a:p>
          <a:p>
            <a:pPr marL="320040" indent="-320040" fontAlgn="auto">
              <a:spcAft>
                <a:spcPts val="0"/>
              </a:spcAft>
              <a:buFont typeface="Wingdings" panose="05000000000000000000" pitchFamily="2" charset="2"/>
              <a:buChar char="q"/>
              <a:defRPr/>
            </a:pPr>
            <a:r>
              <a:rPr lang="es-VE" sz="2800" dirty="0">
                <a:solidFill>
                  <a:srgbClr val="7030A0"/>
                </a:solidFill>
              </a:rPr>
              <a:t>Mecanización</a:t>
            </a:r>
          </a:p>
          <a:p>
            <a:pPr marL="320040" indent="-320040" fontAlgn="auto">
              <a:spcAft>
                <a:spcPts val="0"/>
              </a:spcAft>
              <a:buFont typeface="Wingdings" panose="05000000000000000000" pitchFamily="2" charset="2"/>
              <a:buChar char="q"/>
              <a:defRPr/>
            </a:pPr>
            <a:r>
              <a:rPr lang="es-VE" sz="2800" dirty="0">
                <a:solidFill>
                  <a:schemeClr val="accent5">
                    <a:lumMod val="75000"/>
                  </a:schemeClr>
                </a:solidFill>
              </a:rPr>
              <a:t>Automatización</a:t>
            </a:r>
          </a:p>
        </p:txBody>
      </p:sp>
      <p:pic>
        <p:nvPicPr>
          <p:cNvPr id="1026" name="Picture 2" descr="Late model Ford Model T.jpg">
            <a:extLst>
              <a:ext uri="{FF2B5EF4-FFF2-40B4-BE49-F238E27FC236}">
                <a16:creationId xmlns:a16="http://schemas.microsoft.com/office/drawing/2014/main" id="{996C0836-49C6-4EB6-B946-ED5D45302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713" y="1412776"/>
            <a:ext cx="1458912" cy="115212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ttp://www.biografiasyvidas.com/monografia/ford/fotos/herny_ford_c1919.jpg">
            <a:extLst>
              <a:ext uri="{FF2B5EF4-FFF2-40B4-BE49-F238E27FC236}">
                <a16:creationId xmlns:a16="http://schemas.microsoft.com/office/drawing/2014/main" id="{7DFFA278-66A4-44F7-96E2-E8537A00C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484784"/>
            <a:ext cx="1452563" cy="1008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30" name="Picture 6" descr="http://t0.gstatic.com/images?q=tbn:ANd9GcRMXxDGlP_tY_LFB9ET_3H9KH-1kVw7dP3as0VEORuEI7WtZzCKXQ">
            <a:extLst>
              <a:ext uri="{FF2B5EF4-FFF2-40B4-BE49-F238E27FC236}">
                <a16:creationId xmlns:a16="http://schemas.microsoft.com/office/drawing/2014/main" id="{71F89DB2-C4EC-4899-8E41-6F6CFFAF0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1484783"/>
            <a:ext cx="2851150" cy="115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Flecha derecha">
            <a:extLst>
              <a:ext uri="{FF2B5EF4-FFF2-40B4-BE49-F238E27FC236}">
                <a16:creationId xmlns:a16="http://schemas.microsoft.com/office/drawing/2014/main" id="{BA509A33-04C8-473A-A732-2067BEF54C9C}"/>
              </a:ext>
            </a:extLst>
          </p:cNvPr>
          <p:cNvSpPr/>
          <p:nvPr/>
        </p:nvSpPr>
        <p:spPr>
          <a:xfrm>
            <a:off x="2428875" y="1571625"/>
            <a:ext cx="714375" cy="78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a:p>
        </p:txBody>
      </p:sp>
      <p:sp>
        <p:nvSpPr>
          <p:cNvPr id="8" name="7 Flecha derecha">
            <a:extLst>
              <a:ext uri="{FF2B5EF4-FFF2-40B4-BE49-F238E27FC236}">
                <a16:creationId xmlns:a16="http://schemas.microsoft.com/office/drawing/2014/main" id="{108E5998-A461-4687-8019-F6F7373311B6}"/>
              </a:ext>
            </a:extLst>
          </p:cNvPr>
          <p:cNvSpPr/>
          <p:nvPr/>
        </p:nvSpPr>
        <p:spPr>
          <a:xfrm>
            <a:off x="6143625" y="1571625"/>
            <a:ext cx="714375" cy="78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a:p>
        </p:txBody>
      </p:sp>
      <p:sp>
        <p:nvSpPr>
          <p:cNvPr id="9" name="8 CuadroTexto">
            <a:extLst>
              <a:ext uri="{FF2B5EF4-FFF2-40B4-BE49-F238E27FC236}">
                <a16:creationId xmlns:a16="http://schemas.microsoft.com/office/drawing/2014/main" id="{5FEC7BF0-89A8-4E71-A61B-9D078B2E9233}"/>
              </a:ext>
            </a:extLst>
          </p:cNvPr>
          <p:cNvSpPr txBox="1"/>
          <p:nvPr/>
        </p:nvSpPr>
        <p:spPr>
          <a:xfrm>
            <a:off x="3643313" y="3645024"/>
            <a:ext cx="5249167" cy="584775"/>
          </a:xfrm>
          <a:prstGeom prst="rect">
            <a:avLst/>
          </a:prstGeom>
          <a:solidFill>
            <a:schemeClr val="accent6">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fontAlgn="auto">
              <a:spcBef>
                <a:spcPts val="0"/>
              </a:spcBef>
              <a:spcAft>
                <a:spcPts val="0"/>
              </a:spcAft>
              <a:defRPr/>
            </a:pPr>
            <a:r>
              <a:rPr lang="es-VE" sz="1600" dirty="0">
                <a:solidFill>
                  <a:schemeClr val="tx1"/>
                </a:solidFill>
              </a:rPr>
              <a:t>Se dividen en elementos, cada uno a cargo de un operario, mientras que el producto trabaja sobre una línea.</a:t>
            </a:r>
          </a:p>
        </p:txBody>
      </p:sp>
      <p:sp>
        <p:nvSpPr>
          <p:cNvPr id="10" name="9 CuadroTexto">
            <a:extLst>
              <a:ext uri="{FF2B5EF4-FFF2-40B4-BE49-F238E27FC236}">
                <a16:creationId xmlns:a16="http://schemas.microsoft.com/office/drawing/2014/main" id="{55D3ABF2-2557-49FF-AA48-8AE7044A7E39}"/>
              </a:ext>
            </a:extLst>
          </p:cNvPr>
          <p:cNvSpPr txBox="1"/>
          <p:nvPr/>
        </p:nvSpPr>
        <p:spPr>
          <a:xfrm>
            <a:off x="3643313" y="4509120"/>
            <a:ext cx="4929187" cy="369887"/>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defRPr/>
            </a:pPr>
            <a:r>
              <a:rPr lang="es-VE" dirty="0">
                <a:solidFill>
                  <a:schemeClr val="tx1"/>
                </a:solidFill>
              </a:rPr>
              <a:t>Sustituye el trabajo por una maquina</a:t>
            </a:r>
          </a:p>
        </p:txBody>
      </p:sp>
      <p:sp>
        <p:nvSpPr>
          <p:cNvPr id="11" name="10 CuadroTexto">
            <a:extLst>
              <a:ext uri="{FF2B5EF4-FFF2-40B4-BE49-F238E27FC236}">
                <a16:creationId xmlns:a16="http://schemas.microsoft.com/office/drawing/2014/main" id="{C16E345D-2467-4E35-80A1-E9BDDCFC6B7D}"/>
              </a:ext>
            </a:extLst>
          </p:cNvPr>
          <p:cNvSpPr txBox="1"/>
          <p:nvPr/>
        </p:nvSpPr>
        <p:spPr>
          <a:xfrm>
            <a:off x="3643313" y="4941168"/>
            <a:ext cx="4929187" cy="923330"/>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a:spAutoFit/>
          </a:bodyPr>
          <a:lstStyle/>
          <a:p>
            <a:pPr algn="just" fontAlgn="auto">
              <a:spcBef>
                <a:spcPts val="0"/>
              </a:spcBef>
              <a:spcAft>
                <a:spcPts val="0"/>
              </a:spcAft>
              <a:defRPr/>
            </a:pPr>
            <a:r>
              <a:rPr lang="es-VE" dirty="0"/>
              <a:t>Participan poco trabajadores, las maquinas reciben información de las computadoras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in)">
                                      <p:cBhvr>
                                        <p:cTn id="7" dur="5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ox(in)">
                                      <p:cBhvr>
                                        <p:cTn id="17" dur="500"/>
                                        <p:tgtEl>
                                          <p:spTgt spid="10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ox(in)">
                                      <p:cBhvr>
                                        <p:cTn id="27" dur="500"/>
                                        <p:tgtEl>
                                          <p:spTgt spid="10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2000"/>
                                        <p:tgtEl>
                                          <p:spTgt spid="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2000"/>
                                        <p:tgtEl>
                                          <p:spTgt spid="3">
                                            <p:txEl>
                                              <p:pRg st="1" end="1"/>
                                            </p:txEl>
                                          </p:spTgt>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2000"/>
                                        <p:tgtEl>
                                          <p:spTgt spid="3">
                                            <p:txEl>
                                              <p:pRg st="2" end="2"/>
                                            </p:txEl>
                                          </p:spTgt>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2000"/>
                                        <p:tgtEl>
                                          <p:spTgt spid="3">
                                            <p:txEl>
                                              <p:pRg st="3" end="3"/>
                                            </p:txEl>
                                          </p:spTgt>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3978" name="Rectangle 83977">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973" name="Picture 6" descr="http://t3.gstatic.com/images?q=tbn:ANd9GcSX96FdZh9YMykjLDJ1OZ0hA5kSrZ5_BWMGx6vap6YkNdUAtTo4">
            <a:extLst>
              <a:ext uri="{FF2B5EF4-FFF2-40B4-BE49-F238E27FC236}">
                <a16:creationId xmlns:a16="http://schemas.microsoft.com/office/drawing/2014/main" id="{79A26807-D2F2-47F7-A506-69A1507F18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3278" y="2346459"/>
            <a:ext cx="2880611" cy="2196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83979">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3971" name="2 Marcador de contenido">
            <a:extLst>
              <a:ext uri="{FF2B5EF4-FFF2-40B4-BE49-F238E27FC236}">
                <a16:creationId xmlns:a16="http://schemas.microsoft.com/office/drawing/2014/main" id="{2C59C29A-E466-463F-B1FB-8173FC9AD778}"/>
              </a:ext>
            </a:extLst>
          </p:cNvPr>
          <p:cNvSpPr>
            <a:spLocks noGrp="1"/>
          </p:cNvSpPr>
          <p:nvPr>
            <p:ph idx="1"/>
          </p:nvPr>
        </p:nvSpPr>
        <p:spPr>
          <a:xfrm>
            <a:off x="790548" y="2367092"/>
            <a:ext cx="4391562" cy="3847444"/>
          </a:xfrm>
        </p:spPr>
        <p:txBody>
          <a:bodyPr>
            <a:normAutofit/>
          </a:bodyPr>
          <a:lstStyle/>
          <a:p>
            <a:pPr algn="just">
              <a:buFont typeface="Wingdings" panose="05000000000000000000" pitchFamily="2" charset="2"/>
              <a:buNone/>
            </a:pPr>
            <a:r>
              <a:rPr lang="es-VE" altLang="es-EC" dirty="0"/>
              <a:t>		La mecanización tiene por objeto sustituir el trabajo manual por el trabajo a máquina cuando es posible. De esta manera, parte del trabajo manual repetitivo ha sido sustituido por una maquinaria capaz de realizar esas operaciones.</a:t>
            </a:r>
          </a:p>
        </p:txBody>
      </p:sp>
      <p:sp>
        <p:nvSpPr>
          <p:cNvPr id="2" name="1 Título">
            <a:extLst>
              <a:ext uri="{FF2B5EF4-FFF2-40B4-BE49-F238E27FC236}">
                <a16:creationId xmlns:a16="http://schemas.microsoft.com/office/drawing/2014/main" id="{1C8285B3-E81C-41F5-8452-6EC6687989AD}"/>
              </a:ext>
            </a:extLst>
          </p:cNvPr>
          <p:cNvSpPr>
            <a:spLocks noGrp="1"/>
          </p:cNvSpPr>
          <p:nvPr>
            <p:ph type="title"/>
          </p:nvPr>
        </p:nvSpPr>
        <p:spPr>
          <a:xfrm>
            <a:off x="790548" y="618517"/>
            <a:ext cx="4391562" cy="1596177"/>
          </a:xfrm>
        </p:spPr>
        <p:txBody>
          <a:bodyPr>
            <a:normAutofit/>
          </a:bodyPr>
          <a:lstStyle/>
          <a:p>
            <a:pPr fontAlgn="auto">
              <a:spcAft>
                <a:spcPts val="0"/>
              </a:spcAft>
              <a:defRPr/>
            </a:pPr>
            <a:r>
              <a:rPr lang="es-VE" dirty="0">
                <a:effectLst>
                  <a:outerShdw blurRad="38100" dist="38100" dir="2700000" algn="tl">
                    <a:srgbClr val="000000">
                      <a:alpha val="43137"/>
                    </a:srgbClr>
                  </a:outerShdw>
                </a:effectLst>
              </a:rPr>
              <a:t>Mecanización</a:t>
            </a:r>
            <a:endParaRPr lang="es-VE">
              <a:effectLst>
                <a:outerShdw blurRad="38100" dist="38100" dir="2700000" algn="tl">
                  <a:srgbClr val="000000">
                    <a:alpha val="43137"/>
                  </a:srgbClr>
                </a:outerShdw>
              </a:effectLs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t0.gstatic.com/images?q=tbn:ANd9GcSEJMhV_1ue69686tEJlNnTlBAhku7YI83V2DaPl492b4w5foy7LA">
            <a:extLst>
              <a:ext uri="{FF2B5EF4-FFF2-40B4-BE49-F238E27FC236}">
                <a16:creationId xmlns:a16="http://schemas.microsoft.com/office/drawing/2014/main" id="{903B0127-D5DA-43B1-9DDD-8D1A798A3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7" y="47244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a:extLst>
              <a:ext uri="{FF2B5EF4-FFF2-40B4-BE49-F238E27FC236}">
                <a16:creationId xmlns:a16="http://schemas.microsoft.com/office/drawing/2014/main" id="{07AEAB2D-26DF-451E-AEE7-B2D9A432987A}"/>
              </a:ext>
            </a:extLst>
          </p:cNvPr>
          <p:cNvSpPr>
            <a:spLocks noGrp="1"/>
          </p:cNvSpPr>
          <p:nvPr>
            <p:ph type="title"/>
          </p:nvPr>
        </p:nvSpPr>
        <p:spPr>
          <a:xfrm>
            <a:off x="612775" y="854224"/>
            <a:ext cx="8153400" cy="990600"/>
          </a:xfrm>
        </p:spPr>
        <p:txBody>
          <a:bodyPr>
            <a:normAutofit/>
          </a:bodyPr>
          <a:lstStyle/>
          <a:p>
            <a:pPr algn="ctr" fontAlgn="auto">
              <a:spcAft>
                <a:spcPts val="0"/>
              </a:spcAft>
              <a:defRPr/>
            </a:pPr>
            <a:r>
              <a:rPr lang="es-VE" dirty="0">
                <a:effectLst>
                  <a:outerShdw blurRad="38100" dist="38100" dir="2700000" algn="tl">
                    <a:srgbClr val="000000">
                      <a:alpha val="43137"/>
                    </a:srgbClr>
                  </a:outerShdw>
                </a:effectLst>
              </a:rPr>
              <a:t>Objetivos</a:t>
            </a:r>
          </a:p>
        </p:txBody>
      </p:sp>
      <p:sp>
        <p:nvSpPr>
          <p:cNvPr id="3" name="2 Marcador de contenido">
            <a:extLst>
              <a:ext uri="{FF2B5EF4-FFF2-40B4-BE49-F238E27FC236}">
                <a16:creationId xmlns:a16="http://schemas.microsoft.com/office/drawing/2014/main" id="{692B3190-3898-4542-991A-75D3FE5B2BA7}"/>
              </a:ext>
            </a:extLst>
          </p:cNvPr>
          <p:cNvSpPr>
            <a:spLocks noGrp="1"/>
          </p:cNvSpPr>
          <p:nvPr>
            <p:ph idx="1"/>
          </p:nvPr>
        </p:nvSpPr>
        <p:spPr>
          <a:xfrm>
            <a:off x="990600" y="1846634"/>
            <a:ext cx="8153400" cy="3989933"/>
          </a:xfrm>
        </p:spPr>
        <p:txBody>
          <a:bodyPr/>
          <a:lstStyle/>
          <a:p>
            <a:pPr>
              <a:buFont typeface="Wingdings" panose="05000000000000000000" pitchFamily="2" charset="2"/>
              <a:buNone/>
            </a:pPr>
            <a:r>
              <a:rPr lang="es-VE" altLang="es-EC" dirty="0">
                <a:solidFill>
                  <a:srgbClr val="7030A0"/>
                </a:solidFill>
              </a:rPr>
              <a:t>Objetivos Principales:</a:t>
            </a:r>
          </a:p>
          <a:p>
            <a:r>
              <a:rPr lang="es-VE" altLang="es-EC" dirty="0"/>
              <a:t>Minimizar los costos de operación</a:t>
            </a:r>
          </a:p>
          <a:p>
            <a:r>
              <a:rPr lang="es-VE" altLang="es-EC" dirty="0"/>
              <a:t>Reducir la mano de obra</a:t>
            </a:r>
          </a:p>
          <a:p>
            <a:endParaRPr lang="es-VE" altLang="es-EC" dirty="0"/>
          </a:p>
          <a:p>
            <a:pPr>
              <a:buFont typeface="Wingdings" panose="05000000000000000000" pitchFamily="2" charset="2"/>
              <a:buNone/>
            </a:pPr>
            <a:r>
              <a:rPr lang="es-VE" altLang="es-EC" dirty="0">
                <a:solidFill>
                  <a:schemeClr val="tx1"/>
                </a:solidFill>
              </a:rPr>
              <a:t>Otros Factores</a:t>
            </a:r>
          </a:p>
          <a:p>
            <a:r>
              <a:rPr lang="es-VE" altLang="es-EC" dirty="0"/>
              <a:t>Minimizar impactos ambientales</a:t>
            </a:r>
            <a:r>
              <a:rPr lang="es-VE" altLang="es-EC" baseline="30000" dirty="0"/>
              <a:t>1</a:t>
            </a:r>
            <a:endParaRPr lang="es-VE" altLang="es-EC" dirty="0"/>
          </a:p>
          <a:p>
            <a:r>
              <a:rPr lang="es-VE" altLang="es-EC" dirty="0"/>
              <a:t>Mejorar control de calidad y del producto</a:t>
            </a:r>
          </a:p>
          <a:p>
            <a:r>
              <a:rPr lang="es-VE" altLang="es-EC" dirty="0"/>
              <a:t>Minimizar gastos generales</a:t>
            </a:r>
          </a:p>
        </p:txBody>
      </p:sp>
      <p:pic>
        <p:nvPicPr>
          <p:cNvPr id="7" name="Picture 2" descr="http://mateogomez.com/yahoo_site_admin/assets/images/shutterstock_33984592.202160703.jpg">
            <a:extLst>
              <a:ext uri="{FF2B5EF4-FFF2-40B4-BE49-F238E27FC236}">
                <a16:creationId xmlns:a16="http://schemas.microsoft.com/office/drawing/2014/main" id="{AA12599D-47C0-4BDC-AAB8-EF8305262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2780928"/>
            <a:ext cx="1214437"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5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484"/>
                                        </p:tgtEl>
                                        <p:attrNameLst>
                                          <p:attrName>style.visibility</p:attrName>
                                        </p:attrNameLst>
                                      </p:cBhvr>
                                      <p:to>
                                        <p:strVal val="visible"/>
                                      </p:to>
                                    </p:set>
                                    <p:animEffect transition="in" filter="box(in)">
                                      <p:cBhvr>
                                        <p:cTn id="32" dur="500"/>
                                        <p:tgtEl>
                                          <p:spTgt spid="2048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t0.gstatic.com/images?q=tbn:ANd9GcTni1yGZUwBHv4tnX4g28nWlc_cJ0ioRDI8caPRkRTxZwClUqfMUg">
            <a:extLst>
              <a:ext uri="{FF2B5EF4-FFF2-40B4-BE49-F238E27FC236}">
                <a16:creationId xmlns:a16="http://schemas.microsoft.com/office/drawing/2014/main" id="{28CC9902-77D3-459A-BC35-DD00E5E9023D}"/>
              </a:ext>
            </a:extLst>
          </p:cNvPr>
          <p:cNvPicPr>
            <a:picLocks noChangeAspect="1" noChangeArrowheads="1"/>
          </p:cNvPicPr>
          <p:nvPr/>
        </p:nvPicPr>
        <p:blipFill>
          <a:blip r:embed="rId2" cstate="print"/>
          <a:stretch>
            <a:fillRect/>
          </a:stretch>
        </p:blipFill>
        <p:spPr bwMode="auto">
          <a:xfrm>
            <a:off x="5653278" y="1522020"/>
            <a:ext cx="2880611" cy="3845764"/>
          </a:xfrm>
          <a:prstGeom prst="rect">
            <a:avLst/>
          </a:prstGeom>
          <a:noFill/>
        </p:spPr>
      </p:pic>
      <p:pic>
        <p:nvPicPr>
          <p:cNvPr id="11" name="Picture 10">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a:extLst>
              <a:ext uri="{FF2B5EF4-FFF2-40B4-BE49-F238E27FC236}">
                <a16:creationId xmlns:a16="http://schemas.microsoft.com/office/drawing/2014/main" id="{726E81D2-1688-49EC-928C-6975C2CAF5D2}"/>
              </a:ext>
            </a:extLst>
          </p:cNvPr>
          <p:cNvSpPr>
            <a:spLocks noGrp="1"/>
          </p:cNvSpPr>
          <p:nvPr>
            <p:ph idx="1"/>
          </p:nvPr>
        </p:nvSpPr>
        <p:spPr>
          <a:xfrm>
            <a:off x="790548" y="2367092"/>
            <a:ext cx="4391562" cy="3847444"/>
          </a:xfrm>
        </p:spPr>
        <p:txBody>
          <a:bodyPr>
            <a:normAutofit/>
          </a:bodyPr>
          <a:lstStyle/>
          <a:p>
            <a:pPr marL="320040" indent="-320040" fontAlgn="auto">
              <a:lnSpc>
                <a:spcPct val="110000"/>
              </a:lnSpc>
              <a:spcAft>
                <a:spcPts val="0"/>
              </a:spcAft>
              <a:buFont typeface="Wingdings"/>
              <a:buChar char=""/>
              <a:defRPr/>
            </a:pPr>
            <a:r>
              <a:rPr lang="es-VE" sz="1600"/>
              <a:t>La velocidad de trabajo mecanizado es mucho más alto que la de métodos manuales</a:t>
            </a:r>
          </a:p>
          <a:p>
            <a:pPr marL="320040" indent="-320040" fontAlgn="auto">
              <a:lnSpc>
                <a:spcPct val="110000"/>
              </a:lnSpc>
              <a:spcAft>
                <a:spcPts val="0"/>
              </a:spcAft>
              <a:buFont typeface="Wingdings"/>
              <a:buChar char=""/>
              <a:defRPr/>
            </a:pPr>
            <a:r>
              <a:rPr lang="es-VE" sz="1600"/>
              <a:t>La máquina puede hacer dos o mas tareas simultáneamente</a:t>
            </a:r>
          </a:p>
          <a:p>
            <a:pPr marL="320040" indent="-320040" fontAlgn="auto">
              <a:lnSpc>
                <a:spcPct val="110000"/>
              </a:lnSpc>
              <a:spcAft>
                <a:spcPts val="0"/>
              </a:spcAft>
              <a:buFont typeface="Wingdings"/>
              <a:buChar char=""/>
              <a:defRPr/>
            </a:pPr>
            <a:r>
              <a:rPr lang="es-VE" sz="1600"/>
              <a:t>Automatización de algunas fases de trabajo</a:t>
            </a:r>
          </a:p>
          <a:p>
            <a:pPr marL="320040" indent="-320040" fontAlgn="auto">
              <a:lnSpc>
                <a:spcPct val="110000"/>
              </a:lnSpc>
              <a:spcAft>
                <a:spcPts val="0"/>
              </a:spcAft>
              <a:buFont typeface="Wingdings"/>
              <a:buChar char=""/>
              <a:defRPr/>
            </a:pPr>
            <a:r>
              <a:rPr lang="es-VE" sz="1600"/>
              <a:t>El precio de máquina es normalmente relativo a su productividad y horas de trabajo anual</a:t>
            </a:r>
          </a:p>
          <a:p>
            <a:pPr marL="320040" indent="-320040" fontAlgn="auto">
              <a:lnSpc>
                <a:spcPct val="110000"/>
              </a:lnSpc>
              <a:spcAft>
                <a:spcPts val="0"/>
              </a:spcAft>
              <a:buFont typeface="Wingdings"/>
              <a:buChar char=""/>
              <a:defRPr/>
            </a:pPr>
            <a:r>
              <a:rPr lang="es-VE" sz="1600"/>
              <a:t>La calidad de trabajo mecanizado es aceptable o superior</a:t>
            </a:r>
          </a:p>
        </p:txBody>
      </p:sp>
      <p:sp>
        <p:nvSpPr>
          <p:cNvPr id="2" name="1 Título">
            <a:extLst>
              <a:ext uri="{FF2B5EF4-FFF2-40B4-BE49-F238E27FC236}">
                <a16:creationId xmlns:a16="http://schemas.microsoft.com/office/drawing/2014/main" id="{2A299521-D97F-4C8C-84F3-17DA47DCF999}"/>
              </a:ext>
            </a:extLst>
          </p:cNvPr>
          <p:cNvSpPr>
            <a:spLocks noGrp="1"/>
          </p:cNvSpPr>
          <p:nvPr>
            <p:ph type="title"/>
          </p:nvPr>
        </p:nvSpPr>
        <p:spPr>
          <a:xfrm>
            <a:off x="790548" y="618517"/>
            <a:ext cx="4391562" cy="1596177"/>
          </a:xfrm>
        </p:spPr>
        <p:txBody>
          <a:bodyPr>
            <a:normAutofit/>
          </a:bodyPr>
          <a:lstStyle/>
          <a:p>
            <a:pPr fontAlgn="auto">
              <a:spcAft>
                <a:spcPts val="0"/>
              </a:spcAft>
              <a:defRPr/>
            </a:pPr>
            <a:r>
              <a:rPr lang="es-VE"/>
              <a:t>Principios Básicos de Mecanización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áfico en un documento con un bolígrafo">
            <a:extLst>
              <a:ext uri="{FF2B5EF4-FFF2-40B4-BE49-F238E27FC236}">
                <a16:creationId xmlns:a16="http://schemas.microsoft.com/office/drawing/2014/main" id="{483BE5C2-A8D2-6154-1073-558BD62AA4BB}"/>
              </a:ext>
            </a:extLst>
          </p:cNvPr>
          <p:cNvPicPr>
            <a:picLocks noChangeAspect="1"/>
          </p:cNvPicPr>
          <p:nvPr/>
        </p:nvPicPr>
        <p:blipFill rotWithShape="1">
          <a:blip r:embed="rId2"/>
          <a:srcRect l="42135" r="28412" b="-1"/>
          <a:stretch/>
        </p:blipFill>
        <p:spPr>
          <a:xfrm>
            <a:off x="6118030" y="10"/>
            <a:ext cx="3025970" cy="6857990"/>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a:extLst>
              <a:ext uri="{FF2B5EF4-FFF2-40B4-BE49-F238E27FC236}">
                <a16:creationId xmlns:a16="http://schemas.microsoft.com/office/drawing/2014/main" id="{7032E998-B772-4BA1-A31B-2A8F0896037E}"/>
              </a:ext>
            </a:extLst>
          </p:cNvPr>
          <p:cNvSpPr>
            <a:spLocks noGrp="1"/>
          </p:cNvSpPr>
          <p:nvPr>
            <p:ph type="title"/>
          </p:nvPr>
        </p:nvSpPr>
        <p:spPr>
          <a:xfrm>
            <a:off x="685332" y="404664"/>
            <a:ext cx="5004664" cy="1596177"/>
          </a:xfrm>
        </p:spPr>
        <p:txBody>
          <a:bodyPr>
            <a:normAutofit/>
          </a:bodyPr>
          <a:lstStyle/>
          <a:p>
            <a:pPr fontAlgn="auto">
              <a:spcAft>
                <a:spcPts val="0"/>
              </a:spcAft>
              <a:defRPr/>
            </a:pPr>
            <a:r>
              <a:rPr lang="es-VE" dirty="0"/>
              <a:t>Desventajas</a:t>
            </a:r>
          </a:p>
        </p:txBody>
      </p:sp>
      <p:sp>
        <p:nvSpPr>
          <p:cNvPr id="3" name="2 Marcador de contenido">
            <a:extLst>
              <a:ext uri="{FF2B5EF4-FFF2-40B4-BE49-F238E27FC236}">
                <a16:creationId xmlns:a16="http://schemas.microsoft.com/office/drawing/2014/main" id="{83BA0300-3362-48FB-9D86-3E514952620D}"/>
              </a:ext>
            </a:extLst>
          </p:cNvPr>
          <p:cNvSpPr>
            <a:spLocks noGrp="1"/>
          </p:cNvSpPr>
          <p:nvPr>
            <p:ph idx="1"/>
          </p:nvPr>
        </p:nvSpPr>
        <p:spPr>
          <a:xfrm>
            <a:off x="685330" y="1661077"/>
            <a:ext cx="5004665" cy="3424107"/>
          </a:xfrm>
        </p:spPr>
        <p:txBody>
          <a:bodyPr>
            <a:noAutofit/>
          </a:bodyPr>
          <a:lstStyle/>
          <a:p>
            <a:pPr marL="320040" indent="-320040" fontAlgn="auto">
              <a:lnSpc>
                <a:spcPct val="110000"/>
              </a:lnSpc>
              <a:spcAft>
                <a:spcPts val="0"/>
              </a:spcAft>
              <a:buFont typeface="Wingdings"/>
              <a:buChar char=""/>
              <a:defRPr/>
            </a:pPr>
            <a:r>
              <a:rPr lang="es-VE" sz="1600" dirty="0"/>
              <a:t>Algunos procesos mecánicos de difícil mantenimiento, carencia de soporte técnico </a:t>
            </a:r>
          </a:p>
          <a:p>
            <a:pPr marL="320040" indent="-320040" fontAlgn="auto">
              <a:lnSpc>
                <a:spcPct val="110000"/>
              </a:lnSpc>
              <a:spcAft>
                <a:spcPts val="0"/>
              </a:spcAft>
              <a:buFont typeface="Wingdings"/>
              <a:buChar char=""/>
              <a:defRPr/>
            </a:pPr>
            <a:r>
              <a:rPr lang="es-VE" sz="1600" dirty="0"/>
              <a:t>Las empresas muy mecanizadas pueden ocasionar una pérdida en la participación en el mercado</a:t>
            </a:r>
          </a:p>
          <a:p>
            <a:pPr marL="320040" indent="-320040" fontAlgn="auto">
              <a:lnSpc>
                <a:spcPct val="110000"/>
              </a:lnSpc>
              <a:spcAft>
                <a:spcPts val="0"/>
              </a:spcAft>
              <a:buFont typeface="Wingdings"/>
              <a:buChar char=""/>
              <a:defRPr/>
            </a:pPr>
            <a:r>
              <a:rPr lang="es-VE" sz="1600" dirty="0"/>
              <a:t>Las acciones para incrementar la mecanización cuando ésta es innecesaria o inadecuada pueden ser muy costosas</a:t>
            </a:r>
          </a:p>
          <a:p>
            <a:pPr marL="320040" indent="-320040" fontAlgn="auto">
              <a:lnSpc>
                <a:spcPct val="110000"/>
              </a:lnSpc>
              <a:spcAft>
                <a:spcPts val="0"/>
              </a:spcAft>
              <a:buFont typeface="Wingdings"/>
              <a:buChar char=""/>
              <a:defRPr/>
            </a:pPr>
            <a:r>
              <a:rPr lang="es-VE" sz="1600" dirty="0"/>
              <a:t>La administración puede no ser capaz de reducir lo suficientemente los costos  variables de manufactura para recuperar los costos de mecanización.</a:t>
            </a:r>
          </a:p>
          <a:p>
            <a:pPr marL="320040" indent="-320040" fontAlgn="auto">
              <a:lnSpc>
                <a:spcPct val="110000"/>
              </a:lnSpc>
              <a:spcAft>
                <a:spcPts val="0"/>
              </a:spcAft>
              <a:buFont typeface="Wingdings"/>
              <a:buChar char=""/>
              <a:defRPr/>
            </a:pPr>
            <a:r>
              <a:rPr lang="es-VE" sz="1600" dirty="0"/>
              <a:t>La mecanización no se puede desarrollar en forma repentina; es un proceso de apropiación y adaptación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04F9F83-870E-4C99-85F0-CC39F6F2FB45}"/>
              </a:ext>
            </a:extLst>
          </p:cNvPr>
          <p:cNvSpPr>
            <a:spLocks noGrp="1"/>
          </p:cNvSpPr>
          <p:nvPr>
            <p:ph type="title"/>
          </p:nvPr>
        </p:nvSpPr>
        <p:spPr>
          <a:xfrm>
            <a:off x="612775" y="228600"/>
            <a:ext cx="8153400" cy="990600"/>
          </a:xfrm>
        </p:spPr>
        <p:txBody>
          <a:bodyPr>
            <a:normAutofit/>
          </a:bodyPr>
          <a:lstStyle/>
          <a:p>
            <a:pPr algn="ctr" fontAlgn="auto">
              <a:spcAft>
                <a:spcPts val="0"/>
              </a:spcAft>
              <a:defRPr/>
            </a:pPr>
            <a:r>
              <a:rPr lang="es-VE" dirty="0">
                <a:effectLst>
                  <a:outerShdw blurRad="38100" dist="38100" dir="2700000" algn="tl">
                    <a:srgbClr val="000000">
                      <a:alpha val="43137"/>
                    </a:srgbClr>
                  </a:outerShdw>
                </a:effectLst>
              </a:rPr>
              <a:t>Tecnología Y Mecanización</a:t>
            </a:r>
          </a:p>
        </p:txBody>
      </p:sp>
      <p:sp>
        <p:nvSpPr>
          <p:cNvPr id="88067" name="2 Marcador de contenido">
            <a:extLst>
              <a:ext uri="{FF2B5EF4-FFF2-40B4-BE49-F238E27FC236}">
                <a16:creationId xmlns:a16="http://schemas.microsoft.com/office/drawing/2014/main" id="{0397C846-804F-4811-AAAD-FC92B4730636}"/>
              </a:ext>
            </a:extLst>
          </p:cNvPr>
          <p:cNvSpPr>
            <a:spLocks noGrp="1"/>
          </p:cNvSpPr>
          <p:nvPr>
            <p:ph idx="1"/>
          </p:nvPr>
        </p:nvSpPr>
        <p:spPr>
          <a:xfrm>
            <a:off x="457200" y="1052736"/>
            <a:ext cx="8229600" cy="1971675"/>
          </a:xfrm>
        </p:spPr>
        <p:txBody>
          <a:bodyPr>
            <a:normAutofit fontScale="92500"/>
          </a:bodyPr>
          <a:lstStyle/>
          <a:p>
            <a:pPr>
              <a:buFont typeface="Wingdings" panose="05000000000000000000" pitchFamily="2" charset="2"/>
              <a:buNone/>
            </a:pPr>
            <a:r>
              <a:rPr lang="es-VE" altLang="es-EC" dirty="0"/>
              <a:t>		</a:t>
            </a:r>
            <a:r>
              <a:rPr lang="es-VE" altLang="es-EC" sz="2400" dirty="0"/>
              <a:t>Las tecnologías básicas de las operaciones difieren entre los distintos sectores industriales, así como entre las diferentes organizaciones que conforman un sector.</a:t>
            </a:r>
          </a:p>
          <a:p>
            <a:pPr>
              <a:buFont typeface="Wingdings" panose="05000000000000000000" pitchFamily="2" charset="2"/>
              <a:buNone/>
            </a:pPr>
            <a:r>
              <a:rPr lang="es-VE" altLang="es-EC" sz="2400" dirty="0"/>
              <a:t>Ejemplos:</a:t>
            </a:r>
          </a:p>
        </p:txBody>
      </p:sp>
      <p:pic>
        <p:nvPicPr>
          <p:cNvPr id="17410" name="Picture 2" descr="http://t3.gstatic.com/images?q=tbn:ANd9GcT-5i_5kNVfHNs8ek-iBQ5sLY5m_Ipp5UKiWwrQuetJXF_s9U6_">
            <a:extLst>
              <a:ext uri="{FF2B5EF4-FFF2-40B4-BE49-F238E27FC236}">
                <a16:creationId xmlns:a16="http://schemas.microsoft.com/office/drawing/2014/main" id="{A8E83862-F3A0-425B-8739-81C1AF8D7115}"/>
              </a:ext>
            </a:extLst>
          </p:cNvPr>
          <p:cNvPicPr>
            <a:picLocks noChangeAspect="1" noChangeArrowheads="1"/>
          </p:cNvPicPr>
          <p:nvPr/>
        </p:nvPicPr>
        <p:blipFill>
          <a:blip r:embed="rId2" cstate="print"/>
          <a:srcRect/>
          <a:stretch>
            <a:fillRect/>
          </a:stretch>
        </p:blipFill>
        <p:spPr bwMode="auto">
          <a:xfrm>
            <a:off x="857224" y="2924944"/>
            <a:ext cx="2609850" cy="1752600"/>
          </a:xfrm>
          <a:prstGeom prst="rect">
            <a:avLst/>
          </a:prstGeom>
          <a:noFill/>
          <a:effectLst>
            <a:softEdge rad="63500"/>
          </a:effectLst>
        </p:spPr>
      </p:pic>
      <p:pic>
        <p:nvPicPr>
          <p:cNvPr id="17412" name="Picture 4" descr="http://t1.gstatic.com/images?q=tbn:ANd9GcQ6OecHzoHgPzhi7bysJmROo8B7rBPKQ0Z7PyWFleu4Z8s70OD7Pg">
            <a:extLst>
              <a:ext uri="{FF2B5EF4-FFF2-40B4-BE49-F238E27FC236}">
                <a16:creationId xmlns:a16="http://schemas.microsoft.com/office/drawing/2014/main" id="{E16DC4A3-36C8-492F-AA5A-3C6E9F829D9C}"/>
              </a:ext>
            </a:extLst>
          </p:cNvPr>
          <p:cNvPicPr>
            <a:picLocks noChangeAspect="1" noChangeArrowheads="1"/>
          </p:cNvPicPr>
          <p:nvPr/>
        </p:nvPicPr>
        <p:blipFill>
          <a:blip r:embed="rId3" cstate="print"/>
          <a:srcRect/>
          <a:stretch>
            <a:fillRect/>
          </a:stretch>
        </p:blipFill>
        <p:spPr bwMode="auto">
          <a:xfrm>
            <a:off x="4929190" y="2564904"/>
            <a:ext cx="2628900" cy="1733551"/>
          </a:xfrm>
          <a:prstGeom prst="rect">
            <a:avLst/>
          </a:prstGeom>
          <a:noFill/>
          <a:effectLst>
            <a:softEdge rad="63500"/>
          </a:effectLst>
        </p:spPr>
      </p:pic>
      <p:sp>
        <p:nvSpPr>
          <p:cNvPr id="6" name="5 CuadroTexto">
            <a:extLst>
              <a:ext uri="{FF2B5EF4-FFF2-40B4-BE49-F238E27FC236}">
                <a16:creationId xmlns:a16="http://schemas.microsoft.com/office/drawing/2014/main" id="{7B5220A7-924E-43A5-B1CA-47B543FE4D8A}"/>
              </a:ext>
            </a:extLst>
          </p:cNvPr>
          <p:cNvSpPr txBox="1"/>
          <p:nvPr/>
        </p:nvSpPr>
        <p:spPr>
          <a:xfrm>
            <a:off x="755576" y="4725144"/>
            <a:ext cx="7776864" cy="1015663"/>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just" fontAlgn="auto">
              <a:spcBef>
                <a:spcPts val="0"/>
              </a:spcBef>
              <a:spcAft>
                <a:spcPts val="0"/>
              </a:spcAft>
              <a:defRPr/>
            </a:pPr>
            <a:r>
              <a:rPr lang="es-VE" dirty="0">
                <a:solidFill>
                  <a:schemeClr val="tx1"/>
                </a:solidFill>
              </a:rPr>
              <a:t>	</a:t>
            </a:r>
            <a:r>
              <a:rPr lang="es-VE" sz="2000" b="1" dirty="0">
                <a:solidFill>
                  <a:schemeClr val="tx1"/>
                </a:solidFill>
              </a:rPr>
              <a:t>La combinación de mano de obra, terrenos, capital y la administración -y el conocimiento científico que se requiere para éste- están en el centro mismo de la tecnología, en las  operaciones.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B3F10F6-2CED-4993-A467-DD3A2BC9A8DF}"/>
              </a:ext>
            </a:extLst>
          </p:cNvPr>
          <p:cNvSpPr>
            <a:spLocks noGrp="1" noChangeArrowheads="1"/>
          </p:cNvSpPr>
          <p:nvPr>
            <p:ph type="title" idx="4294967295"/>
          </p:nvPr>
        </p:nvSpPr>
        <p:spPr>
          <a:xfrm>
            <a:off x="250825" y="604838"/>
            <a:ext cx="8893175" cy="1200329"/>
          </a:xfrm>
        </p:spPr>
        <p:txBody>
          <a:bodyPr anchor="t">
            <a:spAutoFit/>
          </a:bodyPr>
          <a:lstStyle/>
          <a:p>
            <a:pPr algn="ctr" fontAlgn="auto">
              <a:spcAft>
                <a:spcPts val="0"/>
              </a:spcAft>
              <a:defRPr/>
            </a:pPr>
            <a:r>
              <a:rPr lang="es-MX" sz="4000" b="1" dirty="0">
                <a:solidFill>
                  <a:srgbClr val="FF9933"/>
                </a:solidFill>
                <a:effectLst>
                  <a:outerShdw blurRad="38100" dist="38100" dir="2700000" algn="tl">
                    <a:srgbClr val="000000"/>
                  </a:outerShdw>
                </a:effectLst>
                <a:cs typeface="Arial" charset="0"/>
              </a:rPr>
              <a:t>¿Qué es Planificación?</a:t>
            </a:r>
            <a:br>
              <a:rPr lang="es-MX" sz="4000" b="1" dirty="0">
                <a:solidFill>
                  <a:srgbClr val="FF9933"/>
                </a:solidFill>
                <a:effectLst>
                  <a:outerShdw blurRad="38100" dist="38100" dir="2700000" algn="tl">
                    <a:srgbClr val="000000"/>
                  </a:outerShdw>
                </a:effectLst>
                <a:cs typeface="Arial" charset="0"/>
              </a:rPr>
            </a:br>
            <a:r>
              <a:rPr lang="es-MX" sz="4000" b="1" dirty="0">
                <a:solidFill>
                  <a:srgbClr val="FF9933"/>
                </a:solidFill>
                <a:effectLst>
                  <a:outerShdw blurRad="38100" dist="38100" dir="2700000" algn="tl">
                    <a:srgbClr val="000000"/>
                  </a:outerShdw>
                </a:effectLst>
                <a:cs typeface="Arial" charset="0"/>
              </a:rPr>
              <a:t>							</a:t>
            </a:r>
            <a:endParaRPr lang="es-VE" sz="4000" b="1" dirty="0">
              <a:solidFill>
                <a:srgbClr val="FF9933"/>
              </a:solidFill>
              <a:effectLst>
                <a:outerShdw blurRad="38100" dist="38100" dir="2700000" algn="tl">
                  <a:srgbClr val="000000"/>
                </a:outerShdw>
              </a:effectLst>
              <a:cs typeface="Arial" charset="0"/>
            </a:endParaRPr>
          </a:p>
        </p:txBody>
      </p:sp>
      <p:sp>
        <p:nvSpPr>
          <p:cNvPr id="14339" name="Rectangle 3">
            <a:extLst>
              <a:ext uri="{FF2B5EF4-FFF2-40B4-BE49-F238E27FC236}">
                <a16:creationId xmlns:a16="http://schemas.microsoft.com/office/drawing/2014/main" id="{A7A69A07-FC9C-456F-92A4-568D51DFE1A5}"/>
              </a:ext>
            </a:extLst>
          </p:cNvPr>
          <p:cNvSpPr>
            <a:spLocks noGrp="1" noChangeArrowheads="1"/>
          </p:cNvSpPr>
          <p:nvPr>
            <p:ph type="body" sz="half" idx="4294967295"/>
          </p:nvPr>
        </p:nvSpPr>
        <p:spPr>
          <a:xfrm>
            <a:off x="441126" y="1773238"/>
            <a:ext cx="4706938" cy="4530725"/>
          </a:xfrm>
        </p:spPr>
        <p:txBody>
          <a:bodyPr>
            <a:normAutofit fontScale="92500"/>
          </a:bodyPr>
          <a:lstStyle/>
          <a:p>
            <a:pPr marL="623888" indent="-333375" algn="just">
              <a:lnSpc>
                <a:spcPct val="110000"/>
              </a:lnSpc>
              <a:buClr>
                <a:schemeClr val="folHlink"/>
              </a:buClr>
              <a:buFont typeface="Wingdings" panose="05000000000000000000" pitchFamily="2" charset="2"/>
              <a:buBlip>
                <a:blip r:embed="rId2"/>
              </a:buBlip>
            </a:pPr>
            <a:r>
              <a:rPr lang="es-VE" altLang="es-EC" sz="2800" cap="none" dirty="0">
                <a:latin typeface="Tahoma" panose="020B0604030504040204" pitchFamily="34" charset="0"/>
              </a:rPr>
              <a:t>Proceso que permite determinar por anticipado qué es necesario hacer para alcanzar un objetivo.</a:t>
            </a:r>
          </a:p>
          <a:p>
            <a:pPr marL="623888" indent="-333375" algn="just">
              <a:lnSpc>
                <a:spcPct val="110000"/>
              </a:lnSpc>
              <a:buClr>
                <a:schemeClr val="folHlink"/>
              </a:buClr>
              <a:buFont typeface="Wingdings" panose="05000000000000000000" pitchFamily="2" charset="2"/>
              <a:buBlip>
                <a:blip r:embed="rId2"/>
              </a:buBlip>
            </a:pPr>
            <a:endParaRPr lang="es-VE" altLang="es-EC" sz="2800" cap="none" dirty="0">
              <a:latin typeface="Tahoma" panose="020B0604030504040204" pitchFamily="34" charset="0"/>
            </a:endParaRPr>
          </a:p>
          <a:p>
            <a:pPr marL="623888" indent="-333375" algn="just">
              <a:lnSpc>
                <a:spcPct val="110000"/>
              </a:lnSpc>
              <a:buClr>
                <a:schemeClr val="folHlink"/>
              </a:buClr>
              <a:buFont typeface="Wingdings" panose="05000000000000000000" pitchFamily="2" charset="2"/>
              <a:buBlip>
                <a:blip r:embed="rId2"/>
              </a:buBlip>
            </a:pPr>
            <a:r>
              <a:rPr lang="es-VE" altLang="es-EC" sz="2800" cap="none" dirty="0">
                <a:latin typeface="Tahoma" panose="020B0604030504040204" pitchFamily="34" charset="0"/>
              </a:rPr>
              <a:t>Responde a: ¿qué, </a:t>
            </a:r>
            <a:r>
              <a:rPr lang="es-CO" altLang="es-EC" sz="2800" cap="none" dirty="0">
                <a:latin typeface="Tahoma" panose="020B0604030504040204" pitchFamily="34" charset="0"/>
              </a:rPr>
              <a:t>¿cómo, ¿dónde, ¿cuándo y quién debe realizar un proyecto?</a:t>
            </a:r>
            <a:r>
              <a:rPr lang="es-VE" altLang="es-EC" sz="2800" cap="none" dirty="0">
                <a:latin typeface="Tahoma" panose="020B0604030504040204" pitchFamily="34" charset="0"/>
              </a:rPr>
              <a:t>.</a:t>
            </a:r>
          </a:p>
        </p:txBody>
      </p:sp>
      <p:pic>
        <p:nvPicPr>
          <p:cNvPr id="17412" name="Picture 4" descr="ojo">
            <a:extLst>
              <a:ext uri="{FF2B5EF4-FFF2-40B4-BE49-F238E27FC236}">
                <a16:creationId xmlns:a16="http://schemas.microsoft.com/office/drawing/2014/main" id="{CD609AFC-2D76-4EFE-B8A8-51D144CB6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205038"/>
            <a:ext cx="2736031" cy="316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rtes de máquina usadas">
            <a:extLst>
              <a:ext uri="{FF2B5EF4-FFF2-40B4-BE49-F238E27FC236}">
                <a16:creationId xmlns:a16="http://schemas.microsoft.com/office/drawing/2014/main" id="{744F507F-9F6F-2ECE-6064-7DF61B307D75}"/>
              </a:ext>
            </a:extLst>
          </p:cNvPr>
          <p:cNvPicPr>
            <a:picLocks noChangeAspect="1"/>
          </p:cNvPicPr>
          <p:nvPr/>
        </p:nvPicPr>
        <p:blipFill rotWithShape="1">
          <a:blip r:embed="rId2"/>
          <a:srcRect l="45428" r="25191"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a:extLst>
              <a:ext uri="{FF2B5EF4-FFF2-40B4-BE49-F238E27FC236}">
                <a16:creationId xmlns:a16="http://schemas.microsoft.com/office/drawing/2014/main" id="{AEC3B14F-3006-440C-B998-80CFD227E467}"/>
              </a:ext>
            </a:extLst>
          </p:cNvPr>
          <p:cNvSpPr>
            <a:spLocks noGrp="1"/>
          </p:cNvSpPr>
          <p:nvPr>
            <p:ph type="title"/>
          </p:nvPr>
        </p:nvSpPr>
        <p:spPr>
          <a:xfrm>
            <a:off x="3348787" y="618517"/>
            <a:ext cx="5004665" cy="1596177"/>
          </a:xfrm>
        </p:spPr>
        <p:txBody>
          <a:bodyPr>
            <a:normAutofit/>
          </a:bodyPr>
          <a:lstStyle/>
          <a:p>
            <a:pPr fontAlgn="auto">
              <a:spcAft>
                <a:spcPts val="0"/>
              </a:spcAft>
              <a:defRPr/>
            </a:pPr>
            <a:r>
              <a:rPr lang="es-VE" dirty="0">
                <a:effectLst>
                  <a:outerShdw blurRad="38100" dist="38100" dir="2700000" algn="tl">
                    <a:srgbClr val="000000">
                      <a:alpha val="43137"/>
                    </a:srgbClr>
                  </a:outerShdw>
                </a:effectLst>
              </a:rPr>
              <a:t>Etapas del proceso de Mecanización</a:t>
            </a:r>
            <a:endParaRPr lang="es-VE">
              <a:effectLst>
                <a:outerShdw blurRad="38100" dist="38100" dir="2700000" algn="tl">
                  <a:srgbClr val="000000">
                    <a:alpha val="43137"/>
                  </a:srgbClr>
                </a:outerShdw>
              </a:effectLst>
            </a:endParaRPr>
          </a:p>
        </p:txBody>
      </p:sp>
      <p:sp>
        <p:nvSpPr>
          <p:cNvPr id="3" name="2 Marcador de contenido">
            <a:extLst>
              <a:ext uri="{FF2B5EF4-FFF2-40B4-BE49-F238E27FC236}">
                <a16:creationId xmlns:a16="http://schemas.microsoft.com/office/drawing/2014/main" id="{1B580649-AFDA-4EF1-A485-9E780923EE89}"/>
              </a:ext>
            </a:extLst>
          </p:cNvPr>
          <p:cNvSpPr>
            <a:spLocks noGrp="1"/>
          </p:cNvSpPr>
          <p:nvPr>
            <p:ph idx="1"/>
          </p:nvPr>
        </p:nvSpPr>
        <p:spPr>
          <a:xfrm>
            <a:off x="3348786" y="2367092"/>
            <a:ext cx="5004665" cy="3424107"/>
          </a:xfrm>
        </p:spPr>
        <p:txBody>
          <a:bodyPr>
            <a:normAutofit/>
          </a:bodyPr>
          <a:lstStyle/>
          <a:p>
            <a:pPr marL="320040" indent="-320040" algn="just" fontAlgn="auto">
              <a:lnSpc>
                <a:spcPct val="110000"/>
              </a:lnSpc>
              <a:spcAft>
                <a:spcPts val="0"/>
              </a:spcAft>
              <a:buFont typeface="Wingdings"/>
              <a:buNone/>
              <a:defRPr/>
            </a:pPr>
            <a:r>
              <a:rPr lang="es-VE" sz="1400" b="1" dirty="0"/>
              <a:t>Comienzo: </a:t>
            </a:r>
            <a:r>
              <a:rPr lang="es-VE" sz="1400" dirty="0"/>
              <a:t>Pocas máquinas, la mayoría importadas, problemas para la reparación y el servicio. No aptas para condiciones locales, requieren modificaciones. Duración entre 5 y 15 años dependiendo del interés gubernamental.</a:t>
            </a:r>
          </a:p>
          <a:p>
            <a:pPr marL="320040" indent="-320040" algn="just" fontAlgn="auto">
              <a:lnSpc>
                <a:spcPct val="110000"/>
              </a:lnSpc>
              <a:spcAft>
                <a:spcPts val="0"/>
              </a:spcAft>
              <a:buFont typeface="Wingdings"/>
              <a:buNone/>
              <a:defRPr/>
            </a:pPr>
            <a:r>
              <a:rPr lang="es-VE" sz="1400" b="1" dirty="0"/>
              <a:t>Progreso: </a:t>
            </a:r>
            <a:r>
              <a:rPr lang="es-VE" sz="1400" dirty="0"/>
              <a:t>Continuación en la importación de máquinas, Fabricación local de implementos, ensamble de piezas. Duración de 10 a 20 años.</a:t>
            </a:r>
          </a:p>
          <a:p>
            <a:pPr marL="320040" indent="-320040" algn="just" fontAlgn="auto">
              <a:lnSpc>
                <a:spcPct val="110000"/>
              </a:lnSpc>
              <a:spcAft>
                <a:spcPts val="0"/>
              </a:spcAft>
              <a:buFont typeface="Wingdings"/>
              <a:buNone/>
              <a:defRPr/>
            </a:pPr>
            <a:r>
              <a:rPr lang="es-VE" sz="1400" b="1" dirty="0"/>
              <a:t>Mecanización total: </a:t>
            </a:r>
            <a:r>
              <a:rPr lang="es-VE" sz="1400" dirty="0"/>
              <a:t>Definición de las necesidades de un país. Estructuración de programas de educación, investigación y extensión. Políticas de financiamiento y facilidades de crédito para compra de equipos (potencial económico).</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1B6F6B3-535E-411D-961A-F58E177E8FA1}"/>
              </a:ext>
            </a:extLst>
          </p:cNvPr>
          <p:cNvSpPr>
            <a:spLocks noGrp="1"/>
          </p:cNvSpPr>
          <p:nvPr>
            <p:ph type="title"/>
          </p:nvPr>
        </p:nvSpPr>
        <p:spPr>
          <a:xfrm>
            <a:off x="612775" y="228600"/>
            <a:ext cx="8153400" cy="990600"/>
          </a:xfrm>
        </p:spPr>
        <p:txBody>
          <a:bodyPr>
            <a:normAutofit/>
          </a:bodyPr>
          <a:lstStyle/>
          <a:p>
            <a:pPr algn="ctr" fontAlgn="auto">
              <a:spcAft>
                <a:spcPts val="0"/>
              </a:spcAft>
              <a:defRPr/>
            </a:pPr>
            <a:r>
              <a:rPr lang="es-VE" dirty="0">
                <a:effectLst>
                  <a:outerShdw blurRad="38100" dist="38100" dir="2700000" algn="tl">
                    <a:srgbClr val="000000">
                      <a:alpha val="43137"/>
                    </a:srgbClr>
                  </a:outerShdw>
                </a:effectLst>
              </a:rPr>
              <a:t>Ejemplos</a:t>
            </a:r>
          </a:p>
        </p:txBody>
      </p:sp>
      <p:pic>
        <p:nvPicPr>
          <p:cNvPr id="35842" name="Picture 2" descr="http://t1.gstatic.com/images?q=tbn:ANd9GcQW8qheGfxIGmPZBswaJDTy-fvRPF3zlRszrhC6l2SMm7WKH_WBVw">
            <a:extLst>
              <a:ext uri="{FF2B5EF4-FFF2-40B4-BE49-F238E27FC236}">
                <a16:creationId xmlns:a16="http://schemas.microsoft.com/office/drawing/2014/main" id="{6CE0EEA8-D16A-49C0-8792-A75865A5194D}"/>
              </a:ext>
            </a:extLst>
          </p:cNvPr>
          <p:cNvPicPr>
            <a:picLocks noChangeAspect="1" noChangeArrowheads="1"/>
          </p:cNvPicPr>
          <p:nvPr/>
        </p:nvPicPr>
        <p:blipFill>
          <a:blip r:embed="rId2" cstate="print"/>
          <a:srcRect/>
          <a:stretch>
            <a:fillRect/>
          </a:stretch>
        </p:blipFill>
        <p:spPr bwMode="auto">
          <a:xfrm>
            <a:off x="755576" y="904244"/>
            <a:ext cx="2466975" cy="1847851"/>
          </a:xfrm>
          <a:prstGeom prst="rect">
            <a:avLst/>
          </a:prstGeom>
          <a:noFill/>
          <a:effectLst>
            <a:glow rad="228600">
              <a:schemeClr val="accent4">
                <a:satMod val="175000"/>
                <a:alpha val="40000"/>
              </a:schemeClr>
            </a:glow>
          </a:effectLst>
        </p:spPr>
      </p:pic>
      <p:pic>
        <p:nvPicPr>
          <p:cNvPr id="35846" name="Picture 6" descr="http://t3.gstatic.com/images?q=tbn:ANd9GcQoUjBWsw316YedqEUcVaTUCq5OvIWYMJUCMOSF2zG_B03DJ26Fqg">
            <a:extLst>
              <a:ext uri="{FF2B5EF4-FFF2-40B4-BE49-F238E27FC236}">
                <a16:creationId xmlns:a16="http://schemas.microsoft.com/office/drawing/2014/main" id="{907F2DFE-398E-4F0E-A0AA-31C464365D6E}"/>
              </a:ext>
            </a:extLst>
          </p:cNvPr>
          <p:cNvPicPr>
            <a:picLocks noChangeAspect="1" noChangeArrowheads="1"/>
          </p:cNvPicPr>
          <p:nvPr/>
        </p:nvPicPr>
        <p:blipFill>
          <a:blip r:embed="rId3" cstate="print"/>
          <a:srcRect/>
          <a:stretch>
            <a:fillRect/>
          </a:stretch>
        </p:blipFill>
        <p:spPr bwMode="auto">
          <a:xfrm>
            <a:off x="4046917" y="1893483"/>
            <a:ext cx="2886075" cy="1581151"/>
          </a:xfrm>
          <a:prstGeom prst="rect">
            <a:avLst/>
          </a:prstGeom>
          <a:noFill/>
          <a:effectLst>
            <a:glow rad="139700">
              <a:schemeClr val="accent2">
                <a:satMod val="175000"/>
                <a:alpha val="40000"/>
              </a:schemeClr>
            </a:glow>
          </a:effectLst>
        </p:spPr>
      </p:pic>
      <p:pic>
        <p:nvPicPr>
          <p:cNvPr id="35848" name="Picture 8" descr="http://t0.gstatic.com/images?q=tbn:ANd9GcTpIZ3nlIuD0foiwKnC4JO1-RUnva89-VJcQYuvJJGLAoULgc9J">
            <a:extLst>
              <a:ext uri="{FF2B5EF4-FFF2-40B4-BE49-F238E27FC236}">
                <a16:creationId xmlns:a16="http://schemas.microsoft.com/office/drawing/2014/main" id="{3332E663-F87C-4D46-91CC-11B5566F13AF}"/>
              </a:ext>
            </a:extLst>
          </p:cNvPr>
          <p:cNvPicPr>
            <a:picLocks noChangeAspect="1" noChangeArrowheads="1"/>
          </p:cNvPicPr>
          <p:nvPr/>
        </p:nvPicPr>
        <p:blipFill>
          <a:blip r:embed="rId4" cstate="print"/>
          <a:srcRect/>
          <a:stretch>
            <a:fillRect/>
          </a:stretch>
        </p:blipFill>
        <p:spPr bwMode="auto">
          <a:xfrm>
            <a:off x="1366763" y="4005064"/>
            <a:ext cx="2667000" cy="1714500"/>
          </a:xfrm>
          <a:prstGeom prst="rect">
            <a:avLst/>
          </a:prstGeom>
          <a:noFill/>
          <a:effectLst>
            <a:glow rad="228600">
              <a:schemeClr val="accent5">
                <a:satMod val="175000"/>
                <a:alpha val="40000"/>
              </a:schemeClr>
            </a:glow>
          </a:effectLst>
        </p:spPr>
      </p:pic>
      <p:pic>
        <p:nvPicPr>
          <p:cNvPr id="35844" name="Picture 4" descr="http://t2.gstatic.com/images?q=tbn:ANd9GcQWJ1jJjCFZbmB776GGU1SxIiix_KigKH6DSUJxU7NroKSbBp43yA">
            <a:extLst>
              <a:ext uri="{FF2B5EF4-FFF2-40B4-BE49-F238E27FC236}">
                <a16:creationId xmlns:a16="http://schemas.microsoft.com/office/drawing/2014/main" id="{FA11887F-29E3-4B03-BC4B-4BDE02548C1A}"/>
              </a:ext>
            </a:extLst>
          </p:cNvPr>
          <p:cNvPicPr>
            <a:picLocks noChangeAspect="1" noChangeArrowheads="1"/>
          </p:cNvPicPr>
          <p:nvPr/>
        </p:nvPicPr>
        <p:blipFill>
          <a:blip r:embed="rId5" cstate="print"/>
          <a:srcRect/>
          <a:stretch>
            <a:fillRect/>
          </a:stretch>
        </p:blipFill>
        <p:spPr bwMode="auto">
          <a:xfrm>
            <a:off x="5329312" y="4148917"/>
            <a:ext cx="2447925" cy="1866901"/>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box(in)">
                                      <p:cBhvr>
                                        <p:cTn id="12" dur="500"/>
                                        <p:tgtEl>
                                          <p:spTgt spid="35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5848"/>
                                        </p:tgtEl>
                                        <p:attrNameLst>
                                          <p:attrName>style.visibility</p:attrName>
                                        </p:attrNameLst>
                                      </p:cBhvr>
                                      <p:to>
                                        <p:strVal val="visible"/>
                                      </p:to>
                                    </p:set>
                                    <p:animEffect transition="in" filter="box(in)">
                                      <p:cBhvr>
                                        <p:cTn id="17" dur="500"/>
                                        <p:tgtEl>
                                          <p:spTgt spid="358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box(in)">
                                      <p:cBhvr>
                                        <p:cTn id="2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a:extLst>
              <a:ext uri="{FF2B5EF4-FFF2-40B4-BE49-F238E27FC236}">
                <a16:creationId xmlns:a16="http://schemas.microsoft.com/office/drawing/2014/main" id="{F30E6453-A26D-4A1E-8A2D-E8FD01C8AA97}"/>
              </a:ext>
            </a:extLst>
          </p:cNvPr>
          <p:cNvSpPr>
            <a:spLocks noGrp="1"/>
          </p:cNvSpPr>
          <p:nvPr>
            <p:ph type="title"/>
          </p:nvPr>
        </p:nvSpPr>
        <p:spPr>
          <a:xfrm>
            <a:off x="1403648" y="476672"/>
            <a:ext cx="6862762" cy="869950"/>
          </a:xfrm>
        </p:spPr>
        <p:txBody>
          <a:bodyPr/>
          <a:lstStyle/>
          <a:p>
            <a:pPr algn="ctr"/>
            <a:r>
              <a:rPr lang="es-VE" altLang="es-EC" dirty="0"/>
              <a:t>Administración de las Operaciones a nivel Internacional</a:t>
            </a:r>
          </a:p>
        </p:txBody>
      </p:sp>
      <p:pic>
        <p:nvPicPr>
          <p:cNvPr id="91140" name="Picture 2">
            <a:extLst>
              <a:ext uri="{FF2B5EF4-FFF2-40B4-BE49-F238E27FC236}">
                <a16:creationId xmlns:a16="http://schemas.microsoft.com/office/drawing/2014/main" id="{EC9D52F1-83F3-42D4-8CB5-2490C8993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284" y="1629683"/>
            <a:ext cx="3590030" cy="460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0" name="Rectangle 6">
            <a:extLst>
              <a:ext uri="{FF2B5EF4-FFF2-40B4-BE49-F238E27FC236}">
                <a16:creationId xmlns:a16="http://schemas.microsoft.com/office/drawing/2014/main" id="{1BDE67C7-90FF-418E-8772-02595FE6D6F3}"/>
              </a:ext>
            </a:extLst>
          </p:cNvPr>
          <p:cNvSpPr>
            <a:spLocks noGrp="1" noChangeArrowheads="1"/>
          </p:cNvSpPr>
          <p:nvPr>
            <p:ph sz="half" idx="1"/>
          </p:nvPr>
        </p:nvSpPr>
        <p:spPr>
          <a:xfrm>
            <a:off x="323850" y="1755924"/>
            <a:ext cx="8534400" cy="4697412"/>
          </a:xfrm>
        </p:spPr>
        <p:txBody>
          <a:bodyPr>
            <a:normAutofit/>
          </a:bodyPr>
          <a:lstStyle/>
          <a:p>
            <a:pPr marL="0" indent="0" algn="just" fontAlgn="auto">
              <a:lnSpc>
                <a:spcPct val="150000"/>
              </a:lnSpc>
              <a:spcAft>
                <a:spcPts val="0"/>
              </a:spcAft>
              <a:buFont typeface="Wingdings"/>
              <a:buNone/>
              <a:defRPr/>
            </a:pPr>
            <a:r>
              <a:rPr lang="es-ES" sz="2000" dirty="0">
                <a:latin typeface="Verdana" pitchFamily="34" charset="0"/>
                <a:ea typeface="Verdana" pitchFamily="34" charset="0"/>
                <a:cs typeface="Verdana" pitchFamily="34" charset="0"/>
              </a:rPr>
              <a:t>	Las empresas admiten que, para prosperar, deben visualizar a sus clientes, proveedores y competidores en términos globales, así como la localización de sus instalaciones. La mayoría de los productos actuales es un conjunto de materiales y servicios provenientes de todo el mundo. Por lo tanto, una empresa debe ser altamente "competitiva" para permanecer, crecer y desarrollarse en el mercado mundial.</a:t>
            </a:r>
            <a:endParaRPr lang="es-CO" sz="2000" dirty="0">
              <a:latin typeface="Verdana" pitchFamily="34" charset="0"/>
              <a:ea typeface="Verdana" pitchFamily="34" charset="0"/>
              <a:cs typeface="Verdana" pitchFamily="34" charset="0"/>
            </a:endParaRPr>
          </a:p>
        </p:txBody>
      </p:sp>
      <p:sp>
        <p:nvSpPr>
          <p:cNvPr id="6" name="Rectangle 2">
            <a:extLst>
              <a:ext uri="{FF2B5EF4-FFF2-40B4-BE49-F238E27FC236}">
                <a16:creationId xmlns:a16="http://schemas.microsoft.com/office/drawing/2014/main" id="{34B9DF89-1A3B-484C-A437-4030633E0D45}"/>
              </a:ext>
            </a:extLst>
          </p:cNvPr>
          <p:cNvSpPr txBox="1">
            <a:spLocks noChangeArrowheads="1"/>
          </p:cNvSpPr>
          <p:nvPr/>
        </p:nvSpPr>
        <p:spPr bwMode="auto">
          <a:xfrm>
            <a:off x="1043608" y="764704"/>
            <a:ext cx="7566025" cy="949796"/>
          </a:xfrm>
          <a:prstGeom prst="rect">
            <a:avLst/>
          </a:prstGeom>
          <a:noFill/>
          <a:ln w="9525">
            <a:noFill/>
            <a:miter lim="800000"/>
            <a:headEnd/>
            <a:tailEnd/>
          </a:ln>
        </p:spPr>
        <p:txBody>
          <a:bodyPr lIns="92075" tIns="46038" rIns="92075" bIns="46038" anchor="ctr"/>
          <a:lstStyle/>
          <a:p>
            <a:pPr algn="ctr">
              <a:defRPr/>
            </a:pPr>
            <a:r>
              <a:rPr lang="es-ES" sz="2800" kern="0" dirty="0">
                <a:solidFill>
                  <a:srgbClr val="00B0F0"/>
                </a:solidFill>
                <a:latin typeface="Verdana" pitchFamily="34" charset="0"/>
                <a:ea typeface="Verdana" pitchFamily="34" charset="0"/>
                <a:cs typeface="Verdana" pitchFamily="34" charset="0"/>
              </a:rPr>
              <a:t>Competencia Global</a:t>
            </a:r>
          </a:p>
        </p:txBody>
      </p:sp>
      <p:pic>
        <p:nvPicPr>
          <p:cNvPr id="92164" name="Picture 2" descr="http://www.gonzaloibarra.com/comunidad/images/comunidad/global.jpg">
            <a:extLst>
              <a:ext uri="{FF2B5EF4-FFF2-40B4-BE49-F238E27FC236}">
                <a16:creationId xmlns:a16="http://schemas.microsoft.com/office/drawing/2014/main" id="{F1B28E31-F133-4C3F-AC0A-76734B8B6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777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3193"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3195" name="Picture 93194">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3197" name="Rectangle 93196">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9" name="Rectangle 93198">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0407"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93201" name="Picture 93200">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0" y="-2"/>
            <a:ext cx="2491484" cy="2196792"/>
          </a:xfrm>
          <a:prstGeom prst="rect">
            <a:avLst/>
          </a:prstGeom>
        </p:spPr>
      </p:pic>
      <p:sp>
        <p:nvSpPr>
          <p:cNvPr id="93187" name="8 Rectángulo">
            <a:extLst>
              <a:ext uri="{FF2B5EF4-FFF2-40B4-BE49-F238E27FC236}">
                <a16:creationId xmlns:a16="http://schemas.microsoft.com/office/drawing/2014/main" id="{DEF6BC25-A24B-4E75-AEB2-4B6788635389}"/>
              </a:ext>
            </a:extLst>
          </p:cNvPr>
          <p:cNvSpPr>
            <a:spLocks noChangeArrowheads="1"/>
          </p:cNvSpPr>
          <p:nvPr/>
        </p:nvSpPr>
        <p:spPr bwMode="auto">
          <a:xfrm>
            <a:off x="719922" y="960814"/>
            <a:ext cx="2049186" cy="49129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r" defTabSz="914400">
              <a:lnSpc>
                <a:spcPct val="90000"/>
              </a:lnSpc>
              <a:spcBef>
                <a:spcPct val="0"/>
              </a:spcBef>
              <a:spcAft>
                <a:spcPts val="600"/>
              </a:spcAft>
            </a:pPr>
            <a:r>
              <a:rPr lang="en-US" altLang="es-EC" sz="3500" cap="all">
                <a:solidFill>
                  <a:schemeClr val="bg1"/>
                </a:solidFill>
                <a:latin typeface="+mj-lt"/>
                <a:ea typeface="+mj-ea"/>
                <a:cs typeface="+mj-cs"/>
              </a:rPr>
              <a:t>LOS NEGOCIOS INTERNACIONALES</a:t>
            </a:r>
          </a:p>
          <a:p>
            <a:pPr algn="r" defTabSz="914400">
              <a:lnSpc>
                <a:spcPct val="90000"/>
              </a:lnSpc>
              <a:spcBef>
                <a:spcPct val="0"/>
              </a:spcBef>
              <a:spcAft>
                <a:spcPts val="600"/>
              </a:spcAft>
            </a:pPr>
            <a:r>
              <a:rPr lang="en-US" altLang="es-EC" sz="3500" cap="all">
                <a:solidFill>
                  <a:schemeClr val="bg1"/>
                </a:solidFill>
                <a:latin typeface="+mj-lt"/>
                <a:ea typeface="+mj-ea"/>
                <a:cs typeface="+mj-cs"/>
              </a:rPr>
              <a:t>  “UNA DECISION ESTRATEGICA”</a:t>
            </a:r>
          </a:p>
        </p:txBody>
      </p:sp>
      <p:sp>
        <p:nvSpPr>
          <p:cNvPr id="93186" name="1 Rectángulo">
            <a:extLst>
              <a:ext uri="{FF2B5EF4-FFF2-40B4-BE49-F238E27FC236}">
                <a16:creationId xmlns:a16="http://schemas.microsoft.com/office/drawing/2014/main" id="{9E4B614F-A6F4-495B-B4EB-0FE0AB4B8034}"/>
              </a:ext>
            </a:extLst>
          </p:cNvPr>
          <p:cNvSpPr>
            <a:spLocks noChangeArrowheads="1"/>
          </p:cNvSpPr>
          <p:nvPr/>
        </p:nvSpPr>
        <p:spPr bwMode="auto">
          <a:xfrm>
            <a:off x="3734308" y="960814"/>
            <a:ext cx="4685792" cy="48303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defTabSz="914400">
              <a:lnSpc>
                <a:spcPct val="120000"/>
              </a:lnSpc>
              <a:spcAft>
                <a:spcPts val="600"/>
              </a:spcAft>
              <a:buClr>
                <a:schemeClr val="tx1"/>
              </a:buClr>
            </a:pPr>
            <a:r>
              <a:rPr lang="en-US" altLang="es-EC" sz="1600" cap="all" dirty="0">
                <a:latin typeface="+mn-lt"/>
              </a:rPr>
              <a:t>En la decisión de internacionalización, uno de los primeros pasos consiste en definir hacia que mercados se quiere dirigir la empresa, decisión de gran implicancia estratégica y al mismo tiempo de gran complejidad, pues la decisión debe tomarse teniendo en cuenta los recursos y  capacidades de la firma, limitando a su vez la exposición al riesgo internacional Demas, las empresas deben elaborar supuestos sobre factores tan variables como costos y precios futuros, reacciones de los competidores y tecnología. </a:t>
            </a:r>
          </a:p>
        </p:txBody>
      </p:sp>
      <p:pic>
        <p:nvPicPr>
          <p:cNvPr id="93188" name="Picture 2">
            <a:extLst>
              <a:ext uri="{FF2B5EF4-FFF2-40B4-BE49-F238E27FC236}">
                <a16:creationId xmlns:a16="http://schemas.microsoft.com/office/drawing/2014/main" id="{A869D486-954A-41BD-89B1-B6CB042D1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0" y="117475"/>
            <a:ext cx="113665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Rectángulo">
            <a:extLst>
              <a:ext uri="{FF2B5EF4-FFF2-40B4-BE49-F238E27FC236}">
                <a16:creationId xmlns:a16="http://schemas.microsoft.com/office/drawing/2014/main" id="{C3F385F8-75B8-468B-BD94-BF8BC6D7CD6A}"/>
              </a:ext>
            </a:extLst>
          </p:cNvPr>
          <p:cNvSpPr>
            <a:spLocks noChangeArrowheads="1"/>
          </p:cNvSpPr>
          <p:nvPr/>
        </p:nvSpPr>
        <p:spPr bwMode="auto">
          <a:xfrm>
            <a:off x="395288" y="1467485"/>
            <a:ext cx="8450262" cy="9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000" dirty="0">
                <a:latin typeface="Verdana" panose="020B0604030504040204" pitchFamily="34" charset="0"/>
                <a:ea typeface="Verdana" panose="020B0604030504040204" pitchFamily="34" charset="0"/>
                <a:cs typeface="Verdana" panose="020B0604030504040204" pitchFamily="34" charset="0"/>
              </a:rPr>
              <a:t>A pesar de esta serie de dificultades, es claro que cualquier decisión debe tener en cuenta los siguientes elementos:</a:t>
            </a:r>
          </a:p>
        </p:txBody>
      </p:sp>
      <p:pic>
        <p:nvPicPr>
          <p:cNvPr id="94211" name="Picture 3">
            <a:extLst>
              <a:ext uri="{FF2B5EF4-FFF2-40B4-BE49-F238E27FC236}">
                <a16:creationId xmlns:a16="http://schemas.microsoft.com/office/drawing/2014/main" id="{459F5E13-8A88-41CB-880F-092306CD3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525" y="4941888"/>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a:extLst>
              <a:ext uri="{FF2B5EF4-FFF2-40B4-BE49-F238E27FC236}">
                <a16:creationId xmlns:a16="http://schemas.microsoft.com/office/drawing/2014/main" id="{8150D248-80EE-48BC-8B4D-2DDE318E18C4}"/>
              </a:ext>
            </a:extLst>
          </p:cNvPr>
          <p:cNvSpPr>
            <a:spLocks noChangeArrowheads="1"/>
          </p:cNvSpPr>
          <p:nvPr/>
        </p:nvSpPr>
        <p:spPr bwMode="auto">
          <a:xfrm>
            <a:off x="539750" y="2738438"/>
            <a:ext cx="8305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nSpc>
                <a:spcPct val="150000"/>
              </a:lnSpc>
              <a:buFont typeface="Tw Cen MT" panose="020B0602020104020603" pitchFamily="34" charset="0"/>
              <a:buAutoNum type="arabicPeriod"/>
            </a:pPr>
            <a:r>
              <a:rPr lang="es-VE" altLang="es-EC" sz="2200" b="1" dirty="0">
                <a:latin typeface="Verdana" panose="020B0604030504040204" pitchFamily="34" charset="0"/>
                <a:ea typeface="Verdana" panose="020B0604030504040204" pitchFamily="34" charset="0"/>
                <a:cs typeface="Verdana" panose="020B0604030504040204" pitchFamily="34" charset="0"/>
              </a:rPr>
              <a:t>Magnitud del mercado.</a:t>
            </a:r>
          </a:p>
          <a:p>
            <a:pPr>
              <a:lnSpc>
                <a:spcPct val="150000"/>
              </a:lnSpc>
              <a:buFont typeface="Tw Cen MT" panose="020B0602020104020603" pitchFamily="34" charset="0"/>
              <a:buAutoNum type="arabicPeriod"/>
            </a:pPr>
            <a:r>
              <a:rPr lang="es-VE" altLang="es-EC" sz="2200" b="1" dirty="0">
                <a:latin typeface="Verdana" panose="020B0604030504040204" pitchFamily="34" charset="0"/>
                <a:ea typeface="Verdana" panose="020B0604030504040204" pitchFamily="34" charset="0"/>
                <a:cs typeface="Verdana" panose="020B0604030504040204" pitchFamily="34" charset="0"/>
              </a:rPr>
              <a:t>Facilidad y compatibilidad de las operaciones. </a:t>
            </a:r>
          </a:p>
          <a:p>
            <a:pPr>
              <a:lnSpc>
                <a:spcPct val="150000"/>
              </a:lnSpc>
              <a:buFont typeface="Tw Cen MT" panose="020B0602020104020603" pitchFamily="34" charset="0"/>
              <a:buAutoNum type="arabicPeriod"/>
            </a:pPr>
            <a:r>
              <a:rPr lang="es-VE" altLang="es-EC" sz="2200" b="1" dirty="0">
                <a:latin typeface="Verdana" panose="020B0604030504040204" pitchFamily="34" charset="0"/>
                <a:ea typeface="Verdana" panose="020B0604030504040204" pitchFamily="34" charset="0"/>
                <a:cs typeface="Verdana" panose="020B0604030504040204" pitchFamily="34" charset="0"/>
              </a:rPr>
              <a:t>Costos y disponibilidad de recursos.</a:t>
            </a:r>
          </a:p>
          <a:p>
            <a:pPr>
              <a:lnSpc>
                <a:spcPct val="150000"/>
              </a:lnSpc>
              <a:buFont typeface="Tw Cen MT" panose="020B0602020104020603" pitchFamily="34" charset="0"/>
              <a:buAutoNum type="arabicPeriod"/>
            </a:pPr>
            <a:r>
              <a:rPr lang="es-VE" altLang="es-EC" sz="2200" b="1" dirty="0">
                <a:latin typeface="Verdana" panose="020B0604030504040204" pitchFamily="34" charset="0"/>
                <a:ea typeface="Verdana" panose="020B0604030504040204" pitchFamily="34" charset="0"/>
                <a:cs typeface="Verdana" panose="020B0604030504040204" pitchFamily="34" charset="0"/>
              </a:rPr>
              <a:t>Riesgos.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Rectángulo">
            <a:extLst>
              <a:ext uri="{FF2B5EF4-FFF2-40B4-BE49-F238E27FC236}">
                <a16:creationId xmlns:a16="http://schemas.microsoft.com/office/drawing/2014/main" id="{08E01524-8D9F-4668-AA5C-D79CDEB40863}"/>
              </a:ext>
            </a:extLst>
          </p:cNvPr>
          <p:cNvSpPr>
            <a:spLocks noChangeArrowheads="1"/>
          </p:cNvSpPr>
          <p:nvPr/>
        </p:nvSpPr>
        <p:spPr bwMode="auto">
          <a:xfrm>
            <a:off x="2915816" y="611686"/>
            <a:ext cx="5759872" cy="252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dirty="0">
                <a:latin typeface="Verdana" panose="020B0604030504040204" pitchFamily="34" charset="0"/>
                <a:ea typeface="Verdana" panose="020B0604030504040204" pitchFamily="34" charset="0"/>
                <a:cs typeface="Verdana" panose="020B0604030504040204" pitchFamily="34" charset="0"/>
              </a:rPr>
              <a:t>	Estos factores que hemos señalado son básicos para la toma de decisiones acerca de a que mercados nos dirigiremos. Gracias a la cantidad de información con la que hoy en día contamos, la mayoría de estos datos está disponible a cualquier empresa.</a:t>
            </a:r>
          </a:p>
        </p:txBody>
      </p:sp>
      <p:pic>
        <p:nvPicPr>
          <p:cNvPr id="95235" name="Picture 2">
            <a:extLst>
              <a:ext uri="{FF2B5EF4-FFF2-40B4-BE49-F238E27FC236}">
                <a16:creationId xmlns:a16="http://schemas.microsoft.com/office/drawing/2014/main" id="{4274DD2A-F434-486E-B56E-9D1C411CD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475" y="5229225"/>
            <a:ext cx="19542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a:extLst>
              <a:ext uri="{FF2B5EF4-FFF2-40B4-BE49-F238E27FC236}">
                <a16:creationId xmlns:a16="http://schemas.microsoft.com/office/drawing/2014/main" id="{1E1F232A-9697-46BC-8E2A-B9BF2B0A7A6E}"/>
              </a:ext>
            </a:extLst>
          </p:cNvPr>
          <p:cNvSpPr>
            <a:spLocks noChangeArrowheads="1"/>
          </p:cNvSpPr>
          <p:nvPr/>
        </p:nvSpPr>
        <p:spPr bwMode="auto">
          <a:xfrm>
            <a:off x="972369" y="3787224"/>
            <a:ext cx="5399831" cy="281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000" dirty="0">
                <a:solidFill>
                  <a:srgbClr val="000000"/>
                </a:solidFill>
                <a:latin typeface="Verdana" panose="020B0604030504040204" pitchFamily="34" charset="0"/>
                <a:ea typeface="Verdana" panose="020B0604030504040204" pitchFamily="34" charset="0"/>
                <a:cs typeface="Verdana" panose="020B0604030504040204" pitchFamily="34" charset="0"/>
              </a:rPr>
              <a:t>	De todos modos, el tomar una decisión respecto a estos temas es una cuestión muy difícil que se debe realizar con mucho cuidado ya que puede influir de forma importante en la rentabilidad final que obtenga la empresa. </a:t>
            </a:r>
            <a:endParaRPr lang="es-VE" altLang="es-EC"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626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6265" name="Picture 96264">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267" name="Rectangle 96266">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69" name="Rectangle 96268">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a:extLst>
              <a:ext uri="{FF2B5EF4-FFF2-40B4-BE49-F238E27FC236}">
                <a16:creationId xmlns:a16="http://schemas.microsoft.com/office/drawing/2014/main" id="{36F20354-CE92-4DD8-AECA-FAE5F5CBC8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56" r="24621"/>
          <a:stretch/>
        </p:blipFill>
        <p:spPr bwMode="auto">
          <a:xfrm>
            <a:off x="6118030" y="10"/>
            <a:ext cx="302597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1" name="Picture 96270">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6258" name="1 Rectángulo">
            <a:extLst>
              <a:ext uri="{FF2B5EF4-FFF2-40B4-BE49-F238E27FC236}">
                <a16:creationId xmlns:a16="http://schemas.microsoft.com/office/drawing/2014/main" id="{081F4C49-076C-49AB-B523-6B6BF25D84AB}"/>
              </a:ext>
            </a:extLst>
          </p:cNvPr>
          <p:cNvSpPr>
            <a:spLocks noChangeArrowheads="1"/>
          </p:cNvSpPr>
          <p:nvPr/>
        </p:nvSpPr>
        <p:spPr bwMode="auto">
          <a:xfrm>
            <a:off x="685330" y="1988840"/>
            <a:ext cx="5004665" cy="342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defTabSz="914400">
              <a:lnSpc>
                <a:spcPct val="120000"/>
              </a:lnSpc>
              <a:spcAft>
                <a:spcPts val="600"/>
              </a:spcAft>
              <a:buClr>
                <a:schemeClr val="tx1"/>
              </a:buClr>
            </a:pPr>
            <a:r>
              <a:rPr lang="en-US" altLang="es-EC" cap="all" dirty="0">
                <a:latin typeface="+mn-lt"/>
              </a:rPr>
              <a:t>El realizar un estudio de mercado es una tarea que implica inversión en tiempo y recursos, razón por la cual, en primer lugar, habrá que estudiar la factibilidad económica y en segundo lugar, habrá que hacer una buena preselección de mercados para estudiar solo aquellos que  representen una buena oportunidad para la empresa.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800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Rectángulo">
            <a:extLst>
              <a:ext uri="{FF2B5EF4-FFF2-40B4-BE49-F238E27FC236}">
                <a16:creationId xmlns:a16="http://schemas.microsoft.com/office/drawing/2014/main" id="{D1BEE6B8-A29B-44EA-9422-8FADA2697F9B}"/>
              </a:ext>
            </a:extLst>
          </p:cNvPr>
          <p:cNvSpPr>
            <a:spLocks noChangeArrowheads="1"/>
          </p:cNvSpPr>
          <p:nvPr/>
        </p:nvSpPr>
        <p:spPr bwMode="auto">
          <a:xfrm>
            <a:off x="1619672" y="1154113"/>
            <a:ext cx="7056016" cy="357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	Para la selección de un grupo de dos o tres mercados potenciales habrá que considerar factores macroeconómicos de los países objetivo, factores generales del mercado, así como también factores culturales que puedan influir de forma importante en la demanda de nuestros productos y/o servicios. </a:t>
            </a:r>
          </a:p>
        </p:txBody>
      </p:sp>
      <p:pic>
        <p:nvPicPr>
          <p:cNvPr id="12290" name="Picture 2">
            <a:extLst>
              <a:ext uri="{FF2B5EF4-FFF2-40B4-BE49-F238E27FC236}">
                <a16:creationId xmlns:a16="http://schemas.microsoft.com/office/drawing/2014/main" id="{29AD0B2A-A81F-4D6B-9122-54BE10FC4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43" y="4941168"/>
            <a:ext cx="2880345" cy="176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id="{2780F74F-6765-45EF-A305-E5F840DD5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5573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anim calcmode="lin" valueType="num">
                                      <p:cBhvr>
                                        <p:cTn id="8" dur="2000" fill="hold"/>
                                        <p:tgtEl>
                                          <p:spTgt spid="12291"/>
                                        </p:tgtEl>
                                        <p:attrNameLst>
                                          <p:attrName>ppt_w</p:attrName>
                                        </p:attrNameLst>
                                      </p:cBhvr>
                                      <p:tavLst>
                                        <p:tav tm="0" fmla="#ppt_w*sin(2.5*pi*$)">
                                          <p:val>
                                            <p:fltVal val="0"/>
                                          </p:val>
                                        </p:tav>
                                        <p:tav tm="100000">
                                          <p:val>
                                            <p:fltVal val="1"/>
                                          </p:val>
                                        </p:tav>
                                      </p:tavLst>
                                    </p:anim>
                                    <p:anim calcmode="lin" valueType="num">
                                      <p:cBhvr>
                                        <p:cTn id="9" dur="2000" fill="hold"/>
                                        <p:tgtEl>
                                          <p:spTgt spid="12291"/>
                                        </p:tgtEl>
                                        <p:attrNameLst>
                                          <p:attrName>ppt_h</p:attrName>
                                        </p:attrNameLst>
                                      </p:cBhvr>
                                      <p:tavLst>
                                        <p:tav tm="0">
                                          <p:val>
                                            <p:strVal val="#ppt_h"/>
                                          </p:val>
                                        </p:tav>
                                        <p:tav tm="100000">
                                          <p:val>
                                            <p:strVal val="#ppt_h"/>
                                          </p:val>
                                        </p:tav>
                                      </p:tavLst>
                                    </p:anim>
                                  </p:childTnLst>
                                </p:cTn>
                              </p:par>
                              <p:par>
                                <p:cTn id="10" presetID="14" presetClass="entr" presetSubtype="1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randombar(horizontal)">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a:extLst>
              <a:ext uri="{FF2B5EF4-FFF2-40B4-BE49-F238E27FC236}">
                <a16:creationId xmlns:a16="http://schemas.microsoft.com/office/drawing/2014/main" id="{8A387F4B-14C2-455C-A7DD-3D71D8E54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5258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1 Rectángulo">
            <a:extLst>
              <a:ext uri="{FF2B5EF4-FFF2-40B4-BE49-F238E27FC236}">
                <a16:creationId xmlns:a16="http://schemas.microsoft.com/office/drawing/2014/main" id="{B1612CC0-7B01-4F37-8234-CCB2258DC1CA}"/>
              </a:ext>
            </a:extLst>
          </p:cNvPr>
          <p:cNvSpPr>
            <a:spLocks noChangeArrowheads="1"/>
          </p:cNvSpPr>
          <p:nvPr/>
        </p:nvSpPr>
        <p:spPr bwMode="auto">
          <a:xfrm>
            <a:off x="1547664" y="1126485"/>
            <a:ext cx="64799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s-VE" altLang="es-EC" b="1" dirty="0">
                <a:solidFill>
                  <a:srgbClr val="00B0F0"/>
                </a:solidFill>
                <a:latin typeface="Verdana" panose="020B0604030504040204" pitchFamily="34" charset="0"/>
                <a:ea typeface="Verdana" panose="020B0604030504040204" pitchFamily="34" charset="0"/>
                <a:cs typeface="Verdana" panose="020B0604030504040204" pitchFamily="34" charset="0"/>
              </a:rPr>
              <a:t>¿POR QUÉ LAS EMPRESAS SE EXPANDEN HACIA MERCADOS EXTRANJEROS?</a:t>
            </a:r>
          </a:p>
        </p:txBody>
      </p:sp>
      <p:sp>
        <p:nvSpPr>
          <p:cNvPr id="98308" name="3 Rectángulo">
            <a:extLst>
              <a:ext uri="{FF2B5EF4-FFF2-40B4-BE49-F238E27FC236}">
                <a16:creationId xmlns:a16="http://schemas.microsoft.com/office/drawing/2014/main" id="{192F33E3-DDAF-48D0-A3E7-44441E7CE2A4}"/>
              </a:ext>
            </a:extLst>
          </p:cNvPr>
          <p:cNvSpPr>
            <a:spLocks noChangeArrowheads="1"/>
          </p:cNvSpPr>
          <p:nvPr/>
        </p:nvSpPr>
        <p:spPr bwMode="auto">
          <a:xfrm>
            <a:off x="755576" y="3691480"/>
            <a:ext cx="6336704" cy="21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dirty="0">
                <a:latin typeface="Verdana" panose="020B0604030504040204" pitchFamily="34" charset="0"/>
                <a:ea typeface="Verdana" panose="020B0604030504040204" pitchFamily="34" charset="0"/>
                <a:cs typeface="Verdana" panose="020B0604030504040204" pitchFamily="34" charset="0"/>
              </a:rPr>
              <a:t>1. Para tener accesos a clientes nuevos. Ampliarse a mercados extranjeros ofrece la posibilidad de mayores ingresos, utilidades y crecimiento a largo plazo y es una opción muy atractiva si los mercados nacionales de la empresa son maduros.</a:t>
            </a:r>
          </a:p>
        </p:txBody>
      </p:sp>
      <p:sp>
        <p:nvSpPr>
          <p:cNvPr id="98309" name="4 Rectángulo">
            <a:extLst>
              <a:ext uri="{FF2B5EF4-FFF2-40B4-BE49-F238E27FC236}">
                <a16:creationId xmlns:a16="http://schemas.microsoft.com/office/drawing/2014/main" id="{CAA77C20-2004-45BE-8E2B-0F7A4D0CB260}"/>
              </a:ext>
            </a:extLst>
          </p:cNvPr>
          <p:cNvSpPr>
            <a:spLocks noChangeArrowheads="1"/>
          </p:cNvSpPr>
          <p:nvPr/>
        </p:nvSpPr>
        <p:spPr bwMode="auto">
          <a:xfrm>
            <a:off x="3059832" y="1827213"/>
            <a:ext cx="5472981" cy="141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nSpc>
                <a:spcPct val="150000"/>
              </a:lnSpc>
            </a:pPr>
            <a:r>
              <a:rPr lang="es-VE" altLang="es-EC" sz="2000" dirty="0">
                <a:latin typeface="Verdana" panose="020B0604030504040204" pitchFamily="34" charset="0"/>
                <a:ea typeface="Verdana" panose="020B0604030504040204" pitchFamily="34" charset="0"/>
                <a:cs typeface="Verdana" panose="020B0604030504040204" pitchFamily="34" charset="0"/>
              </a:rPr>
              <a:t> Una empresa opta por expandirse fuera de su mercado nacional por cuatro razones esenciales:</a:t>
            </a:r>
          </a:p>
        </p:txBody>
      </p:sp>
      <p:pic>
        <p:nvPicPr>
          <p:cNvPr id="98310" name="Picture 2">
            <a:extLst>
              <a:ext uri="{FF2B5EF4-FFF2-40B4-BE49-F238E27FC236}">
                <a16:creationId xmlns:a16="http://schemas.microsoft.com/office/drawing/2014/main" id="{C73DE626-28CC-49EF-B2C9-0205A7D20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5084763"/>
            <a:ext cx="13621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5" name="Rectangle 14">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A73D6F2B-1E8D-48EF-A272-EFF980DE8964}"/>
              </a:ext>
            </a:extLst>
          </p:cNvPr>
          <p:cNvPicPr>
            <a:picLocks noGrp="1" noChangeAspect="1"/>
          </p:cNvPicPr>
          <p:nvPr>
            <p:ph idx="1"/>
          </p:nvPr>
        </p:nvPicPr>
        <p:blipFill rotWithShape="1">
          <a:blip r:embed="rId4"/>
          <a:srcRect l="12121" t="16448" r="7273" b="5130"/>
          <a:stretch/>
        </p:blipFill>
        <p:spPr>
          <a:xfrm>
            <a:off x="827584" y="957486"/>
            <a:ext cx="7836097" cy="391167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Picture 16">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71324"/>
          <a:stretch/>
        </p:blipFill>
        <p:spPr>
          <a:xfrm>
            <a:off x="0" y="0"/>
            <a:ext cx="2622176" cy="6858000"/>
          </a:xfrm>
          <a:prstGeom prst="rect">
            <a:avLst/>
          </a:prstGeom>
        </p:spPr>
      </p:pic>
      <p:sp>
        <p:nvSpPr>
          <p:cNvPr id="5" name="Rectangle 2"/>
          <p:cNvSpPr>
            <a:spLocks noGrp="1" noChangeArrowheads="1"/>
          </p:cNvSpPr>
          <p:nvPr>
            <p:ph type="title"/>
          </p:nvPr>
        </p:nvSpPr>
        <p:spPr>
          <a:xfrm>
            <a:off x="476408" y="5027750"/>
            <a:ext cx="8187274" cy="1137554"/>
          </a:xfrm>
        </p:spPr>
        <p:txBody>
          <a:bodyPr vert="horz" lIns="91440" tIns="45720" rIns="91440" bIns="45720" rtlCol="0" anchor="b">
            <a:normAutofit/>
          </a:bodyPr>
          <a:lstStyle/>
          <a:p>
            <a:r>
              <a:rPr lang="en-US" sz="3700" b="1" dirty="0"/>
              <a:t>PROCESO DE LA PLANIFICACION ESTRATEGICA</a:t>
            </a:r>
          </a:p>
        </p:txBody>
      </p:sp>
      <p:pic>
        <p:nvPicPr>
          <p:cNvPr id="19" name="Picture 18">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61810" r="21258"/>
          <a:stretch/>
        </p:blipFill>
        <p:spPr>
          <a:xfrm>
            <a:off x="0" y="4238951"/>
            <a:ext cx="7200177" cy="2619049"/>
          </a:xfrm>
          <a:prstGeom prst="rect">
            <a:avLst/>
          </a:prstGeom>
        </p:spPr>
      </p:pic>
    </p:spTree>
    <p:extLst>
      <p:ext uri="{BB962C8B-B14F-4D97-AF65-F5344CB8AC3E}">
        <p14:creationId xmlns:p14="http://schemas.microsoft.com/office/powerpoint/2010/main" val="42619662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Rectángulo">
            <a:extLst>
              <a:ext uri="{FF2B5EF4-FFF2-40B4-BE49-F238E27FC236}">
                <a16:creationId xmlns:a16="http://schemas.microsoft.com/office/drawing/2014/main" id="{171B0360-FE14-40A6-ABDE-11EF7FA04B6D}"/>
              </a:ext>
            </a:extLst>
          </p:cNvPr>
          <p:cNvSpPr>
            <a:spLocks noChangeArrowheads="1"/>
          </p:cNvSpPr>
          <p:nvPr/>
        </p:nvSpPr>
        <p:spPr bwMode="auto">
          <a:xfrm>
            <a:off x="927795" y="980728"/>
            <a:ext cx="7820669" cy="408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2. Para reducir los costos y mejorar la competitividad de la empresa. Muchas empresas toman la iniciativa de vender en más de un país, porque el volumen de sus ventas nacionales no es suficiente para hacer economías de escala en la manufactura ni para captar efectos de curvas de aprendizaje/experiencia, lo cual mejoraría sustancialmente su competitividad en costos.</a:t>
            </a:r>
          </a:p>
        </p:txBody>
      </p:sp>
      <p:pic>
        <p:nvPicPr>
          <p:cNvPr id="99332" name="Picture 3">
            <a:extLst>
              <a:ext uri="{FF2B5EF4-FFF2-40B4-BE49-F238E27FC236}">
                <a16:creationId xmlns:a16="http://schemas.microsoft.com/office/drawing/2014/main" id="{3E2EFD74-D9D8-48D2-82BF-10E50E0B6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067231"/>
            <a:ext cx="7704855" cy="167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Rectángulo">
            <a:extLst>
              <a:ext uri="{FF2B5EF4-FFF2-40B4-BE49-F238E27FC236}">
                <a16:creationId xmlns:a16="http://schemas.microsoft.com/office/drawing/2014/main" id="{B9DB5597-BD53-43C3-A0ED-25138D42914B}"/>
              </a:ext>
            </a:extLst>
          </p:cNvPr>
          <p:cNvSpPr>
            <a:spLocks noChangeArrowheads="1"/>
          </p:cNvSpPr>
          <p:nvPr/>
        </p:nvSpPr>
        <p:spPr bwMode="auto">
          <a:xfrm>
            <a:off x="1763687" y="549275"/>
            <a:ext cx="6788175" cy="307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3. Para aprovechar las capacidades fundamentales. Una empresa debe ser capaz de alinear sus destrezas y capacidades en una posición de ventaja competitiva en los mercados extranjeros tanto como en los nacionales.</a:t>
            </a:r>
          </a:p>
        </p:txBody>
      </p:sp>
      <p:sp>
        <p:nvSpPr>
          <p:cNvPr id="3" name="2 Rectángulo">
            <a:extLst>
              <a:ext uri="{FF2B5EF4-FFF2-40B4-BE49-F238E27FC236}">
                <a16:creationId xmlns:a16="http://schemas.microsoft.com/office/drawing/2014/main" id="{427A7956-1916-4EB3-8B5F-C95F32BCBA9A}"/>
              </a:ext>
            </a:extLst>
          </p:cNvPr>
          <p:cNvSpPr>
            <a:spLocks noChangeArrowheads="1"/>
          </p:cNvSpPr>
          <p:nvPr/>
        </p:nvSpPr>
        <p:spPr bwMode="auto">
          <a:xfrm>
            <a:off x="539750" y="3789040"/>
            <a:ext cx="8064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4. Para repartir los riesgos comerciales en una base de mercado más amplia.</a:t>
            </a:r>
          </a:p>
        </p:txBody>
      </p:sp>
      <p:pic>
        <p:nvPicPr>
          <p:cNvPr id="15363" name="Picture 3">
            <a:extLst>
              <a:ext uri="{FF2B5EF4-FFF2-40B4-BE49-F238E27FC236}">
                <a16:creationId xmlns:a16="http://schemas.microsoft.com/office/drawing/2014/main" id="{0845172E-C07E-4BFF-B173-0103AF592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5634"/>
            <a:ext cx="9144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2" descr="http://sinergiacreativa.files.wordpress.com/2008/05/modelo-de-porter-2.png">
            <a:extLst>
              <a:ext uri="{FF2B5EF4-FFF2-40B4-BE49-F238E27FC236}">
                <a16:creationId xmlns:a16="http://schemas.microsoft.com/office/drawing/2014/main" id="{C0E56C7F-E6BA-4276-9E8A-CC3BE3E51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1 CuadroTexto">
            <a:extLst>
              <a:ext uri="{FF2B5EF4-FFF2-40B4-BE49-F238E27FC236}">
                <a16:creationId xmlns:a16="http://schemas.microsoft.com/office/drawing/2014/main" id="{8A0837F0-FD71-41DF-93CB-DECDB412786D}"/>
              </a:ext>
            </a:extLst>
          </p:cNvPr>
          <p:cNvSpPr txBox="1">
            <a:spLocks noChangeArrowheads="1"/>
          </p:cNvSpPr>
          <p:nvPr/>
        </p:nvSpPr>
        <p:spPr bwMode="auto">
          <a:xfrm>
            <a:off x="250825" y="354013"/>
            <a:ext cx="235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s-VE" altLang="es-EC" b="1" u="sng"/>
              <a:t>Análisis de Entorno</a:t>
            </a: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242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422" name="Picture 10242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2424" name="Rectangle 102423">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04" name="Picture 2">
            <a:extLst>
              <a:ext uri="{FF2B5EF4-FFF2-40B4-BE49-F238E27FC236}">
                <a16:creationId xmlns:a16="http://schemas.microsoft.com/office/drawing/2014/main" id="{D603D810-6641-43BB-8458-F9613A35D9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08545" y="1474488"/>
            <a:ext cx="4650123" cy="3451822"/>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2426" name="Picture 102425">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402" name="1 CuadroTexto">
            <a:extLst>
              <a:ext uri="{FF2B5EF4-FFF2-40B4-BE49-F238E27FC236}">
                <a16:creationId xmlns:a16="http://schemas.microsoft.com/office/drawing/2014/main" id="{0F4A3C4A-9226-4688-8DAE-DD1FAB1B7D46}"/>
              </a:ext>
            </a:extLst>
          </p:cNvPr>
          <p:cNvSpPr txBox="1">
            <a:spLocks noChangeArrowheads="1"/>
          </p:cNvSpPr>
          <p:nvPr/>
        </p:nvSpPr>
        <p:spPr bwMode="auto">
          <a:xfrm>
            <a:off x="685332" y="618517"/>
            <a:ext cx="2920482" cy="1596177"/>
          </a:xfrm>
          <a:prstGeom prst="rect">
            <a:avLst/>
          </a:prstGeom>
        </p:spPr>
        <p:txBody>
          <a:bodyPr vert="horz" lIns="91440" tIns="45720" rIns="91440" bIns="45720" rtlCol="0" anchor="b">
            <a:norm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defTabSz="914400">
              <a:lnSpc>
                <a:spcPct val="90000"/>
              </a:lnSpc>
              <a:spcBef>
                <a:spcPct val="0"/>
              </a:spcBef>
              <a:spcAft>
                <a:spcPts val="600"/>
              </a:spcAft>
            </a:pPr>
            <a:r>
              <a:rPr lang="en-US" altLang="es-EC" b="1" cap="all" dirty="0">
                <a:latin typeface="+mj-lt"/>
                <a:ea typeface="+mj-ea"/>
                <a:cs typeface="+mj-cs"/>
              </a:rPr>
              <a:t>COMO ENFRENTAR LOS RETOS INTERNACIONALES EN LA ADMINISTACION DE LA PRODUCCION Y OPERACIONES</a:t>
            </a:r>
          </a:p>
        </p:txBody>
      </p:sp>
      <p:sp>
        <p:nvSpPr>
          <p:cNvPr id="102403" name="2 CuadroTexto">
            <a:extLst>
              <a:ext uri="{FF2B5EF4-FFF2-40B4-BE49-F238E27FC236}">
                <a16:creationId xmlns:a16="http://schemas.microsoft.com/office/drawing/2014/main" id="{1600DDDB-E88E-4E3B-8F1E-28621FF76578}"/>
              </a:ext>
            </a:extLst>
          </p:cNvPr>
          <p:cNvSpPr txBox="1">
            <a:spLocks noChangeArrowheads="1"/>
          </p:cNvSpPr>
          <p:nvPr/>
        </p:nvSpPr>
        <p:spPr bwMode="auto">
          <a:xfrm>
            <a:off x="685330" y="2367092"/>
            <a:ext cx="2920484" cy="342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indent="-228600" defTabSz="914400">
              <a:lnSpc>
                <a:spcPct val="120000"/>
              </a:lnSpc>
              <a:spcAft>
                <a:spcPts val="600"/>
              </a:spcAft>
              <a:buClr>
                <a:schemeClr val="tx1"/>
              </a:buClr>
              <a:buFont typeface="Arial" panose="020B0604020202020204" pitchFamily="34" charset="0"/>
              <a:buChar char="•"/>
            </a:pPr>
            <a:r>
              <a:rPr lang="en-US" altLang="es-EC" sz="1400" cap="all" dirty="0">
                <a:latin typeface="+mn-lt"/>
              </a:rPr>
              <a:t>	Algunas consideraciones que la empresas deben tomar en cuenta en la toma de decisiones de las estrategias generales a seguir en sus operaciones con le objeto de asegurar el éxito en la competencia internacional son las siguientes:</a:t>
            </a:r>
          </a:p>
        </p:txBody>
      </p:sp>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Rectángulo">
            <a:extLst>
              <a:ext uri="{FF2B5EF4-FFF2-40B4-BE49-F238E27FC236}">
                <a16:creationId xmlns:a16="http://schemas.microsoft.com/office/drawing/2014/main" id="{2DCB3DF1-05F9-41BF-BC23-DBEABAC66FE2}"/>
              </a:ext>
            </a:extLst>
          </p:cNvPr>
          <p:cNvSpPr>
            <a:spLocks noChangeArrowheads="1"/>
          </p:cNvSpPr>
          <p:nvPr/>
        </p:nvSpPr>
        <p:spPr bwMode="auto">
          <a:xfrm>
            <a:off x="1187624" y="1146472"/>
            <a:ext cx="7272164" cy="357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1. Otras naciones están incrementando sus niveles de productividad a mayor velocidad que EEUU. Este progreso debe de tener un seguimiento en términos nacionales, así como de las empresas individuales. ¿Cuáles son los países que avanzan más rápido para alcanzar al líder, EEUU?</a:t>
            </a:r>
          </a:p>
        </p:txBody>
      </p:sp>
      <p:pic>
        <p:nvPicPr>
          <p:cNvPr id="2050" name="Picture 2">
            <a:extLst>
              <a:ext uri="{FF2B5EF4-FFF2-40B4-BE49-F238E27FC236}">
                <a16:creationId xmlns:a16="http://schemas.microsoft.com/office/drawing/2014/main" id="{3E145D07-AED6-44A6-8858-82C66FDF77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941167"/>
            <a:ext cx="2304058" cy="17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Rectángulo">
            <a:extLst>
              <a:ext uri="{FF2B5EF4-FFF2-40B4-BE49-F238E27FC236}">
                <a16:creationId xmlns:a16="http://schemas.microsoft.com/office/drawing/2014/main" id="{B3084CB7-90D5-4014-B55C-E4606B60A993}"/>
              </a:ext>
            </a:extLst>
          </p:cNvPr>
          <p:cNvSpPr>
            <a:spLocks noChangeArrowheads="1"/>
          </p:cNvSpPr>
          <p:nvPr/>
        </p:nvSpPr>
        <p:spPr bwMode="auto">
          <a:xfrm>
            <a:off x="1547664" y="798513"/>
            <a:ext cx="6912124" cy="256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2. Los análisis de productividad sector por sector industrial dentro de una economía nacional permiten al ejecutivo de operaciones tener un conocimiento más amplio de su competencia.</a:t>
            </a:r>
          </a:p>
        </p:txBody>
      </p:sp>
      <p:pic>
        <p:nvPicPr>
          <p:cNvPr id="3074" name="Picture 2">
            <a:extLst>
              <a:ext uri="{FF2B5EF4-FFF2-40B4-BE49-F238E27FC236}">
                <a16:creationId xmlns:a16="http://schemas.microsoft.com/office/drawing/2014/main" id="{86AF6E12-8672-4F4E-AF5E-0CBE5FCD3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429000"/>
            <a:ext cx="3887787"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3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Rectángulo">
            <a:extLst>
              <a:ext uri="{FF2B5EF4-FFF2-40B4-BE49-F238E27FC236}">
                <a16:creationId xmlns:a16="http://schemas.microsoft.com/office/drawing/2014/main" id="{82C0D747-F433-4C48-A4CE-81CC51D7F425}"/>
              </a:ext>
            </a:extLst>
          </p:cNvPr>
          <p:cNvSpPr>
            <a:spLocks noChangeArrowheads="1"/>
          </p:cNvSpPr>
          <p:nvPr/>
        </p:nvSpPr>
        <p:spPr bwMode="auto">
          <a:xfrm>
            <a:off x="1547664" y="908050"/>
            <a:ext cx="6912124"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3. Las comparaciones empresa a empresa y las situaciones casuísticas en otros países pueden ser de utilidad. ¿Qué es lo que nuestros competidores más fuertes en el exterior están haciendo? ¿Cómo? ¿ Por qué?</a:t>
            </a:r>
          </a:p>
        </p:txBody>
      </p:sp>
      <p:pic>
        <p:nvPicPr>
          <p:cNvPr id="4099" name="Picture 3">
            <a:extLst>
              <a:ext uri="{FF2B5EF4-FFF2-40B4-BE49-F238E27FC236}">
                <a16:creationId xmlns:a16="http://schemas.microsoft.com/office/drawing/2014/main" id="{8CC37DB6-662F-4FB4-996B-8E85B0C5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141" b="14655"/>
          <a:stretch>
            <a:fillRect/>
          </a:stretch>
        </p:blipFill>
        <p:spPr bwMode="auto">
          <a:xfrm>
            <a:off x="2387600" y="3644900"/>
            <a:ext cx="47767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transition="in" filter="fade">
                                      <p:cBhvr>
                                        <p:cTn id="10"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Rectángulo">
            <a:extLst>
              <a:ext uri="{FF2B5EF4-FFF2-40B4-BE49-F238E27FC236}">
                <a16:creationId xmlns:a16="http://schemas.microsoft.com/office/drawing/2014/main" id="{CDECBC5D-DEE4-496C-8199-8F0226759828}"/>
              </a:ext>
            </a:extLst>
          </p:cNvPr>
          <p:cNvSpPr>
            <a:spLocks noChangeArrowheads="1"/>
          </p:cNvSpPr>
          <p:nvPr/>
        </p:nvSpPr>
        <p:spPr bwMode="auto">
          <a:xfrm>
            <a:off x="1835696" y="981075"/>
            <a:ext cx="669711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4. La calidad muy bien podría ser la variable estratégica para que nuestra empresa pudiera competir internacionalmente.</a:t>
            </a:r>
          </a:p>
        </p:txBody>
      </p:sp>
      <p:pic>
        <p:nvPicPr>
          <p:cNvPr id="5122" name="Picture 2">
            <a:extLst>
              <a:ext uri="{FF2B5EF4-FFF2-40B4-BE49-F238E27FC236}">
                <a16:creationId xmlns:a16="http://schemas.microsoft.com/office/drawing/2014/main" id="{9B96AE07-A659-40BE-93DF-3762DB6B2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041650"/>
            <a:ext cx="2449512"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44546331-DAA5-49A1-907C-E8C503308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582863"/>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0FABC1FD-61DA-4A8F-9FD6-0E9852B0F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4429125"/>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300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fade">
                                      <p:cBhvr>
                                        <p:cTn id="11" dur="500"/>
                                        <p:tgtEl>
                                          <p:spTgt spid="5123"/>
                                        </p:tgtEl>
                                      </p:cBhvr>
                                    </p:animEffect>
                                  </p:childTnLst>
                                </p:cTn>
                              </p:par>
                            </p:childTnLst>
                          </p:cTn>
                        </p:par>
                        <p:par>
                          <p:cTn id="12" fill="hold" nodeType="afterGroup">
                            <p:stCondLst>
                              <p:cond delay="5500"/>
                            </p:stCondLst>
                            <p:childTnLst>
                              <p:par>
                                <p:cTn id="13" presetID="42" presetClass="entr" presetSubtype="0" fill="hold"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1000"/>
                                        <p:tgtEl>
                                          <p:spTgt spid="5124"/>
                                        </p:tgtEl>
                                      </p:cBhvr>
                                    </p:animEffect>
                                    <p:anim calcmode="lin" valueType="num">
                                      <p:cBhvr>
                                        <p:cTn id="16" dur="1000" fill="hold"/>
                                        <p:tgtEl>
                                          <p:spTgt spid="5124"/>
                                        </p:tgtEl>
                                        <p:attrNameLst>
                                          <p:attrName>ppt_x</p:attrName>
                                        </p:attrNameLst>
                                      </p:cBhvr>
                                      <p:tavLst>
                                        <p:tav tm="0">
                                          <p:val>
                                            <p:strVal val="#ppt_x"/>
                                          </p:val>
                                        </p:tav>
                                        <p:tav tm="100000">
                                          <p:val>
                                            <p:strVal val="#ppt_x"/>
                                          </p:val>
                                        </p:tav>
                                      </p:tavLst>
                                    </p:anim>
                                    <p:anim calcmode="lin" valueType="num">
                                      <p:cBhvr>
                                        <p:cTn id="17"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Rectángulo">
            <a:extLst>
              <a:ext uri="{FF2B5EF4-FFF2-40B4-BE49-F238E27FC236}">
                <a16:creationId xmlns:a16="http://schemas.microsoft.com/office/drawing/2014/main" id="{8DC00E7C-F2A6-44B8-B5FD-458504493615}"/>
              </a:ext>
            </a:extLst>
          </p:cNvPr>
          <p:cNvSpPr>
            <a:spLocks noChangeArrowheads="1"/>
          </p:cNvSpPr>
          <p:nvPr/>
        </p:nvSpPr>
        <p:spPr bwMode="auto">
          <a:xfrm>
            <a:off x="1907704" y="865991"/>
            <a:ext cx="6048921" cy="256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5. Si las naciones en desarrollo tienen ventajas de mano de obra, ¿cuál debería ser nuestra estrategia de operaciones hacia el reemplazo de los empleados de alto costo?.</a:t>
            </a:r>
          </a:p>
        </p:txBody>
      </p:sp>
      <p:pic>
        <p:nvPicPr>
          <p:cNvPr id="6148" name="Picture 4">
            <a:extLst>
              <a:ext uri="{FF2B5EF4-FFF2-40B4-BE49-F238E27FC236}">
                <a16:creationId xmlns:a16="http://schemas.microsoft.com/office/drawing/2014/main" id="{913ED2D0-58C8-407E-B3B3-49799F30C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88" y="3677567"/>
            <a:ext cx="2836862"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fltVal val="0"/>
                                          </p:val>
                                        </p:tav>
                                        <p:tav tm="100000">
                                          <p:val>
                                            <p:strVal val="#ppt_h"/>
                                          </p:val>
                                        </p:tav>
                                      </p:tavLst>
                                    </p:anim>
                                    <p:anim calcmode="lin" valueType="num">
                                      <p:cBhvr>
                                        <p:cTn id="9" dur="1000" fill="hold"/>
                                        <p:tgtEl>
                                          <p:spTgt spid="6148"/>
                                        </p:tgtEl>
                                        <p:attrNameLst>
                                          <p:attrName>style.rotation</p:attrName>
                                        </p:attrNameLst>
                                      </p:cBhvr>
                                      <p:tavLst>
                                        <p:tav tm="0">
                                          <p:val>
                                            <p:fltVal val="90"/>
                                          </p:val>
                                        </p:tav>
                                        <p:tav tm="100000">
                                          <p:val>
                                            <p:fltVal val="0"/>
                                          </p:val>
                                        </p:tav>
                                      </p:tavLst>
                                    </p:anim>
                                    <p:animEffect transition="in" filter="fade">
                                      <p:cBhvr>
                                        <p:cTn id="10"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Rectángulo">
            <a:extLst>
              <a:ext uri="{FF2B5EF4-FFF2-40B4-BE49-F238E27FC236}">
                <a16:creationId xmlns:a16="http://schemas.microsoft.com/office/drawing/2014/main" id="{C51C3D3D-7EA9-4C18-B16E-973E9E5306DF}"/>
              </a:ext>
            </a:extLst>
          </p:cNvPr>
          <p:cNvSpPr>
            <a:spLocks noChangeArrowheads="1"/>
          </p:cNvSpPr>
          <p:nvPr/>
        </p:nvSpPr>
        <p:spPr bwMode="auto">
          <a:xfrm>
            <a:off x="1979712" y="692150"/>
            <a:ext cx="6480076" cy="256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just">
              <a:lnSpc>
                <a:spcPct val="150000"/>
              </a:lnSpc>
            </a:pPr>
            <a:r>
              <a:rPr lang="es-VE" altLang="es-EC" sz="2200" dirty="0">
                <a:latin typeface="Verdana" panose="020B0604030504040204" pitchFamily="34" charset="0"/>
                <a:ea typeface="Verdana" panose="020B0604030504040204" pitchFamily="34" charset="0"/>
                <a:cs typeface="Verdana" panose="020B0604030504040204" pitchFamily="34" charset="0"/>
              </a:rPr>
              <a:t>6. </a:t>
            </a:r>
            <a:r>
              <a:rPr lang="es-CO" altLang="es-EC" sz="2200" dirty="0">
                <a:latin typeface="Verdana" panose="020B0604030504040204" pitchFamily="34" charset="0"/>
                <a:ea typeface="Verdana" panose="020B0604030504040204" pitchFamily="34" charset="0"/>
                <a:cs typeface="Verdana" panose="020B0604030504040204" pitchFamily="34" charset="0"/>
              </a:rPr>
              <a:t>¿Qué se puede aprender de los países de la Cuenca del Pacífico?</a:t>
            </a:r>
            <a:r>
              <a:rPr lang="es-VE" altLang="es-EC" sz="2200" dirty="0">
                <a:latin typeface="Verdana" panose="020B0604030504040204" pitchFamily="34" charset="0"/>
                <a:ea typeface="Verdana" panose="020B0604030504040204" pitchFamily="34" charset="0"/>
                <a:cs typeface="Verdana" panose="020B0604030504040204" pitchFamily="34" charset="0"/>
              </a:rPr>
              <a:t> en especial del Japón. con respecto a sus éxitos en el sistema gerencial y en las prácticas de administración?.</a:t>
            </a:r>
          </a:p>
        </p:txBody>
      </p:sp>
      <p:pic>
        <p:nvPicPr>
          <p:cNvPr id="7171" name="Picture 3">
            <a:extLst>
              <a:ext uri="{FF2B5EF4-FFF2-40B4-BE49-F238E27FC236}">
                <a16:creationId xmlns:a16="http://schemas.microsoft.com/office/drawing/2014/main" id="{F29FDB89-B8B1-48EB-9C29-5761A4729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341813"/>
            <a:ext cx="12827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626D5D4B-EEEF-4122-82CB-B4BDD052B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63640"/>
            <a:ext cx="4379913"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randombar(horizontal)">
                                      <p:cBhvr>
                                        <p:cTn id="7" dur="500"/>
                                        <p:tgtEl>
                                          <p:spTgt spid="7172"/>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circle(in)">
                                      <p:cBhvr>
                                        <p:cTn id="11"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1066</TotalTime>
  <Words>6821</Words>
  <Application>Microsoft Office PowerPoint</Application>
  <PresentationFormat>Presentación en pantalla (4:3)</PresentationFormat>
  <Paragraphs>1008</Paragraphs>
  <Slides>101</Slides>
  <Notes>18</Notes>
  <HiddenSlides>2</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101</vt:i4>
      </vt:variant>
    </vt:vector>
  </HeadingPairs>
  <TitlesOfParts>
    <vt:vector size="110" baseType="lpstr">
      <vt:lpstr>Arial</vt:lpstr>
      <vt:lpstr>Calibri</vt:lpstr>
      <vt:lpstr>Tahoma</vt:lpstr>
      <vt:lpstr>Times New Roman</vt:lpstr>
      <vt:lpstr>Tw Cen MT</vt:lpstr>
      <vt:lpstr>Verdana</vt:lpstr>
      <vt:lpstr>Wingdings</vt:lpstr>
      <vt:lpstr>Gota</vt:lpstr>
      <vt:lpstr>Imagen de mapa de bits</vt:lpstr>
      <vt:lpstr>Presentación de PowerPoint</vt:lpstr>
      <vt:lpstr>LA GESTION EMPRESARIAL</vt:lpstr>
      <vt:lpstr>Presentación de PowerPoint</vt:lpstr>
      <vt:lpstr>LA EMPRESA </vt:lpstr>
      <vt:lpstr>Presentación de PowerPoint</vt:lpstr>
      <vt:lpstr>Planeación Estratégica: Lo que NO es Planificación…</vt:lpstr>
      <vt:lpstr>    ¿Qué es Planificación?        </vt:lpstr>
      <vt:lpstr>¿Qué es Planificación?        </vt:lpstr>
      <vt:lpstr>PROCESO DE LA PLANIFICACION ESTRATEGICA</vt:lpstr>
      <vt:lpstr>Presentación de PowerPoint</vt:lpstr>
      <vt:lpstr>ANALISIS DEL ENTORNO</vt:lpstr>
      <vt:lpstr>Gerencia   Estratégica</vt:lpstr>
      <vt:lpstr>Presentación de PowerPoint</vt:lpstr>
      <vt:lpstr>Presentación de PowerPoint</vt:lpstr>
      <vt:lpstr>Presentación de PowerPoint</vt:lpstr>
      <vt:lpstr>Evolución de Conceptos</vt:lpstr>
      <vt:lpstr>Presentación de PowerPoint</vt:lpstr>
      <vt:lpstr>Presentación de PowerPoint</vt:lpstr>
      <vt:lpstr>Presentación de PowerPoint</vt:lpstr>
      <vt:lpstr>Presentación de PowerPoint</vt:lpstr>
      <vt:lpstr>Presentación de PowerPoint</vt:lpstr>
      <vt:lpstr>Elementos Fundamentales de la Gerencia Estratégica</vt:lpstr>
      <vt:lpstr>Presentación de PowerPoint</vt:lpstr>
      <vt:lpstr>12 pasos para la Gerencia Estratégica</vt:lpstr>
      <vt:lpstr>Presentación de PowerPoint</vt:lpstr>
      <vt:lpstr>Presentación de PowerPoint</vt:lpstr>
      <vt:lpstr>Presentación de PowerPoint</vt:lpstr>
      <vt:lpstr>Las 4 perspectivas Estratégicas</vt:lpstr>
      <vt:lpstr>Presentación de PowerPoint</vt:lpstr>
      <vt:lpstr>Presentación de PowerPoint</vt:lpstr>
      <vt:lpstr>Presentación de PowerPoint</vt:lpstr>
      <vt:lpstr>Presentación de PowerPoint</vt:lpstr>
      <vt:lpstr>Visión y Misión </vt:lpstr>
      <vt:lpstr>Presentación de PowerPoint</vt:lpstr>
      <vt:lpstr>Componentes de La Misión</vt:lpstr>
      <vt:lpstr>Presentación de PowerPoint</vt:lpstr>
      <vt:lpstr>Presentación de PowerPoint</vt:lpstr>
      <vt:lpstr>Presentación de PowerPoint</vt:lpstr>
      <vt:lpstr>Presentación de PowerPoint</vt:lpstr>
      <vt:lpstr>Presentación de PowerPoint</vt:lpstr>
      <vt:lpstr>Formulación de Estrategias</vt:lpstr>
      <vt:lpstr>Análisis DOFA</vt:lpstr>
      <vt:lpstr>Las 5 Fuerzas del Macroentorno</vt:lpstr>
      <vt:lpstr>Presentación de PowerPoint</vt:lpstr>
      <vt:lpstr>Análisis Interno</vt:lpstr>
      <vt:lpstr>Matriz DOFA</vt:lpstr>
      <vt:lpstr>Ejemplo Análisis DOFA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Productividad</vt:lpstr>
      <vt:lpstr>Presentación de PowerPoint</vt:lpstr>
      <vt:lpstr>Presentación de PowerPoint</vt:lpstr>
      <vt:lpstr>Presentación de PowerPoint</vt:lpstr>
      <vt:lpstr>¿Qué es la Calidad?</vt:lpstr>
      <vt:lpstr>Presentación de PowerPoint</vt:lpstr>
      <vt:lpstr>Evolución Conceptual de Calidad</vt:lpstr>
      <vt:lpstr>Presentación de PowerPoint</vt:lpstr>
      <vt:lpstr>Factores Relacionados con la Calidad</vt:lpstr>
      <vt:lpstr>Presentación de PowerPoint</vt:lpstr>
      <vt:lpstr>Estrategias Competitivas</vt:lpstr>
      <vt:lpstr>ESTRATEGIA COMPETITIVA DE PORTER 1985</vt:lpstr>
      <vt:lpstr>Presentación de PowerPoint</vt:lpstr>
      <vt:lpstr>Presentación de PowerPoint</vt:lpstr>
      <vt:lpstr>Presentación de PowerPoint</vt:lpstr>
      <vt:lpstr>Presentación de PowerPoint</vt:lpstr>
      <vt:lpstr>Tecnificación y Mecanización</vt:lpstr>
      <vt:lpstr>Evolución Tecnológica</vt:lpstr>
      <vt:lpstr>Evolución De La Tecnología De Fabricación</vt:lpstr>
      <vt:lpstr>Mecanización</vt:lpstr>
      <vt:lpstr>Objetivos</vt:lpstr>
      <vt:lpstr>Principios Básicos de Mecanización</vt:lpstr>
      <vt:lpstr>Desventajas</vt:lpstr>
      <vt:lpstr>Tecnología Y Mecanización</vt:lpstr>
      <vt:lpstr>Etapas del proceso de Mecanización</vt:lpstr>
      <vt:lpstr>Ejemplos</vt:lpstr>
      <vt:lpstr>Administración de las Operaciones a nivel Internacional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https://slideplayer.es/slide/8444762/</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Magdala Lema Espinoza</cp:lastModifiedBy>
  <cp:revision>135</cp:revision>
  <dcterms:created xsi:type="dcterms:W3CDTF">2014-12-12T16:57:31Z</dcterms:created>
  <dcterms:modified xsi:type="dcterms:W3CDTF">2024-01-05T15:59:08Z</dcterms:modified>
</cp:coreProperties>
</file>