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9" r:id="rId5"/>
    <p:sldId id="270" r:id="rId6"/>
    <p:sldId id="271" r:id="rId7"/>
    <p:sldId id="258" r:id="rId8"/>
    <p:sldId id="282" r:id="rId9"/>
    <p:sldId id="283" r:id="rId10"/>
    <p:sldId id="284" r:id="rId11"/>
    <p:sldId id="285" r:id="rId12"/>
    <p:sldId id="286" r:id="rId13"/>
    <p:sldId id="276" r:id="rId14"/>
    <p:sldId id="274" r:id="rId15"/>
    <p:sldId id="277" r:id="rId16"/>
    <p:sldId id="273" r:id="rId17"/>
    <p:sldId id="275" r:id="rId18"/>
    <p:sldId id="259" r:id="rId19"/>
    <p:sldId id="260" r:id="rId20"/>
    <p:sldId id="272" r:id="rId21"/>
    <p:sldId id="278" r:id="rId22"/>
    <p:sldId id="279" r:id="rId23"/>
    <p:sldId id="280" r:id="rId24"/>
    <p:sldId id="264" r:id="rId25"/>
    <p:sldId id="290" r:id="rId26"/>
    <p:sldId id="288" r:id="rId27"/>
    <p:sldId id="287" r:id="rId28"/>
    <p:sldId id="267" r:id="rId29"/>
    <p:sldId id="261" r:id="rId30"/>
    <p:sldId id="262" r:id="rId31"/>
    <p:sldId id="263" r:id="rId32"/>
    <p:sldId id="265" r:id="rId33"/>
    <p:sldId id="266"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A723A-FA2E-4242-B8C6-107EB267B4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31A09A6F-8338-4AEB-A12F-1C0A8AEA4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2AF245C-E7BA-405F-8321-C9CAF24186F7}"/>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5" name="Marcador de pie de página 4">
            <a:extLst>
              <a:ext uri="{FF2B5EF4-FFF2-40B4-BE49-F238E27FC236}">
                <a16:creationId xmlns:a16="http://schemas.microsoft.com/office/drawing/2014/main" id="{1E47C2D7-6532-4598-98CA-A774ACF1CBF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7784EFB-22AF-4C49-A54A-AA1C6D533CB1}"/>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194313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55827-490F-4874-AB2C-4F54ADF738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9AE6BFA-8E55-44C5-B638-A033CE7C853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57FCADB-37C6-4913-97AB-24230D0E919E}"/>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5" name="Marcador de pie de página 4">
            <a:extLst>
              <a:ext uri="{FF2B5EF4-FFF2-40B4-BE49-F238E27FC236}">
                <a16:creationId xmlns:a16="http://schemas.microsoft.com/office/drawing/2014/main" id="{192E297A-EE27-49F6-BAF2-B8F3B252CB6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DD0D9E3-4FBF-4CFE-9BF0-930FDBAEA958}"/>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313463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5FFF99-3BA2-46E4-A661-AA059AFBFCD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BD8B2A2-FA1F-438C-B38B-658ECEAF7D0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E526E4F-9E61-439D-A2A4-7023A4FF1A39}"/>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5" name="Marcador de pie de página 4">
            <a:extLst>
              <a:ext uri="{FF2B5EF4-FFF2-40B4-BE49-F238E27FC236}">
                <a16:creationId xmlns:a16="http://schemas.microsoft.com/office/drawing/2014/main" id="{06F19765-EF00-4428-9CF4-A8F99DC0645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1087205-1A58-4EB5-BEBB-1A4230E97C61}"/>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279717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20704-0E48-4B62-8351-E1E6421FAB8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66274D3-F055-4752-A488-89FD031CD73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75500EE-3959-42F9-AE6F-2A9D92864B55}"/>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5" name="Marcador de pie de página 4">
            <a:extLst>
              <a:ext uri="{FF2B5EF4-FFF2-40B4-BE49-F238E27FC236}">
                <a16:creationId xmlns:a16="http://schemas.microsoft.com/office/drawing/2014/main" id="{14BF83CA-B31E-4D24-88B3-CB1A1C855A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66216F0-5586-4593-9C7D-AAF569B14F6D}"/>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21014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F7DAC-CB2A-4654-8D74-D6611DE6A0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7BB3C4F-FE62-465F-9116-ADE520C7A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5B82DD4-4C4E-4D26-9AF3-9D209F9E9911}"/>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5" name="Marcador de pie de página 4">
            <a:extLst>
              <a:ext uri="{FF2B5EF4-FFF2-40B4-BE49-F238E27FC236}">
                <a16:creationId xmlns:a16="http://schemas.microsoft.com/office/drawing/2014/main" id="{F8D9CE87-DD1D-498C-8927-7CA85290778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7100E42-0B34-4C56-AA5D-03622A143C39}"/>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29537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ACA85-09E8-471E-B0FA-B73FD269CF5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168CA52-CEE2-4D47-A158-40D3B432343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1443754-279F-4C17-BAD5-EA43CDAB5FC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D971B7D-1443-4896-BD39-8F016D2FFDC2}"/>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6" name="Marcador de pie de página 5">
            <a:extLst>
              <a:ext uri="{FF2B5EF4-FFF2-40B4-BE49-F238E27FC236}">
                <a16:creationId xmlns:a16="http://schemas.microsoft.com/office/drawing/2014/main" id="{91733AE2-1B32-480C-A493-CD72D153FC2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7E70569-D006-43CE-8EE4-D7282FA8B4BA}"/>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388447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B94966-9AA5-4340-A161-155780EE22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1F11E31-F5DC-4A6C-BC6C-3B837D451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0F11480-BAFF-4DE6-93A4-20CD4576A74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88434670-8C35-4187-BA15-B51C8857A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CE26687-13A8-4772-A158-3D8CA6543AA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716F81BE-6176-4AB5-AB23-47D92E64C1AE}"/>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8" name="Marcador de pie de página 7">
            <a:extLst>
              <a:ext uri="{FF2B5EF4-FFF2-40B4-BE49-F238E27FC236}">
                <a16:creationId xmlns:a16="http://schemas.microsoft.com/office/drawing/2014/main" id="{430D4D05-15C0-4998-B73F-231441C9D8D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283F3E74-8055-48D5-BDA1-CEAD4FF753B0}"/>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31408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70D3C-90B0-4DDE-A991-F936E532982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97D71837-B370-469A-ADB5-17EBBC0B3B8D}"/>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4" name="Marcador de pie de página 3">
            <a:extLst>
              <a:ext uri="{FF2B5EF4-FFF2-40B4-BE49-F238E27FC236}">
                <a16:creationId xmlns:a16="http://schemas.microsoft.com/office/drawing/2014/main" id="{F98BBDAF-BA28-4428-B917-5D73C2AE3D0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FC11B10-1048-49B1-B991-81DD6F75D5B0}"/>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42423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8D6AB0-A364-4D44-94A6-39D94F4D5A38}"/>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3" name="Marcador de pie de página 2">
            <a:extLst>
              <a:ext uri="{FF2B5EF4-FFF2-40B4-BE49-F238E27FC236}">
                <a16:creationId xmlns:a16="http://schemas.microsoft.com/office/drawing/2014/main" id="{BDB6D219-37E5-4652-BB01-F254732503B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26D15BC-C79E-4551-B7C4-F2BE9B9443E3}"/>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190460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43381-C04D-42F8-AD0F-395CFC80F9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2D676C3-AD5A-49EC-BF81-5AC43E98CB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B37F0CB-5333-4F11-AEE8-FB15ED770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4E86C07-E3D1-4C17-929A-CC92747C9DFF}"/>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6" name="Marcador de pie de página 5">
            <a:extLst>
              <a:ext uri="{FF2B5EF4-FFF2-40B4-BE49-F238E27FC236}">
                <a16:creationId xmlns:a16="http://schemas.microsoft.com/office/drawing/2014/main" id="{2732FDF6-8C5E-40A7-A75E-495A3FF791D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243662E-AC75-4DFE-8337-73D15A89E4B2}"/>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28634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5429D-8B20-4C94-88FF-06CA3AE885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84DF441-183E-4063-93A6-33B2350A7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74AE740-28FA-4B3F-95E2-4983D7DEE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037C34F-87C1-43A8-B4D6-8D2D2FC2392C}"/>
              </a:ext>
            </a:extLst>
          </p:cNvPr>
          <p:cNvSpPr>
            <a:spLocks noGrp="1"/>
          </p:cNvSpPr>
          <p:nvPr>
            <p:ph type="dt" sz="half" idx="10"/>
          </p:nvPr>
        </p:nvSpPr>
        <p:spPr/>
        <p:txBody>
          <a:bodyPr/>
          <a:lstStyle/>
          <a:p>
            <a:fld id="{4905590C-D50C-4946-ADFC-494FE3284391}" type="datetimeFigureOut">
              <a:rPr lang="es-EC" smtClean="0"/>
              <a:t>07/06/2018</a:t>
            </a:fld>
            <a:endParaRPr lang="es-EC"/>
          </a:p>
        </p:txBody>
      </p:sp>
      <p:sp>
        <p:nvSpPr>
          <p:cNvPr id="6" name="Marcador de pie de página 5">
            <a:extLst>
              <a:ext uri="{FF2B5EF4-FFF2-40B4-BE49-F238E27FC236}">
                <a16:creationId xmlns:a16="http://schemas.microsoft.com/office/drawing/2014/main" id="{8E71334E-7647-4B07-8579-24292D43B84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56D19A8-3FDD-4A42-9ACF-D6AAAC174F88}"/>
              </a:ext>
            </a:extLst>
          </p:cNvPr>
          <p:cNvSpPr>
            <a:spLocks noGrp="1"/>
          </p:cNvSpPr>
          <p:nvPr>
            <p:ph type="sldNum" sz="quarter" idx="12"/>
          </p:nvPr>
        </p:nvSpPr>
        <p:spPr/>
        <p:txBody>
          <a:bodyPr/>
          <a:lstStyle/>
          <a:p>
            <a:fld id="{5CF9D053-6746-4224-BDAF-357FCCB0CC26}" type="slidenum">
              <a:rPr lang="es-EC" smtClean="0"/>
              <a:t>‹Nº›</a:t>
            </a:fld>
            <a:endParaRPr lang="es-EC"/>
          </a:p>
        </p:txBody>
      </p:sp>
    </p:spTree>
    <p:extLst>
      <p:ext uri="{BB962C8B-B14F-4D97-AF65-F5344CB8AC3E}">
        <p14:creationId xmlns:p14="http://schemas.microsoft.com/office/powerpoint/2010/main" val="166465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359BBF-C926-4D98-8CE2-FD0CC92E4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129E205-BB16-4EB8-B017-280A1FEB6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5757BFD-30D7-497C-A5E2-B24ACDC30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5590C-D50C-4946-ADFC-494FE3284391}" type="datetimeFigureOut">
              <a:rPr lang="es-EC" smtClean="0"/>
              <a:t>07/06/2018</a:t>
            </a:fld>
            <a:endParaRPr lang="es-EC"/>
          </a:p>
        </p:txBody>
      </p:sp>
      <p:sp>
        <p:nvSpPr>
          <p:cNvPr id="5" name="Marcador de pie de página 4">
            <a:extLst>
              <a:ext uri="{FF2B5EF4-FFF2-40B4-BE49-F238E27FC236}">
                <a16:creationId xmlns:a16="http://schemas.microsoft.com/office/drawing/2014/main" id="{AC27390E-C328-484A-8B81-81C150B44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9E0BFA4-122A-47A2-9803-46C5E859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9D053-6746-4224-BDAF-357FCCB0CC26}" type="slidenum">
              <a:rPr lang="es-EC" smtClean="0"/>
              <a:t>‹Nº›</a:t>
            </a:fld>
            <a:endParaRPr lang="es-EC"/>
          </a:p>
        </p:txBody>
      </p:sp>
    </p:spTree>
    <p:extLst>
      <p:ext uri="{BB962C8B-B14F-4D97-AF65-F5344CB8AC3E}">
        <p14:creationId xmlns:p14="http://schemas.microsoft.com/office/powerpoint/2010/main" val="13054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99074-3723-420E-A8C4-B90C8A32596F}"/>
              </a:ext>
            </a:extLst>
          </p:cNvPr>
          <p:cNvSpPr>
            <a:spLocks noGrp="1"/>
          </p:cNvSpPr>
          <p:nvPr>
            <p:ph type="ctrTitle"/>
          </p:nvPr>
        </p:nvSpPr>
        <p:spPr/>
        <p:txBody>
          <a:bodyPr>
            <a:normAutofit fontScale="90000"/>
          </a:bodyPr>
          <a:lstStyle/>
          <a:p>
            <a:r>
              <a:rPr lang="es-EC" dirty="0"/>
              <a:t>COMPUESTOS NITROGENADOS NO PROTEICOS</a:t>
            </a:r>
          </a:p>
        </p:txBody>
      </p:sp>
      <p:sp>
        <p:nvSpPr>
          <p:cNvPr id="3" name="Subtítulo 2">
            <a:extLst>
              <a:ext uri="{FF2B5EF4-FFF2-40B4-BE49-F238E27FC236}">
                <a16:creationId xmlns:a16="http://schemas.microsoft.com/office/drawing/2014/main" id="{5334F6C5-AB3F-4C32-A1BC-2B929D775041}"/>
              </a:ext>
            </a:extLst>
          </p:cNvPr>
          <p:cNvSpPr>
            <a:spLocks noGrp="1"/>
          </p:cNvSpPr>
          <p:nvPr>
            <p:ph type="subTitle" idx="1"/>
          </p:nvPr>
        </p:nvSpPr>
        <p:spPr/>
        <p:txBody>
          <a:bodyPr/>
          <a:lstStyle/>
          <a:p>
            <a:r>
              <a:rPr lang="es-EC" dirty="0"/>
              <a:t>DRA ROSA VELEZ </a:t>
            </a:r>
          </a:p>
        </p:txBody>
      </p:sp>
    </p:spTree>
    <p:extLst>
      <p:ext uri="{BB962C8B-B14F-4D97-AF65-F5344CB8AC3E}">
        <p14:creationId xmlns:p14="http://schemas.microsoft.com/office/powerpoint/2010/main" val="386452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5FA14-2D77-46A9-819D-8770FFB7790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A81D3C3-3520-481A-BCD1-0BDEC84F38B3}"/>
              </a:ext>
            </a:extLst>
          </p:cNvPr>
          <p:cNvSpPr>
            <a:spLocks noGrp="1"/>
          </p:cNvSpPr>
          <p:nvPr>
            <p:ph idx="1"/>
          </p:nvPr>
        </p:nvSpPr>
        <p:spPr/>
        <p:txBody>
          <a:bodyPr/>
          <a:lstStyle/>
          <a:p>
            <a:r>
              <a:rPr lang="es-EC" dirty="0"/>
              <a:t>Los factores no renales que influyen en su concentración plasmática son:</a:t>
            </a:r>
          </a:p>
          <a:p>
            <a:r>
              <a:rPr lang="es-EC" dirty="0"/>
              <a:t>Nivel de catabolismo de proteínas</a:t>
            </a:r>
          </a:p>
          <a:p>
            <a:r>
              <a:rPr lang="es-EC" dirty="0"/>
              <a:t>Concentración de proteínas en la dieta</a:t>
            </a:r>
          </a:p>
          <a:p>
            <a:r>
              <a:rPr lang="es-EC" dirty="0"/>
              <a:t>Estado de hidratación corporal</a:t>
            </a:r>
          </a:p>
          <a:p>
            <a:r>
              <a:rPr lang="es-EC" dirty="0"/>
              <a:t>Estado del funcionamiento hepático</a:t>
            </a:r>
          </a:p>
          <a:p>
            <a:endParaRPr lang="es-EC" dirty="0"/>
          </a:p>
        </p:txBody>
      </p:sp>
    </p:spTree>
    <p:extLst>
      <p:ext uri="{BB962C8B-B14F-4D97-AF65-F5344CB8AC3E}">
        <p14:creationId xmlns:p14="http://schemas.microsoft.com/office/powerpoint/2010/main" val="106402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E0E8A-57F4-4054-B47E-A06731A3A14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4B53EF9-84E0-49AF-AE64-C2457742E81F}"/>
              </a:ext>
            </a:extLst>
          </p:cNvPr>
          <p:cNvSpPr>
            <a:spLocks noGrp="1"/>
          </p:cNvSpPr>
          <p:nvPr>
            <p:ph idx="1"/>
          </p:nvPr>
        </p:nvSpPr>
        <p:spPr/>
        <p:txBody>
          <a:bodyPr/>
          <a:lstStyle/>
          <a:p>
            <a:r>
              <a:rPr lang="es-EC" dirty="0"/>
              <a:t>Los niveles elevados de urea plasmática se refieren como uremia</a:t>
            </a:r>
          </a:p>
          <a:p>
            <a:r>
              <a:rPr lang="es-EC" dirty="0"/>
              <a:t>Suele intercambiarse el término con azoemia o azotemia</a:t>
            </a:r>
          </a:p>
          <a:p>
            <a:r>
              <a:rPr lang="es-EC" dirty="0"/>
              <a:t>El incremento plasmático de </a:t>
            </a:r>
            <a:r>
              <a:rPr lang="es-EC" dirty="0" err="1"/>
              <a:t>BUN</a:t>
            </a:r>
            <a:r>
              <a:rPr lang="es-EC" dirty="0"/>
              <a:t> se clasifica en</a:t>
            </a:r>
          </a:p>
          <a:p>
            <a:r>
              <a:rPr lang="es-EC" dirty="0"/>
              <a:t>Pre renal</a:t>
            </a:r>
          </a:p>
          <a:p>
            <a:r>
              <a:rPr lang="es-EC" dirty="0"/>
              <a:t>Renal</a:t>
            </a:r>
          </a:p>
          <a:p>
            <a:r>
              <a:rPr lang="es-EC" dirty="0"/>
              <a:t>Post renal</a:t>
            </a:r>
          </a:p>
          <a:p>
            <a:endParaRPr lang="es-EC" dirty="0"/>
          </a:p>
        </p:txBody>
      </p:sp>
    </p:spTree>
    <p:extLst>
      <p:ext uri="{BB962C8B-B14F-4D97-AF65-F5344CB8AC3E}">
        <p14:creationId xmlns:p14="http://schemas.microsoft.com/office/powerpoint/2010/main" val="73539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582E4E-3EA4-4B6C-AB37-B201C57B9300}"/>
              </a:ext>
            </a:extLst>
          </p:cNvPr>
          <p:cNvSpPr>
            <a:spLocks noGrp="1"/>
          </p:cNvSpPr>
          <p:nvPr>
            <p:ph idx="1"/>
          </p:nvPr>
        </p:nvSpPr>
        <p:spPr>
          <a:xfrm>
            <a:off x="838200" y="633046"/>
            <a:ext cx="10515600" cy="5543917"/>
          </a:xfrm>
        </p:spPr>
        <p:txBody>
          <a:bodyPr>
            <a:normAutofit lnSpcReduction="10000"/>
          </a:bodyPr>
          <a:lstStyle/>
          <a:p>
            <a:pPr algn="just"/>
            <a:r>
              <a:rPr lang="es-EC" dirty="0"/>
              <a:t>Las condiciones </a:t>
            </a:r>
            <a:r>
              <a:rPr lang="es-EC" b="1" dirty="0">
                <a:solidFill>
                  <a:srgbClr val="FF0000"/>
                </a:solidFill>
              </a:rPr>
              <a:t>pre renales (azoemia pre renal) </a:t>
            </a:r>
            <a:r>
              <a:rPr lang="es-EC" dirty="0"/>
              <a:t>afectan la concentración plasmática de </a:t>
            </a:r>
            <a:r>
              <a:rPr lang="es-EC" dirty="0" err="1"/>
              <a:t>BUN</a:t>
            </a:r>
            <a:r>
              <a:rPr lang="es-EC" dirty="0"/>
              <a:t> sin afectar la concentración de creatinina</a:t>
            </a:r>
          </a:p>
          <a:p>
            <a:pPr algn="just"/>
            <a:r>
              <a:rPr lang="es-EC" dirty="0"/>
              <a:t>Varias de éstas tienen impacto directo sobre la función renal porque alteran la adecuada perfusión renal</a:t>
            </a:r>
          </a:p>
          <a:p>
            <a:pPr algn="just"/>
            <a:r>
              <a:rPr lang="es-EC" dirty="0"/>
              <a:t>Las </a:t>
            </a:r>
            <a:r>
              <a:rPr lang="es-EC" b="1" dirty="0">
                <a:solidFill>
                  <a:srgbClr val="FF0000"/>
                </a:solidFill>
              </a:rPr>
              <a:t>condiciones renales (azoemia renal) </a:t>
            </a:r>
            <a:r>
              <a:rPr lang="es-EC" dirty="0"/>
              <a:t>incrementan los niveles plasmáticos de </a:t>
            </a:r>
            <a:r>
              <a:rPr lang="es-EC" dirty="0" err="1"/>
              <a:t>BUN</a:t>
            </a:r>
            <a:r>
              <a:rPr lang="es-EC" dirty="0"/>
              <a:t> hasta que la </a:t>
            </a:r>
            <a:r>
              <a:rPr lang="es-EC" dirty="0" err="1"/>
              <a:t>GFR</a:t>
            </a:r>
            <a:r>
              <a:rPr lang="es-EC" dirty="0"/>
              <a:t> desciende hasta por debajo del 50% de lo normal</a:t>
            </a:r>
          </a:p>
          <a:p>
            <a:pPr algn="just"/>
            <a:r>
              <a:rPr lang="es-EC" dirty="0"/>
              <a:t>Las </a:t>
            </a:r>
            <a:r>
              <a:rPr lang="es-EC" b="1" dirty="0">
                <a:solidFill>
                  <a:srgbClr val="FF0000"/>
                </a:solidFill>
              </a:rPr>
              <a:t>causas post renales (azoemia post renal) </a:t>
            </a:r>
            <a:r>
              <a:rPr lang="es-EC" dirty="0"/>
              <a:t>se relacionan con cualquier condición que obstruya el flujo de la orina a través de los uréteres, vejiga urinaria o uretra.</a:t>
            </a:r>
          </a:p>
          <a:p>
            <a:pPr algn="just"/>
            <a:r>
              <a:rPr lang="es-EC" dirty="0"/>
              <a:t>En individuos sanos, considerando una dieta normal, el valor de referencia suele estar entre 6 y 20 mg/dl. </a:t>
            </a:r>
          </a:p>
          <a:p>
            <a:pPr algn="just"/>
            <a:endParaRPr lang="es-EC" dirty="0"/>
          </a:p>
          <a:p>
            <a:pPr marL="0" indent="0">
              <a:buNone/>
            </a:pPr>
            <a:endParaRPr lang="es-EC" dirty="0"/>
          </a:p>
        </p:txBody>
      </p:sp>
    </p:spTree>
    <p:extLst>
      <p:ext uri="{BB962C8B-B14F-4D97-AF65-F5344CB8AC3E}">
        <p14:creationId xmlns:p14="http://schemas.microsoft.com/office/powerpoint/2010/main" val="392787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013C6C-52AF-4F5D-877F-C20575EAB11C}"/>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9CCAB450-909F-4C65-B0D3-523CA4FE4272}"/>
              </a:ext>
            </a:extLst>
          </p:cNvPr>
          <p:cNvPicPr>
            <a:picLocks noChangeAspect="1"/>
          </p:cNvPicPr>
          <p:nvPr/>
        </p:nvPicPr>
        <p:blipFill rotWithShape="1">
          <a:blip r:embed="rId2"/>
          <a:srcRect l="9692" t="19883" r="9308" b="9911"/>
          <a:stretch/>
        </p:blipFill>
        <p:spPr>
          <a:xfrm>
            <a:off x="675249" y="1463040"/>
            <a:ext cx="10789920" cy="5029834"/>
          </a:xfrm>
          <a:prstGeom prst="rect">
            <a:avLst/>
          </a:prstGeom>
        </p:spPr>
      </p:pic>
      <p:sp>
        <p:nvSpPr>
          <p:cNvPr id="5" name="Título 1">
            <a:extLst>
              <a:ext uri="{FF2B5EF4-FFF2-40B4-BE49-F238E27FC236}">
                <a16:creationId xmlns:a16="http://schemas.microsoft.com/office/drawing/2014/main" id="{C3FE4053-EA9D-4BEF-AD6F-8BF9E142FB86}"/>
              </a:ext>
            </a:extLst>
          </p:cNvPr>
          <p:cNvSpPr>
            <a:spLocks noGrp="1"/>
          </p:cNvSpPr>
          <p:nvPr>
            <p:ph type="title"/>
          </p:nvPr>
        </p:nvSpPr>
        <p:spPr/>
        <p:txBody>
          <a:bodyPr/>
          <a:lstStyle/>
          <a:p>
            <a:pPr algn="ctr"/>
            <a:r>
              <a:rPr lang="es-EC" dirty="0"/>
              <a:t>CREATINA </a:t>
            </a:r>
          </a:p>
        </p:txBody>
      </p:sp>
    </p:spTree>
    <p:extLst>
      <p:ext uri="{BB962C8B-B14F-4D97-AF65-F5344CB8AC3E}">
        <p14:creationId xmlns:p14="http://schemas.microsoft.com/office/powerpoint/2010/main" val="11881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5D31F-A348-4F69-8DD8-4195F080FA8B}"/>
              </a:ext>
            </a:extLst>
          </p:cNvPr>
          <p:cNvSpPr>
            <a:spLocks noGrp="1"/>
          </p:cNvSpPr>
          <p:nvPr>
            <p:ph type="title"/>
          </p:nvPr>
        </p:nvSpPr>
        <p:spPr/>
        <p:txBody>
          <a:bodyPr/>
          <a:lstStyle/>
          <a:p>
            <a:pPr algn="ctr"/>
            <a:r>
              <a:rPr lang="es-EC" dirty="0"/>
              <a:t>CREATINA </a:t>
            </a:r>
          </a:p>
        </p:txBody>
      </p:sp>
      <p:sp>
        <p:nvSpPr>
          <p:cNvPr id="3" name="Marcador de contenido 2">
            <a:extLst>
              <a:ext uri="{FF2B5EF4-FFF2-40B4-BE49-F238E27FC236}">
                <a16:creationId xmlns:a16="http://schemas.microsoft.com/office/drawing/2014/main" id="{81504052-5A83-4183-B5B2-773978F835FD}"/>
              </a:ext>
            </a:extLst>
          </p:cNvPr>
          <p:cNvSpPr>
            <a:spLocks noGrp="1"/>
          </p:cNvSpPr>
          <p:nvPr>
            <p:ph idx="1"/>
          </p:nvPr>
        </p:nvSpPr>
        <p:spPr/>
        <p:txBody>
          <a:bodyPr/>
          <a:lstStyle/>
          <a:p>
            <a:r>
              <a:rPr lang="es-EC" dirty="0"/>
              <a:t>Por acción catalítica de la </a:t>
            </a:r>
            <a:r>
              <a:rPr lang="es-EC" dirty="0" err="1"/>
              <a:t>creatinacinasa</a:t>
            </a:r>
            <a:r>
              <a:rPr lang="es-EC" dirty="0"/>
              <a:t> es convertida a fosfocreatina (reserva de energía)</a:t>
            </a:r>
          </a:p>
          <a:p>
            <a:r>
              <a:rPr lang="es-EC" dirty="0"/>
              <a:t>En el músculo en reposo casi toda la creatina es convertida en fosfocreatina</a:t>
            </a:r>
          </a:p>
          <a:p>
            <a:r>
              <a:rPr lang="es-EC" dirty="0"/>
              <a:t>Durante la actividad hay conversión espontánea y no enzimática de la creatina y la fosfocreatina en creatinina</a:t>
            </a:r>
          </a:p>
          <a:p>
            <a:r>
              <a:rPr lang="es-EC" dirty="0"/>
              <a:t>Por ciclación de la molécula y liberación de fósforo inorgánico (Pi)</a:t>
            </a:r>
          </a:p>
          <a:p>
            <a:endParaRPr lang="es-EC" dirty="0"/>
          </a:p>
        </p:txBody>
      </p:sp>
    </p:spTree>
    <p:extLst>
      <p:ext uri="{BB962C8B-B14F-4D97-AF65-F5344CB8AC3E}">
        <p14:creationId xmlns:p14="http://schemas.microsoft.com/office/powerpoint/2010/main" val="380396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28C1C-EE60-47DC-BBE0-3A94C1DFD9E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7A431B4-BEEE-4453-AEB0-CC6172729709}"/>
              </a:ext>
            </a:extLst>
          </p:cNvPr>
          <p:cNvSpPr>
            <a:spLocks noGrp="1"/>
          </p:cNvSpPr>
          <p:nvPr>
            <p:ph idx="1"/>
          </p:nvPr>
        </p:nvSpPr>
        <p:spPr/>
        <p:txBody>
          <a:bodyPr/>
          <a:lstStyle/>
          <a:p>
            <a:r>
              <a:rPr lang="es-EC" dirty="0"/>
              <a:t>Los niveles plasmáticos de creatina no proveen información relacionada con disfunción renal</a:t>
            </a:r>
          </a:p>
          <a:p>
            <a:r>
              <a:rPr lang="es-EC" dirty="0"/>
              <a:t>En casos de necrosis o atrofia muscular (</a:t>
            </a:r>
            <a:r>
              <a:rPr lang="es-EC" dirty="0" err="1"/>
              <a:t>p.edistrofia</a:t>
            </a:r>
            <a:r>
              <a:rPr lang="es-EC" dirty="0"/>
              <a:t> muscular, poliomielitis o trauma) se incrementa la creatina plasmática como la urinaria</a:t>
            </a:r>
          </a:p>
          <a:p>
            <a:r>
              <a:rPr lang="es-EC" dirty="0"/>
              <a:t>Estas condiciones son monitoreadas por la determinación plasmática de </a:t>
            </a:r>
            <a:r>
              <a:rPr lang="es-EC" dirty="0" err="1"/>
              <a:t>creatinacinasa</a:t>
            </a:r>
            <a:r>
              <a:rPr lang="es-EC" dirty="0"/>
              <a:t> (</a:t>
            </a:r>
            <a:r>
              <a:rPr lang="es-EC" dirty="0" err="1"/>
              <a:t>CK</a:t>
            </a:r>
            <a:r>
              <a:rPr lang="es-EC" dirty="0"/>
              <a:t>)</a:t>
            </a:r>
          </a:p>
          <a:p>
            <a:r>
              <a:rPr lang="es-EC" dirty="0"/>
              <a:t>VALOR DE REFERENCIA : Hasta 195 U/L </a:t>
            </a:r>
          </a:p>
          <a:p>
            <a:endParaRPr lang="es-EC" dirty="0"/>
          </a:p>
        </p:txBody>
      </p:sp>
    </p:spTree>
    <p:extLst>
      <p:ext uri="{BB962C8B-B14F-4D97-AF65-F5344CB8AC3E}">
        <p14:creationId xmlns:p14="http://schemas.microsoft.com/office/powerpoint/2010/main" val="277034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1B9A28-ECF6-4D6D-B374-6DB58EB5837A}"/>
              </a:ext>
            </a:extLst>
          </p:cNvPr>
          <p:cNvSpPr>
            <a:spLocks noGrp="1"/>
          </p:cNvSpPr>
          <p:nvPr>
            <p:ph type="title"/>
          </p:nvPr>
        </p:nvSpPr>
        <p:spPr/>
        <p:txBody>
          <a:bodyPr/>
          <a:lstStyle/>
          <a:p>
            <a:pPr algn="ctr"/>
            <a:r>
              <a:rPr lang="es-EC" dirty="0"/>
              <a:t>CREATININA </a:t>
            </a:r>
          </a:p>
        </p:txBody>
      </p:sp>
      <p:sp>
        <p:nvSpPr>
          <p:cNvPr id="3" name="Marcador de contenido 2">
            <a:extLst>
              <a:ext uri="{FF2B5EF4-FFF2-40B4-BE49-F238E27FC236}">
                <a16:creationId xmlns:a16="http://schemas.microsoft.com/office/drawing/2014/main" id="{0A970FAC-0B01-488E-8AE0-3A58697B0279}"/>
              </a:ext>
            </a:extLst>
          </p:cNvPr>
          <p:cNvSpPr>
            <a:spLocks noGrp="1"/>
          </p:cNvSpPr>
          <p:nvPr>
            <p:ph idx="1"/>
          </p:nvPr>
        </p:nvSpPr>
        <p:spPr/>
        <p:txBody>
          <a:bodyPr/>
          <a:lstStyle/>
          <a:p>
            <a:r>
              <a:rPr lang="es-EC" dirty="0">
                <a:solidFill>
                  <a:srgbClr val="FF0000"/>
                </a:solidFill>
              </a:rPr>
              <a:t>La creatinina </a:t>
            </a:r>
            <a:r>
              <a:rPr lang="es-EC" dirty="0"/>
              <a:t>es sintetizada por el hígado y por el páncreas a partir de tres aminoácidos</a:t>
            </a:r>
          </a:p>
          <a:p>
            <a:r>
              <a:rPr lang="es-EC" dirty="0"/>
              <a:t>Arginina</a:t>
            </a:r>
          </a:p>
          <a:p>
            <a:r>
              <a:rPr lang="es-EC" dirty="0"/>
              <a:t>Glicina</a:t>
            </a:r>
          </a:p>
          <a:p>
            <a:r>
              <a:rPr lang="es-EC" dirty="0"/>
              <a:t>Metionina</a:t>
            </a:r>
          </a:p>
          <a:p>
            <a:r>
              <a:rPr lang="es-EC" dirty="0"/>
              <a:t>Luego de su síntesis difunde hacia el torrente sanguíneo y es tomado por varios tejidos, especialmente músculos y cerebro</a:t>
            </a:r>
          </a:p>
          <a:p>
            <a:endParaRPr lang="es-EC" dirty="0"/>
          </a:p>
          <a:p>
            <a:endParaRPr lang="es-EC" dirty="0"/>
          </a:p>
        </p:txBody>
      </p:sp>
    </p:spTree>
    <p:extLst>
      <p:ext uri="{BB962C8B-B14F-4D97-AF65-F5344CB8AC3E}">
        <p14:creationId xmlns:p14="http://schemas.microsoft.com/office/powerpoint/2010/main" val="265774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CCEA6-6351-4DE7-9056-5F7177845B1C}"/>
              </a:ext>
            </a:extLst>
          </p:cNvPr>
          <p:cNvSpPr>
            <a:spLocks noGrp="1"/>
          </p:cNvSpPr>
          <p:nvPr>
            <p:ph type="title"/>
          </p:nvPr>
        </p:nvSpPr>
        <p:spPr/>
        <p:txBody>
          <a:bodyPr/>
          <a:lstStyle/>
          <a:p>
            <a:r>
              <a:rPr lang="es-EC" dirty="0"/>
              <a:t>CREATININA </a:t>
            </a:r>
          </a:p>
        </p:txBody>
      </p:sp>
      <p:sp>
        <p:nvSpPr>
          <p:cNvPr id="3" name="Marcador de contenido 2">
            <a:extLst>
              <a:ext uri="{FF2B5EF4-FFF2-40B4-BE49-F238E27FC236}">
                <a16:creationId xmlns:a16="http://schemas.microsoft.com/office/drawing/2014/main" id="{69BEFE72-55E1-4CCA-B381-B2997A2D1671}"/>
              </a:ext>
            </a:extLst>
          </p:cNvPr>
          <p:cNvSpPr>
            <a:spLocks noGrp="1"/>
          </p:cNvSpPr>
          <p:nvPr>
            <p:ph idx="1"/>
          </p:nvPr>
        </p:nvSpPr>
        <p:spPr/>
        <p:txBody>
          <a:bodyPr/>
          <a:lstStyle/>
          <a:p>
            <a:r>
              <a:rPr lang="es-EC" dirty="0">
                <a:solidFill>
                  <a:srgbClr val="FF0000"/>
                </a:solidFill>
              </a:rPr>
              <a:t>La creatinina </a:t>
            </a:r>
            <a:r>
              <a:rPr lang="es-EC" dirty="0"/>
              <a:t>es el producto de desecho de la creatina y la fosfocreatina</a:t>
            </a:r>
          </a:p>
          <a:p>
            <a:r>
              <a:rPr lang="es-EC" dirty="0"/>
              <a:t>La cantidad de creatinina formada diariamente es proporcional a la masa muscular magra de un individuo</a:t>
            </a:r>
          </a:p>
          <a:p>
            <a:r>
              <a:rPr lang="es-EC" dirty="0"/>
              <a:t>Aproximadamente el 2 % de la creatina al día</a:t>
            </a:r>
          </a:p>
          <a:p>
            <a:r>
              <a:rPr lang="es-EC" dirty="0"/>
              <a:t>Es liberada al torrente sanguíneo a un ritmo constante</a:t>
            </a:r>
          </a:p>
          <a:p>
            <a:endParaRPr lang="es-EC" dirty="0"/>
          </a:p>
        </p:txBody>
      </p:sp>
    </p:spTree>
    <p:extLst>
      <p:ext uri="{BB962C8B-B14F-4D97-AF65-F5344CB8AC3E}">
        <p14:creationId xmlns:p14="http://schemas.microsoft.com/office/powerpoint/2010/main" val="212018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481B81-271C-4B74-889A-FF68E106F26F}"/>
              </a:ext>
            </a:extLst>
          </p:cNvPr>
          <p:cNvSpPr>
            <a:spLocks noGrp="1"/>
          </p:cNvSpPr>
          <p:nvPr>
            <p:ph idx="1"/>
          </p:nvPr>
        </p:nvSpPr>
        <p:spPr>
          <a:xfrm>
            <a:off x="838200" y="914399"/>
            <a:ext cx="10515600" cy="5262563"/>
          </a:xfrm>
        </p:spPr>
        <p:txBody>
          <a:bodyPr/>
          <a:lstStyle/>
          <a:p>
            <a:pPr algn="just"/>
            <a:r>
              <a:rPr lang="es-EC" b="1" dirty="0">
                <a:solidFill>
                  <a:srgbClr val="FF0000"/>
                </a:solidFill>
              </a:rPr>
              <a:t>La creatinina </a:t>
            </a:r>
            <a:r>
              <a:rPr lang="es-EC" dirty="0"/>
              <a:t>es un compuesto nitrogenado que no presta ninguna función útil en nuestro organismo ya que es un producto de desecho del metabolismo del fosfato de creatinina, es el último paso de una vía catabólica y gracias a esto es que es muy importante para medir el grado de deterioro de la funcionalidad renal, no depende de la dieta.</a:t>
            </a:r>
          </a:p>
          <a:p>
            <a:pPr algn="just"/>
            <a:endParaRPr lang="es-EC" dirty="0"/>
          </a:p>
          <a:p>
            <a:pPr algn="just"/>
            <a:r>
              <a:rPr lang="es-EC" dirty="0"/>
              <a:t> No es afectada por la diuresis ni por el metabolismo, por lo que sus valores en suero son muy constantes; todos estos factores no los tiene el nitrógeno ureico; la determinación tanto de la creatinina como del nitrógeno ureico son las principales fuentes de información para valorar la función renal</a:t>
            </a:r>
          </a:p>
        </p:txBody>
      </p:sp>
    </p:spTree>
    <p:extLst>
      <p:ext uri="{BB962C8B-B14F-4D97-AF65-F5344CB8AC3E}">
        <p14:creationId xmlns:p14="http://schemas.microsoft.com/office/powerpoint/2010/main" val="45095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52AFC2-C63C-4D23-B14E-F463A085E488}"/>
              </a:ext>
            </a:extLst>
          </p:cNvPr>
          <p:cNvSpPr>
            <a:spLocks noGrp="1"/>
          </p:cNvSpPr>
          <p:nvPr>
            <p:ph idx="1"/>
          </p:nvPr>
        </p:nvSpPr>
        <p:spPr>
          <a:xfrm>
            <a:off x="838200" y="1167617"/>
            <a:ext cx="10515600" cy="5009345"/>
          </a:xfrm>
        </p:spPr>
        <p:txBody>
          <a:bodyPr>
            <a:normAutofit/>
          </a:bodyPr>
          <a:lstStyle/>
          <a:p>
            <a:pPr algn="just"/>
            <a:r>
              <a:rPr lang="es-EC" dirty="0"/>
              <a:t>La creatinina es filtrada por la membrana glomerular y no es  excretada ni reabsorbida por los túbulos renales. </a:t>
            </a:r>
          </a:p>
          <a:p>
            <a:pPr algn="just"/>
            <a:r>
              <a:rPr lang="es-EC" dirty="0"/>
              <a:t>La creatinina es el anhídrido de la creatina, ésta es una sustancia nitrogenada que se encuentra casi exclusivamente en el músculo (98%) desempeña un papel muy importante en la contracción muscular y se excreta como creatinina ,</a:t>
            </a:r>
          </a:p>
          <a:p>
            <a:pPr algn="just"/>
            <a:r>
              <a:rPr lang="es-EC" dirty="0"/>
              <a:t> A pesar de ser una sustancia formada únicamente por el metabolismo endógeno que no es reabsorbida por los túbulos renales, los métodos usados en su determinación en el laboratorio no son específicos para la creatinina.</a:t>
            </a:r>
          </a:p>
        </p:txBody>
      </p:sp>
    </p:spTree>
    <p:extLst>
      <p:ext uri="{BB962C8B-B14F-4D97-AF65-F5344CB8AC3E}">
        <p14:creationId xmlns:p14="http://schemas.microsoft.com/office/powerpoint/2010/main" val="16728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62E3D-1B04-4605-B200-1AE94EBA09BB}"/>
              </a:ext>
            </a:extLst>
          </p:cNvPr>
          <p:cNvSpPr>
            <a:spLocks noGrp="1"/>
          </p:cNvSpPr>
          <p:nvPr>
            <p:ph type="title"/>
          </p:nvPr>
        </p:nvSpPr>
        <p:spPr/>
        <p:txBody>
          <a:bodyPr/>
          <a:lstStyle/>
          <a:p>
            <a:endParaRPr lang="es-EC" dirty="0"/>
          </a:p>
        </p:txBody>
      </p:sp>
      <p:sp>
        <p:nvSpPr>
          <p:cNvPr id="3" name="Marcador de contenido 2">
            <a:extLst>
              <a:ext uri="{FF2B5EF4-FFF2-40B4-BE49-F238E27FC236}">
                <a16:creationId xmlns:a16="http://schemas.microsoft.com/office/drawing/2014/main" id="{159088D0-F145-4E32-9BAC-3D39ECBB2625}"/>
              </a:ext>
            </a:extLst>
          </p:cNvPr>
          <p:cNvSpPr>
            <a:spLocks noGrp="1"/>
          </p:cNvSpPr>
          <p:nvPr>
            <p:ph idx="1"/>
          </p:nvPr>
        </p:nvSpPr>
        <p:spPr/>
        <p:txBody>
          <a:bodyPr/>
          <a:lstStyle/>
          <a:p>
            <a:pPr algn="just"/>
            <a:r>
              <a:rPr lang="es-EC" dirty="0"/>
              <a:t>El término </a:t>
            </a:r>
            <a:r>
              <a:rPr lang="es-EC" dirty="0">
                <a:solidFill>
                  <a:srgbClr val="FF0000"/>
                </a:solidFill>
              </a:rPr>
              <a:t>nitrógeno no proteico (</a:t>
            </a:r>
            <a:r>
              <a:rPr lang="es-EC" dirty="0" err="1">
                <a:solidFill>
                  <a:srgbClr val="FF0000"/>
                </a:solidFill>
              </a:rPr>
              <a:t>NNP</a:t>
            </a:r>
            <a:r>
              <a:rPr lang="es-EC" dirty="0">
                <a:solidFill>
                  <a:srgbClr val="FF0000"/>
                </a:solidFill>
              </a:rPr>
              <a:t>) </a:t>
            </a:r>
            <a:r>
              <a:rPr lang="es-EC" dirty="0"/>
              <a:t>se refiere a aquellos compuestos que contienen nitrógeno pero que no son proteínas</a:t>
            </a:r>
          </a:p>
          <a:p>
            <a:pPr algn="just"/>
            <a:r>
              <a:rPr lang="es-EC" dirty="0"/>
              <a:t>El término fue acuñado a inicios del siglo XX para referirse a aquellos compuestos que permanecían en el filtrado luego de haber sido eliminadas las proteínas por precipitación</a:t>
            </a:r>
          </a:p>
          <a:p>
            <a:pPr algn="just"/>
            <a:r>
              <a:rPr lang="es-EC" dirty="0"/>
              <a:t>En ese momento se reconoció á la determinación del </a:t>
            </a:r>
            <a:r>
              <a:rPr lang="es-EC" dirty="0" err="1"/>
              <a:t>NNP</a:t>
            </a:r>
            <a:r>
              <a:rPr lang="es-EC" dirty="0"/>
              <a:t> total como una herramienta clínica de mucho valor</a:t>
            </a:r>
          </a:p>
          <a:p>
            <a:endParaRPr lang="es-EC" dirty="0"/>
          </a:p>
        </p:txBody>
      </p:sp>
    </p:spTree>
    <p:extLst>
      <p:ext uri="{BB962C8B-B14F-4D97-AF65-F5344CB8AC3E}">
        <p14:creationId xmlns:p14="http://schemas.microsoft.com/office/powerpoint/2010/main" val="341243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869598-3722-4CC3-A60C-95FDC8B7A6FF}"/>
              </a:ext>
            </a:extLst>
          </p:cNvPr>
          <p:cNvSpPr>
            <a:spLocks noGrp="1"/>
          </p:cNvSpPr>
          <p:nvPr>
            <p:ph idx="1"/>
          </p:nvPr>
        </p:nvSpPr>
        <p:spPr>
          <a:xfrm>
            <a:off x="838200" y="970671"/>
            <a:ext cx="10515600" cy="5206292"/>
          </a:xfrm>
        </p:spPr>
        <p:txBody>
          <a:bodyPr>
            <a:normAutofit/>
          </a:bodyPr>
          <a:lstStyle/>
          <a:p>
            <a:r>
              <a:rPr lang="es-EC" dirty="0"/>
              <a:t>Tanto la creatinina plasmática como la urinaria indicadores significativos de la función renal</a:t>
            </a:r>
          </a:p>
          <a:p>
            <a:r>
              <a:rPr lang="es-EC" dirty="0"/>
              <a:t>Son especialmente importantes para monitorear la tasa de filtración glomerular (</a:t>
            </a:r>
            <a:r>
              <a:rPr lang="es-EC" dirty="0" err="1"/>
              <a:t>GFR</a:t>
            </a:r>
            <a:r>
              <a:rPr lang="es-EC" dirty="0"/>
              <a:t>, en inglés)</a:t>
            </a:r>
          </a:p>
          <a:p>
            <a:r>
              <a:rPr lang="es-EC" dirty="0"/>
              <a:t>Los factores que hacen a la creatinina un compuesto ideal para el propósito son:</a:t>
            </a:r>
          </a:p>
          <a:p>
            <a:r>
              <a:rPr lang="es-EC" dirty="0"/>
              <a:t>1) La concentración plasmática es razonablemente constante</a:t>
            </a:r>
          </a:p>
          <a:p>
            <a:r>
              <a:rPr lang="es-EC" dirty="0"/>
              <a:t>2) Es completamente aclarada del plasma en los glomérulos</a:t>
            </a:r>
          </a:p>
          <a:p>
            <a:r>
              <a:rPr lang="es-EC" dirty="0"/>
              <a:t>3) No es reabsorbida por los túbulos</a:t>
            </a:r>
          </a:p>
          <a:p>
            <a:r>
              <a:rPr lang="es-EC" dirty="0"/>
              <a:t>4) Toda la creatinina es eliminada en la orina</a:t>
            </a:r>
          </a:p>
          <a:p>
            <a:endParaRPr lang="es-EC" dirty="0"/>
          </a:p>
          <a:p>
            <a:endParaRPr lang="es-EC" dirty="0"/>
          </a:p>
        </p:txBody>
      </p:sp>
    </p:spTree>
    <p:extLst>
      <p:ext uri="{BB962C8B-B14F-4D97-AF65-F5344CB8AC3E}">
        <p14:creationId xmlns:p14="http://schemas.microsoft.com/office/powerpoint/2010/main" val="95212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02495-A358-4094-92FD-68905D945BE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D380F47-126B-40C5-AD48-CDBF508E2723}"/>
              </a:ext>
            </a:extLst>
          </p:cNvPr>
          <p:cNvSpPr>
            <a:spLocks noGrp="1"/>
          </p:cNvSpPr>
          <p:nvPr>
            <p:ph idx="1"/>
          </p:nvPr>
        </p:nvSpPr>
        <p:spPr/>
        <p:txBody>
          <a:bodyPr/>
          <a:lstStyle/>
          <a:p>
            <a:pPr algn="just"/>
            <a:r>
              <a:rPr lang="es-EC" dirty="0"/>
              <a:t>A pesar que cierta cantidad es secretada por los túbulos, esto no interfiere o no reduce su utilidad para estimar la función renal.</a:t>
            </a:r>
          </a:p>
          <a:p>
            <a:pPr algn="just"/>
            <a:r>
              <a:rPr lang="es-EC" dirty="0"/>
              <a:t>Factores no renales (</a:t>
            </a:r>
            <a:r>
              <a:rPr lang="es-EC" dirty="0" err="1"/>
              <a:t>p.e</a:t>
            </a:r>
            <a:r>
              <a:rPr lang="es-EC" dirty="0"/>
              <a:t>. deshidratación o nivel de catabolismo de las proteínas) usualmente no afectan la creatinina plasmática.</a:t>
            </a:r>
          </a:p>
          <a:p>
            <a:pPr algn="just"/>
            <a:r>
              <a:rPr lang="es-EC" dirty="0"/>
              <a:t>La ingesta de grandes cantidades de proteínas puede eventualmente incrementar abruptamente la excreción de creatinina.</a:t>
            </a:r>
          </a:p>
          <a:p>
            <a:pPr marL="0" indent="0">
              <a:buNone/>
            </a:pPr>
            <a:endParaRPr lang="es-EC" dirty="0"/>
          </a:p>
        </p:txBody>
      </p:sp>
    </p:spTree>
    <p:extLst>
      <p:ext uri="{BB962C8B-B14F-4D97-AF65-F5344CB8AC3E}">
        <p14:creationId xmlns:p14="http://schemas.microsoft.com/office/powerpoint/2010/main" val="1687798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36FB26-D83B-4A7D-8188-D512D70659A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02E7C6A-8FBF-4B43-A0D0-D07C5FD61761}"/>
              </a:ext>
            </a:extLst>
          </p:cNvPr>
          <p:cNvSpPr>
            <a:spLocks noGrp="1"/>
          </p:cNvSpPr>
          <p:nvPr>
            <p:ph idx="1"/>
          </p:nvPr>
        </p:nvSpPr>
        <p:spPr/>
        <p:txBody>
          <a:bodyPr/>
          <a:lstStyle/>
          <a:p>
            <a:pPr algn="just"/>
            <a:r>
              <a:rPr lang="es-EC" dirty="0"/>
              <a:t>Un indicador más sensible de la función renal es utilizar las determinaciones de creatinina para estimar la filtración glomerular; al inicio y luego periódicamente</a:t>
            </a:r>
          </a:p>
          <a:p>
            <a:pPr algn="just"/>
            <a:r>
              <a:rPr lang="es-EC" dirty="0"/>
              <a:t>La </a:t>
            </a:r>
            <a:r>
              <a:rPr lang="es-EC" dirty="0" err="1"/>
              <a:t>GFR</a:t>
            </a:r>
            <a:r>
              <a:rPr lang="es-EC" dirty="0"/>
              <a:t> puede estimarse por la prueba de aclaramiento de la creatinina</a:t>
            </a:r>
          </a:p>
          <a:p>
            <a:pPr algn="just"/>
            <a:r>
              <a:rPr lang="es-EC" dirty="0"/>
              <a:t>A pesar de varias desventajas, es la prueba más frecuentemente utilizada</a:t>
            </a:r>
          </a:p>
          <a:p>
            <a:endParaRPr lang="es-EC" dirty="0"/>
          </a:p>
        </p:txBody>
      </p:sp>
    </p:spTree>
    <p:extLst>
      <p:ext uri="{BB962C8B-B14F-4D97-AF65-F5344CB8AC3E}">
        <p14:creationId xmlns:p14="http://schemas.microsoft.com/office/powerpoint/2010/main" val="194516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0CFC7-605D-447F-A21A-84A2F447C23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4358C1F-3170-4503-B95E-1E1BE3050ADF}"/>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FC54E320-24D4-4998-B47D-06CCCDDFA956}"/>
              </a:ext>
            </a:extLst>
          </p:cNvPr>
          <p:cNvPicPr>
            <a:picLocks noChangeAspect="1"/>
          </p:cNvPicPr>
          <p:nvPr/>
        </p:nvPicPr>
        <p:blipFill rotWithShape="1">
          <a:blip r:embed="rId2"/>
          <a:srcRect l="3281" t="19707" r="3124" b="13593"/>
          <a:stretch/>
        </p:blipFill>
        <p:spPr>
          <a:xfrm>
            <a:off x="400050" y="1352550"/>
            <a:ext cx="11410950" cy="4572000"/>
          </a:xfrm>
          <a:prstGeom prst="rect">
            <a:avLst/>
          </a:prstGeom>
        </p:spPr>
      </p:pic>
    </p:spTree>
    <p:extLst>
      <p:ext uri="{BB962C8B-B14F-4D97-AF65-F5344CB8AC3E}">
        <p14:creationId xmlns:p14="http://schemas.microsoft.com/office/powerpoint/2010/main" val="100993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31881-D114-49BD-80B2-8EF2B72FC7A5}"/>
              </a:ext>
            </a:extLst>
          </p:cNvPr>
          <p:cNvSpPr>
            <a:spLocks noGrp="1"/>
          </p:cNvSpPr>
          <p:nvPr>
            <p:ph type="title"/>
          </p:nvPr>
        </p:nvSpPr>
        <p:spPr/>
        <p:txBody>
          <a:bodyPr/>
          <a:lstStyle/>
          <a:p>
            <a:r>
              <a:rPr lang="es-EC" dirty="0"/>
              <a:t>ACIDO </a:t>
            </a:r>
            <a:r>
              <a:rPr lang="es-EC" dirty="0" err="1"/>
              <a:t>URICO</a:t>
            </a:r>
            <a:r>
              <a:rPr lang="es-EC" dirty="0"/>
              <a:t> </a:t>
            </a:r>
          </a:p>
        </p:txBody>
      </p:sp>
      <p:sp>
        <p:nvSpPr>
          <p:cNvPr id="3" name="Marcador de contenido 2">
            <a:extLst>
              <a:ext uri="{FF2B5EF4-FFF2-40B4-BE49-F238E27FC236}">
                <a16:creationId xmlns:a16="http://schemas.microsoft.com/office/drawing/2014/main" id="{029BCBE3-B0C7-4F84-9A62-7F2013793C1B}"/>
              </a:ext>
            </a:extLst>
          </p:cNvPr>
          <p:cNvSpPr>
            <a:spLocks noGrp="1"/>
          </p:cNvSpPr>
          <p:nvPr>
            <p:ph idx="1"/>
          </p:nvPr>
        </p:nvSpPr>
        <p:spPr>
          <a:xfrm>
            <a:off x="1541584" y="1853760"/>
            <a:ext cx="9571892" cy="4351338"/>
          </a:xfrm>
        </p:spPr>
        <p:txBody>
          <a:bodyPr>
            <a:normAutofit lnSpcReduction="10000"/>
          </a:bodyPr>
          <a:lstStyle/>
          <a:p>
            <a:pPr algn="just"/>
            <a:r>
              <a:rPr lang="es-EC" b="1" dirty="0">
                <a:solidFill>
                  <a:srgbClr val="FF0000"/>
                </a:solidFill>
              </a:rPr>
              <a:t>El ácido úrico </a:t>
            </a:r>
            <a:r>
              <a:rPr lang="es-EC" dirty="0"/>
              <a:t>es producido en el hígado, músculos, intestinos, riñones y endotelio vascular, como producto final del catabolismo de las purinas (adenina y guanina) mediante la acción de la enzima xantina oxidasa.</a:t>
            </a:r>
          </a:p>
          <a:p>
            <a:pPr algn="just"/>
            <a:r>
              <a:rPr lang="es-EC" dirty="0"/>
              <a:t>Existe en todos los líquidos orgánicos en pequeñas concentraciones; parte del ácido úrico circulante es endógeno (destrucción normal de los tejidos del organismo) y parte exógeno (por el metabolismo de los alimentos).</a:t>
            </a:r>
          </a:p>
          <a:p>
            <a:pPr algn="just"/>
            <a:r>
              <a:rPr lang="es-EC" dirty="0"/>
              <a:t>La concentración de ácido úrico en hombres es de 3,6 - 6,5 mg/dl para la mujeres de 2,5-6,5mg/</a:t>
            </a:r>
            <a:r>
              <a:rPr lang="es-EC" dirty="0" err="1"/>
              <a:t>dL</a:t>
            </a:r>
            <a:r>
              <a:rPr lang="es-EC" dirty="0"/>
              <a:t>, aunque se pueden encontrar niveles más bajos en los vegetarianos.</a:t>
            </a:r>
          </a:p>
        </p:txBody>
      </p:sp>
    </p:spTree>
    <p:extLst>
      <p:ext uri="{BB962C8B-B14F-4D97-AF65-F5344CB8AC3E}">
        <p14:creationId xmlns:p14="http://schemas.microsoft.com/office/powerpoint/2010/main" val="45593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FED7B-5548-4CE4-AC07-3A2CE735E6D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40AA52A-901A-46E1-979D-8DE8EE8744B8}"/>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09CC0497-6C49-4AD8-9F71-D0A9E5972EFA}"/>
              </a:ext>
            </a:extLst>
          </p:cNvPr>
          <p:cNvPicPr>
            <a:picLocks noChangeAspect="1"/>
          </p:cNvPicPr>
          <p:nvPr/>
        </p:nvPicPr>
        <p:blipFill>
          <a:blip r:embed="rId2"/>
          <a:stretch>
            <a:fillRect/>
          </a:stretch>
        </p:blipFill>
        <p:spPr>
          <a:xfrm>
            <a:off x="1524000" y="196948"/>
            <a:ext cx="9144000" cy="6400800"/>
          </a:xfrm>
          <a:prstGeom prst="rect">
            <a:avLst/>
          </a:prstGeom>
        </p:spPr>
      </p:pic>
    </p:spTree>
    <p:extLst>
      <p:ext uri="{BB962C8B-B14F-4D97-AF65-F5344CB8AC3E}">
        <p14:creationId xmlns:p14="http://schemas.microsoft.com/office/powerpoint/2010/main" val="2675636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431A42-3836-408A-BECE-5D398F9B86A8}"/>
              </a:ext>
            </a:extLst>
          </p:cNvPr>
          <p:cNvSpPr>
            <a:spLocks noGrp="1"/>
          </p:cNvSpPr>
          <p:nvPr>
            <p:ph idx="1"/>
          </p:nvPr>
        </p:nvSpPr>
        <p:spPr>
          <a:xfrm>
            <a:off x="838200" y="534572"/>
            <a:ext cx="10515600" cy="5642391"/>
          </a:xfrm>
        </p:spPr>
        <p:txBody>
          <a:bodyPr>
            <a:normAutofit lnSpcReduction="10000"/>
          </a:bodyPr>
          <a:lstStyle/>
          <a:p>
            <a:r>
              <a:rPr lang="es-EC" dirty="0">
                <a:solidFill>
                  <a:srgbClr val="FF0000"/>
                </a:solidFill>
              </a:rPr>
              <a:t>BIOQUIMICA : DEGRADACIÓN DELAS PURINAS</a:t>
            </a:r>
          </a:p>
          <a:p>
            <a:pPr algn="just"/>
            <a:r>
              <a:rPr lang="es-EC" dirty="0"/>
              <a:t>Los ácidos nucleicos ya existentes en el organismo son hidrolizados por </a:t>
            </a:r>
            <a:r>
              <a:rPr lang="es-EC" dirty="0" err="1"/>
              <a:t>endo</a:t>
            </a:r>
            <a:r>
              <a:rPr lang="es-EC" dirty="0"/>
              <a:t> y exonucleasas que dan </a:t>
            </a:r>
            <a:r>
              <a:rPr lang="es-EC" dirty="0" err="1"/>
              <a:t>mononucleótidos</a:t>
            </a:r>
            <a:r>
              <a:rPr lang="es-EC" dirty="0"/>
              <a:t> que a su vez son degradados a nucleósidos por la </a:t>
            </a:r>
            <a:r>
              <a:rPr lang="es-EC" dirty="0" err="1"/>
              <a:t>fosfo</a:t>
            </a:r>
            <a:r>
              <a:rPr lang="es-EC" dirty="0"/>
              <a:t>-mono-esterasa, esta enzima libera guanosina y adenosina. Estos 2 nucleósidos no pueden seguir exactamente la misma vía.</a:t>
            </a:r>
          </a:p>
          <a:p>
            <a:pPr algn="just"/>
            <a:r>
              <a:rPr lang="es-EC" dirty="0"/>
              <a:t>La adenosina debe ser desaminada por la adenosina </a:t>
            </a:r>
            <a:r>
              <a:rPr lang="es-EC" dirty="0" err="1"/>
              <a:t>desaminasa</a:t>
            </a:r>
            <a:r>
              <a:rPr lang="es-EC" dirty="0"/>
              <a:t> previamente para formar </a:t>
            </a:r>
            <a:r>
              <a:rPr lang="es-EC" dirty="0" err="1"/>
              <a:t>inosina</a:t>
            </a:r>
            <a:r>
              <a:rPr lang="es-EC" dirty="0"/>
              <a:t>. Sobre la </a:t>
            </a:r>
            <a:r>
              <a:rPr lang="es-EC" dirty="0" err="1"/>
              <a:t>inosina</a:t>
            </a:r>
            <a:r>
              <a:rPr lang="es-EC" dirty="0"/>
              <a:t> actúa la nucleósido fosforilasa que la despoja de su ribosa y da hipoxantina. Esta enzima actúa directamente sobre la guanosina liberando guanina.</a:t>
            </a:r>
          </a:p>
          <a:p>
            <a:pPr algn="just"/>
            <a:r>
              <a:rPr lang="es-EC" dirty="0"/>
              <a:t>Desde la hipoxantina y la guanina se forma un compuesto llamado xantina, que da origen al ácido úrico. Estos últimos 2 pasos son catalizados por </a:t>
            </a:r>
            <a:r>
              <a:rPr lang="es-EC" b="1" dirty="0">
                <a:solidFill>
                  <a:srgbClr val="FF0000"/>
                </a:solidFill>
              </a:rPr>
              <a:t>la xantina oxidasa </a:t>
            </a:r>
            <a:r>
              <a:rPr lang="es-EC" dirty="0"/>
              <a:t>(ésta contiene </a:t>
            </a:r>
            <a:r>
              <a:rPr lang="es-EC" dirty="0" err="1"/>
              <a:t>FAD</a:t>
            </a:r>
            <a:r>
              <a:rPr lang="es-EC" dirty="0"/>
              <a:t>, molibdeno y hierro no hemo) dando lugar al ácido úrico y luego al urato monosódico.</a:t>
            </a:r>
          </a:p>
        </p:txBody>
      </p:sp>
    </p:spTree>
    <p:extLst>
      <p:ext uri="{BB962C8B-B14F-4D97-AF65-F5344CB8AC3E}">
        <p14:creationId xmlns:p14="http://schemas.microsoft.com/office/powerpoint/2010/main" val="351466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962CC-CEA2-4ADF-8834-CA98BAA5517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591DB68-D8CD-4413-92B5-F2D946B9DAF3}"/>
              </a:ext>
            </a:extLst>
          </p:cNvPr>
          <p:cNvSpPr>
            <a:spLocks noGrp="1"/>
          </p:cNvSpPr>
          <p:nvPr>
            <p:ph idx="1"/>
          </p:nvPr>
        </p:nvSpPr>
        <p:spPr>
          <a:xfrm>
            <a:off x="838199" y="1825625"/>
            <a:ext cx="6196525" cy="4351338"/>
          </a:xfrm>
        </p:spPr>
        <p:txBody>
          <a:bodyPr/>
          <a:lstStyle/>
          <a:p>
            <a:pPr algn="just"/>
            <a:r>
              <a:rPr lang="es-EC" dirty="0"/>
              <a:t>El aumento del nivel del ácido úrico en sangre se presenta en los siguientes casos: </a:t>
            </a:r>
          </a:p>
          <a:p>
            <a:pPr algn="just"/>
            <a:r>
              <a:rPr lang="es-EC" dirty="0"/>
              <a:t>a) Gota</a:t>
            </a:r>
          </a:p>
          <a:p>
            <a:pPr algn="just"/>
            <a:r>
              <a:rPr lang="es-EC" dirty="0"/>
              <a:t>b) Casos donde hay destrucción nuclear anormalmente rápida como en leucemias, anemias perniciosas, anemias hemolíticas, policitemias.</a:t>
            </a:r>
          </a:p>
          <a:p>
            <a:pPr algn="just"/>
            <a:r>
              <a:rPr lang="es-EC" dirty="0"/>
              <a:t>c) Enfermedad renal. </a:t>
            </a:r>
          </a:p>
          <a:p>
            <a:endParaRPr lang="es-EC" dirty="0"/>
          </a:p>
        </p:txBody>
      </p:sp>
      <p:pic>
        <p:nvPicPr>
          <p:cNvPr id="4" name="Imagen 3">
            <a:extLst>
              <a:ext uri="{FF2B5EF4-FFF2-40B4-BE49-F238E27FC236}">
                <a16:creationId xmlns:a16="http://schemas.microsoft.com/office/drawing/2014/main" id="{52C440AA-7C31-46D9-BD79-5490AF8409F2}"/>
              </a:ext>
            </a:extLst>
          </p:cNvPr>
          <p:cNvPicPr>
            <a:picLocks noChangeAspect="1"/>
          </p:cNvPicPr>
          <p:nvPr/>
        </p:nvPicPr>
        <p:blipFill>
          <a:blip r:embed="rId2"/>
          <a:stretch>
            <a:fillRect/>
          </a:stretch>
        </p:blipFill>
        <p:spPr>
          <a:xfrm>
            <a:off x="7034725" y="1995854"/>
            <a:ext cx="4762500" cy="3429000"/>
          </a:xfrm>
          <a:prstGeom prst="rect">
            <a:avLst/>
          </a:prstGeom>
        </p:spPr>
      </p:pic>
    </p:spTree>
    <p:extLst>
      <p:ext uri="{BB962C8B-B14F-4D97-AF65-F5344CB8AC3E}">
        <p14:creationId xmlns:p14="http://schemas.microsoft.com/office/powerpoint/2010/main" val="390235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9F4FF-BD7B-45BB-84D3-D7EEBBA2B28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45DF42F-9D73-427F-8204-1182172E3DFB}"/>
              </a:ext>
            </a:extLst>
          </p:cNvPr>
          <p:cNvSpPr>
            <a:spLocks noGrp="1"/>
          </p:cNvSpPr>
          <p:nvPr>
            <p:ph idx="1"/>
          </p:nvPr>
        </p:nvSpPr>
        <p:spPr/>
        <p:txBody>
          <a:bodyPr/>
          <a:lstStyle/>
          <a:p>
            <a:r>
              <a:rPr lang="es-EC" dirty="0"/>
              <a:t>En si la medición del ácido úrico en suero es una buena prueba para evaluar y diagnosticar la gota que es un error innato del metabolismo se aumenta la síntesis y la cantidad de ácido úrico en todo el organismo es exagerada; precipita en los tejidos ligamentosos de las articulaciones medianas cristales de urato de sodio que producen la artritis gotosa. </a:t>
            </a:r>
          </a:p>
          <a:p>
            <a:r>
              <a:rPr lang="es-EC" dirty="0"/>
              <a:t>Es evidente que las cifras de ácido úrico en suero pueden elevarse en enfermedades muy diferentes, y en si no puede constituirse en una prueba de funcionalidad renal</a:t>
            </a:r>
          </a:p>
        </p:txBody>
      </p:sp>
    </p:spTree>
    <p:extLst>
      <p:ext uri="{BB962C8B-B14F-4D97-AF65-F5344CB8AC3E}">
        <p14:creationId xmlns:p14="http://schemas.microsoft.com/office/powerpoint/2010/main" val="112796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0F75E-EEF5-499D-A73F-5D52A231323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490BEDC-2EBC-42D6-90D0-B6F1667A460F}"/>
              </a:ext>
            </a:extLst>
          </p:cNvPr>
          <p:cNvSpPr>
            <a:spLocks noGrp="1"/>
          </p:cNvSpPr>
          <p:nvPr>
            <p:ph idx="1"/>
          </p:nvPr>
        </p:nvSpPr>
        <p:spPr/>
        <p:txBody>
          <a:bodyPr/>
          <a:lstStyle/>
          <a:p>
            <a:r>
              <a:rPr lang="es-EC" dirty="0"/>
              <a:t>Como dato adicional diremos que únicamente la creatinina depende sólo del metabolismo endógeno; el ácido úrico y el nitrógeno ureico pueden ser afectados por factores externos como alimentos. drogas, etc.</a:t>
            </a:r>
          </a:p>
          <a:p>
            <a:endParaRPr lang="es-EC" dirty="0"/>
          </a:p>
        </p:txBody>
      </p:sp>
    </p:spTree>
    <p:extLst>
      <p:ext uri="{BB962C8B-B14F-4D97-AF65-F5344CB8AC3E}">
        <p14:creationId xmlns:p14="http://schemas.microsoft.com/office/powerpoint/2010/main" val="126140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A12BF-5400-4394-9BEA-0CF3F77534A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2130FEC-9280-465F-9D09-9BAC2216CF41}"/>
              </a:ext>
            </a:extLst>
          </p:cNvPr>
          <p:cNvSpPr>
            <a:spLocks noGrp="1"/>
          </p:cNvSpPr>
          <p:nvPr>
            <p:ph idx="1"/>
          </p:nvPr>
        </p:nvSpPr>
        <p:spPr/>
        <p:txBody>
          <a:bodyPr>
            <a:normAutofit/>
          </a:bodyPr>
          <a:lstStyle/>
          <a:p>
            <a:r>
              <a:rPr lang="es-EC" dirty="0"/>
              <a:t>Se denomina </a:t>
            </a:r>
            <a:r>
              <a:rPr lang="es-EC" b="1" dirty="0">
                <a:solidFill>
                  <a:srgbClr val="FF0000"/>
                </a:solidFill>
              </a:rPr>
              <a:t>Nitrógeno no proteico </a:t>
            </a:r>
            <a:r>
              <a:rPr lang="es-EC" dirty="0"/>
              <a:t>a los compuestos de nitrógeno que pueden ser convertidos en proteínas por algunos organismos vivos.</a:t>
            </a:r>
          </a:p>
          <a:p>
            <a:r>
              <a:rPr lang="es-EC" dirty="0"/>
              <a:t>Son Acido úrico, creatinina y nitrógeno ureico y todos son productos de la degradación del metabolismo .</a:t>
            </a:r>
          </a:p>
          <a:p>
            <a:r>
              <a:rPr lang="es-EC" dirty="0"/>
              <a:t>La importancia mas grande que tiene su determinación es que cualquier elevación en suero puede ser señal muy importante de un trastorno renal ya que el riñón es el órgano de nuestro cuerpo encargado de eliminarlos.</a:t>
            </a:r>
          </a:p>
        </p:txBody>
      </p:sp>
    </p:spTree>
    <p:extLst>
      <p:ext uri="{BB962C8B-B14F-4D97-AF65-F5344CB8AC3E}">
        <p14:creationId xmlns:p14="http://schemas.microsoft.com/office/powerpoint/2010/main" val="2181506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AEFBD-AD34-4D66-A4C1-4885250AF76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88F3D82-98C0-4920-8858-B42F036D2760}"/>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858880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7AE79-2809-4EB1-B663-D6417619979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E979CA4-738A-459C-BC1B-FF6144AB042F}"/>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92242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B7BB5-6FB3-4C57-937C-3C4C92DC8BA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F783D896-3D0E-4474-9B70-0D4F4F588D01}"/>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1586755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3FD4D-DC45-46AF-82DE-4A92751B150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AA56ABD-93E0-4754-9D90-F3794285C218}"/>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39976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4D5D7-1D6D-40FF-9DA0-352C6CFAC4A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37E188B-0F84-4250-936F-7F3AD8CCE28A}"/>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F5ABB0B7-E44A-4FDD-B1F0-939A5ABAC4CE}"/>
              </a:ext>
            </a:extLst>
          </p:cNvPr>
          <p:cNvPicPr>
            <a:picLocks noChangeAspect="1"/>
          </p:cNvPicPr>
          <p:nvPr/>
        </p:nvPicPr>
        <p:blipFill rotWithShape="1">
          <a:blip r:embed="rId2"/>
          <a:srcRect l="18116" t="1822" r="17500" b="2130"/>
          <a:stretch/>
        </p:blipFill>
        <p:spPr>
          <a:xfrm>
            <a:off x="2208628" y="365125"/>
            <a:ext cx="7849772" cy="5811838"/>
          </a:xfrm>
          <a:prstGeom prst="rect">
            <a:avLst/>
          </a:prstGeom>
        </p:spPr>
      </p:pic>
    </p:spTree>
    <p:extLst>
      <p:ext uri="{BB962C8B-B14F-4D97-AF65-F5344CB8AC3E}">
        <p14:creationId xmlns:p14="http://schemas.microsoft.com/office/powerpoint/2010/main" val="146550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35823-CE4F-48C5-BC0D-C38EDB7D4F7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D57E242-A540-48A1-A688-3B67BB9CFF69}"/>
              </a:ext>
            </a:extLst>
          </p:cNvPr>
          <p:cNvSpPr>
            <a:spLocks noGrp="1"/>
          </p:cNvSpPr>
          <p:nvPr>
            <p:ph idx="1"/>
          </p:nvPr>
        </p:nvSpPr>
        <p:spPr/>
        <p:txBody>
          <a:bodyPr/>
          <a:lstStyle/>
          <a:p>
            <a:r>
              <a:rPr lang="es-EC" dirty="0"/>
              <a:t>Para definir un incremento plasmático de estos compuestos se utiliza el término </a:t>
            </a:r>
            <a:r>
              <a:rPr lang="es-EC" dirty="0">
                <a:solidFill>
                  <a:srgbClr val="FF0000"/>
                </a:solidFill>
              </a:rPr>
              <a:t>genérico de azoemia</a:t>
            </a:r>
          </a:p>
          <a:p>
            <a:r>
              <a:rPr lang="es-EC" dirty="0"/>
              <a:t>Los riñones juegan un papel esencial en la eliminación de la urea, creatinina y ácido úrico corporal</a:t>
            </a:r>
          </a:p>
          <a:p>
            <a:r>
              <a:rPr lang="es-EC" dirty="0"/>
              <a:t>Las causas de la alteración de la concentración plasmática del </a:t>
            </a:r>
            <a:r>
              <a:rPr lang="es-EC" dirty="0" err="1"/>
              <a:t>NNP</a:t>
            </a:r>
            <a:r>
              <a:rPr lang="es-EC" dirty="0"/>
              <a:t> se clasifican en</a:t>
            </a:r>
          </a:p>
          <a:p>
            <a:r>
              <a:rPr lang="es-EC" dirty="0"/>
              <a:t>1) De origen pre renal</a:t>
            </a:r>
          </a:p>
          <a:p>
            <a:r>
              <a:rPr lang="es-EC" dirty="0"/>
              <a:t>2) De origen renal</a:t>
            </a:r>
          </a:p>
          <a:p>
            <a:r>
              <a:rPr lang="es-EC" dirty="0"/>
              <a:t>3) De origen post renal</a:t>
            </a:r>
          </a:p>
          <a:p>
            <a:endParaRPr lang="es-EC" dirty="0"/>
          </a:p>
        </p:txBody>
      </p:sp>
    </p:spTree>
    <p:extLst>
      <p:ext uri="{BB962C8B-B14F-4D97-AF65-F5344CB8AC3E}">
        <p14:creationId xmlns:p14="http://schemas.microsoft.com/office/powerpoint/2010/main" val="9977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65927-D080-4EEF-9DD9-7C9211069095}"/>
              </a:ext>
            </a:extLst>
          </p:cNvPr>
          <p:cNvSpPr>
            <a:spLocks noGrp="1"/>
          </p:cNvSpPr>
          <p:nvPr>
            <p:ph type="title"/>
          </p:nvPr>
        </p:nvSpPr>
        <p:spPr>
          <a:xfrm>
            <a:off x="838200" y="215901"/>
            <a:ext cx="10515600" cy="965200"/>
          </a:xfrm>
        </p:spPr>
        <p:txBody>
          <a:bodyPr/>
          <a:lstStyle/>
          <a:p>
            <a:pPr algn="ctr"/>
            <a:r>
              <a:rPr lang="es-EC" dirty="0" err="1"/>
              <a:t>BUN</a:t>
            </a:r>
            <a:r>
              <a:rPr lang="es-EC" dirty="0"/>
              <a:t> ( NITRÓGENO UREICO) </a:t>
            </a:r>
          </a:p>
        </p:txBody>
      </p:sp>
      <p:sp>
        <p:nvSpPr>
          <p:cNvPr id="3" name="Marcador de contenido 2">
            <a:extLst>
              <a:ext uri="{FF2B5EF4-FFF2-40B4-BE49-F238E27FC236}">
                <a16:creationId xmlns:a16="http://schemas.microsoft.com/office/drawing/2014/main" id="{C514DFF6-A9F9-48CA-B384-E996B6CFCF19}"/>
              </a:ext>
            </a:extLst>
          </p:cNvPr>
          <p:cNvSpPr>
            <a:spLocks noGrp="1"/>
          </p:cNvSpPr>
          <p:nvPr>
            <p:ph idx="1"/>
          </p:nvPr>
        </p:nvSpPr>
        <p:spPr>
          <a:xfrm>
            <a:off x="838200" y="1238249"/>
            <a:ext cx="10515600" cy="4351338"/>
          </a:xfrm>
        </p:spPr>
        <p:txBody>
          <a:bodyPr>
            <a:normAutofit/>
          </a:bodyPr>
          <a:lstStyle/>
          <a:p>
            <a:pPr algn="just"/>
            <a:r>
              <a:rPr lang="es-EC" dirty="0"/>
              <a:t>En el pasado se determinaba la urea por métodos indirectos, y se acuñaba el término NITRÓGENO DELA UREA.</a:t>
            </a:r>
          </a:p>
          <a:p>
            <a:pPr algn="just"/>
            <a:r>
              <a:rPr lang="es-EC" dirty="0"/>
              <a:t>La urea es el principal compuesto nitrogenado derivado del catabolismo de las proteínas.</a:t>
            </a:r>
          </a:p>
          <a:p>
            <a:pPr algn="just"/>
            <a:r>
              <a:rPr lang="es-EC" dirty="0"/>
              <a:t>Es la principal forma de eliminar el exceso de nitrógeno.</a:t>
            </a:r>
          </a:p>
          <a:p>
            <a:pPr algn="just"/>
            <a:r>
              <a:rPr lang="es-EC" dirty="0"/>
              <a:t>Es producida por los hepatocitos a través de una serie de reacciones.</a:t>
            </a:r>
          </a:p>
          <a:p>
            <a:pPr algn="just"/>
            <a:r>
              <a:rPr lang="es-EC" dirty="0"/>
              <a:t>Y es análisis que con mayor frecuencia se solicita para evaluar la función renal. </a:t>
            </a:r>
          </a:p>
          <a:p>
            <a:endParaRPr lang="es-EC" dirty="0"/>
          </a:p>
        </p:txBody>
      </p:sp>
      <p:pic>
        <p:nvPicPr>
          <p:cNvPr id="4" name="Imagen 3">
            <a:extLst>
              <a:ext uri="{FF2B5EF4-FFF2-40B4-BE49-F238E27FC236}">
                <a16:creationId xmlns:a16="http://schemas.microsoft.com/office/drawing/2014/main" id="{7C49227A-588D-45F0-BC60-921CCAE62660}"/>
              </a:ext>
            </a:extLst>
          </p:cNvPr>
          <p:cNvPicPr>
            <a:picLocks noChangeAspect="1"/>
          </p:cNvPicPr>
          <p:nvPr/>
        </p:nvPicPr>
        <p:blipFill rotWithShape="1">
          <a:blip r:embed="rId2"/>
          <a:srcRect l="18749" t="26609" r="43439" b="32492"/>
          <a:stretch/>
        </p:blipFill>
        <p:spPr>
          <a:xfrm>
            <a:off x="6096000" y="5001700"/>
            <a:ext cx="4610100" cy="1640399"/>
          </a:xfrm>
          <a:prstGeom prst="rect">
            <a:avLst/>
          </a:prstGeom>
        </p:spPr>
      </p:pic>
    </p:spTree>
    <p:extLst>
      <p:ext uri="{BB962C8B-B14F-4D97-AF65-F5344CB8AC3E}">
        <p14:creationId xmlns:p14="http://schemas.microsoft.com/office/powerpoint/2010/main" val="88555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3416BF-E411-405D-AE93-42B0920A525D}"/>
              </a:ext>
            </a:extLst>
          </p:cNvPr>
          <p:cNvSpPr>
            <a:spLocks noGrp="1"/>
          </p:cNvSpPr>
          <p:nvPr>
            <p:ph idx="1"/>
          </p:nvPr>
        </p:nvSpPr>
        <p:spPr>
          <a:xfrm>
            <a:off x="838200" y="1195754"/>
            <a:ext cx="9360877" cy="4740812"/>
          </a:xfrm>
        </p:spPr>
        <p:txBody>
          <a:bodyPr>
            <a:normAutofit/>
          </a:bodyPr>
          <a:lstStyle/>
          <a:p>
            <a:pPr algn="just"/>
            <a:r>
              <a:rPr lang="es-EC" dirty="0"/>
              <a:t>La urea se sintetiza en el hígado a partir de C02 y amoníaco producido por la desaminación de aminoácidos; así es como se elimina la mayoría del exceso de nitrógeno en nuestro cuerpo; la urea pasa a sangre y se excreta por el glomérulo, siendo reabsorbida en parte por los túbulos renales. </a:t>
            </a:r>
          </a:p>
          <a:p>
            <a:pPr algn="just"/>
            <a:r>
              <a:rPr lang="es-EC" dirty="0"/>
              <a:t>A lo largo de los segmentos de las nefronas, es reabsorbida pasivamente</a:t>
            </a:r>
          </a:p>
          <a:p>
            <a:pPr algn="just"/>
            <a:endParaRPr lang="es-EC" dirty="0"/>
          </a:p>
        </p:txBody>
      </p:sp>
    </p:spTree>
    <p:extLst>
      <p:ext uri="{BB962C8B-B14F-4D97-AF65-F5344CB8AC3E}">
        <p14:creationId xmlns:p14="http://schemas.microsoft.com/office/powerpoint/2010/main" val="150994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6E066-E692-4B9F-B5F6-A8C5C8A9997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8176682-AAEE-4D6C-9684-08C0663733A2}"/>
              </a:ext>
            </a:extLst>
          </p:cNvPr>
          <p:cNvSpPr>
            <a:spLocks noGrp="1"/>
          </p:cNvSpPr>
          <p:nvPr>
            <p:ph idx="1"/>
          </p:nvPr>
        </p:nvSpPr>
        <p:spPr/>
        <p:txBody>
          <a:bodyPr/>
          <a:lstStyle/>
          <a:p>
            <a:r>
              <a:rPr lang="es-EC" dirty="0"/>
              <a:t>La cantidad de urea reabsorbida depende de:</a:t>
            </a:r>
          </a:p>
          <a:p>
            <a:r>
              <a:rPr lang="es-EC" dirty="0"/>
              <a:t>Concentración de urea alrededor de la médula renal.</a:t>
            </a:r>
          </a:p>
          <a:p>
            <a:r>
              <a:rPr lang="es-EC" dirty="0"/>
              <a:t>Velocidad de flujo de orina a través de las nefronas</a:t>
            </a:r>
          </a:p>
          <a:p>
            <a:r>
              <a:rPr lang="es-EC" dirty="0"/>
              <a:t>Estado de hidratación corporal</a:t>
            </a:r>
          </a:p>
          <a:p>
            <a:r>
              <a:rPr lang="es-EC" dirty="0"/>
              <a:t>En individuos sanos, la urea no es secretado por los túbulos</a:t>
            </a:r>
          </a:p>
          <a:p>
            <a:r>
              <a:rPr lang="es-EC" dirty="0"/>
              <a:t>Esto si ocurre en pacientes con daño renal severo.</a:t>
            </a:r>
          </a:p>
          <a:p>
            <a:endParaRPr lang="es-EC" dirty="0"/>
          </a:p>
        </p:txBody>
      </p:sp>
    </p:spTree>
    <p:extLst>
      <p:ext uri="{BB962C8B-B14F-4D97-AF65-F5344CB8AC3E}">
        <p14:creationId xmlns:p14="http://schemas.microsoft.com/office/powerpoint/2010/main" val="366902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2DEDE-2028-4703-A868-B97CCBB5EE7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0632331-914D-40EE-BD85-3A20A61A5959}"/>
              </a:ext>
            </a:extLst>
          </p:cNvPr>
          <p:cNvSpPr>
            <a:spLocks noGrp="1"/>
          </p:cNvSpPr>
          <p:nvPr>
            <p:ph idx="1"/>
          </p:nvPr>
        </p:nvSpPr>
        <p:spPr/>
        <p:txBody>
          <a:bodyPr/>
          <a:lstStyle/>
          <a:p>
            <a:pPr algn="just"/>
            <a:r>
              <a:rPr lang="es-EC" dirty="0"/>
              <a:t>Los aumentos de urea pueden ser debidos a causas prerrenales o sea cuando se altera la circulación por el riñón, descompensación cardíaca, deshidratación a causa de ingestión reducida o pérdida excesiva de agua, aumento del catabolismo de proteínas, hemorragia, enfermedad de Addison; causas renales como por ejemplo, glomerulonefritis crónica, nefritis crónica, riñón </a:t>
            </a:r>
            <a:r>
              <a:rPr lang="es-EC" dirty="0" err="1"/>
              <a:t>policístico</a:t>
            </a:r>
            <a:r>
              <a:rPr lang="es-EC" dirty="0"/>
              <a:t>, nefroesclerosis y necrosis tubular; y por causas postrenales que son cualquier tipo de obstrucción del tracto urinario como cálculos, tumores, etc.</a:t>
            </a:r>
          </a:p>
          <a:p>
            <a:endParaRPr lang="es-EC" dirty="0"/>
          </a:p>
        </p:txBody>
      </p:sp>
    </p:spTree>
    <p:extLst>
      <p:ext uri="{BB962C8B-B14F-4D97-AF65-F5344CB8AC3E}">
        <p14:creationId xmlns:p14="http://schemas.microsoft.com/office/powerpoint/2010/main" val="20256415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1727</Words>
  <Application>Microsoft Office PowerPoint</Application>
  <PresentationFormat>Panorámica</PresentationFormat>
  <Paragraphs>100</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Calibri Light</vt:lpstr>
      <vt:lpstr>Tema de Office</vt:lpstr>
      <vt:lpstr>COMPUESTOS NITROGENADOS NO PROTEICOS</vt:lpstr>
      <vt:lpstr>Presentación de PowerPoint</vt:lpstr>
      <vt:lpstr>Presentación de PowerPoint</vt:lpstr>
      <vt:lpstr>Presentación de PowerPoint</vt:lpstr>
      <vt:lpstr>Presentación de PowerPoint</vt:lpstr>
      <vt:lpstr>BUN ( NITRÓGENO UREICO) </vt:lpstr>
      <vt:lpstr>Presentación de PowerPoint</vt:lpstr>
      <vt:lpstr>Presentación de PowerPoint</vt:lpstr>
      <vt:lpstr>Presentación de PowerPoint</vt:lpstr>
      <vt:lpstr>Presentación de PowerPoint</vt:lpstr>
      <vt:lpstr>Presentación de PowerPoint</vt:lpstr>
      <vt:lpstr>Presentación de PowerPoint</vt:lpstr>
      <vt:lpstr>CREATINA </vt:lpstr>
      <vt:lpstr>CREATINA </vt:lpstr>
      <vt:lpstr>Presentación de PowerPoint</vt:lpstr>
      <vt:lpstr>CREATININA </vt:lpstr>
      <vt:lpstr>CREATININA </vt:lpstr>
      <vt:lpstr>Presentación de PowerPoint</vt:lpstr>
      <vt:lpstr>Presentación de PowerPoint</vt:lpstr>
      <vt:lpstr>Presentación de PowerPoint</vt:lpstr>
      <vt:lpstr>Presentación de PowerPoint</vt:lpstr>
      <vt:lpstr>Presentación de PowerPoint</vt:lpstr>
      <vt:lpstr>Presentación de PowerPoint</vt:lpstr>
      <vt:lpstr>ACIDO URICO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COMPUESTOS NITROGENADOS NO PROTEICOS</dc:title>
  <dc:creator>ROSA VELEZ</dc:creator>
  <cp:lastModifiedBy>ROSA VELEZ</cp:lastModifiedBy>
  <cp:revision>64</cp:revision>
  <dcterms:created xsi:type="dcterms:W3CDTF">2018-06-07T10:37:56Z</dcterms:created>
  <dcterms:modified xsi:type="dcterms:W3CDTF">2018-06-07T13:39:11Z</dcterms:modified>
</cp:coreProperties>
</file>